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9" r:id="rId2"/>
    <p:sldId id="270" r:id="rId3"/>
    <p:sldId id="271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 詳平" initials="金子" lastIdx="2" clrIdx="0">
    <p:extLst>
      <p:ext uri="{19B8F6BF-5375-455C-9EA6-DF929625EA0E}">
        <p15:presenceInfo xmlns:p15="http://schemas.microsoft.com/office/powerpoint/2012/main" userId="S::s_kaneko@colbo.co.jp::3816bcb9-c36d-4e31-9334-f66332a3fa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5167" autoAdjust="0"/>
  </p:normalViewPr>
  <p:slideViewPr>
    <p:cSldViewPr snapToGrid="0" snapToObjects="1">
      <p:cViewPr>
        <p:scale>
          <a:sx n="66" d="100"/>
          <a:sy n="66" d="100"/>
        </p:scale>
        <p:origin x="250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47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DCC-4734-D540-9BF4-B0A7981C5686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AAEE-0D0F-0D49-8D6A-78E3F35CD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8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0" i="0">
                <a:latin typeface="Meiryo UI" panose="020B0604030504040204" pitchFamily="34" charset="-128"/>
                <a:ea typeface="Meiryo UI" panose="020B0604030504040204" pitchFamily="34" charset="-128"/>
              </a:rPr>
              <a:t>ノートサンプル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AAEE-0D0F-0D49-8D6A-78E3F35CDA9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黒い背景と白い文字&#10;&#10;自動的に生成された説明">
            <a:extLst>
              <a:ext uri="{FF2B5EF4-FFF2-40B4-BE49-F238E27FC236}">
                <a16:creationId xmlns:a16="http://schemas.microsoft.com/office/drawing/2014/main" id="{1858FCBB-A2DE-3447-958A-3A4559D0A9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438400" cy="685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1D18E4-34D3-AB47-859F-C4C310D008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75" y="6136656"/>
            <a:ext cx="205679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4">
            <a:extLst>
              <a:ext uri="{FF2B5EF4-FFF2-40B4-BE49-F238E27FC236}">
                <a16:creationId xmlns:a16="http://schemas.microsoft.com/office/drawing/2014/main" id="{5FCC796D-057A-C542-A172-1ADBC3220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4236" cy="6858000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AFE50AF-53F7-814A-B5A9-2F9C32A41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3222625"/>
            <a:ext cx="10515600" cy="450000"/>
          </a:xfrm>
        </p:spPr>
        <p:txBody>
          <a:bodyPr wrap="none" lIns="0" tIns="0" rIns="0" bIns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>
                <a:cs typeface="Arial" panose="020B0604020202020204" pitchFamily="34" charset="0"/>
              </a:rPr>
              <a:t>Divider Title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D66EC-D635-2148-83D6-1E2DBD079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439200"/>
            <a:ext cx="10515600" cy="450000"/>
          </a:xfrm>
        </p:spPr>
        <p:txBody>
          <a:bodyPr wrap="none" lIns="0" tIns="0" rIns="0" bIns="0" anchor="t" anchorCtr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Header Title</a:t>
            </a:r>
            <a:endParaRPr kumimoji="1" lang="ja-JP" altLang="en-US" dirty="0"/>
          </a:p>
        </p:txBody>
      </p:sp>
      <p:sp>
        <p:nvSpPr>
          <p:cNvPr id="7" name="object 98">
            <a:extLst>
              <a:ext uri="{FF2B5EF4-FFF2-40B4-BE49-F238E27FC236}">
                <a16:creationId xmlns:a16="http://schemas.microsoft.com/office/drawing/2014/main" id="{7B01802A-C417-7C44-AF16-801004E30A4A}"/>
              </a:ext>
            </a:extLst>
          </p:cNvPr>
          <p:cNvSpPr/>
          <p:nvPr userDrawn="1"/>
        </p:nvSpPr>
        <p:spPr>
          <a:xfrm>
            <a:off x="0" y="458749"/>
            <a:ext cx="767410" cy="29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none" lIns="0" tIns="0" rIns="0" bIns="0" rtlCol="0"/>
          <a:lstStyle/>
          <a:p>
            <a:endParaRPr/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9E628F0E-02C2-5C45-919D-2C0D4674F8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" y="1148400"/>
            <a:ext cx="10515600" cy="47412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0000" indent="-270000" font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25000"/>
              <a:buFontTx/>
              <a:buBlip>
                <a:blip r:embed="rId3"/>
              </a:buBlip>
              <a:defRPr sz="2400" b="1">
                <a:latin typeface="+mj-lt"/>
              </a:defRPr>
            </a:lvl1pPr>
            <a:lvl2pPr marL="414000" indent="-126000" font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20000"/>
              <a:buFontTx/>
              <a:buBlip>
                <a:blip r:embed="rId4"/>
              </a:buBlip>
              <a:tabLst/>
              <a:defRPr sz="2000" b="0">
                <a:latin typeface="+mj-lt"/>
              </a:defRPr>
            </a:lvl2pPr>
            <a:lvl3pPr marL="540000" indent="-126000" fontAlgn="ctr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tx2"/>
              </a:buClr>
              <a:tabLst/>
              <a:defRPr sz="1600">
                <a:latin typeface="+mj-lt"/>
              </a:defRPr>
            </a:lvl3pPr>
            <a:lvl4pPr marL="630000" indent="-90000" fontAlgn="ctr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>
                <a:schemeClr val="tx1"/>
              </a:buClr>
              <a:tabLst/>
              <a:defRPr sz="1300">
                <a:latin typeface="+mj-lt"/>
              </a:defRPr>
            </a:lvl4pPr>
            <a:lvl5pPr marL="720000" indent="-90000" font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tabLst/>
              <a:defRPr sz="1000">
                <a:latin typeface="+mj-lt"/>
              </a:defRPr>
            </a:lvl5pPr>
          </a:lstStyle>
          <a:p>
            <a:pPr lvl="0"/>
            <a:r>
              <a:rPr kumimoji="1" lang="en-US" altLang="ja-JP" dirty="0"/>
              <a:t>Text level 1 : Arial Bold 24pt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Text level 2 : Arial 20pt</a:t>
            </a:r>
          </a:p>
          <a:p>
            <a:pPr lvl="2"/>
            <a:r>
              <a:rPr kumimoji="1" lang="en-US" altLang="ja-JP" dirty="0"/>
              <a:t>Text level 3 : Arial 16pt</a:t>
            </a:r>
          </a:p>
          <a:p>
            <a:pPr lvl="3"/>
            <a:r>
              <a:rPr kumimoji="1" lang="en-US" altLang="ja-JP" dirty="0"/>
              <a:t>Text level 4 : Arial 13pt</a:t>
            </a:r>
          </a:p>
          <a:p>
            <a:pPr lvl="4"/>
            <a:r>
              <a:rPr kumimoji="1" lang="en-US" altLang="ja-JP" dirty="0"/>
              <a:t>Text level 5 : Arial 10pt</a:t>
            </a:r>
          </a:p>
          <a:p>
            <a:pPr lvl="4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31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07FEBFF-0160-594C-B229-BB3D8400E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4003" y="2967926"/>
            <a:ext cx="4216427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998340-9804-0C43-B3B6-2221AE74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kumimoji="1" lang="en-US" altLang="ja-JP" dirty="0"/>
              <a:t>Main Title</a:t>
            </a:r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8B6811-0CA9-AF4F-A547-A67181E549DF}"/>
              </a:ext>
            </a:extLst>
          </p:cNvPr>
          <p:cNvSpPr txBox="1">
            <a:spLocks/>
          </p:cNvSpPr>
          <p:nvPr userDrawn="1"/>
        </p:nvSpPr>
        <p:spPr>
          <a:xfrm>
            <a:off x="793375" y="6401320"/>
            <a:ext cx="1519519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+mj-lt"/>
                <a:cs typeface="Arial" panose="020B0604020202020204" pitchFamily="34" charset="0"/>
              </a:rPr>
              <a:t>©TERUMO CORPORATION </a:t>
            </a:r>
            <a:endParaRPr lang="ja-JP" altLang="en-US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8E1E814E-7334-2540-80AD-58210AAE9C88}"/>
              </a:ext>
            </a:extLst>
          </p:cNvPr>
          <p:cNvSpPr txBox="1">
            <a:spLocks/>
          </p:cNvSpPr>
          <p:nvPr userDrawn="1"/>
        </p:nvSpPr>
        <p:spPr>
          <a:xfrm>
            <a:off x="2335305" y="6401320"/>
            <a:ext cx="183913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b="0" i="0" dirty="0">
                <a:solidFill>
                  <a:schemeClr val="accent5">
                    <a:lumMod val="75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Confidential</a:t>
            </a:r>
            <a:endParaRPr lang="ja-JP" altLang="en-US" sz="800" b="0" i="0">
              <a:solidFill>
                <a:schemeClr val="accent5">
                  <a:lumMod val="75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50B58D2F-22B5-154B-B781-E39B4E57D904}"/>
              </a:ext>
            </a:extLst>
          </p:cNvPr>
          <p:cNvSpPr txBox="1">
            <a:spLocks/>
          </p:cNvSpPr>
          <p:nvPr userDrawn="1"/>
        </p:nvSpPr>
        <p:spPr>
          <a:xfrm>
            <a:off x="5326740" y="6356350"/>
            <a:ext cx="7200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2ED0621-17EE-4A1E-84C3-00AAF683D911}" type="slidenum">
              <a:rPr lang="ja-JP" altLang="en-US" b="0" i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‹#›</a:t>
            </a:fld>
            <a:endParaRPr lang="ja-JP" altLang="en-US" b="0" i="0" baseline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日付プレースホルダー 6">
            <a:extLst>
              <a:ext uri="{FF2B5EF4-FFF2-40B4-BE49-F238E27FC236}">
                <a16:creationId xmlns:a16="http://schemas.microsoft.com/office/drawing/2014/main" id="{00111A9E-A3FD-F54C-8EA9-CCA09C0E7058}"/>
              </a:ext>
            </a:extLst>
          </p:cNvPr>
          <p:cNvSpPr txBox="1">
            <a:spLocks/>
          </p:cNvSpPr>
          <p:nvPr userDrawn="1"/>
        </p:nvSpPr>
        <p:spPr>
          <a:xfrm>
            <a:off x="5894357" y="6356350"/>
            <a:ext cx="720000" cy="3651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0" i="0" dirty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/000</a:t>
            </a:r>
            <a:endParaRPr lang="ja-JP" altLang="en-US" sz="1400" b="0" i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79502C7-770D-604F-9934-01242E353C9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25822" y="6408000"/>
            <a:ext cx="123407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3" r:id="rId3"/>
    <p:sldLayoutId id="2147483662" r:id="rId4"/>
    <p:sldLayoutId id="2147483661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My setup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05509" y="1811546"/>
            <a:ext cx="6297284" cy="2303253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34312" y="1967503"/>
            <a:ext cx="3881888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1600" dirty="0" smtClean="0">
                <a:solidFill>
                  <a:schemeClr val="bg1"/>
                </a:solidFill>
              </a:rPr>
              <a:t>Main board</a:t>
            </a:r>
            <a:r>
              <a:rPr lang="en-US" altLang="ja-JP" sz="1600" dirty="0">
                <a:solidFill>
                  <a:schemeClr val="bg1"/>
                </a:solidFill>
              </a:rPr>
              <a:t/>
            </a:r>
            <a:br>
              <a:rPr lang="en-US" altLang="ja-JP" sz="1600" dirty="0">
                <a:solidFill>
                  <a:schemeClr val="bg1"/>
                </a:solidFill>
              </a:rPr>
            </a:br>
            <a:r>
              <a:rPr lang="en-US" altLang="ja-JP" sz="1600" dirty="0" smtClean="0">
                <a:solidFill>
                  <a:schemeClr val="bg1"/>
                </a:solidFill>
              </a:rPr>
              <a:t>*Including the charging circuitry </a:t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en-US" altLang="ja-JP" sz="1600" dirty="0" smtClean="0">
                <a:solidFill>
                  <a:schemeClr val="bg1"/>
                </a:solidFill>
              </a:rPr>
              <a:t>and the battery managing IC(bq27520)</a:t>
            </a:r>
            <a:endParaRPr kumimoji="1" lang="en-US" altLang="ja-JP" sz="1600" dirty="0" smtClean="0">
              <a:solidFill>
                <a:schemeClr val="bg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57201" y="2911414"/>
            <a:ext cx="1708030" cy="595223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battery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200400" y="3073155"/>
            <a:ext cx="284672" cy="32349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165231" y="3148639"/>
            <a:ext cx="10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165231" y="3312541"/>
            <a:ext cx="1044000" cy="0"/>
          </a:xfrm>
          <a:prstGeom prst="line">
            <a:avLst/>
          </a:prstGeom>
          <a:ln w="254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165231" y="3234900"/>
            <a:ext cx="1044000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3001993" y="4848045"/>
            <a:ext cx="2191110" cy="8712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Electronic Load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(For discharge)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3657600" y="3131389"/>
            <a:ext cx="388189" cy="1742536"/>
          </a:xfrm>
          <a:custGeom>
            <a:avLst/>
            <a:gdLst>
              <a:gd name="connsiteX0" fmla="*/ 0 w 388189"/>
              <a:gd name="connsiteY0" fmla="*/ 0 h 1742536"/>
              <a:gd name="connsiteX1" fmla="*/ 388189 w 388189"/>
              <a:gd name="connsiteY1" fmla="*/ 0 h 1742536"/>
              <a:gd name="connsiteX2" fmla="*/ 388189 w 388189"/>
              <a:gd name="connsiteY2" fmla="*/ 1742536 h 174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189" h="1742536">
                <a:moveTo>
                  <a:pt x="0" y="0"/>
                </a:moveTo>
                <a:lnTo>
                  <a:pt x="388189" y="0"/>
                </a:lnTo>
                <a:lnTo>
                  <a:pt x="388189" y="1742536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692106" y="3338423"/>
            <a:ext cx="198407" cy="1535502"/>
          </a:xfrm>
          <a:custGeom>
            <a:avLst/>
            <a:gdLst>
              <a:gd name="connsiteX0" fmla="*/ 0 w 198407"/>
              <a:gd name="connsiteY0" fmla="*/ 0 h 1535502"/>
              <a:gd name="connsiteX1" fmla="*/ 198407 w 198407"/>
              <a:gd name="connsiteY1" fmla="*/ 0 h 1535502"/>
              <a:gd name="connsiteX2" fmla="*/ 198407 w 198407"/>
              <a:gd name="connsiteY2" fmla="*/ 1535502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407" h="1535502">
                <a:moveTo>
                  <a:pt x="0" y="0"/>
                </a:moveTo>
                <a:lnTo>
                  <a:pt x="198407" y="0"/>
                </a:lnTo>
                <a:lnTo>
                  <a:pt x="198407" y="1535502"/>
                </a:lnTo>
              </a:path>
            </a:pathLst>
          </a:custGeom>
          <a:noFill/>
          <a:ln w="285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263443" y="4830791"/>
            <a:ext cx="3001994" cy="8712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External power supply</a:t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(For supplying power to Main board)</a:t>
            </a:r>
          </a:p>
        </p:txBody>
      </p:sp>
      <p:sp>
        <p:nvSpPr>
          <p:cNvPr id="16" name="フリーフォーム 15"/>
          <p:cNvSpPr/>
          <p:nvPr/>
        </p:nvSpPr>
        <p:spPr>
          <a:xfrm>
            <a:off x="7289321" y="3131389"/>
            <a:ext cx="388189" cy="1742536"/>
          </a:xfrm>
          <a:custGeom>
            <a:avLst/>
            <a:gdLst>
              <a:gd name="connsiteX0" fmla="*/ 0 w 388189"/>
              <a:gd name="connsiteY0" fmla="*/ 0 h 1742536"/>
              <a:gd name="connsiteX1" fmla="*/ 388189 w 388189"/>
              <a:gd name="connsiteY1" fmla="*/ 0 h 1742536"/>
              <a:gd name="connsiteX2" fmla="*/ 388189 w 388189"/>
              <a:gd name="connsiteY2" fmla="*/ 1742536 h 174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189" h="1742536">
                <a:moveTo>
                  <a:pt x="0" y="0"/>
                </a:moveTo>
                <a:lnTo>
                  <a:pt x="388189" y="0"/>
                </a:lnTo>
                <a:lnTo>
                  <a:pt x="388189" y="1742536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7323827" y="3338423"/>
            <a:ext cx="198407" cy="1535502"/>
          </a:xfrm>
          <a:custGeom>
            <a:avLst/>
            <a:gdLst>
              <a:gd name="connsiteX0" fmla="*/ 0 w 198407"/>
              <a:gd name="connsiteY0" fmla="*/ 0 h 1535502"/>
              <a:gd name="connsiteX1" fmla="*/ 198407 w 198407"/>
              <a:gd name="connsiteY1" fmla="*/ 0 h 1535502"/>
              <a:gd name="connsiteX2" fmla="*/ 198407 w 198407"/>
              <a:gd name="connsiteY2" fmla="*/ 1535502 h 153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407" h="1535502">
                <a:moveTo>
                  <a:pt x="0" y="0"/>
                </a:moveTo>
                <a:lnTo>
                  <a:pt x="198407" y="0"/>
                </a:lnTo>
                <a:lnTo>
                  <a:pt x="198407" y="1535502"/>
                </a:lnTo>
              </a:path>
            </a:pathLst>
          </a:custGeom>
          <a:noFill/>
          <a:ln w="2857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7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setup picture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37" y="1154248"/>
            <a:ext cx="6763003" cy="485345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85260" y="1874520"/>
            <a:ext cx="99060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Main board</a:t>
            </a:r>
            <a:endParaRPr kumimoji="1" lang="ja-JP" altLang="en-US" sz="1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82640" y="1386840"/>
            <a:ext cx="99060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Battery</a:t>
            </a:r>
            <a:endParaRPr kumimoji="1" lang="ja-JP" altLang="en-US" sz="14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62200" y="1257300"/>
            <a:ext cx="99060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Battery</a:t>
            </a:r>
            <a:endParaRPr kumimoji="1" lang="ja-JP" altLang="en-US" sz="1400" dirty="0" smtClean="0"/>
          </a:p>
        </p:txBody>
      </p:sp>
      <p:sp>
        <p:nvSpPr>
          <p:cNvPr id="13" name="右矢印 12"/>
          <p:cNvSpPr/>
          <p:nvPr/>
        </p:nvSpPr>
        <p:spPr>
          <a:xfrm rot="14477906">
            <a:off x="2590801" y="1677437"/>
            <a:ext cx="533400" cy="259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11540" y="4992137"/>
            <a:ext cx="163788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Electronic Load</a:t>
            </a:r>
            <a:endParaRPr kumimoji="1" lang="ja-JP" altLang="en-US" sz="1400" dirty="0" smtClean="0"/>
          </a:p>
        </p:txBody>
      </p:sp>
      <p:sp>
        <p:nvSpPr>
          <p:cNvPr id="16" name="右矢印 15"/>
          <p:cNvSpPr/>
          <p:nvPr/>
        </p:nvSpPr>
        <p:spPr>
          <a:xfrm>
            <a:off x="7171090" y="4992137"/>
            <a:ext cx="1340450" cy="259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46120" y="862712"/>
            <a:ext cx="215646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no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/>
              <a:t>External power supply</a:t>
            </a:r>
            <a:endParaRPr kumimoji="1" lang="ja-JP" altLang="en-US" sz="1400" dirty="0" smtClean="0"/>
          </a:p>
        </p:txBody>
      </p:sp>
      <p:sp>
        <p:nvSpPr>
          <p:cNvPr id="18" name="右矢印 17"/>
          <p:cNvSpPr/>
          <p:nvPr/>
        </p:nvSpPr>
        <p:spPr>
          <a:xfrm rot="16464996">
            <a:off x="3692462" y="1336573"/>
            <a:ext cx="533400" cy="259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7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for the circuitry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57201" y="2190301"/>
            <a:ext cx="1708030" cy="595223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battery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200400" y="2352042"/>
            <a:ext cx="284672" cy="32349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2165231" y="2427526"/>
            <a:ext cx="10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165231" y="2591428"/>
            <a:ext cx="1044000" cy="0"/>
          </a:xfrm>
          <a:prstGeom prst="line">
            <a:avLst/>
          </a:prstGeom>
          <a:ln w="254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165231" y="2513787"/>
            <a:ext cx="1044000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 8"/>
          <p:cNvSpPr/>
          <p:nvPr/>
        </p:nvSpPr>
        <p:spPr>
          <a:xfrm>
            <a:off x="4831403" y="2342696"/>
            <a:ext cx="284672" cy="32349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3796234" y="2418180"/>
            <a:ext cx="10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796234" y="2582082"/>
            <a:ext cx="1044000" cy="0"/>
          </a:xfrm>
          <a:prstGeom prst="line">
            <a:avLst/>
          </a:prstGeom>
          <a:ln w="254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796234" y="2504441"/>
            <a:ext cx="1044000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3498317" y="2352042"/>
            <a:ext cx="284672" cy="32349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5129320" y="2342696"/>
            <a:ext cx="284672" cy="32349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5413992" y="2418180"/>
            <a:ext cx="19774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413992" y="2582082"/>
            <a:ext cx="1044000" cy="0"/>
          </a:xfrm>
          <a:prstGeom prst="line">
            <a:avLst/>
          </a:prstGeom>
          <a:ln w="2540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413992" y="2504441"/>
            <a:ext cx="5095821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7223760" y="1277462"/>
            <a:ext cx="2258632" cy="2462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1600" dirty="0" smtClean="0"/>
              <a:t>Battery charging circuitry</a:t>
            </a:r>
            <a:endParaRPr kumimoji="1" lang="ja-JP" altLang="en-US" sz="1600" dirty="0" smtClean="0"/>
          </a:p>
        </p:txBody>
      </p:sp>
      <p:sp>
        <p:nvSpPr>
          <p:cNvPr id="20" name="フリーフォーム 19"/>
          <p:cNvSpPr/>
          <p:nvPr/>
        </p:nvSpPr>
        <p:spPr>
          <a:xfrm>
            <a:off x="7391400" y="2666188"/>
            <a:ext cx="129540" cy="678180"/>
          </a:xfrm>
          <a:custGeom>
            <a:avLst/>
            <a:gdLst>
              <a:gd name="connsiteX0" fmla="*/ 0 w 129540"/>
              <a:gd name="connsiteY0" fmla="*/ 0 h 678180"/>
              <a:gd name="connsiteX1" fmla="*/ 129540 w 129540"/>
              <a:gd name="connsiteY1" fmla="*/ 129540 h 678180"/>
              <a:gd name="connsiteX2" fmla="*/ 0 w 129540"/>
              <a:gd name="connsiteY2" fmla="*/ 259080 h 678180"/>
              <a:gd name="connsiteX3" fmla="*/ 114300 w 129540"/>
              <a:gd name="connsiteY3" fmla="*/ 373380 h 678180"/>
              <a:gd name="connsiteX4" fmla="*/ 15240 w 129540"/>
              <a:gd name="connsiteY4" fmla="*/ 472440 h 678180"/>
              <a:gd name="connsiteX5" fmla="*/ 129540 w 129540"/>
              <a:gd name="connsiteY5" fmla="*/ 586740 h 678180"/>
              <a:gd name="connsiteX6" fmla="*/ 38100 w 129540"/>
              <a:gd name="connsiteY6" fmla="*/ 678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" h="678180">
                <a:moveTo>
                  <a:pt x="0" y="0"/>
                </a:moveTo>
                <a:lnTo>
                  <a:pt x="129540" y="129540"/>
                </a:lnTo>
                <a:lnTo>
                  <a:pt x="0" y="259080"/>
                </a:lnTo>
                <a:lnTo>
                  <a:pt x="114300" y="373380"/>
                </a:lnTo>
                <a:lnTo>
                  <a:pt x="15240" y="472440"/>
                </a:lnTo>
                <a:lnTo>
                  <a:pt x="129540" y="586740"/>
                </a:lnTo>
                <a:lnTo>
                  <a:pt x="38100" y="67818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7414260" y="3575410"/>
            <a:ext cx="129540" cy="678180"/>
          </a:xfrm>
          <a:custGeom>
            <a:avLst/>
            <a:gdLst>
              <a:gd name="connsiteX0" fmla="*/ 0 w 129540"/>
              <a:gd name="connsiteY0" fmla="*/ 0 h 678180"/>
              <a:gd name="connsiteX1" fmla="*/ 129540 w 129540"/>
              <a:gd name="connsiteY1" fmla="*/ 129540 h 678180"/>
              <a:gd name="connsiteX2" fmla="*/ 0 w 129540"/>
              <a:gd name="connsiteY2" fmla="*/ 259080 h 678180"/>
              <a:gd name="connsiteX3" fmla="*/ 114300 w 129540"/>
              <a:gd name="connsiteY3" fmla="*/ 373380 h 678180"/>
              <a:gd name="connsiteX4" fmla="*/ 15240 w 129540"/>
              <a:gd name="connsiteY4" fmla="*/ 472440 h 678180"/>
              <a:gd name="connsiteX5" fmla="*/ 129540 w 129540"/>
              <a:gd name="connsiteY5" fmla="*/ 586740 h 678180"/>
              <a:gd name="connsiteX6" fmla="*/ 38100 w 129540"/>
              <a:gd name="connsiteY6" fmla="*/ 678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" h="678180">
                <a:moveTo>
                  <a:pt x="0" y="0"/>
                </a:moveTo>
                <a:lnTo>
                  <a:pt x="129540" y="129540"/>
                </a:lnTo>
                <a:lnTo>
                  <a:pt x="0" y="259080"/>
                </a:lnTo>
                <a:lnTo>
                  <a:pt x="114300" y="373380"/>
                </a:lnTo>
                <a:lnTo>
                  <a:pt x="15240" y="472440"/>
                </a:lnTo>
                <a:lnTo>
                  <a:pt x="129540" y="586740"/>
                </a:lnTo>
                <a:lnTo>
                  <a:pt x="38100" y="67818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>
            <a:endCxn id="20" idx="0"/>
          </p:cNvCxnSpPr>
          <p:nvPr/>
        </p:nvCxnSpPr>
        <p:spPr>
          <a:xfrm>
            <a:off x="7391400" y="2427526"/>
            <a:ext cx="0" cy="238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421880" y="3336748"/>
            <a:ext cx="0" cy="2386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7456170" y="4253590"/>
            <a:ext cx="0" cy="2386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/>
          <p:cNvGrpSpPr/>
          <p:nvPr/>
        </p:nvGrpSpPr>
        <p:grpSpPr>
          <a:xfrm>
            <a:off x="7254240" y="4507492"/>
            <a:ext cx="403860" cy="182880"/>
            <a:chOff x="6819900" y="5455920"/>
            <a:chExt cx="403860" cy="182880"/>
          </a:xfrm>
        </p:grpSpPr>
        <p:cxnSp>
          <p:nvCxnSpPr>
            <p:cNvPr id="28" name="直線コネクタ 27"/>
            <p:cNvCxnSpPr/>
            <p:nvPr/>
          </p:nvCxnSpPr>
          <p:spPr>
            <a:xfrm>
              <a:off x="6819900" y="5455920"/>
              <a:ext cx="40386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6895830" y="5547360"/>
              <a:ext cx="252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6967830" y="5638800"/>
              <a:ext cx="108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コネクタ 32"/>
          <p:cNvCxnSpPr/>
          <p:nvPr/>
        </p:nvCxnSpPr>
        <p:spPr>
          <a:xfrm>
            <a:off x="7421880" y="3465131"/>
            <a:ext cx="1318260" cy="0"/>
          </a:xfrm>
          <a:prstGeom prst="line">
            <a:avLst/>
          </a:prstGeom>
          <a:ln w="2540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二等辺三角形 33"/>
          <p:cNvSpPr/>
          <p:nvPr/>
        </p:nvSpPr>
        <p:spPr>
          <a:xfrm rot="5400000">
            <a:off x="8692619" y="3330930"/>
            <a:ext cx="527811" cy="4206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8519160" y="3462267"/>
            <a:ext cx="944880" cy="480060"/>
          </a:xfrm>
          <a:custGeom>
            <a:avLst/>
            <a:gdLst>
              <a:gd name="connsiteX0" fmla="*/ 647700 w 944880"/>
              <a:gd name="connsiteY0" fmla="*/ 68580 h 480060"/>
              <a:gd name="connsiteX1" fmla="*/ 944880 w 944880"/>
              <a:gd name="connsiteY1" fmla="*/ 68580 h 480060"/>
              <a:gd name="connsiteX2" fmla="*/ 944880 w 944880"/>
              <a:gd name="connsiteY2" fmla="*/ 480060 h 480060"/>
              <a:gd name="connsiteX3" fmla="*/ 0 w 944880"/>
              <a:gd name="connsiteY3" fmla="*/ 480060 h 480060"/>
              <a:gd name="connsiteX4" fmla="*/ 0 w 944880"/>
              <a:gd name="connsiteY4" fmla="*/ 0 h 48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880" h="480060">
                <a:moveTo>
                  <a:pt x="647700" y="68580"/>
                </a:moveTo>
                <a:lnTo>
                  <a:pt x="944880" y="68580"/>
                </a:lnTo>
                <a:lnTo>
                  <a:pt x="944880" y="480060"/>
                </a:lnTo>
                <a:lnTo>
                  <a:pt x="0" y="48006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9464040" y="3524751"/>
            <a:ext cx="643128" cy="3048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0124599" y="3278811"/>
            <a:ext cx="1754853" cy="4924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1600" dirty="0" smtClean="0"/>
              <a:t>Battery monitoring circuitry</a:t>
            </a:r>
            <a:endParaRPr kumimoji="1" lang="ja-JP" altLang="en-US" sz="1600" dirty="0" smtClean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10509813" y="2504441"/>
            <a:ext cx="0" cy="774370"/>
          </a:xfrm>
          <a:prstGeom prst="line">
            <a:avLst/>
          </a:prstGeom>
          <a:ln w="254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457992" y="2591428"/>
            <a:ext cx="0" cy="19008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>
            <a:off x="6256062" y="4485394"/>
            <a:ext cx="403860" cy="182880"/>
            <a:chOff x="6819900" y="5455920"/>
            <a:chExt cx="403860" cy="182880"/>
          </a:xfrm>
        </p:grpSpPr>
        <p:cxnSp>
          <p:nvCxnSpPr>
            <p:cNvPr id="47" name="直線コネクタ 46"/>
            <p:cNvCxnSpPr/>
            <p:nvPr/>
          </p:nvCxnSpPr>
          <p:spPr>
            <a:xfrm>
              <a:off x="6819900" y="5455920"/>
              <a:ext cx="4038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6895830" y="5547360"/>
              <a:ext cx="25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6967830" y="5638800"/>
              <a:ext cx="1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フリーフォーム 49"/>
          <p:cNvSpPr/>
          <p:nvPr/>
        </p:nvSpPr>
        <p:spPr>
          <a:xfrm>
            <a:off x="6655443" y="1397054"/>
            <a:ext cx="590309" cy="1018572"/>
          </a:xfrm>
          <a:custGeom>
            <a:avLst/>
            <a:gdLst>
              <a:gd name="connsiteX0" fmla="*/ 0 w 590309"/>
              <a:gd name="connsiteY0" fmla="*/ 1018572 h 1018572"/>
              <a:gd name="connsiteX1" fmla="*/ 0 w 590309"/>
              <a:gd name="connsiteY1" fmla="*/ 0 h 1018572"/>
              <a:gd name="connsiteX2" fmla="*/ 590309 w 590309"/>
              <a:gd name="connsiteY2" fmla="*/ 0 h 101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309" h="1018572">
                <a:moveTo>
                  <a:pt x="0" y="1018572"/>
                </a:moveTo>
                <a:lnTo>
                  <a:pt x="0" y="0"/>
                </a:lnTo>
                <a:lnTo>
                  <a:pt x="590309" y="0"/>
                </a:lnTo>
              </a:path>
            </a:pathLst>
          </a:custGeom>
          <a:noFill/>
          <a:ln w="1905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4060" y="1047823"/>
            <a:ext cx="123431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ctr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400" dirty="0" smtClean="0"/>
              <a:t>Electronic Load</a:t>
            </a:r>
            <a:endParaRPr kumimoji="1" lang="ja-JP" altLang="en-US" sz="1400" dirty="0" smtClean="0"/>
          </a:p>
        </p:txBody>
      </p:sp>
      <p:sp>
        <p:nvSpPr>
          <p:cNvPr id="52" name="フリーフォーム 51"/>
          <p:cNvSpPr/>
          <p:nvPr/>
        </p:nvSpPr>
        <p:spPr>
          <a:xfrm>
            <a:off x="1932972" y="1119262"/>
            <a:ext cx="3877519" cy="1296364"/>
          </a:xfrm>
          <a:custGeom>
            <a:avLst/>
            <a:gdLst>
              <a:gd name="connsiteX0" fmla="*/ 0 w 3877519"/>
              <a:gd name="connsiteY0" fmla="*/ 0 h 1296364"/>
              <a:gd name="connsiteX1" fmla="*/ 3877519 w 3877519"/>
              <a:gd name="connsiteY1" fmla="*/ 0 h 1296364"/>
              <a:gd name="connsiteX2" fmla="*/ 3877519 w 3877519"/>
              <a:gd name="connsiteY2" fmla="*/ 1296364 h 129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7519" h="1296364">
                <a:moveTo>
                  <a:pt x="0" y="0"/>
                </a:moveTo>
                <a:lnTo>
                  <a:pt x="3877519" y="0"/>
                </a:lnTo>
                <a:lnTo>
                  <a:pt x="3877519" y="1296364"/>
                </a:lnTo>
              </a:path>
            </a:pathLst>
          </a:custGeom>
          <a:noFill/>
          <a:ln w="190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1944547" y="1223434"/>
            <a:ext cx="3622876" cy="1365812"/>
          </a:xfrm>
          <a:custGeom>
            <a:avLst/>
            <a:gdLst>
              <a:gd name="connsiteX0" fmla="*/ 0 w 3622876"/>
              <a:gd name="connsiteY0" fmla="*/ 0 h 1365812"/>
              <a:gd name="connsiteX1" fmla="*/ 3622876 w 3622876"/>
              <a:gd name="connsiteY1" fmla="*/ 0 h 1365812"/>
              <a:gd name="connsiteX2" fmla="*/ 3622876 w 3622876"/>
              <a:gd name="connsiteY2" fmla="*/ 1365812 h 136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2876" h="1365812">
                <a:moveTo>
                  <a:pt x="0" y="0"/>
                </a:moveTo>
                <a:lnTo>
                  <a:pt x="3622876" y="0"/>
                </a:lnTo>
                <a:lnTo>
                  <a:pt x="3622876" y="1365812"/>
                </a:lnTo>
              </a:path>
            </a:pathLst>
          </a:custGeom>
          <a:noFill/>
          <a:ln w="19050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150471" y="1223434"/>
            <a:ext cx="11887200" cy="3680749"/>
          </a:xfrm>
          <a:custGeom>
            <a:avLst/>
            <a:gdLst>
              <a:gd name="connsiteX0" fmla="*/ 11575 w 11887200"/>
              <a:gd name="connsiteY0" fmla="*/ 1041722 h 4456253"/>
              <a:gd name="connsiteX1" fmla="*/ 6065134 w 11887200"/>
              <a:gd name="connsiteY1" fmla="*/ 1041722 h 4456253"/>
              <a:gd name="connsiteX2" fmla="*/ 6065134 w 11887200"/>
              <a:gd name="connsiteY2" fmla="*/ 0 h 4456253"/>
              <a:gd name="connsiteX3" fmla="*/ 11887200 w 11887200"/>
              <a:gd name="connsiteY3" fmla="*/ 0 h 4456253"/>
              <a:gd name="connsiteX4" fmla="*/ 11887200 w 11887200"/>
              <a:gd name="connsiteY4" fmla="*/ 4456253 h 4456253"/>
              <a:gd name="connsiteX5" fmla="*/ 0 w 11887200"/>
              <a:gd name="connsiteY5" fmla="*/ 4456253 h 4456253"/>
              <a:gd name="connsiteX6" fmla="*/ 11575 w 11887200"/>
              <a:gd name="connsiteY6" fmla="*/ 1041722 h 445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0" h="4456253">
                <a:moveTo>
                  <a:pt x="11575" y="1041722"/>
                </a:moveTo>
                <a:lnTo>
                  <a:pt x="6065134" y="1041722"/>
                </a:lnTo>
                <a:lnTo>
                  <a:pt x="6065134" y="0"/>
                </a:lnTo>
                <a:lnTo>
                  <a:pt x="11887200" y="0"/>
                </a:lnTo>
                <a:lnTo>
                  <a:pt x="11887200" y="4456253"/>
                </a:lnTo>
                <a:lnTo>
                  <a:pt x="0" y="4456253"/>
                </a:lnTo>
                <a:cubicBezTo>
                  <a:pt x="3858" y="3318076"/>
                  <a:pt x="7717" y="2179899"/>
                  <a:pt x="11575" y="1041722"/>
                </a:cubicBezTo>
                <a:close/>
              </a:path>
            </a:pathLst>
          </a:custGeom>
          <a:noFill/>
          <a:ln w="28575">
            <a:solidFill>
              <a:srgbClr val="008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75837" y="4818802"/>
            <a:ext cx="3805529" cy="246221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txBody>
          <a:bodyPr vert="horz" wrap="none" lIns="0" tIns="0" rIns="0" bIns="0" rtlCol="0">
            <a:sp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lang="en-US" altLang="ja-JP" sz="1600" dirty="0" smtClean="0"/>
              <a:t>These pars are included in our application</a:t>
            </a:r>
            <a:endParaRPr kumimoji="1" lang="ja-JP" altLang="en-US" sz="1600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89367" y="5254906"/>
            <a:ext cx="1130846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1600" dirty="0" smtClean="0"/>
              <a:t>Electronic Load is not working during the charging, so I think this </a:t>
            </a:r>
            <a:r>
              <a:rPr lang="en-US" altLang="ja-JP" sz="1600" dirty="0" smtClean="0"/>
              <a:t>doesn’t effect the charging condition.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lang="en-US" altLang="ja-JP" sz="1600" dirty="0" smtClean="0"/>
              <a:t>The other parts(wire harness, etc.) are included in our application.</a:t>
            </a:r>
            <a:br>
              <a:rPr lang="en-US" altLang="ja-JP" sz="1600" dirty="0" smtClean="0"/>
            </a:br>
            <a:r>
              <a:rPr lang="en-US" altLang="ja-JP" sz="1600" dirty="0" smtClean="0"/>
              <a:t>Do I need to remove some wire harness during the learning cycle? </a:t>
            </a:r>
            <a:br>
              <a:rPr lang="en-US" altLang="ja-JP" sz="1600" dirty="0" smtClean="0"/>
            </a:br>
            <a:r>
              <a:rPr lang="en-US" altLang="ja-JP" sz="1600" dirty="0" smtClean="0"/>
              <a:t>But Harness #1 is included in the battery pack, so I can’t remove it.</a:t>
            </a:r>
            <a:br>
              <a:rPr lang="en-US" altLang="ja-JP" sz="1600" dirty="0" smtClean="0"/>
            </a:br>
            <a:r>
              <a:rPr lang="en-US" altLang="ja-JP" sz="1600" dirty="0" smtClean="0"/>
              <a:t>Please give me your thought.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65231" y="2848022"/>
            <a:ext cx="1048364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1600" dirty="0" smtClean="0"/>
              <a:t>Harness #1</a:t>
            </a:r>
            <a:endParaRPr kumimoji="1" lang="ja-JP" altLang="en-US" sz="1600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871731" y="2848022"/>
            <a:ext cx="1048364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1600" dirty="0" smtClean="0"/>
              <a:t>Harness #2</a:t>
            </a:r>
            <a:endParaRPr kumimoji="1" lang="ja-JP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529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11939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">
  <a:themeElements>
    <a:clrScheme name="ユーザー定義 2">
      <a:dk1>
        <a:srgbClr val="4C4948"/>
      </a:dk1>
      <a:lt1>
        <a:srgbClr val="FFFFFF"/>
      </a:lt1>
      <a:dk2>
        <a:srgbClr val="008D61"/>
      </a:dk2>
      <a:lt2>
        <a:srgbClr val="00B08D"/>
      </a:lt2>
      <a:accent1>
        <a:srgbClr val="65BFA3"/>
      </a:accent1>
      <a:accent2>
        <a:srgbClr val="417BBF"/>
      </a:accent2>
      <a:accent3>
        <a:srgbClr val="009FAF"/>
      </a:accent3>
      <a:accent4>
        <a:srgbClr val="F28F00"/>
      </a:accent4>
      <a:accent5>
        <a:srgbClr val="F26178"/>
      </a:accent5>
      <a:accent6>
        <a:srgbClr val="EC662A"/>
      </a:accent6>
      <a:hlink>
        <a:srgbClr val="4C4948"/>
      </a:hlink>
      <a:folHlink>
        <a:srgbClr val="4C4948"/>
      </a:folHlink>
    </a:clrScheme>
    <a:fontScheme name="terumo templat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none" lIns="0" tIns="0" rIns="0" bIns="0" rtlCol="0">
        <a:spAutoFit/>
      </a:bodyPr>
      <a:lstStyle>
        <a:defPPr algn="l" fontAlgn="ctr">
          <a:spcBef>
            <a:spcPts val="1200"/>
          </a:spcBef>
          <a:spcAft>
            <a:spcPts val="600"/>
          </a:spcAft>
          <a:buSzPct val="125000"/>
          <a:defRPr kumimoji="1"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-9_ENG_Confidential_200401.pptx[読み取り専用]" id="{C5776834-3E29-4437-962E-499AF2678ABF}" vid="{820426EC-74E7-4FA5-BEF4-8DDF5604866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16-9_ENG_Confidential_200401</Template>
  <TotalTime>340</TotalTime>
  <Words>149</Words>
  <Application>Microsoft Office PowerPoint</Application>
  <PresentationFormat>ワイド画面</PresentationFormat>
  <Paragraphs>22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Meiryo</vt:lpstr>
      <vt:lpstr>游ゴシック</vt:lpstr>
      <vt:lpstr>Arial</vt:lpstr>
      <vt:lpstr>Corporate</vt:lpstr>
      <vt:lpstr>My setup</vt:lpstr>
      <vt:lpstr>My setup picture</vt:lpstr>
      <vt:lpstr>Summary for the circuitry</vt:lpstr>
      <vt:lpstr>PowerPoint プレゼンテーション</vt:lpstr>
    </vt:vector>
  </TitlesOfParts>
  <Manager>Terumo Corporation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Tsutsui Yuuichi</dc:creator>
  <cp:keywords/>
  <dc:description/>
  <cp:lastModifiedBy>Tsutsui Yuuichi</cp:lastModifiedBy>
  <cp:revision>9</cp:revision>
  <dcterms:created xsi:type="dcterms:W3CDTF">2020-10-15T23:49:25Z</dcterms:created>
  <dcterms:modified xsi:type="dcterms:W3CDTF">2020-10-18T23:23:47Z</dcterms:modified>
  <cp:category/>
</cp:coreProperties>
</file>