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 id="2147483769" r:id="rId5"/>
    <p:sldMasterId id="2147483834" r:id="rId6"/>
    <p:sldMasterId id="2147483836" r:id="rId7"/>
    <p:sldMasterId id="2147483838" r:id="rId8"/>
    <p:sldMasterId id="2147483840" r:id="rId9"/>
    <p:sldMasterId id="2147483842" r:id="rId10"/>
  </p:sldMasterIdLst>
  <p:notesMasterIdLst>
    <p:notesMasterId r:id="rId27"/>
  </p:notesMasterIdLst>
  <p:handoutMasterIdLst>
    <p:handoutMasterId r:id="rId28"/>
  </p:handoutMasterIdLst>
  <p:sldIdLst>
    <p:sldId id="735" r:id="rId11"/>
    <p:sldId id="731" r:id="rId12"/>
    <p:sldId id="737" r:id="rId13"/>
    <p:sldId id="738" r:id="rId14"/>
    <p:sldId id="739" r:id="rId15"/>
    <p:sldId id="740" r:id="rId16"/>
    <p:sldId id="741" r:id="rId17"/>
    <p:sldId id="742" r:id="rId18"/>
    <p:sldId id="743" r:id="rId19"/>
    <p:sldId id="744" r:id="rId20"/>
    <p:sldId id="745" r:id="rId21"/>
    <p:sldId id="746" r:id="rId22"/>
    <p:sldId id="747" r:id="rId23"/>
    <p:sldId id="748" r:id="rId24"/>
    <p:sldId id="749" r:id="rId25"/>
    <p:sldId id="750" r:id="rId26"/>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565F7FB-2FC0-4ED1-80F2-4394465E4FF4}">
          <p14:sldIdLst>
            <p14:sldId id="735"/>
            <p14:sldId id="731"/>
            <p14:sldId id="737"/>
            <p14:sldId id="738"/>
            <p14:sldId id="739"/>
            <p14:sldId id="740"/>
            <p14:sldId id="741"/>
            <p14:sldId id="742"/>
            <p14:sldId id="743"/>
            <p14:sldId id="744"/>
            <p14:sldId id="745"/>
            <p14:sldId id="746"/>
            <p14:sldId id="747"/>
            <p14:sldId id="748"/>
            <p14:sldId id="749"/>
            <p14:sldId id="750"/>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guide id="3" orient="horz" pos="2932">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0394588"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393"/>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5467" autoAdjust="0"/>
  </p:normalViewPr>
  <p:slideViewPr>
    <p:cSldViewPr snapToGrid="0">
      <p:cViewPr varScale="1">
        <p:scale>
          <a:sx n="151" d="100"/>
          <a:sy n="151" d="100"/>
        </p:scale>
        <p:origin x="780" y="162"/>
      </p:cViewPr>
      <p:guideLst>
        <p:guide orient="horz" pos="1620"/>
        <p:guide pos="2878"/>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51" d="100"/>
          <a:sy n="51" d="100"/>
        </p:scale>
        <p:origin x="-2850" y="-96"/>
      </p:cViewPr>
      <p:guideLst>
        <p:guide orient="horz" pos="4652"/>
        <p:guide pos="2927"/>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2472" y="4422145"/>
            <a:ext cx="5618157" cy="4188133"/>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0088"/>
            <a:ext cx="6207125" cy="34909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A7E8E52-D33F-4396-B3C7-E966B86774F6}"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56317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68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0650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594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4478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7746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6108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5322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WV USB</a:t>
            </a:r>
            <a:r>
              <a:rPr lang="en-US" baseline="0" dirty="0"/>
              <a:t> Controller: TAM based on USB port, estimate 325Mu Car charging port in 2020, AUP 0.55;</a:t>
            </a:r>
          </a:p>
          <a:p>
            <a:r>
              <a:rPr lang="en-US" baseline="0" dirty="0"/>
              <a:t>USB Power Switch: TAM based on TV 424Mu $15M, NB 275Mu $15M, SB 400Mu $20M, other PE = $60M, </a:t>
            </a:r>
            <a:r>
              <a:rPr lang="en-US" baseline="0" dirty="0" err="1"/>
              <a:t>Comms</a:t>
            </a:r>
            <a:r>
              <a:rPr lang="en-US" baseline="0" dirty="0"/>
              <a:t> $0, industry $30M, Car power switch, $30M</a:t>
            </a:r>
          </a:p>
          <a:p>
            <a:r>
              <a:rPr lang="en-US" baseline="0" dirty="0"/>
              <a:t>USB Protection: TAM based Cell phone 1.5B $100M, Other portable device (E-</a:t>
            </a:r>
            <a:r>
              <a:rPr lang="en-US" baseline="0" dirty="0" err="1"/>
              <a:t>Cigarrete</a:t>
            </a:r>
            <a:r>
              <a:rPr lang="en-US" baseline="0" dirty="0"/>
              <a:t> 100M, Smart watch xx) 500Mu $35M; Car STB 97Mu $30M; HDMI $15M</a:t>
            </a:r>
            <a:endParaRPr lang="en-US" dirty="0"/>
          </a:p>
        </p:txBody>
      </p:sp>
      <p:sp>
        <p:nvSpPr>
          <p:cNvPr id="4" name="Slide Number Placeholder 3"/>
          <p:cNvSpPr>
            <a:spLocks noGrp="1"/>
          </p:cNvSpPr>
          <p:nvPr>
            <p:ph type="sldNum" sz="quarter" idx="10"/>
          </p:nvPr>
        </p:nvSpPr>
        <p:spPr/>
        <p:txBody>
          <a:bodyPr/>
          <a:lstStyle/>
          <a:p>
            <a:fld id="{55080698-7B0F-5D4A-9858-0F3A96D145F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7220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58"/>
            <a:ext cx="8458200" cy="1102519"/>
          </a:xfrm>
        </p:spPr>
        <p:txBody>
          <a:bodyPr/>
          <a:lstStyle>
            <a:lvl1pPr>
              <a:defRPr sz="3333">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366" y="4529667"/>
            <a:ext cx="2133864" cy="154782"/>
          </a:xfrm>
        </p:spPr>
        <p:txBody>
          <a:bodyPr/>
          <a:lstStyle>
            <a:lvl1pPr>
              <a:defRPr/>
            </a:lvl1pPr>
          </a:lstStyle>
          <a:p>
            <a:pPr>
              <a:defRPr/>
            </a:pPr>
            <a:fld id="{F25CDD89-A07E-40F1-9058-B57F2D2FF968}" type="slidenum">
              <a:rPr lang="en-US"/>
              <a:pPr>
                <a:defRPr/>
              </a:pPr>
              <a:t>‹#›</a:t>
            </a:fld>
            <a:endParaRPr lang="en-US"/>
          </a:p>
        </p:txBody>
      </p:sp>
    </p:spTree>
    <p:extLst>
      <p:ext uri="{BB962C8B-B14F-4D97-AF65-F5344CB8AC3E}">
        <p14:creationId xmlns:p14="http://schemas.microsoft.com/office/powerpoint/2010/main" val="28556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5A2685-5E5B-48E1-951B-93AA42A26B1F}" type="slidenum">
              <a:rPr lang="en-US"/>
              <a:pPr>
                <a:defRPr/>
              </a:pPr>
              <a:t>‹#›</a:t>
            </a:fld>
            <a:endParaRPr lang="en-US"/>
          </a:p>
        </p:txBody>
      </p:sp>
    </p:spTree>
    <p:extLst>
      <p:ext uri="{BB962C8B-B14F-4D97-AF65-F5344CB8AC3E}">
        <p14:creationId xmlns:p14="http://schemas.microsoft.com/office/powerpoint/2010/main" val="303998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667"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a:lstStyle>
            <a:lvl1pPr algn="l" rtl="0" eaLnBrk="0" fontAlgn="base" hangingPunct="0">
              <a:spcAft>
                <a:spcPct val="0"/>
              </a:spcAft>
              <a:defRPr lang="en-US" sz="1667"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667"/>
            </a:lvl6pPr>
            <a:lvl7pPr>
              <a:defRPr sz="1667"/>
            </a:lvl7pPr>
            <a:lvl8pPr>
              <a:defRPr sz="1667"/>
            </a:lvl8pPr>
            <a:lvl9pPr>
              <a:defRPr sz="1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667"/>
            </a:lvl1pPr>
            <a:lvl2pPr marL="380490" indent="0">
              <a:buNone/>
              <a:defRPr sz="1000"/>
            </a:lvl2pPr>
            <a:lvl3pPr marL="760980" indent="0">
              <a:buNone/>
              <a:defRPr sz="833"/>
            </a:lvl3pPr>
            <a:lvl4pPr marL="1141468" indent="0">
              <a:buNone/>
              <a:defRPr sz="667"/>
            </a:lvl4pPr>
            <a:lvl5pPr marL="1521926" indent="0">
              <a:buNone/>
              <a:defRPr sz="667"/>
            </a:lvl5pPr>
            <a:lvl6pPr marL="1902414" indent="0">
              <a:buNone/>
              <a:defRPr sz="667"/>
            </a:lvl6pPr>
            <a:lvl7pPr marL="2282898" indent="0">
              <a:buNone/>
              <a:defRPr sz="667"/>
            </a:lvl7pPr>
            <a:lvl8pPr marL="2663373" indent="0">
              <a:buNone/>
              <a:defRPr sz="667"/>
            </a:lvl8pPr>
            <a:lvl9pPr marL="3043857" indent="0">
              <a:buNone/>
              <a:defRPr sz="667"/>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B3E1B4-479B-428F-9F8B-488B77BCB0A5}" type="slidenum">
              <a:rPr lang="en-US"/>
              <a:pPr>
                <a:defRPr/>
              </a:pPr>
              <a:t>‹#›</a:t>
            </a:fld>
            <a:endParaRPr lang="en-US"/>
          </a:p>
        </p:txBody>
      </p:sp>
    </p:spTree>
    <p:extLst>
      <p:ext uri="{BB962C8B-B14F-4D97-AF65-F5344CB8AC3E}">
        <p14:creationId xmlns:p14="http://schemas.microsoft.com/office/powerpoint/2010/main" val="250021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33"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667"/>
            </a:lvl1pPr>
            <a:lvl2pPr marL="380490" indent="0">
              <a:buNone/>
              <a:defRPr sz="2333"/>
            </a:lvl2pPr>
            <a:lvl3pPr marL="760980" indent="0">
              <a:buNone/>
              <a:defRPr sz="2000"/>
            </a:lvl3pPr>
            <a:lvl4pPr marL="1141468" indent="0">
              <a:buNone/>
              <a:defRPr sz="1667"/>
            </a:lvl4pPr>
            <a:lvl5pPr marL="1521926" indent="0">
              <a:buNone/>
              <a:defRPr sz="1667"/>
            </a:lvl5pPr>
            <a:lvl6pPr marL="1902414" indent="0">
              <a:buNone/>
              <a:defRPr sz="1667"/>
            </a:lvl6pPr>
            <a:lvl7pPr marL="2282898" indent="0">
              <a:buNone/>
              <a:defRPr sz="1667"/>
            </a:lvl7pPr>
            <a:lvl8pPr marL="2663373" indent="0">
              <a:buNone/>
              <a:defRPr sz="1667"/>
            </a:lvl8pPr>
            <a:lvl9pPr marL="3043857" indent="0">
              <a:buNone/>
              <a:defRPr sz="1667"/>
            </a:lvl9pPr>
          </a:lstStyle>
          <a:p>
            <a:pPr lvl="0"/>
            <a:endParaRPr lang="en-US" noProof="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a:lstStyle>
            <a:lvl1pPr marL="0" indent="0" algn="l" rtl="0" eaLnBrk="0" fontAlgn="base" hangingPunct="0">
              <a:spcAft>
                <a:spcPct val="0"/>
              </a:spcAft>
              <a:buNone/>
              <a:defRPr lang="en-US" sz="1667" smtClean="0">
                <a:solidFill>
                  <a:schemeClr val="tx1"/>
                </a:solidFill>
                <a:latin typeface="+mn-lt"/>
                <a:ea typeface="+mn-ea"/>
                <a:cs typeface="+mn-cs"/>
              </a:defRPr>
            </a:lvl1pPr>
            <a:lvl2pPr marL="380490" indent="0">
              <a:buNone/>
              <a:defRPr sz="1000"/>
            </a:lvl2pPr>
            <a:lvl3pPr marL="760980" indent="0">
              <a:buNone/>
              <a:defRPr sz="833"/>
            </a:lvl3pPr>
            <a:lvl4pPr marL="1141468" indent="0">
              <a:buNone/>
              <a:defRPr sz="667"/>
            </a:lvl4pPr>
            <a:lvl5pPr marL="1521926" indent="0">
              <a:buNone/>
              <a:defRPr sz="667"/>
            </a:lvl5pPr>
            <a:lvl6pPr marL="1902414" indent="0">
              <a:buNone/>
              <a:defRPr sz="667"/>
            </a:lvl6pPr>
            <a:lvl7pPr marL="2282898" indent="0">
              <a:buNone/>
              <a:defRPr sz="667"/>
            </a:lvl7pPr>
            <a:lvl8pPr marL="2663373" indent="0">
              <a:buNone/>
              <a:defRPr sz="667"/>
            </a:lvl8pPr>
            <a:lvl9pPr marL="3043857" indent="0">
              <a:buNone/>
              <a:defRPr sz="667"/>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9D749CE-8B68-4956-8BD1-2C3064AB0CF9}" type="slidenum">
              <a:rPr lang="en-US"/>
              <a:pPr>
                <a:defRPr/>
              </a:pPr>
              <a:t>‹#›</a:t>
            </a:fld>
            <a:endParaRPr lang="en-US"/>
          </a:p>
        </p:txBody>
      </p:sp>
    </p:spTree>
    <p:extLst>
      <p:ext uri="{BB962C8B-B14F-4D97-AF65-F5344CB8AC3E}">
        <p14:creationId xmlns:p14="http://schemas.microsoft.com/office/powerpoint/2010/main" val="281640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C6767AF-5085-4F3F-92AD-8DD7AB8BE37A}" type="slidenum">
              <a:rPr lang="en-US"/>
              <a:pPr>
                <a:defRPr/>
              </a:pPr>
              <a:t>‹#›</a:t>
            </a:fld>
            <a:endParaRPr lang="en-US"/>
          </a:p>
        </p:txBody>
      </p:sp>
    </p:spTree>
    <p:extLst>
      <p:ext uri="{BB962C8B-B14F-4D97-AF65-F5344CB8AC3E}">
        <p14:creationId xmlns:p14="http://schemas.microsoft.com/office/powerpoint/2010/main" val="10975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29AC434-6E75-4D50-A551-AF9866EF0F68}" type="slidenum">
              <a:rPr lang="en-US"/>
              <a:pPr>
                <a:defRPr/>
              </a:pPr>
              <a:t>‹#›</a:t>
            </a:fld>
            <a:endParaRPr lang="en-US"/>
          </a:p>
        </p:txBody>
      </p:sp>
    </p:spTree>
    <p:extLst>
      <p:ext uri="{BB962C8B-B14F-4D97-AF65-F5344CB8AC3E}">
        <p14:creationId xmlns:p14="http://schemas.microsoft.com/office/powerpoint/2010/main" val="2995363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85801"/>
            <a:ext cx="9144000" cy="404064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4947897"/>
            <a:ext cx="2133600" cy="154782"/>
          </a:xfrm>
          <a:ln/>
        </p:spPr>
        <p:txBody>
          <a:bodyPr/>
          <a:lstStyle>
            <a:lvl1pPr>
              <a:defRPr/>
            </a:lvl1pPr>
          </a:lstStyle>
          <a:p>
            <a:pPr>
              <a:defRPr/>
            </a:pPr>
            <a:fld id="{BFDA812F-8479-4F37-8662-4BBFDADD9649}" type="slidenum">
              <a:rPr lang="en-US"/>
              <a:pPr>
                <a:defRPr/>
              </a:pPr>
              <a:t>‹#›</a:t>
            </a:fld>
            <a:endParaRPr lang="en-US" dirty="0"/>
          </a:p>
        </p:txBody>
      </p:sp>
      <p:sp>
        <p:nvSpPr>
          <p:cNvPr id="5" name="Rectangle 4"/>
          <p:cNvSpPr/>
          <p:nvPr userDrawn="1"/>
        </p:nvSpPr>
        <p:spPr>
          <a:xfrm>
            <a:off x="39"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083" tIns="38035" rIns="76083" bIns="38035" rtlCol="0" anchor="ctr"/>
          <a:lstStyle/>
          <a:p>
            <a:pPr algn="ctr"/>
            <a:endParaRPr lang="en-US" dirty="0"/>
          </a:p>
        </p:txBody>
      </p:sp>
      <p:sp>
        <p:nvSpPr>
          <p:cNvPr id="6" name="Rectangle 5"/>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083" tIns="38035" rIns="76083" bIns="38035" rtlCol="0" anchor="ctr"/>
          <a:lstStyle/>
          <a:p>
            <a:pPr algn="ctr"/>
            <a:endParaRPr lang="en-US" dirty="0"/>
          </a:p>
        </p:txBody>
      </p:sp>
      <p:grpSp>
        <p:nvGrpSpPr>
          <p:cNvPr id="8" name="Group 7"/>
          <p:cNvGrpSpPr/>
          <p:nvPr userDrawn="1"/>
        </p:nvGrpSpPr>
        <p:grpSpPr>
          <a:xfrm>
            <a:off x="0" y="4706938"/>
            <a:ext cx="8826500" cy="388620"/>
            <a:chOff x="0" y="6321425"/>
            <a:chExt cx="10591800" cy="466344"/>
          </a:xfrm>
        </p:grpSpPr>
        <p:sp>
          <p:nvSpPr>
            <p:cNvPr id="9" name="Rectangle 8"/>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7" descr="ti_logo_powerpoint_1_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95202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85804"/>
            <a:ext cx="9144000" cy="404064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4947897"/>
            <a:ext cx="2133600" cy="154782"/>
          </a:xfrm>
          <a:ln/>
        </p:spPr>
        <p:txBody>
          <a:bodyPr/>
          <a:lstStyle>
            <a:lvl1pPr>
              <a:defRPr/>
            </a:lvl1pPr>
          </a:lstStyle>
          <a:p>
            <a:pPr>
              <a:defRPr/>
            </a:pPr>
            <a:fld id="{BFDA812F-8479-4F37-8662-4BBFDADD9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7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Slide Number Placeholder 2"/>
          <p:cNvSpPr>
            <a:spLocks noGrp="1"/>
          </p:cNvSpPr>
          <p:nvPr>
            <p:ph type="sldNum" sz="quarter" idx="10"/>
          </p:nvPr>
        </p:nvSpPr>
        <p:spPr>
          <a:xfrm>
            <a:off x="6642366" y="4537604"/>
            <a:ext cx="2133864" cy="154782"/>
          </a:xfrm>
        </p:spPr>
        <p:txBody>
          <a:bodyPr/>
          <a:lstStyle/>
          <a:p>
            <a:pPr>
              <a:defRPr/>
            </a:pPr>
            <a:fld id="{B6C70261-DCF8-4A97-9502-E8EEF2364CDE}" type="slidenum">
              <a:rPr lang="en-US" smtClean="0"/>
              <a:pPr>
                <a:defRPr/>
              </a:pPr>
              <a:t>‹#›</a:t>
            </a:fld>
            <a:endParaRPr lang="en-US"/>
          </a:p>
        </p:txBody>
      </p:sp>
      <p:sp>
        <p:nvSpPr>
          <p:cNvPr id="14" name="Slide Number Placeholder 2"/>
          <p:cNvSpPr txBox="1">
            <a:spLocks/>
          </p:cNvSpPr>
          <p:nvPr userDrawn="1"/>
        </p:nvSpPr>
        <p:spPr bwMode="auto">
          <a:xfrm>
            <a:off x="6642100" y="4537473"/>
            <a:ext cx="2133600" cy="154782"/>
          </a:xfrm>
          <a:prstGeom prst="rect">
            <a:avLst/>
          </a:prstGeom>
          <a:noFill/>
          <a:ln w="9525">
            <a:noFill/>
            <a:miter lim="800000"/>
            <a:headEnd/>
            <a:tailEnd/>
          </a:ln>
          <a:effectLst/>
        </p:spPr>
        <p:txBody>
          <a:bodyPr vert="horz" wrap="square" lIns="75788" tIns="37890" rIns="75788" bIns="37890"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B6C70261-DCF8-4A97-9502-E8EEF2364CDE}" type="slidenum">
              <a:rPr lang="en-US" sz="700" smtClean="0"/>
              <a:pPr>
                <a:defRPr/>
              </a:pPr>
              <a:t>‹#›</a:t>
            </a:fld>
            <a:endParaRPr lang="en-US" sz="700"/>
          </a:p>
        </p:txBody>
      </p:sp>
      <p:sp>
        <p:nvSpPr>
          <p:cNvPr id="15" name="Rectangle 14"/>
          <p:cNvSpPr/>
          <p:nvPr userDrawn="1"/>
        </p:nvSpPr>
        <p:spPr>
          <a:xfrm>
            <a:off x="6131037" y="2917332"/>
            <a:ext cx="2944384" cy="1631737"/>
          </a:xfrm>
          <a:prstGeom prst="rect">
            <a:avLst/>
          </a:prstGeom>
        </p:spPr>
        <p:style>
          <a:lnRef idx="2">
            <a:schemeClr val="accent3"/>
          </a:lnRef>
          <a:fillRef idx="1">
            <a:schemeClr val="lt1"/>
          </a:fillRef>
          <a:effectRef idx="0">
            <a:schemeClr val="accent3"/>
          </a:effectRef>
          <a:fontRef idx="minor">
            <a:schemeClr val="dk1"/>
          </a:fontRef>
        </p:style>
        <p:txBody>
          <a:bodyPr lIns="90963" tIns="45480" rIns="90963" bIns="45480" rtlCol="0" anchor="ctr"/>
          <a:lstStyle/>
          <a:p>
            <a:pPr algn="ctr"/>
            <a:endParaRPr lang="en-US"/>
          </a:p>
        </p:txBody>
      </p:sp>
      <p:sp>
        <p:nvSpPr>
          <p:cNvPr id="18" name="Rectangle 17"/>
          <p:cNvSpPr/>
          <p:nvPr userDrawn="1"/>
        </p:nvSpPr>
        <p:spPr>
          <a:xfrm>
            <a:off x="3097017" y="2917332"/>
            <a:ext cx="2944384" cy="1631737"/>
          </a:xfrm>
          <a:prstGeom prst="rect">
            <a:avLst/>
          </a:prstGeom>
        </p:spPr>
        <p:style>
          <a:lnRef idx="2">
            <a:schemeClr val="accent3"/>
          </a:lnRef>
          <a:fillRef idx="1">
            <a:schemeClr val="lt1"/>
          </a:fillRef>
          <a:effectRef idx="0">
            <a:schemeClr val="accent3"/>
          </a:effectRef>
          <a:fontRef idx="minor">
            <a:schemeClr val="dk1"/>
          </a:fontRef>
        </p:style>
        <p:txBody>
          <a:bodyPr lIns="90963" tIns="45480" rIns="90963" bIns="45480" rtlCol="0" anchor="ctr"/>
          <a:lstStyle/>
          <a:p>
            <a:pPr algn="ctr"/>
            <a:endParaRPr lang="en-US"/>
          </a:p>
        </p:txBody>
      </p:sp>
      <p:sp>
        <p:nvSpPr>
          <p:cNvPr id="19" name="Rounded Rectangle 18"/>
          <p:cNvSpPr/>
          <p:nvPr userDrawn="1"/>
        </p:nvSpPr>
        <p:spPr>
          <a:xfrm>
            <a:off x="3155257" y="2742103"/>
            <a:ext cx="2217420" cy="4038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0963" tIns="45480" rIns="90963" bIns="45480" rtlCol="0" anchor="ctr"/>
          <a:lstStyle/>
          <a:p>
            <a:pPr algn="ctr"/>
            <a:r>
              <a:rPr lang="en-US" dirty="0"/>
              <a:t>Hero Parts</a:t>
            </a:r>
          </a:p>
        </p:txBody>
      </p:sp>
      <p:sp>
        <p:nvSpPr>
          <p:cNvPr id="20" name="Rounded Rectangle 19"/>
          <p:cNvSpPr/>
          <p:nvPr userDrawn="1"/>
        </p:nvSpPr>
        <p:spPr>
          <a:xfrm>
            <a:off x="6209713" y="2742103"/>
            <a:ext cx="2217420" cy="4038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0963" tIns="45480" rIns="90963" bIns="45480" rtlCol="0" anchor="ctr"/>
          <a:lstStyle/>
          <a:p>
            <a:pPr algn="ctr"/>
            <a:r>
              <a:rPr lang="en-US" dirty="0"/>
              <a:t>Reference Designs</a:t>
            </a:r>
          </a:p>
        </p:txBody>
      </p:sp>
      <p:sp>
        <p:nvSpPr>
          <p:cNvPr id="21" name="Title 1"/>
          <p:cNvSpPr>
            <a:spLocks noGrp="1"/>
          </p:cNvSpPr>
          <p:nvPr>
            <p:ph type="title"/>
          </p:nvPr>
        </p:nvSpPr>
        <p:spPr>
          <a:xfrm>
            <a:off x="231775" y="107188"/>
            <a:ext cx="8458200" cy="610791"/>
          </a:xfrm>
        </p:spPr>
        <p:txBody>
          <a:bodyPr/>
          <a:lstStyle>
            <a:lvl1pPr>
              <a:defRPr sz="2400">
                <a:solidFill>
                  <a:schemeClr val="tx2"/>
                </a:solidFill>
              </a:defRPr>
            </a:lvl1pPr>
          </a:lstStyle>
          <a:p>
            <a:r>
              <a:rPr lang="en-US" dirty="0"/>
              <a:t>Click to edit Master title style</a:t>
            </a:r>
          </a:p>
        </p:txBody>
      </p:sp>
      <p:sp>
        <p:nvSpPr>
          <p:cNvPr id="23" name="Rectangle 22"/>
          <p:cNvSpPr/>
          <p:nvPr userDrawn="1"/>
        </p:nvSpPr>
        <p:spPr>
          <a:xfrm>
            <a:off x="52383" y="2917332"/>
            <a:ext cx="2976902" cy="1631737"/>
          </a:xfrm>
          <a:prstGeom prst="rect">
            <a:avLst/>
          </a:prstGeom>
        </p:spPr>
        <p:style>
          <a:lnRef idx="2">
            <a:schemeClr val="accent3"/>
          </a:lnRef>
          <a:fillRef idx="1">
            <a:schemeClr val="lt1"/>
          </a:fillRef>
          <a:effectRef idx="0">
            <a:schemeClr val="accent3"/>
          </a:effectRef>
          <a:fontRef idx="minor">
            <a:schemeClr val="dk1"/>
          </a:fontRef>
        </p:style>
        <p:txBody>
          <a:bodyPr lIns="90963" tIns="45480" rIns="90963" bIns="45480" rtlCol="0" anchor="ctr"/>
          <a:lstStyle/>
          <a:p>
            <a:pPr algn="ctr"/>
            <a:endParaRPr lang="en-US" dirty="0"/>
          </a:p>
        </p:txBody>
      </p:sp>
      <p:sp>
        <p:nvSpPr>
          <p:cNvPr id="25" name="Rounded Rectangle 24"/>
          <p:cNvSpPr/>
          <p:nvPr userDrawn="1"/>
        </p:nvSpPr>
        <p:spPr>
          <a:xfrm>
            <a:off x="118986" y="2742103"/>
            <a:ext cx="2217420" cy="4038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0963" tIns="45480" rIns="90963" bIns="45480" rtlCol="0" anchor="ctr"/>
          <a:lstStyle/>
          <a:p>
            <a:pPr algn="ctr"/>
            <a:r>
              <a:rPr lang="en-US" dirty="0"/>
              <a:t>Problem Solved</a:t>
            </a:r>
          </a:p>
        </p:txBody>
      </p:sp>
      <p:sp>
        <p:nvSpPr>
          <p:cNvPr id="26" name="Rectangle 25"/>
          <p:cNvSpPr/>
          <p:nvPr userDrawn="1"/>
        </p:nvSpPr>
        <p:spPr>
          <a:xfrm>
            <a:off x="61698" y="944120"/>
            <a:ext cx="4487867" cy="1760980"/>
          </a:xfrm>
          <a:prstGeom prst="rect">
            <a:avLst/>
          </a:prstGeom>
        </p:spPr>
        <p:style>
          <a:lnRef idx="2">
            <a:schemeClr val="accent3"/>
          </a:lnRef>
          <a:fillRef idx="1">
            <a:schemeClr val="lt1"/>
          </a:fillRef>
          <a:effectRef idx="0">
            <a:schemeClr val="accent3"/>
          </a:effectRef>
          <a:fontRef idx="minor">
            <a:schemeClr val="dk1"/>
          </a:fontRef>
        </p:style>
        <p:txBody>
          <a:bodyPr lIns="90963" tIns="45480" rIns="90963" bIns="45480" rtlCol="0" anchor="ctr"/>
          <a:lstStyle/>
          <a:p>
            <a:pPr algn="ctr"/>
            <a:endParaRPr lang="en-US"/>
          </a:p>
        </p:txBody>
      </p:sp>
      <p:sp>
        <p:nvSpPr>
          <p:cNvPr id="27" name="Rectangle 26"/>
          <p:cNvSpPr/>
          <p:nvPr userDrawn="1"/>
        </p:nvSpPr>
        <p:spPr>
          <a:xfrm>
            <a:off x="4592787" y="944120"/>
            <a:ext cx="4487867" cy="1760980"/>
          </a:xfrm>
          <a:prstGeom prst="rect">
            <a:avLst/>
          </a:prstGeom>
        </p:spPr>
        <p:style>
          <a:lnRef idx="2">
            <a:schemeClr val="accent3"/>
          </a:lnRef>
          <a:fillRef idx="1">
            <a:schemeClr val="lt1"/>
          </a:fillRef>
          <a:effectRef idx="0">
            <a:schemeClr val="accent3"/>
          </a:effectRef>
          <a:fontRef idx="minor">
            <a:schemeClr val="dk1"/>
          </a:fontRef>
        </p:style>
        <p:txBody>
          <a:bodyPr lIns="90963" tIns="45480" rIns="90963" bIns="45480" rtlCol="0" anchor="ctr"/>
          <a:lstStyle/>
          <a:p>
            <a:pPr algn="ctr"/>
            <a:endParaRPr lang="en-US"/>
          </a:p>
        </p:txBody>
      </p:sp>
      <p:sp>
        <p:nvSpPr>
          <p:cNvPr id="28" name="Rounded Rectangle 27"/>
          <p:cNvSpPr/>
          <p:nvPr userDrawn="1"/>
        </p:nvSpPr>
        <p:spPr>
          <a:xfrm>
            <a:off x="4667120" y="742219"/>
            <a:ext cx="1904316" cy="4038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0963" tIns="45480" rIns="90963" bIns="45480" rtlCol="0" anchor="ctr"/>
          <a:lstStyle/>
          <a:p>
            <a:pPr algn="ctr"/>
            <a:r>
              <a:rPr lang="en-US" dirty="0"/>
              <a:t>Block Diagram</a:t>
            </a:r>
          </a:p>
        </p:txBody>
      </p:sp>
      <p:sp>
        <p:nvSpPr>
          <p:cNvPr id="29" name="Rounded Rectangle 28"/>
          <p:cNvSpPr/>
          <p:nvPr userDrawn="1"/>
        </p:nvSpPr>
        <p:spPr>
          <a:xfrm>
            <a:off x="130710" y="742219"/>
            <a:ext cx="2217420" cy="4038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0963" tIns="45480" rIns="90963" bIns="45480" rtlCol="0" anchor="ctr"/>
          <a:lstStyle/>
          <a:p>
            <a:pPr algn="ctr"/>
            <a:r>
              <a:rPr lang="en-US" dirty="0"/>
              <a:t>End Equipment</a:t>
            </a:r>
          </a:p>
        </p:txBody>
      </p:sp>
      <p:sp>
        <p:nvSpPr>
          <p:cNvPr id="30" name="Text Placeholder 15"/>
          <p:cNvSpPr>
            <a:spLocks noGrp="1"/>
          </p:cNvSpPr>
          <p:nvPr>
            <p:ph type="body" sz="quarter" idx="11" hasCustomPrompt="1"/>
          </p:nvPr>
        </p:nvSpPr>
        <p:spPr>
          <a:xfrm>
            <a:off x="130710" y="3145907"/>
            <a:ext cx="2815047" cy="914400"/>
          </a:xfrm>
        </p:spPr>
        <p:txBody>
          <a:bodyPr/>
          <a:lstStyle>
            <a:lvl1pPr marL="0" indent="0">
              <a:buNone/>
              <a:defRPr sz="1000" b="1"/>
            </a:lvl1pPr>
          </a:lstStyle>
          <a:p>
            <a:pPr lvl="0"/>
            <a:r>
              <a:rPr lang="en-US" dirty="0"/>
              <a:t>What problem was solved?</a:t>
            </a:r>
          </a:p>
        </p:txBody>
      </p:sp>
      <p:sp>
        <p:nvSpPr>
          <p:cNvPr id="31" name="Text Placeholder 32"/>
          <p:cNvSpPr>
            <a:spLocks noGrp="1"/>
          </p:cNvSpPr>
          <p:nvPr>
            <p:ph type="body" sz="quarter" idx="12"/>
          </p:nvPr>
        </p:nvSpPr>
        <p:spPr>
          <a:xfrm>
            <a:off x="3223729" y="3206916"/>
            <a:ext cx="2690953" cy="1278299"/>
          </a:xfrm>
        </p:spPr>
        <p:txBody>
          <a:bodyPr/>
          <a:lstStyle>
            <a:lvl1pPr marL="0" indent="0" defTabSz="181931">
              <a:lnSpc>
                <a:spcPts val="500"/>
              </a:lnSpc>
              <a:buNone/>
              <a:tabLst>
                <a:tab pos="181931" algn="l"/>
              </a:tabLst>
              <a:defRPr sz="900"/>
            </a:lvl1pPr>
          </a:lstStyle>
          <a:p>
            <a:pPr lvl="0"/>
            <a:endParaRPr lang="en-US" dirty="0"/>
          </a:p>
        </p:txBody>
      </p:sp>
    </p:spTree>
    <p:extLst>
      <p:ext uri="{BB962C8B-B14F-4D97-AF65-F5344CB8AC3E}">
        <p14:creationId xmlns:p14="http://schemas.microsoft.com/office/powerpoint/2010/main" val="159588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4529145"/>
            <a:ext cx="2133600" cy="154781"/>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0410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771600"/>
            <a:ext cx="8458200" cy="872678"/>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644277"/>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p:nvGrpSpPr>
        <p:grpSpPr>
          <a:xfrm>
            <a:off x="-3480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fontAlgn="auto">
                <a:spcBef>
                  <a:spcPts val="0"/>
                </a:spcBef>
                <a:spcAft>
                  <a:spcPts val="0"/>
                </a:spcAft>
              </a:pPr>
              <a:endParaRPr lang="en-US">
                <a:solidFill>
                  <a:srgbClr val="FFFFFF"/>
                </a:solidFill>
              </a:endParaRPr>
            </a:p>
          </p:txBody>
        </p:sp>
        <p:pic>
          <p:nvPicPr>
            <p:cNvPr id="10" name="Picture 9" descr="ti_logo_powerpoint_1_lin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2233086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10" descr="TI training slides BG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 y="0"/>
            <a:ext cx="915326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p:cNvGrpSpPr>
            <a:grpSpLocks/>
          </p:cNvGrpSpPr>
          <p:nvPr userDrawn="1"/>
        </p:nvGrpSpPr>
        <p:grpSpPr bwMode="auto">
          <a:xfrm>
            <a:off x="0" y="4706944"/>
            <a:ext cx="8826500" cy="388938"/>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7" name="Picture 27" descr="ti_logo_powerpoint_1_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342900" y="1457358"/>
            <a:ext cx="8458200" cy="1102519"/>
          </a:xfrm>
        </p:spPr>
        <p:txBody>
          <a:bodyPr/>
          <a:lstStyle>
            <a:lvl1pPr>
              <a:defRPr sz="3333">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366" y="4529667"/>
            <a:ext cx="2133864" cy="154782"/>
          </a:xfrm>
        </p:spPr>
        <p:txBody>
          <a:bodyPr/>
          <a:lstStyle>
            <a:lvl1pPr>
              <a:defRPr/>
            </a:lvl1pPr>
          </a:lstStyle>
          <a:p>
            <a:pPr>
              <a:defRPr/>
            </a:pPr>
            <a:fld id="{974F471D-DE54-474E-B356-97BA16B508E4}" type="slidenum">
              <a:rPr lang="en-US"/>
              <a:pPr>
                <a:defRPr/>
              </a:pPr>
              <a:t>‹#›</a:t>
            </a:fld>
            <a:endParaRPr lang="en-US"/>
          </a:p>
        </p:txBody>
      </p:sp>
    </p:spTree>
    <p:extLst>
      <p:ext uri="{BB962C8B-B14F-4D97-AF65-F5344CB8AC3E}">
        <p14:creationId xmlns:p14="http://schemas.microsoft.com/office/powerpoint/2010/main" val="25802204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32"/>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330003"/>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p:nvGrpSpPr>
        <p:grpSpPr>
          <a:xfrm>
            <a:off x="-3480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fontAlgn="auto">
                <a:spcBef>
                  <a:spcPts val="0"/>
                </a:spcBef>
                <a:spcAft>
                  <a:spcPts val="0"/>
                </a:spcAft>
              </a:pPr>
              <a:endParaRPr lang="en-US">
                <a:solidFill>
                  <a:srgbClr val="FFFFFF"/>
                </a:solidFill>
              </a:endParaRPr>
            </a:p>
          </p:txBody>
        </p:sp>
        <p:pic>
          <p:nvPicPr>
            <p:cNvPr id="10" name="Picture 9" descr="ti_logo_powerpoint_1_lin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2041843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32"/>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452" y="198056"/>
            <a:ext cx="1913548" cy="809541"/>
          </a:xfrm>
          <a:prstGeom prst="rect">
            <a:avLst/>
          </a:prstGeom>
        </p:spPr>
      </p:pic>
      <p:grpSp>
        <p:nvGrpSpPr>
          <p:cNvPr id="8" name="Group 7"/>
          <p:cNvGrpSpPr/>
          <p:nvPr/>
        </p:nvGrpSpPr>
        <p:grpSpPr>
          <a:xfrm>
            <a:off x="-3480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fontAlgn="auto">
                <a:spcBef>
                  <a:spcPts val="0"/>
                </a:spcBef>
                <a:spcAft>
                  <a:spcPts val="0"/>
                </a:spcAft>
              </a:pPr>
              <a:endParaRPr lang="en-US">
                <a:solidFill>
                  <a:srgbClr val="FFFFFF"/>
                </a:solidFill>
              </a:endParaRPr>
            </a:p>
          </p:txBody>
        </p:sp>
        <p:pic>
          <p:nvPicPr>
            <p:cNvPr id="10" name="Picture 9" descr="ti_logo_powerpoint_1_lin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998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82" y="786352"/>
            <a:ext cx="8467725" cy="3709449"/>
          </a:xfrm>
        </p:spPr>
        <p:txBody>
          <a:bodyPr/>
          <a:lstStyle>
            <a:lvl1pPr>
              <a:spcBef>
                <a:spcPts val="600"/>
              </a:spcBef>
              <a:defRPr/>
            </a:lvl1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4537480"/>
            <a:ext cx="2133600" cy="154781"/>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15825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4537480"/>
            <a:ext cx="2133600" cy="154781"/>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44574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4537480"/>
            <a:ext cx="2133600" cy="154781"/>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60170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3" name="Picture 1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85800"/>
            <a:ext cx="9144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063" y="4948238"/>
            <a:ext cx="2133600" cy="154781"/>
          </a:xfrm>
        </p:spPr>
        <p:txBody>
          <a:bodyPr/>
          <a:lstStyle>
            <a:lvl1pPr fontAlgn="base">
              <a:spcBef>
                <a:spcPct val="0"/>
              </a:spcBef>
              <a:spcAft>
                <a:spcPct val="0"/>
              </a:spcAft>
              <a:defRPr>
                <a:latin typeface="Arial" pitchFamily="34" charset="0"/>
                <a:ea typeface="ＭＳ Ｐゴシック" pitchFamily="34" charset="-128"/>
                <a:cs typeface="Arial" pitchFamily="34" charset="0"/>
              </a:defRPr>
            </a:lvl1pPr>
          </a:lstStyle>
          <a:p>
            <a:pPr>
              <a:defRPr/>
            </a:pPr>
            <a:fld id="{4903E34D-DC73-4042-9DBF-A65891387EF0}"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6375705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fontAlgn="base">
              <a:spcBef>
                <a:spcPct val="0"/>
              </a:spcBef>
              <a:spcAft>
                <a:spcPct val="0"/>
              </a:spcAft>
              <a:defRPr>
                <a:latin typeface="Arial" pitchFamily="34" charset="0"/>
                <a:ea typeface="ＭＳ Ｐゴシック" pitchFamily="34" charset="-128"/>
                <a:cs typeface="Arial" pitchFamily="34" charset="0"/>
              </a:defRPr>
            </a:lvl1pPr>
          </a:lstStyle>
          <a:p>
            <a:pPr>
              <a:defRPr/>
            </a:pPr>
            <a:fld id="{9252A186-68C1-431C-B56D-F3D4BB1947D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3640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TI training slides BG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261" y="0"/>
            <a:ext cx="916252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p:cNvGrpSpPr>
            <a:grpSpLocks/>
          </p:cNvGrpSpPr>
          <p:nvPr userDrawn="1"/>
        </p:nvGrpSpPr>
        <p:grpSpPr bwMode="auto">
          <a:xfrm>
            <a:off x="0" y="4706944"/>
            <a:ext cx="8826500" cy="388938"/>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7" name="Picture 27" descr="ti_logo_powerpoint_1_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342900" y="1457358"/>
            <a:ext cx="8458200" cy="1102519"/>
          </a:xfrm>
        </p:spPr>
        <p:txBody>
          <a:bodyPr/>
          <a:lstStyle>
            <a:lvl1pPr>
              <a:defRPr sz="3333">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366" y="4529667"/>
            <a:ext cx="2133864" cy="154782"/>
          </a:xfrm>
        </p:spPr>
        <p:txBody>
          <a:bodyPr/>
          <a:lstStyle>
            <a:lvl1pPr>
              <a:defRPr/>
            </a:lvl1pPr>
          </a:lstStyle>
          <a:p>
            <a:pPr>
              <a:defRPr/>
            </a:pPr>
            <a:fld id="{C0426364-E19A-451E-A334-20B55D96BD19}" type="slidenum">
              <a:rPr lang="en-US"/>
              <a:pPr>
                <a:defRPr/>
              </a:pPr>
              <a:t>‹#›</a:t>
            </a:fld>
            <a:endParaRPr lang="en-US"/>
          </a:p>
        </p:txBody>
      </p:sp>
    </p:spTree>
    <p:extLst>
      <p:ext uri="{BB962C8B-B14F-4D97-AF65-F5344CB8AC3E}">
        <p14:creationId xmlns:p14="http://schemas.microsoft.com/office/powerpoint/2010/main" val="30666206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10" descr="TI training slides BG5.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 y="0"/>
            <a:ext cx="915326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p:cNvGrpSpPr>
            <a:grpSpLocks/>
          </p:cNvGrpSpPr>
          <p:nvPr userDrawn="1"/>
        </p:nvGrpSpPr>
        <p:grpSpPr bwMode="auto">
          <a:xfrm>
            <a:off x="0" y="4706944"/>
            <a:ext cx="8826500" cy="388938"/>
            <a:chOff x="0" y="6321425"/>
            <a:chExt cx="10591800" cy="466344"/>
          </a:xfrm>
        </p:grpSpPr>
        <p:sp>
          <p:nvSpPr>
            <p:cNvPr id="6" name="Rectangle 5"/>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7" name="Picture 27" descr="ti_logo_powerpoint_1_lin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a:xfrm>
            <a:off x="342900" y="1457358"/>
            <a:ext cx="8458200" cy="1102519"/>
          </a:xfrm>
        </p:spPr>
        <p:txBody>
          <a:bodyPr/>
          <a:lstStyle>
            <a:lvl1pPr>
              <a:defRPr sz="3333">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366" y="4529667"/>
            <a:ext cx="2133864" cy="154782"/>
          </a:xfrm>
        </p:spPr>
        <p:txBody>
          <a:bodyPr/>
          <a:lstStyle>
            <a:lvl1pPr>
              <a:defRPr/>
            </a:lvl1pPr>
          </a:lstStyle>
          <a:p>
            <a:pPr>
              <a:defRPr/>
            </a:pPr>
            <a:fld id="{37A8674C-CA61-48AB-BC05-608CFCEDD0BC}" type="slidenum">
              <a:rPr lang="en-US"/>
              <a:pPr>
                <a:defRPr/>
              </a:pPr>
              <a:t>‹#›</a:t>
            </a:fld>
            <a:endParaRPr lang="en-US"/>
          </a:p>
        </p:txBody>
      </p:sp>
    </p:spTree>
    <p:extLst>
      <p:ext uri="{BB962C8B-B14F-4D97-AF65-F5344CB8AC3E}">
        <p14:creationId xmlns:p14="http://schemas.microsoft.com/office/powerpoint/2010/main" val="31406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84"/>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A16E2A7-5085-4622-8535-FDDC978C3AE9}" type="slidenum">
              <a:rPr lang="en-US"/>
              <a:pPr>
                <a:defRPr/>
              </a:pPr>
              <a:t>‹#›</a:t>
            </a:fld>
            <a:endParaRPr lang="en-US"/>
          </a:p>
        </p:txBody>
      </p:sp>
    </p:spTree>
    <p:extLst>
      <p:ext uri="{BB962C8B-B14F-4D97-AF65-F5344CB8AC3E}">
        <p14:creationId xmlns:p14="http://schemas.microsoft.com/office/powerpoint/2010/main" val="198678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33"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667"/>
            </a:lvl1pPr>
            <a:lvl2pPr marL="380490" indent="0">
              <a:buNone/>
              <a:defRPr sz="1500"/>
            </a:lvl2pPr>
            <a:lvl3pPr marL="760980" indent="0">
              <a:buNone/>
              <a:defRPr sz="1333"/>
            </a:lvl3pPr>
            <a:lvl4pPr marL="1141468" indent="0">
              <a:buNone/>
              <a:defRPr sz="1167"/>
            </a:lvl4pPr>
            <a:lvl5pPr marL="1521926" indent="0">
              <a:buNone/>
              <a:defRPr sz="1167"/>
            </a:lvl5pPr>
            <a:lvl6pPr marL="1902414" indent="0">
              <a:buNone/>
              <a:defRPr sz="1167"/>
            </a:lvl6pPr>
            <a:lvl7pPr marL="2282898" indent="0">
              <a:buNone/>
              <a:defRPr sz="1167"/>
            </a:lvl7pPr>
            <a:lvl8pPr marL="2663373" indent="0">
              <a:buNone/>
              <a:defRPr sz="1167"/>
            </a:lvl8pPr>
            <a:lvl9pPr marL="3043857" indent="0">
              <a:buNone/>
              <a:defRPr sz="1167"/>
            </a:lvl9pPr>
          </a:lstStyle>
          <a:p>
            <a:pPr lvl="0"/>
            <a:r>
              <a:rPr lang="en-US"/>
              <a:t>Click to edit Master text styles</a:t>
            </a:r>
          </a:p>
        </p:txBody>
      </p:sp>
      <p:sp>
        <p:nvSpPr>
          <p:cNvPr id="4" name="Rectangle 6"/>
          <p:cNvSpPr>
            <a:spLocks noGrp="1" noChangeArrowheads="1"/>
          </p:cNvSpPr>
          <p:nvPr>
            <p:ph type="sldNum" sz="quarter" idx="10"/>
          </p:nvPr>
        </p:nvSpPr>
        <p:spPr>
          <a:xfrm>
            <a:off x="6638398" y="4537604"/>
            <a:ext cx="2133865" cy="154782"/>
          </a:xfrm>
        </p:spPr>
        <p:txBody>
          <a:bodyPr/>
          <a:lstStyle>
            <a:lvl1pPr>
              <a:defRPr/>
            </a:lvl1pPr>
          </a:lstStyle>
          <a:p>
            <a:pPr>
              <a:defRPr/>
            </a:pPr>
            <a:fld id="{AD852597-6D25-49E5-8C1E-DB83AD0A4673}" type="slidenum">
              <a:rPr lang="en-US"/>
              <a:pPr>
                <a:defRPr/>
              </a:pPr>
              <a:t>‹#›</a:t>
            </a:fld>
            <a:endParaRPr lang="en-US" dirty="0"/>
          </a:p>
        </p:txBody>
      </p:sp>
    </p:spTree>
    <p:extLst>
      <p:ext uri="{BB962C8B-B14F-4D97-AF65-F5344CB8AC3E}">
        <p14:creationId xmlns:p14="http://schemas.microsoft.com/office/powerpoint/2010/main" val="202337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a:lstStyle>
            <a:lvl1pPr algn="l" rtl="0" eaLnBrk="0" fontAlgn="base" hangingPunct="0">
              <a:spcAft>
                <a:spcPct val="0"/>
              </a:spcAft>
              <a:defRPr lang="en-US" sz="1667"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667">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a:lstStyle>
            <a:lvl1pPr algn="l" rtl="0" eaLnBrk="0" fontAlgn="base" hangingPunct="0">
              <a:spcAft>
                <a:spcPct val="0"/>
              </a:spcAft>
              <a:defRPr lang="en-US" sz="1667"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481D0F-19D6-421C-8392-20C8479D9BA7}" type="slidenum">
              <a:rPr lang="en-US"/>
              <a:pPr>
                <a:defRPr/>
              </a:pPr>
              <a:t>‹#›</a:t>
            </a:fld>
            <a:endParaRPr lang="en-US"/>
          </a:p>
        </p:txBody>
      </p:sp>
    </p:spTree>
    <p:extLst>
      <p:ext uri="{BB962C8B-B14F-4D97-AF65-F5344CB8AC3E}">
        <p14:creationId xmlns:p14="http://schemas.microsoft.com/office/powerpoint/2010/main" val="171831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490" indent="0">
              <a:buNone/>
              <a:defRPr sz="1667" b="1"/>
            </a:lvl2pPr>
            <a:lvl3pPr marL="760980" indent="0">
              <a:buNone/>
              <a:defRPr sz="1500" b="1"/>
            </a:lvl3pPr>
            <a:lvl4pPr marL="1141468" indent="0">
              <a:buNone/>
              <a:defRPr sz="1333" b="1"/>
            </a:lvl4pPr>
            <a:lvl5pPr marL="1521926" indent="0">
              <a:buNone/>
              <a:defRPr sz="1333" b="1"/>
            </a:lvl5pPr>
            <a:lvl6pPr marL="1902414" indent="0">
              <a:buNone/>
              <a:defRPr sz="1333" b="1"/>
            </a:lvl6pPr>
            <a:lvl7pPr marL="2282898" indent="0">
              <a:buNone/>
              <a:defRPr sz="1333" b="1"/>
            </a:lvl7pPr>
            <a:lvl8pPr marL="2663373" indent="0">
              <a:buNone/>
              <a:defRPr sz="1333" b="1"/>
            </a:lvl8pPr>
            <a:lvl9pPr marL="3043857"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a:lstStyle>
            <a:lvl1pPr algn="l" rtl="0" eaLnBrk="0" fontAlgn="base" hangingPunct="0">
              <a:spcAft>
                <a:spcPct val="0"/>
              </a:spcAft>
              <a:defRPr lang="en-US" sz="1667" smtClean="0">
                <a:solidFill>
                  <a:schemeClr val="tx1"/>
                </a:solidFill>
                <a:latin typeface="+mn-lt"/>
                <a:ea typeface="+mn-ea"/>
                <a:cs typeface="+mn-cs"/>
              </a:defRPr>
            </a:lvl1pPr>
            <a:lvl2pPr algn="l" rtl="0" eaLnBrk="0" fontAlgn="base" hangingPunct="0">
              <a:spcAft>
                <a:spcPct val="0"/>
              </a:spcAft>
              <a:defRPr lang="en-US" sz="1667" smtClean="0">
                <a:solidFill>
                  <a:schemeClr val="tx1"/>
                </a:solidFill>
                <a:latin typeface="+mn-lt"/>
                <a:ea typeface="+mn-ea"/>
                <a:cs typeface="+mn-cs"/>
              </a:defRPr>
            </a:lvl2pPr>
            <a:lvl3pPr algn="l" rtl="0" eaLnBrk="0" fontAlgn="base" hangingPunct="0">
              <a:spcAft>
                <a:spcPct val="0"/>
              </a:spcAft>
              <a:defRPr lang="en-US" sz="1667" smtClean="0">
                <a:solidFill>
                  <a:schemeClr val="tx1"/>
                </a:solidFill>
                <a:latin typeface="+mn-lt"/>
                <a:ea typeface="+mn-ea"/>
                <a:cs typeface="+mn-cs"/>
              </a:defRPr>
            </a:lvl3pPr>
            <a:lvl4pPr algn="l" rtl="0" eaLnBrk="0" fontAlgn="base" hangingPunct="0">
              <a:spcAft>
                <a:spcPct val="0"/>
              </a:spcAft>
              <a:defRPr lang="en-US" sz="1667" smtClean="0">
                <a:solidFill>
                  <a:schemeClr val="tx1"/>
                </a:solidFill>
                <a:latin typeface="+mn-lt"/>
                <a:ea typeface="+mn-ea"/>
                <a:cs typeface="+mn-cs"/>
              </a:defRPr>
            </a:lvl4pPr>
            <a:lvl5pPr algn="l" rtl="0" eaLnBrk="0" fontAlgn="base" hangingPunct="0">
              <a:spcAft>
                <a:spcPct val="0"/>
              </a:spcAft>
              <a:defRPr lang="en-US" sz="1667">
                <a:solidFill>
                  <a:schemeClr val="tx1"/>
                </a:solidFill>
                <a:latin typeface="+mn-lt"/>
                <a:ea typeface="+mn-ea"/>
                <a:cs typeface="+mn-cs"/>
              </a:defRPr>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490" indent="0">
              <a:buNone/>
              <a:defRPr sz="1667" b="1"/>
            </a:lvl2pPr>
            <a:lvl3pPr marL="760980" indent="0">
              <a:buNone/>
              <a:defRPr sz="1500" b="1"/>
            </a:lvl3pPr>
            <a:lvl4pPr marL="1141468" indent="0">
              <a:buNone/>
              <a:defRPr sz="1333" b="1"/>
            </a:lvl4pPr>
            <a:lvl5pPr marL="1521926" indent="0">
              <a:buNone/>
              <a:defRPr sz="1333" b="1"/>
            </a:lvl5pPr>
            <a:lvl6pPr marL="1902414" indent="0">
              <a:buNone/>
              <a:defRPr sz="1333" b="1"/>
            </a:lvl6pPr>
            <a:lvl7pPr marL="2282898" indent="0">
              <a:buNone/>
              <a:defRPr sz="1333" b="1"/>
            </a:lvl7pPr>
            <a:lvl8pPr marL="2663373" indent="0">
              <a:buNone/>
              <a:defRPr sz="1333" b="1"/>
            </a:lvl8pPr>
            <a:lvl9pPr marL="3043857"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a:lstStyle>
            <a:lvl1pPr algn="l" rtl="0" eaLnBrk="0" fontAlgn="base" hangingPunct="0">
              <a:spcAft>
                <a:spcPct val="0"/>
              </a:spcAft>
              <a:defRPr lang="en-US" sz="1667" smtClean="0">
                <a:solidFill>
                  <a:schemeClr val="tx1"/>
                </a:solidFill>
                <a:latin typeface="+mn-lt"/>
                <a:ea typeface="+mn-ea"/>
                <a:cs typeface="+mn-cs"/>
              </a:defRPr>
            </a:lvl1pPr>
            <a:lvl2pPr algn="l" rtl="0" eaLnBrk="0" fontAlgn="base" hangingPunct="0">
              <a:spcAft>
                <a:spcPct val="0"/>
              </a:spcAft>
              <a:defRPr lang="en-US" sz="1667" smtClean="0">
                <a:solidFill>
                  <a:schemeClr val="tx1"/>
                </a:solidFill>
                <a:latin typeface="+mn-lt"/>
                <a:ea typeface="+mn-ea"/>
                <a:cs typeface="+mn-cs"/>
              </a:defRPr>
            </a:lvl2pPr>
            <a:lvl3pPr algn="l" rtl="0" eaLnBrk="0" fontAlgn="base" hangingPunct="0">
              <a:spcAft>
                <a:spcPct val="0"/>
              </a:spcAft>
              <a:defRPr lang="en-US" sz="1667" smtClean="0">
                <a:solidFill>
                  <a:schemeClr val="tx1"/>
                </a:solidFill>
                <a:latin typeface="+mn-lt"/>
                <a:ea typeface="+mn-ea"/>
                <a:cs typeface="+mn-cs"/>
              </a:defRPr>
            </a:lvl3pPr>
            <a:lvl4pPr algn="l" rtl="0" eaLnBrk="0" fontAlgn="base" hangingPunct="0">
              <a:spcAft>
                <a:spcPct val="0"/>
              </a:spcAft>
              <a:defRPr lang="en-US" sz="1667" smtClean="0">
                <a:solidFill>
                  <a:schemeClr val="tx1"/>
                </a:solidFill>
                <a:latin typeface="+mn-lt"/>
                <a:ea typeface="+mn-ea"/>
                <a:cs typeface="+mn-cs"/>
              </a:defRPr>
            </a:lvl4pPr>
            <a:lvl5pPr algn="l" rtl="0" eaLnBrk="0" fontAlgn="base" hangingPunct="0">
              <a:spcAft>
                <a:spcPct val="0"/>
              </a:spcAft>
              <a:defRPr lang="en-US" sz="1667">
                <a:solidFill>
                  <a:schemeClr val="tx1"/>
                </a:solidFill>
                <a:latin typeface="+mn-lt"/>
                <a:ea typeface="+mn-ea"/>
                <a:cs typeface="+mn-cs"/>
              </a:defRPr>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AE01E54-FDFF-4201-8D82-B8F64ABD44C4}" type="slidenum">
              <a:rPr lang="en-US"/>
              <a:pPr>
                <a:defRPr/>
              </a:pPr>
              <a:t>‹#›</a:t>
            </a:fld>
            <a:endParaRPr lang="en-US"/>
          </a:p>
        </p:txBody>
      </p:sp>
    </p:spTree>
    <p:extLst>
      <p:ext uri="{BB962C8B-B14F-4D97-AF65-F5344CB8AC3E}">
        <p14:creationId xmlns:p14="http://schemas.microsoft.com/office/powerpoint/2010/main" val="164096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95943FE-A643-495D-91E3-E0799B85E4EA}" type="slidenum">
              <a:rPr lang="en-US"/>
              <a:pPr>
                <a:defRPr/>
              </a:pPr>
              <a:t>‹#›</a:t>
            </a:fld>
            <a:endParaRPr lang="en-US"/>
          </a:p>
        </p:txBody>
      </p:sp>
    </p:spTree>
    <p:extLst>
      <p:ext uri="{BB962C8B-B14F-4D97-AF65-F5344CB8AC3E}">
        <p14:creationId xmlns:p14="http://schemas.microsoft.com/office/powerpoint/2010/main" val="6318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7.pn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1" y="4743980"/>
            <a:ext cx="8804011" cy="34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01" tIns="38045" rIns="76101" bIns="38045" anchor="ctr"/>
          <a:lstStyle/>
          <a:p>
            <a:pPr algn="ctr">
              <a:defRPr/>
            </a:pPr>
            <a:endParaRPr lang="en-US">
              <a:solidFill>
                <a:srgbClr val="FFFFFF"/>
              </a:solidFill>
            </a:endParaRPr>
          </a:p>
        </p:txBody>
      </p:sp>
      <p:sp>
        <p:nvSpPr>
          <p:cNvPr id="19" name="Rectangle 18"/>
          <p:cNvSpPr/>
          <p:nvPr userDrawn="1"/>
        </p:nvSpPr>
        <p:spPr>
          <a:xfrm>
            <a:off x="42334" y="4743980"/>
            <a:ext cx="8739188" cy="34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01" tIns="38045" rIns="76101" bIns="38045" anchor="ctr"/>
          <a:lstStyle/>
          <a:p>
            <a:pPr algn="ctr">
              <a:defRPr/>
            </a:pPr>
            <a:endParaRPr lang="en-US">
              <a:solidFill>
                <a:srgbClr val="FFFFFF"/>
              </a:solidFill>
            </a:endParaRPr>
          </a:p>
        </p:txBody>
      </p:sp>
      <p:sp>
        <p:nvSpPr>
          <p:cNvPr id="3076" name="Rectangle 2"/>
          <p:cNvSpPr>
            <a:spLocks noGrp="1" noChangeArrowheads="1"/>
          </p:cNvSpPr>
          <p:nvPr>
            <p:ph type="title"/>
          </p:nvPr>
        </p:nvSpPr>
        <p:spPr bwMode="auto">
          <a:xfrm>
            <a:off x="231544" y="107163"/>
            <a:ext cx="845872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54" rIns="91321" bIns="45654" numCol="1" anchor="ctr" anchorCtr="0" compatLnSpc="1">
            <a:prstTxWarp prst="textNoShape">
              <a:avLst/>
            </a:prstTxWarp>
          </a:bodyPr>
          <a:lstStyle/>
          <a:p>
            <a:pPr lvl="0"/>
            <a:r>
              <a:rPr lang="en-US" altLang="en-US"/>
              <a:t>Click to edit Master title style</a:t>
            </a:r>
          </a:p>
        </p:txBody>
      </p:sp>
      <p:sp>
        <p:nvSpPr>
          <p:cNvPr id="3077" name="Rectangle 3"/>
          <p:cNvSpPr>
            <a:spLocks noGrp="1" noChangeArrowheads="1"/>
          </p:cNvSpPr>
          <p:nvPr>
            <p:ph type="body" idx="1"/>
          </p:nvPr>
        </p:nvSpPr>
        <p:spPr bwMode="auto">
          <a:xfrm>
            <a:off x="333375" y="793781"/>
            <a:ext cx="8467990" cy="370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321" tIns="45654" rIns="91321" bIns="456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642366" y="4537604"/>
            <a:ext cx="2133864" cy="154782"/>
          </a:xfrm>
          <a:prstGeom prst="rect">
            <a:avLst/>
          </a:prstGeom>
          <a:noFill/>
          <a:ln w="9525">
            <a:noFill/>
            <a:miter lim="800000"/>
            <a:headEnd/>
            <a:tailEnd/>
          </a:ln>
          <a:effectLst/>
        </p:spPr>
        <p:txBody>
          <a:bodyPr vert="horz" wrap="square" lIns="91321" tIns="45654" rIns="91321" bIns="45654" numCol="1" anchor="t" anchorCtr="0" compatLnSpc="1">
            <a:prstTxWarp prst="textNoShape">
              <a:avLst/>
            </a:prstTxWarp>
          </a:bodyPr>
          <a:lstStyle>
            <a:lvl1pPr algn="r">
              <a:defRPr sz="667">
                <a:solidFill>
                  <a:srgbClr val="000000"/>
                </a:solidFill>
                <a:cs typeface="+mn-cs"/>
              </a:defRPr>
            </a:lvl1pPr>
          </a:lstStyle>
          <a:p>
            <a:pPr>
              <a:defRPr/>
            </a:pPr>
            <a:fld id="{1C23D1F3-6090-4B82-A7BE-ED87E3B3C2D1}" type="slidenum">
              <a:rPr lang="en-US"/>
              <a:pPr>
                <a:defRPr/>
              </a:pPr>
              <a:t>‹#›</a:t>
            </a:fld>
            <a:endParaRPr lang="en-US"/>
          </a:p>
        </p:txBody>
      </p:sp>
      <p:grpSp>
        <p:nvGrpSpPr>
          <p:cNvPr id="3080" name="Group 15"/>
          <p:cNvGrpSpPr>
            <a:grpSpLocks/>
          </p:cNvGrpSpPr>
          <p:nvPr userDrawn="1"/>
        </p:nvGrpSpPr>
        <p:grpSpPr bwMode="auto">
          <a:xfrm>
            <a:off x="0" y="4706944"/>
            <a:ext cx="8826500" cy="388938"/>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082" name="Picture 27" descr="ti_logo_powerpoint_1_line.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252471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3" r:id="rId17"/>
  </p:sldLayoutIdLst>
  <p:hf hdr="0" ftr="0" dt="0"/>
  <p:txStyles>
    <p:titleStyle>
      <a:lvl1pPr algn="l" rtl="0" eaLnBrk="0" fontAlgn="base" hangingPunct="0">
        <a:lnSpc>
          <a:spcPct val="85000"/>
        </a:lnSpc>
        <a:spcBef>
          <a:spcPct val="0"/>
        </a:spcBef>
        <a:spcAft>
          <a:spcPct val="0"/>
        </a:spcAft>
        <a:defRPr sz="2667" b="1">
          <a:solidFill>
            <a:schemeClr val="tx2"/>
          </a:solidFill>
          <a:latin typeface="+mj-lt"/>
          <a:ea typeface="+mj-ea"/>
          <a:cs typeface="+mj-cs"/>
        </a:defRPr>
      </a:lvl1pPr>
      <a:lvl2pPr algn="l" rtl="0" eaLnBrk="0" fontAlgn="base" hangingPunct="0">
        <a:lnSpc>
          <a:spcPct val="85000"/>
        </a:lnSpc>
        <a:spcBef>
          <a:spcPct val="0"/>
        </a:spcBef>
        <a:spcAft>
          <a:spcPct val="0"/>
        </a:spcAft>
        <a:defRPr sz="2667" b="1">
          <a:solidFill>
            <a:schemeClr val="tx2"/>
          </a:solidFill>
          <a:latin typeface="Arial" charset="0"/>
        </a:defRPr>
      </a:lvl2pPr>
      <a:lvl3pPr algn="l" rtl="0" eaLnBrk="0" fontAlgn="base" hangingPunct="0">
        <a:lnSpc>
          <a:spcPct val="85000"/>
        </a:lnSpc>
        <a:spcBef>
          <a:spcPct val="0"/>
        </a:spcBef>
        <a:spcAft>
          <a:spcPct val="0"/>
        </a:spcAft>
        <a:defRPr sz="2667" b="1">
          <a:solidFill>
            <a:schemeClr val="tx2"/>
          </a:solidFill>
          <a:latin typeface="Arial" charset="0"/>
        </a:defRPr>
      </a:lvl3pPr>
      <a:lvl4pPr algn="l" rtl="0" eaLnBrk="0" fontAlgn="base" hangingPunct="0">
        <a:lnSpc>
          <a:spcPct val="85000"/>
        </a:lnSpc>
        <a:spcBef>
          <a:spcPct val="0"/>
        </a:spcBef>
        <a:spcAft>
          <a:spcPct val="0"/>
        </a:spcAft>
        <a:defRPr sz="2667" b="1">
          <a:solidFill>
            <a:schemeClr val="tx2"/>
          </a:solidFill>
          <a:latin typeface="Arial" charset="0"/>
        </a:defRPr>
      </a:lvl4pPr>
      <a:lvl5pPr algn="l" rtl="0" eaLnBrk="0" fontAlgn="base" hangingPunct="0">
        <a:lnSpc>
          <a:spcPct val="85000"/>
        </a:lnSpc>
        <a:spcBef>
          <a:spcPct val="0"/>
        </a:spcBef>
        <a:spcAft>
          <a:spcPct val="0"/>
        </a:spcAft>
        <a:defRPr sz="2667" b="1">
          <a:solidFill>
            <a:schemeClr val="tx2"/>
          </a:solidFill>
          <a:latin typeface="Arial" charset="0"/>
        </a:defRPr>
      </a:lvl5pPr>
      <a:lvl6pPr marL="380490" algn="l" rtl="0" fontAlgn="base">
        <a:lnSpc>
          <a:spcPct val="85000"/>
        </a:lnSpc>
        <a:spcBef>
          <a:spcPct val="0"/>
        </a:spcBef>
        <a:spcAft>
          <a:spcPct val="0"/>
        </a:spcAft>
        <a:defRPr sz="2667" b="1">
          <a:solidFill>
            <a:srgbClr val="FF0000"/>
          </a:solidFill>
          <a:latin typeface="Arial" charset="0"/>
        </a:defRPr>
      </a:lvl6pPr>
      <a:lvl7pPr marL="760980" algn="l" rtl="0" fontAlgn="base">
        <a:lnSpc>
          <a:spcPct val="85000"/>
        </a:lnSpc>
        <a:spcBef>
          <a:spcPct val="0"/>
        </a:spcBef>
        <a:spcAft>
          <a:spcPct val="0"/>
        </a:spcAft>
        <a:defRPr sz="2667" b="1">
          <a:solidFill>
            <a:srgbClr val="FF0000"/>
          </a:solidFill>
          <a:latin typeface="Arial" charset="0"/>
        </a:defRPr>
      </a:lvl7pPr>
      <a:lvl8pPr marL="1141468" algn="l" rtl="0" fontAlgn="base">
        <a:lnSpc>
          <a:spcPct val="85000"/>
        </a:lnSpc>
        <a:spcBef>
          <a:spcPct val="0"/>
        </a:spcBef>
        <a:spcAft>
          <a:spcPct val="0"/>
        </a:spcAft>
        <a:defRPr sz="2667" b="1">
          <a:solidFill>
            <a:srgbClr val="FF0000"/>
          </a:solidFill>
          <a:latin typeface="Arial" charset="0"/>
        </a:defRPr>
      </a:lvl8pPr>
      <a:lvl9pPr marL="1521926" algn="l" rtl="0" fontAlgn="base">
        <a:lnSpc>
          <a:spcPct val="85000"/>
        </a:lnSpc>
        <a:spcBef>
          <a:spcPct val="0"/>
        </a:spcBef>
        <a:spcAft>
          <a:spcPct val="0"/>
        </a:spcAft>
        <a:defRPr sz="2667" b="1">
          <a:solidFill>
            <a:srgbClr val="FF0000"/>
          </a:solidFill>
          <a:latin typeface="Arial" charset="0"/>
        </a:defRPr>
      </a:lvl9pPr>
    </p:titleStyle>
    <p:bodyStyle>
      <a:lvl1pPr marL="187652" indent="-187652" algn="l" rtl="0" eaLnBrk="0" fontAlgn="base" hangingPunct="0">
        <a:spcBef>
          <a:spcPts val="667"/>
        </a:spcBef>
        <a:spcAft>
          <a:spcPct val="0"/>
        </a:spcAft>
        <a:buChar char="•"/>
        <a:defRPr sz="1833">
          <a:solidFill>
            <a:schemeClr val="tx1"/>
          </a:solidFill>
          <a:latin typeface="+mn-lt"/>
          <a:ea typeface="+mn-ea"/>
          <a:cs typeface="+mn-cs"/>
        </a:defRPr>
      </a:lvl1pPr>
      <a:lvl2pPr marL="477060" indent="-192943" algn="l" rtl="0" eaLnBrk="0" fontAlgn="base" hangingPunct="0">
        <a:spcBef>
          <a:spcPct val="20000"/>
        </a:spcBef>
        <a:spcAft>
          <a:spcPct val="0"/>
        </a:spcAft>
        <a:buChar char="–"/>
        <a:defRPr sz="1583">
          <a:solidFill>
            <a:schemeClr val="tx1"/>
          </a:solidFill>
          <a:latin typeface="+mn-lt"/>
        </a:defRPr>
      </a:lvl2pPr>
      <a:lvl3pPr marL="709642" indent="-136125" algn="l" rtl="0" eaLnBrk="0" fontAlgn="base" hangingPunct="0">
        <a:spcBef>
          <a:spcPct val="15000"/>
        </a:spcBef>
        <a:spcAft>
          <a:spcPct val="0"/>
        </a:spcAft>
        <a:buChar char="•"/>
        <a:defRPr sz="1583">
          <a:solidFill>
            <a:schemeClr val="tx1"/>
          </a:solidFill>
          <a:latin typeface="+mn-lt"/>
        </a:defRPr>
      </a:lvl3pPr>
      <a:lvl4pPr marL="999045" indent="-192943" algn="l" rtl="0" eaLnBrk="0" fontAlgn="base" hangingPunct="0">
        <a:spcBef>
          <a:spcPct val="5000"/>
        </a:spcBef>
        <a:spcAft>
          <a:spcPct val="0"/>
        </a:spcAft>
        <a:buChar char="–"/>
        <a:defRPr sz="1583">
          <a:solidFill>
            <a:schemeClr val="tx1"/>
          </a:solidFill>
          <a:latin typeface="+mn-lt"/>
        </a:defRPr>
      </a:lvl4pPr>
      <a:lvl5pPr marL="1238225" indent="-142738" algn="l" rtl="0" eaLnBrk="0" fontAlgn="base" hangingPunct="0">
        <a:spcBef>
          <a:spcPct val="0"/>
        </a:spcBef>
        <a:spcAft>
          <a:spcPct val="0"/>
        </a:spcAft>
        <a:buChar char="»"/>
        <a:defRPr sz="1583">
          <a:solidFill>
            <a:schemeClr val="tx1"/>
          </a:solidFill>
          <a:latin typeface="+mn-lt"/>
        </a:defRPr>
      </a:lvl5pPr>
      <a:lvl6pPr marL="1619686" indent="-144028" algn="l" rtl="0" fontAlgn="base">
        <a:spcBef>
          <a:spcPct val="0"/>
        </a:spcBef>
        <a:spcAft>
          <a:spcPct val="0"/>
        </a:spcAft>
        <a:buChar char="»"/>
        <a:defRPr sz="1333">
          <a:solidFill>
            <a:schemeClr val="tx1"/>
          </a:solidFill>
          <a:latin typeface="+mn-lt"/>
        </a:defRPr>
      </a:lvl6pPr>
      <a:lvl7pPr marL="2000176" indent="-144028" algn="l" rtl="0" fontAlgn="base">
        <a:spcBef>
          <a:spcPct val="0"/>
        </a:spcBef>
        <a:spcAft>
          <a:spcPct val="0"/>
        </a:spcAft>
        <a:buChar char="»"/>
        <a:defRPr sz="1333">
          <a:solidFill>
            <a:schemeClr val="tx1"/>
          </a:solidFill>
          <a:latin typeface="+mn-lt"/>
        </a:defRPr>
      </a:lvl7pPr>
      <a:lvl8pPr marL="2380665" indent="-144028" algn="l" rtl="0" fontAlgn="base">
        <a:spcBef>
          <a:spcPct val="0"/>
        </a:spcBef>
        <a:spcAft>
          <a:spcPct val="0"/>
        </a:spcAft>
        <a:buChar char="»"/>
        <a:defRPr sz="1333">
          <a:solidFill>
            <a:schemeClr val="tx1"/>
          </a:solidFill>
          <a:latin typeface="+mn-lt"/>
        </a:defRPr>
      </a:lvl8pPr>
      <a:lvl9pPr marL="2761154" indent="-144028" algn="l" rtl="0" fontAlgn="base">
        <a:spcBef>
          <a:spcPct val="0"/>
        </a:spcBef>
        <a:spcAft>
          <a:spcPct val="0"/>
        </a:spcAft>
        <a:buChar char="»"/>
        <a:defRPr sz="1333">
          <a:solidFill>
            <a:schemeClr val="tx1"/>
          </a:solidFill>
          <a:latin typeface="+mn-lt"/>
        </a:defRPr>
      </a:lvl9pPr>
    </p:bodyStyle>
    <p:otherStyle>
      <a:defPPr>
        <a:defRPr lang="en-US"/>
      </a:defPPr>
      <a:lvl1pPr marL="0" algn="l" defTabSz="760980" rtl="0" eaLnBrk="1" latinLnBrk="0" hangingPunct="1">
        <a:defRPr sz="1500" kern="1200">
          <a:solidFill>
            <a:schemeClr val="tx1"/>
          </a:solidFill>
          <a:latin typeface="+mn-lt"/>
          <a:ea typeface="+mn-ea"/>
          <a:cs typeface="+mn-cs"/>
        </a:defRPr>
      </a:lvl1pPr>
      <a:lvl2pPr marL="380490" algn="l" defTabSz="760980" rtl="0" eaLnBrk="1" latinLnBrk="0" hangingPunct="1">
        <a:defRPr sz="1500" kern="1200">
          <a:solidFill>
            <a:schemeClr val="tx1"/>
          </a:solidFill>
          <a:latin typeface="+mn-lt"/>
          <a:ea typeface="+mn-ea"/>
          <a:cs typeface="+mn-cs"/>
        </a:defRPr>
      </a:lvl2pPr>
      <a:lvl3pPr marL="760980" algn="l" defTabSz="760980" rtl="0" eaLnBrk="1" latinLnBrk="0" hangingPunct="1">
        <a:defRPr sz="1500" kern="1200">
          <a:solidFill>
            <a:schemeClr val="tx1"/>
          </a:solidFill>
          <a:latin typeface="+mn-lt"/>
          <a:ea typeface="+mn-ea"/>
          <a:cs typeface="+mn-cs"/>
        </a:defRPr>
      </a:lvl3pPr>
      <a:lvl4pPr marL="1141468" algn="l" defTabSz="760980" rtl="0" eaLnBrk="1" latinLnBrk="0" hangingPunct="1">
        <a:defRPr sz="1500" kern="1200">
          <a:solidFill>
            <a:schemeClr val="tx1"/>
          </a:solidFill>
          <a:latin typeface="+mn-lt"/>
          <a:ea typeface="+mn-ea"/>
          <a:cs typeface="+mn-cs"/>
        </a:defRPr>
      </a:lvl4pPr>
      <a:lvl5pPr marL="1521926" algn="l" defTabSz="760980" rtl="0" eaLnBrk="1" latinLnBrk="0" hangingPunct="1">
        <a:defRPr sz="1500" kern="1200">
          <a:solidFill>
            <a:schemeClr val="tx1"/>
          </a:solidFill>
          <a:latin typeface="+mn-lt"/>
          <a:ea typeface="+mn-ea"/>
          <a:cs typeface="+mn-cs"/>
        </a:defRPr>
      </a:lvl5pPr>
      <a:lvl6pPr marL="1902414" algn="l" defTabSz="760980" rtl="0" eaLnBrk="1" latinLnBrk="0" hangingPunct="1">
        <a:defRPr sz="1500" kern="1200">
          <a:solidFill>
            <a:schemeClr val="tx1"/>
          </a:solidFill>
          <a:latin typeface="+mn-lt"/>
          <a:ea typeface="+mn-ea"/>
          <a:cs typeface="+mn-cs"/>
        </a:defRPr>
      </a:lvl6pPr>
      <a:lvl7pPr marL="2282898" algn="l" defTabSz="760980" rtl="0" eaLnBrk="1" latinLnBrk="0" hangingPunct="1">
        <a:defRPr sz="1500" kern="1200">
          <a:solidFill>
            <a:schemeClr val="tx1"/>
          </a:solidFill>
          <a:latin typeface="+mn-lt"/>
          <a:ea typeface="+mn-ea"/>
          <a:cs typeface="+mn-cs"/>
        </a:defRPr>
      </a:lvl7pPr>
      <a:lvl8pPr marL="2663373" algn="l" defTabSz="760980" rtl="0" eaLnBrk="1" latinLnBrk="0" hangingPunct="1">
        <a:defRPr sz="1500" kern="1200">
          <a:solidFill>
            <a:schemeClr val="tx1"/>
          </a:solidFill>
          <a:latin typeface="+mn-lt"/>
          <a:ea typeface="+mn-ea"/>
          <a:cs typeface="+mn-cs"/>
        </a:defRPr>
      </a:lvl8pPr>
      <a:lvl9pPr marL="3043857" algn="l" defTabSz="76098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7"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srgbClr val="FFFFFF"/>
              </a:solidFill>
            </a:endParaRPr>
          </a:p>
        </p:txBody>
      </p:sp>
      <p:sp>
        <p:nvSpPr>
          <p:cNvPr id="19" name="Rectangle 18"/>
          <p:cNvSpPr/>
          <p:nvPr/>
        </p:nvSpPr>
        <p:spPr>
          <a:xfrm>
            <a:off x="41282"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07156"/>
            <a:ext cx="8458200" cy="610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333382" y="794155"/>
            <a:ext cx="8467725" cy="370165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p:nvGrpSpPr>
        <p:grpSpPr>
          <a:xfrm>
            <a:off x="-34800" y="4652282"/>
            <a:ext cx="8874108" cy="354258"/>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fontAlgn="auto">
                <a:spcBef>
                  <a:spcPts val="0"/>
                </a:spcBef>
                <a:spcAft>
                  <a:spcPts val="0"/>
                </a:spcAft>
              </a:pPr>
              <a:endParaRPr lang="en-US">
                <a:solidFill>
                  <a:srgbClr val="FFFFFF"/>
                </a:solidFill>
              </a:endParaRPr>
            </a:p>
          </p:txBody>
        </p:sp>
        <p:pic>
          <p:nvPicPr>
            <p:cNvPr id="16" name="Picture 15" descr="ti_logo_powerpoint_1_line.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479999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fontAlgn="auto">
              <a:spcBef>
                <a:spcPts val="0"/>
              </a:spcBef>
              <a:spcAft>
                <a:spcPts val="0"/>
              </a:spcAft>
            </a:pPr>
            <a:fld id="{0892281B-189C-DD44-8CCD-1176BC153EB5}" type="slidenum">
              <a:rPr lang="en-US" smtClean="0">
                <a:solidFill>
                  <a:srgbClr val="000000">
                    <a:tint val="75000"/>
                  </a:srgbClr>
                </a:solidFill>
              </a:rPr>
              <a:pPr defTabSz="457200" fontAlgn="auto">
                <a:spcBef>
                  <a:spcPts val="0"/>
                </a:spcBef>
                <a:spcAft>
                  <a:spcPts val="0"/>
                </a:spcAft>
              </a:pPr>
              <a:t>‹#›</a:t>
            </a:fld>
            <a:endParaRPr lang="en-US" dirty="0">
              <a:solidFill>
                <a:srgbClr val="000000">
                  <a:tint val="75000"/>
                </a:srgbClr>
              </a:solidFill>
            </a:endParaRPr>
          </a:p>
        </p:txBody>
      </p:sp>
      <p:sp>
        <p:nvSpPr>
          <p:cNvPr id="24" name="Text Box 31"/>
          <p:cNvSpPr txBox="1">
            <a:spLocks noChangeArrowheads="1"/>
          </p:cNvSpPr>
          <p:nvPr/>
        </p:nvSpPr>
        <p:spPr bwMode="auto">
          <a:xfrm>
            <a:off x="314325" y="4449069"/>
            <a:ext cx="2533650" cy="200055"/>
          </a:xfrm>
          <a:prstGeom prst="rect">
            <a:avLst/>
          </a:prstGeom>
          <a:noFill/>
          <a:ln w="9525">
            <a:noFill/>
            <a:miter lim="800000"/>
            <a:headEnd/>
            <a:tailEnd/>
          </a:ln>
          <a:effectLst/>
        </p:spPr>
        <p:txBody>
          <a:bodyPr>
            <a:spAutoFit/>
          </a:bodyPr>
          <a:lstStyle/>
          <a:p>
            <a:pPr defTabSz="457200" fontAlgn="auto">
              <a:spcBef>
                <a:spcPct val="50000"/>
              </a:spcBef>
              <a:spcAft>
                <a:spcPts val="0"/>
              </a:spcAft>
              <a:defRPr/>
            </a:pPr>
            <a:r>
              <a:rPr lang="en-US" sz="700" dirty="0">
                <a:solidFill>
                  <a:srgbClr val="000000"/>
                </a:solidFill>
                <a:latin typeface="Arial"/>
              </a:rPr>
              <a:t>TI Confidential – Selective Disclosure</a:t>
            </a:r>
          </a:p>
        </p:txBody>
      </p:sp>
    </p:spTree>
    <p:extLst>
      <p:ext uri="{BB962C8B-B14F-4D97-AF65-F5344CB8AC3E}">
        <p14:creationId xmlns:p14="http://schemas.microsoft.com/office/powerpoint/2010/main" val="344734370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hdr="0" ftr="0" dt="0"/>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i_stk_2c_pos_rgb"/>
          <p:cNvPicPr>
            <a:picLocks noChangeAspect="1" noChangeArrowheads="1"/>
          </p:cNvPicPr>
          <p:nvPr/>
        </p:nvPicPr>
        <p:blipFill>
          <a:blip r:embed="rId2" cstate="print"/>
          <a:srcRect/>
          <a:stretch>
            <a:fillRect/>
          </a:stretch>
        </p:blipFill>
        <p:spPr bwMode="auto">
          <a:xfrm>
            <a:off x="7699292" y="4791640"/>
            <a:ext cx="1078948" cy="266888"/>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42900" y="2"/>
            <a:ext cx="8458200" cy="8917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333380" y="889399"/>
            <a:ext cx="8467725" cy="35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85576" name="Rectangle 8"/>
          <p:cNvSpPr>
            <a:spLocks noChangeArrowheads="1"/>
          </p:cNvSpPr>
          <p:nvPr/>
        </p:nvSpPr>
        <p:spPr bwMode="auto">
          <a:xfrm>
            <a:off x="338138" y="4748215"/>
            <a:ext cx="8462962" cy="346472"/>
          </a:xfrm>
          <a:prstGeom prst="rect">
            <a:avLst/>
          </a:prstGeom>
          <a:noFill/>
          <a:ln w="9525">
            <a:solidFill>
              <a:schemeClr val="tx1"/>
            </a:solidFill>
            <a:miter lim="800000"/>
            <a:headEnd/>
            <a:tailEnd/>
          </a:ln>
          <a:effectLst/>
        </p:spPr>
        <p:txBody>
          <a:bodyPr wrap="none" anchor="ctr"/>
          <a:lstStyle/>
          <a:p>
            <a:pPr algn="ctr">
              <a:defRPr/>
            </a:pPr>
            <a:endParaRPr lang="en-US" sz="2000" b="1">
              <a:solidFill>
                <a:srgbClr val="000000"/>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466439351"/>
              </p:ext>
            </p:extLst>
          </p:nvPr>
        </p:nvGraphicFramePr>
        <p:xfrm>
          <a:off x="933550" y="4767730"/>
          <a:ext cx="6144768" cy="312420"/>
        </p:xfrm>
        <a:graphic>
          <a:graphicData uri="http://schemas.openxmlformats.org/drawingml/2006/table">
            <a:tbl>
              <a:tblPr firstRow="1" bandRow="1">
                <a:tableStyleId>{5C22544A-7EE6-4342-B048-85BDC9FD1C3A}</a:tableStyleId>
              </a:tblPr>
              <a:tblGrid>
                <a:gridCol w="512064">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512064">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40080">
                  <a:extLst>
                    <a:ext uri="{9D8B030D-6E8A-4147-A177-3AD203B41FA5}">
                      <a16:colId xmlns:a16="http://schemas.microsoft.com/office/drawing/2014/main" val="20010"/>
                    </a:ext>
                  </a:extLst>
                </a:gridCol>
              </a:tblGrid>
              <a:tr h="306150">
                <a:tc>
                  <a:txBody>
                    <a:bodyPr/>
                    <a:lstStyle/>
                    <a:p>
                      <a:pPr algn="ctr"/>
                      <a:r>
                        <a:rPr lang="en-US" sz="800" dirty="0">
                          <a:solidFill>
                            <a:srgbClr val="FFFF00"/>
                          </a:solidFill>
                          <a:hlinkClick r:id="" action="ppaction://noaction"/>
                        </a:rPr>
                        <a:t>Fixed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Adjust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 - CPC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USB DC/DC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a:t>
                      </a:r>
                      <a:r>
                        <a:rPr lang="en-US" sz="800" baseline="0" dirty="0">
                          <a:solidFill>
                            <a:srgbClr val="FFFF00"/>
                          </a:solidFill>
                          <a:hlinkClick r:id="" action="ppaction://noaction"/>
                        </a:rPr>
                        <a:t> </a:t>
                      </a:r>
                      <a:r>
                        <a:rPr lang="en-US" sz="800" dirty="0">
                          <a:solidFill>
                            <a:srgbClr val="FFFF00"/>
                          </a:solidFill>
                          <a:hlinkClick r:id="" action="ppaction://noaction"/>
                        </a:rPr>
                        <a:t>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HDMI 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Roadmap</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FFFF00"/>
                          </a:solidFill>
                          <a:hlinkClick r:id="" action="ppaction://noaction"/>
                        </a:rPr>
                        <a:t>OP 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Comp </a:t>
                      </a:r>
                      <a:r>
                        <a:rPr lang="en-US" sz="800" dirty="0" err="1">
                          <a:solidFill>
                            <a:srgbClr val="FFFF00"/>
                          </a:solidFill>
                          <a:hlinkClick r:id="" action="ppaction://noaction"/>
                        </a:rPr>
                        <a:t>xRef</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Success Stories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Contacts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extLst>
                  <a:ext uri="{0D108BD9-81ED-4DB2-BD59-A6C34878D82A}">
                    <a16:rowId xmlns:a16="http://schemas.microsoft.com/office/drawing/2014/main" val="10000"/>
                  </a:ext>
                </a:extLst>
              </a:tr>
            </a:tbl>
          </a:graphicData>
        </a:graphic>
      </p:graphicFrame>
      <p:pic>
        <p:nvPicPr>
          <p:cNvPr id="7" name="Picture 2" descr="C:\Program Files (x86)\Microsoft Office\MEDIA\CAGCAT10\j0185604.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16" y="4770514"/>
            <a:ext cx="302115" cy="302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noaction"/>
          </p:cNvPr>
          <p:cNvSpPr/>
          <p:nvPr/>
        </p:nvSpPr>
        <p:spPr bwMode="auto">
          <a:xfrm>
            <a:off x="926592" y="4748215"/>
            <a:ext cx="525018"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9" name="Rectangle 8">
            <a:hlinkClick r:id="" action="ppaction://noaction"/>
          </p:cNvPr>
          <p:cNvSpPr/>
          <p:nvPr/>
        </p:nvSpPr>
        <p:spPr bwMode="auto">
          <a:xfrm>
            <a:off x="1451610" y="4748215"/>
            <a:ext cx="535686"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0" name="Rectangle 9">
            <a:hlinkClick r:id="" action="ppaction://noaction"/>
          </p:cNvPr>
          <p:cNvSpPr/>
          <p:nvPr/>
        </p:nvSpPr>
        <p:spPr bwMode="auto">
          <a:xfrm>
            <a:off x="1987296" y="4748215"/>
            <a:ext cx="561594"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1" name="Rectangle 10">
            <a:hlinkClick r:id="" action="ppaction://noaction"/>
          </p:cNvPr>
          <p:cNvSpPr/>
          <p:nvPr/>
        </p:nvSpPr>
        <p:spPr bwMode="auto">
          <a:xfrm>
            <a:off x="2548890" y="4748215"/>
            <a:ext cx="5295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2" name="Rectangle 11">
            <a:hlinkClick r:id="" action="ppaction://noaction"/>
          </p:cNvPr>
          <p:cNvSpPr/>
          <p:nvPr/>
        </p:nvSpPr>
        <p:spPr bwMode="auto">
          <a:xfrm>
            <a:off x="3078480" y="4748215"/>
            <a:ext cx="6667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3" name="Rectangle 12">
            <a:hlinkClick r:id="" action="ppaction://noaction"/>
          </p:cNvPr>
          <p:cNvSpPr/>
          <p:nvPr/>
        </p:nvSpPr>
        <p:spPr bwMode="auto">
          <a:xfrm>
            <a:off x="3745230" y="4748215"/>
            <a:ext cx="62484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4" name="Rectangle 13">
            <a:hlinkClick r:id="" action="ppaction://noaction"/>
          </p:cNvPr>
          <p:cNvSpPr/>
          <p:nvPr/>
        </p:nvSpPr>
        <p:spPr bwMode="auto">
          <a:xfrm>
            <a:off x="4370070" y="4748215"/>
            <a:ext cx="46482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5" name="Rectangle 14">
            <a:hlinkClick r:id="" action="ppaction://noaction"/>
          </p:cNvPr>
          <p:cNvSpPr/>
          <p:nvPr/>
        </p:nvSpPr>
        <p:spPr bwMode="auto">
          <a:xfrm>
            <a:off x="4834890" y="4748215"/>
            <a:ext cx="4533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6" name="Rectangle 15">
            <a:hlinkClick r:id="" action="ppaction://noaction"/>
          </p:cNvPr>
          <p:cNvSpPr/>
          <p:nvPr/>
        </p:nvSpPr>
        <p:spPr bwMode="auto">
          <a:xfrm>
            <a:off x="5288280" y="4748215"/>
            <a:ext cx="5143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7" name="Rectangle 16">
            <a:hlinkClick r:id="" action="ppaction://noaction"/>
          </p:cNvPr>
          <p:cNvSpPr/>
          <p:nvPr/>
        </p:nvSpPr>
        <p:spPr bwMode="auto">
          <a:xfrm>
            <a:off x="5802630" y="4748215"/>
            <a:ext cx="6286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8" name="Rectangle 17">
            <a:hlinkClick r:id="" action="ppaction://noaction"/>
          </p:cNvPr>
          <p:cNvSpPr/>
          <p:nvPr/>
        </p:nvSpPr>
        <p:spPr bwMode="auto">
          <a:xfrm>
            <a:off x="6431280" y="4748215"/>
            <a:ext cx="651509"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Tree>
    <p:extLst>
      <p:ext uri="{BB962C8B-B14F-4D97-AF65-F5344CB8AC3E}">
        <p14:creationId xmlns:p14="http://schemas.microsoft.com/office/powerpoint/2010/main" val="1685813250"/>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i_stk_2c_pos_rgb"/>
          <p:cNvPicPr>
            <a:picLocks noChangeAspect="1" noChangeArrowheads="1"/>
          </p:cNvPicPr>
          <p:nvPr/>
        </p:nvPicPr>
        <p:blipFill>
          <a:blip r:embed="rId2" cstate="print"/>
          <a:srcRect/>
          <a:stretch>
            <a:fillRect/>
          </a:stretch>
        </p:blipFill>
        <p:spPr bwMode="auto">
          <a:xfrm>
            <a:off x="7699292" y="4791640"/>
            <a:ext cx="1078948" cy="266888"/>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42900" y="2"/>
            <a:ext cx="8458200" cy="8917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333380" y="889399"/>
            <a:ext cx="8467725" cy="35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85576" name="Rectangle 8"/>
          <p:cNvSpPr>
            <a:spLocks noChangeArrowheads="1"/>
          </p:cNvSpPr>
          <p:nvPr/>
        </p:nvSpPr>
        <p:spPr bwMode="auto">
          <a:xfrm>
            <a:off x="338138" y="4748215"/>
            <a:ext cx="8462962" cy="346472"/>
          </a:xfrm>
          <a:prstGeom prst="rect">
            <a:avLst/>
          </a:prstGeom>
          <a:noFill/>
          <a:ln w="9525">
            <a:solidFill>
              <a:schemeClr val="tx1"/>
            </a:solidFill>
            <a:miter lim="800000"/>
            <a:headEnd/>
            <a:tailEnd/>
          </a:ln>
          <a:effectLst/>
        </p:spPr>
        <p:txBody>
          <a:bodyPr wrap="none" anchor="ctr"/>
          <a:lstStyle/>
          <a:p>
            <a:pPr algn="ctr">
              <a:defRPr/>
            </a:pPr>
            <a:endParaRPr lang="en-US" sz="2000" b="1">
              <a:solidFill>
                <a:srgbClr val="000000"/>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552706667"/>
              </p:ext>
            </p:extLst>
          </p:nvPr>
        </p:nvGraphicFramePr>
        <p:xfrm>
          <a:off x="933550" y="4767730"/>
          <a:ext cx="6144768" cy="312420"/>
        </p:xfrm>
        <a:graphic>
          <a:graphicData uri="http://schemas.openxmlformats.org/drawingml/2006/table">
            <a:tbl>
              <a:tblPr firstRow="1" bandRow="1">
                <a:tableStyleId>{5C22544A-7EE6-4342-B048-85BDC9FD1C3A}</a:tableStyleId>
              </a:tblPr>
              <a:tblGrid>
                <a:gridCol w="512064">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512064">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40080">
                  <a:extLst>
                    <a:ext uri="{9D8B030D-6E8A-4147-A177-3AD203B41FA5}">
                      <a16:colId xmlns:a16="http://schemas.microsoft.com/office/drawing/2014/main" val="20010"/>
                    </a:ext>
                  </a:extLst>
                </a:gridCol>
              </a:tblGrid>
              <a:tr h="306150">
                <a:tc>
                  <a:txBody>
                    <a:bodyPr/>
                    <a:lstStyle/>
                    <a:p>
                      <a:pPr algn="ctr"/>
                      <a:r>
                        <a:rPr lang="en-US" sz="800" dirty="0">
                          <a:solidFill>
                            <a:srgbClr val="FFFF00"/>
                          </a:solidFill>
                          <a:hlinkClick r:id="" action="ppaction://noaction"/>
                        </a:rPr>
                        <a:t>Fixed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Adjust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 - CPC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USB DC/DC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a:t>
                      </a:r>
                      <a:r>
                        <a:rPr lang="en-US" sz="800" baseline="0" dirty="0">
                          <a:solidFill>
                            <a:srgbClr val="FFFF00"/>
                          </a:solidFill>
                          <a:hlinkClick r:id="" action="ppaction://noaction"/>
                        </a:rPr>
                        <a:t> </a:t>
                      </a:r>
                      <a:r>
                        <a:rPr lang="en-US" sz="800" dirty="0">
                          <a:solidFill>
                            <a:srgbClr val="FFFF00"/>
                          </a:solidFill>
                          <a:hlinkClick r:id="" action="ppaction://noaction"/>
                        </a:rPr>
                        <a:t>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HDMI 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Roadmap</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FFFF00"/>
                          </a:solidFill>
                          <a:hlinkClick r:id="" action="ppaction://noaction"/>
                        </a:rPr>
                        <a:t>OP 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Comp </a:t>
                      </a:r>
                      <a:r>
                        <a:rPr lang="en-US" sz="800" dirty="0" err="1">
                          <a:solidFill>
                            <a:srgbClr val="FFFF00"/>
                          </a:solidFill>
                          <a:hlinkClick r:id="" action="ppaction://noaction"/>
                        </a:rPr>
                        <a:t>xRef</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Success Stories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Contacts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extLst>
                  <a:ext uri="{0D108BD9-81ED-4DB2-BD59-A6C34878D82A}">
                    <a16:rowId xmlns:a16="http://schemas.microsoft.com/office/drawing/2014/main" val="10000"/>
                  </a:ext>
                </a:extLst>
              </a:tr>
            </a:tbl>
          </a:graphicData>
        </a:graphic>
      </p:graphicFrame>
      <p:pic>
        <p:nvPicPr>
          <p:cNvPr id="7" name="Picture 2" descr="C:\Program Files (x86)\Microsoft Office\MEDIA\CAGCAT10\j0185604.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16" y="4770514"/>
            <a:ext cx="302115" cy="302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noaction"/>
          </p:cNvPr>
          <p:cNvSpPr/>
          <p:nvPr/>
        </p:nvSpPr>
        <p:spPr bwMode="auto">
          <a:xfrm>
            <a:off x="926592" y="4748215"/>
            <a:ext cx="525018"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9" name="Rectangle 8">
            <a:hlinkClick r:id="" action="ppaction://noaction"/>
          </p:cNvPr>
          <p:cNvSpPr/>
          <p:nvPr/>
        </p:nvSpPr>
        <p:spPr bwMode="auto">
          <a:xfrm>
            <a:off x="1451610" y="4748215"/>
            <a:ext cx="535686"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0" name="Rectangle 9">
            <a:hlinkClick r:id="" action="ppaction://noaction"/>
          </p:cNvPr>
          <p:cNvSpPr/>
          <p:nvPr/>
        </p:nvSpPr>
        <p:spPr bwMode="auto">
          <a:xfrm>
            <a:off x="1987296" y="4748215"/>
            <a:ext cx="561594"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1" name="Rectangle 10">
            <a:hlinkClick r:id="" action="ppaction://noaction"/>
          </p:cNvPr>
          <p:cNvSpPr/>
          <p:nvPr/>
        </p:nvSpPr>
        <p:spPr bwMode="auto">
          <a:xfrm>
            <a:off x="2548890" y="4748215"/>
            <a:ext cx="5295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2" name="Rectangle 11">
            <a:hlinkClick r:id="" action="ppaction://noaction"/>
          </p:cNvPr>
          <p:cNvSpPr/>
          <p:nvPr/>
        </p:nvSpPr>
        <p:spPr bwMode="auto">
          <a:xfrm>
            <a:off x="3078480" y="4748215"/>
            <a:ext cx="6667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3" name="Rectangle 12">
            <a:hlinkClick r:id="" action="ppaction://noaction"/>
          </p:cNvPr>
          <p:cNvSpPr/>
          <p:nvPr/>
        </p:nvSpPr>
        <p:spPr bwMode="auto">
          <a:xfrm>
            <a:off x="3745230" y="4748215"/>
            <a:ext cx="62484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4" name="Rectangle 13">
            <a:hlinkClick r:id="" action="ppaction://noaction"/>
          </p:cNvPr>
          <p:cNvSpPr/>
          <p:nvPr/>
        </p:nvSpPr>
        <p:spPr bwMode="auto">
          <a:xfrm>
            <a:off x="4370070" y="4748215"/>
            <a:ext cx="46482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5" name="Rectangle 14">
            <a:hlinkClick r:id="" action="ppaction://noaction"/>
          </p:cNvPr>
          <p:cNvSpPr/>
          <p:nvPr/>
        </p:nvSpPr>
        <p:spPr bwMode="auto">
          <a:xfrm>
            <a:off x="4834890" y="4748215"/>
            <a:ext cx="4533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6" name="Rectangle 15">
            <a:hlinkClick r:id="" action="ppaction://noaction"/>
          </p:cNvPr>
          <p:cNvSpPr/>
          <p:nvPr/>
        </p:nvSpPr>
        <p:spPr bwMode="auto">
          <a:xfrm>
            <a:off x="5288280" y="4748215"/>
            <a:ext cx="5143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7" name="Rectangle 16">
            <a:hlinkClick r:id="" action="ppaction://noaction"/>
          </p:cNvPr>
          <p:cNvSpPr/>
          <p:nvPr/>
        </p:nvSpPr>
        <p:spPr bwMode="auto">
          <a:xfrm>
            <a:off x="5802630" y="4748215"/>
            <a:ext cx="6286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8" name="Rectangle 17">
            <a:hlinkClick r:id="" action="ppaction://noaction"/>
          </p:cNvPr>
          <p:cNvSpPr/>
          <p:nvPr/>
        </p:nvSpPr>
        <p:spPr bwMode="auto">
          <a:xfrm>
            <a:off x="6431280" y="4748215"/>
            <a:ext cx="651509"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Tree>
    <p:extLst>
      <p:ext uri="{BB962C8B-B14F-4D97-AF65-F5344CB8AC3E}">
        <p14:creationId xmlns:p14="http://schemas.microsoft.com/office/powerpoint/2010/main" val="3206803814"/>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i_stk_2c_pos_rgb"/>
          <p:cNvPicPr>
            <a:picLocks noChangeAspect="1" noChangeArrowheads="1"/>
          </p:cNvPicPr>
          <p:nvPr/>
        </p:nvPicPr>
        <p:blipFill>
          <a:blip r:embed="rId2" cstate="print"/>
          <a:srcRect/>
          <a:stretch>
            <a:fillRect/>
          </a:stretch>
        </p:blipFill>
        <p:spPr bwMode="auto">
          <a:xfrm>
            <a:off x="7699292" y="4791640"/>
            <a:ext cx="1078948" cy="266888"/>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42900" y="2"/>
            <a:ext cx="8458200" cy="8917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333380" y="889399"/>
            <a:ext cx="8467725" cy="35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85576" name="Rectangle 8"/>
          <p:cNvSpPr>
            <a:spLocks noChangeArrowheads="1"/>
          </p:cNvSpPr>
          <p:nvPr/>
        </p:nvSpPr>
        <p:spPr bwMode="auto">
          <a:xfrm>
            <a:off x="338138" y="4748215"/>
            <a:ext cx="8462962" cy="346472"/>
          </a:xfrm>
          <a:prstGeom prst="rect">
            <a:avLst/>
          </a:prstGeom>
          <a:noFill/>
          <a:ln w="9525">
            <a:solidFill>
              <a:schemeClr val="tx1"/>
            </a:solidFill>
            <a:miter lim="800000"/>
            <a:headEnd/>
            <a:tailEnd/>
          </a:ln>
          <a:effectLst/>
        </p:spPr>
        <p:txBody>
          <a:bodyPr wrap="none" anchor="ctr"/>
          <a:lstStyle/>
          <a:p>
            <a:pPr algn="ctr">
              <a:defRPr/>
            </a:pPr>
            <a:endParaRPr lang="en-US" sz="2000" b="1">
              <a:solidFill>
                <a:srgbClr val="000000"/>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967705842"/>
              </p:ext>
            </p:extLst>
          </p:nvPr>
        </p:nvGraphicFramePr>
        <p:xfrm>
          <a:off x="933550" y="4767730"/>
          <a:ext cx="6144768" cy="312420"/>
        </p:xfrm>
        <a:graphic>
          <a:graphicData uri="http://schemas.openxmlformats.org/drawingml/2006/table">
            <a:tbl>
              <a:tblPr firstRow="1" bandRow="1">
                <a:tableStyleId>{5C22544A-7EE6-4342-B048-85BDC9FD1C3A}</a:tableStyleId>
              </a:tblPr>
              <a:tblGrid>
                <a:gridCol w="512064">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512064">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40080">
                  <a:extLst>
                    <a:ext uri="{9D8B030D-6E8A-4147-A177-3AD203B41FA5}">
                      <a16:colId xmlns:a16="http://schemas.microsoft.com/office/drawing/2014/main" val="20010"/>
                    </a:ext>
                  </a:extLst>
                </a:gridCol>
              </a:tblGrid>
              <a:tr h="306150">
                <a:tc>
                  <a:txBody>
                    <a:bodyPr/>
                    <a:lstStyle/>
                    <a:p>
                      <a:pPr algn="ctr"/>
                      <a:r>
                        <a:rPr lang="en-US" sz="800" dirty="0">
                          <a:solidFill>
                            <a:srgbClr val="FFFF00"/>
                          </a:solidFill>
                          <a:hlinkClick r:id="" action="ppaction://noaction"/>
                        </a:rPr>
                        <a:t>Fixed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Adjust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 - CPC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USB DC/DC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a:t>
                      </a:r>
                      <a:r>
                        <a:rPr lang="en-US" sz="800" baseline="0" dirty="0">
                          <a:solidFill>
                            <a:srgbClr val="FFFF00"/>
                          </a:solidFill>
                          <a:hlinkClick r:id="" action="ppaction://noaction"/>
                        </a:rPr>
                        <a:t> </a:t>
                      </a:r>
                      <a:r>
                        <a:rPr lang="en-US" sz="800" dirty="0">
                          <a:solidFill>
                            <a:srgbClr val="FFFF00"/>
                          </a:solidFill>
                          <a:hlinkClick r:id="" action="ppaction://noaction"/>
                        </a:rPr>
                        <a:t>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HDMI 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Roadmap</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FFFF00"/>
                          </a:solidFill>
                          <a:hlinkClick r:id="" action="ppaction://noaction"/>
                        </a:rPr>
                        <a:t>OP 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Comp </a:t>
                      </a:r>
                      <a:r>
                        <a:rPr lang="en-US" sz="800" dirty="0" err="1">
                          <a:solidFill>
                            <a:srgbClr val="FFFF00"/>
                          </a:solidFill>
                          <a:hlinkClick r:id="" action="ppaction://noaction"/>
                        </a:rPr>
                        <a:t>xRef</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Success Stories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Contacts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extLst>
                  <a:ext uri="{0D108BD9-81ED-4DB2-BD59-A6C34878D82A}">
                    <a16:rowId xmlns:a16="http://schemas.microsoft.com/office/drawing/2014/main" val="10000"/>
                  </a:ext>
                </a:extLst>
              </a:tr>
            </a:tbl>
          </a:graphicData>
        </a:graphic>
      </p:graphicFrame>
      <p:pic>
        <p:nvPicPr>
          <p:cNvPr id="7" name="Picture 2" descr="C:\Program Files (x86)\Microsoft Office\MEDIA\CAGCAT10\j0185604.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16" y="4770514"/>
            <a:ext cx="302115" cy="302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noaction"/>
          </p:cNvPr>
          <p:cNvSpPr/>
          <p:nvPr/>
        </p:nvSpPr>
        <p:spPr bwMode="auto">
          <a:xfrm>
            <a:off x="926592" y="4748215"/>
            <a:ext cx="525018"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9" name="Rectangle 8">
            <a:hlinkClick r:id="" action="ppaction://noaction"/>
          </p:cNvPr>
          <p:cNvSpPr/>
          <p:nvPr/>
        </p:nvSpPr>
        <p:spPr bwMode="auto">
          <a:xfrm>
            <a:off x="1451610" y="4748215"/>
            <a:ext cx="535686"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0" name="Rectangle 9">
            <a:hlinkClick r:id="" action="ppaction://noaction"/>
          </p:cNvPr>
          <p:cNvSpPr/>
          <p:nvPr/>
        </p:nvSpPr>
        <p:spPr bwMode="auto">
          <a:xfrm>
            <a:off x="1987296" y="4748215"/>
            <a:ext cx="561594"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1" name="Rectangle 10">
            <a:hlinkClick r:id="" action="ppaction://noaction"/>
          </p:cNvPr>
          <p:cNvSpPr/>
          <p:nvPr/>
        </p:nvSpPr>
        <p:spPr bwMode="auto">
          <a:xfrm>
            <a:off x="2548890" y="4748215"/>
            <a:ext cx="5295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2" name="Rectangle 11">
            <a:hlinkClick r:id="" action="ppaction://noaction"/>
          </p:cNvPr>
          <p:cNvSpPr/>
          <p:nvPr/>
        </p:nvSpPr>
        <p:spPr bwMode="auto">
          <a:xfrm>
            <a:off x="3078480" y="4748215"/>
            <a:ext cx="6667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3" name="Rectangle 12">
            <a:hlinkClick r:id="" action="ppaction://noaction"/>
          </p:cNvPr>
          <p:cNvSpPr/>
          <p:nvPr/>
        </p:nvSpPr>
        <p:spPr bwMode="auto">
          <a:xfrm>
            <a:off x="3745230" y="4748215"/>
            <a:ext cx="62484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4" name="Rectangle 13">
            <a:hlinkClick r:id="" action="ppaction://noaction"/>
          </p:cNvPr>
          <p:cNvSpPr/>
          <p:nvPr/>
        </p:nvSpPr>
        <p:spPr bwMode="auto">
          <a:xfrm>
            <a:off x="4370070" y="4748215"/>
            <a:ext cx="46482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5" name="Rectangle 14">
            <a:hlinkClick r:id="" action="ppaction://noaction"/>
          </p:cNvPr>
          <p:cNvSpPr/>
          <p:nvPr/>
        </p:nvSpPr>
        <p:spPr bwMode="auto">
          <a:xfrm>
            <a:off x="4834890" y="4748215"/>
            <a:ext cx="4533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6" name="Rectangle 15">
            <a:hlinkClick r:id="" action="ppaction://noaction"/>
          </p:cNvPr>
          <p:cNvSpPr/>
          <p:nvPr/>
        </p:nvSpPr>
        <p:spPr bwMode="auto">
          <a:xfrm>
            <a:off x="5288280" y="4748215"/>
            <a:ext cx="5143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7" name="Rectangle 16">
            <a:hlinkClick r:id="" action="ppaction://noaction"/>
          </p:cNvPr>
          <p:cNvSpPr/>
          <p:nvPr/>
        </p:nvSpPr>
        <p:spPr bwMode="auto">
          <a:xfrm>
            <a:off x="5802630" y="4748215"/>
            <a:ext cx="6286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8" name="Rectangle 17">
            <a:hlinkClick r:id="" action="ppaction://noaction"/>
          </p:cNvPr>
          <p:cNvSpPr/>
          <p:nvPr/>
        </p:nvSpPr>
        <p:spPr bwMode="auto">
          <a:xfrm>
            <a:off x="6431280" y="4748215"/>
            <a:ext cx="651509"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Tree>
    <p:extLst>
      <p:ext uri="{BB962C8B-B14F-4D97-AF65-F5344CB8AC3E}">
        <p14:creationId xmlns:p14="http://schemas.microsoft.com/office/powerpoint/2010/main" val="3758330171"/>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i_stk_2c_pos_rgb"/>
          <p:cNvPicPr>
            <a:picLocks noChangeAspect="1" noChangeArrowheads="1"/>
          </p:cNvPicPr>
          <p:nvPr/>
        </p:nvPicPr>
        <p:blipFill>
          <a:blip r:embed="rId2" cstate="print"/>
          <a:srcRect/>
          <a:stretch>
            <a:fillRect/>
          </a:stretch>
        </p:blipFill>
        <p:spPr bwMode="auto">
          <a:xfrm>
            <a:off x="7699292" y="4791640"/>
            <a:ext cx="1078948" cy="266888"/>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42900" y="2"/>
            <a:ext cx="8458200" cy="8917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333380" y="889399"/>
            <a:ext cx="8467725" cy="35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85576" name="Rectangle 8"/>
          <p:cNvSpPr>
            <a:spLocks noChangeArrowheads="1"/>
          </p:cNvSpPr>
          <p:nvPr/>
        </p:nvSpPr>
        <p:spPr bwMode="auto">
          <a:xfrm>
            <a:off x="338138" y="4748215"/>
            <a:ext cx="8462962" cy="346472"/>
          </a:xfrm>
          <a:prstGeom prst="rect">
            <a:avLst/>
          </a:prstGeom>
          <a:noFill/>
          <a:ln w="9525">
            <a:solidFill>
              <a:schemeClr val="tx1"/>
            </a:solidFill>
            <a:miter lim="800000"/>
            <a:headEnd/>
            <a:tailEnd/>
          </a:ln>
          <a:effectLst/>
        </p:spPr>
        <p:txBody>
          <a:bodyPr wrap="none" anchor="ctr"/>
          <a:lstStyle/>
          <a:p>
            <a:pPr algn="ctr">
              <a:defRPr/>
            </a:pPr>
            <a:endParaRPr lang="en-US" sz="2000" b="1">
              <a:solidFill>
                <a:srgbClr val="000000"/>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761751192"/>
              </p:ext>
            </p:extLst>
          </p:nvPr>
        </p:nvGraphicFramePr>
        <p:xfrm>
          <a:off x="933550" y="4767730"/>
          <a:ext cx="6144768" cy="312420"/>
        </p:xfrm>
        <a:graphic>
          <a:graphicData uri="http://schemas.openxmlformats.org/drawingml/2006/table">
            <a:tbl>
              <a:tblPr firstRow="1" bandRow="1">
                <a:tableStyleId>{5C22544A-7EE6-4342-B048-85BDC9FD1C3A}</a:tableStyleId>
              </a:tblPr>
              <a:tblGrid>
                <a:gridCol w="512064">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512064">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40080">
                  <a:extLst>
                    <a:ext uri="{9D8B030D-6E8A-4147-A177-3AD203B41FA5}">
                      <a16:colId xmlns:a16="http://schemas.microsoft.com/office/drawing/2014/main" val="20010"/>
                    </a:ext>
                  </a:extLst>
                </a:gridCol>
              </a:tblGrid>
              <a:tr h="306150">
                <a:tc>
                  <a:txBody>
                    <a:bodyPr/>
                    <a:lstStyle/>
                    <a:p>
                      <a:pPr algn="ctr"/>
                      <a:r>
                        <a:rPr lang="en-US" sz="800" dirty="0">
                          <a:solidFill>
                            <a:srgbClr val="FFFF00"/>
                          </a:solidFill>
                          <a:hlinkClick r:id="" action="ppaction://noaction"/>
                        </a:rPr>
                        <a:t>Fixed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Adjust I</a:t>
                      </a:r>
                      <a:r>
                        <a:rPr lang="en-US" sz="800" baseline="-25000" dirty="0">
                          <a:solidFill>
                            <a:srgbClr val="FFFF00"/>
                          </a:solidFill>
                          <a:hlinkClick r:id="" action="ppaction://noaction"/>
                        </a:rPr>
                        <a:t>LIMIT</a:t>
                      </a:r>
                      <a:endParaRPr lang="en-US" sz="800" baseline="-250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 - CPC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USB DC/DC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USB</a:t>
                      </a:r>
                      <a:r>
                        <a:rPr lang="en-US" sz="800" baseline="0" dirty="0">
                          <a:solidFill>
                            <a:srgbClr val="FFFF00"/>
                          </a:solidFill>
                          <a:hlinkClick r:id="" action="ppaction://noaction"/>
                        </a:rPr>
                        <a:t> </a:t>
                      </a:r>
                      <a:r>
                        <a:rPr lang="en-US" sz="800" dirty="0">
                          <a:solidFill>
                            <a:srgbClr val="FFFF00"/>
                          </a:solidFill>
                          <a:hlinkClick r:id="" action="ppaction://noaction"/>
                        </a:rPr>
                        <a:t>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HDMI OVP/ESD</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Roadmap</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FFFF00"/>
                          </a:solidFill>
                          <a:hlinkClick r:id="" action="ppaction://noaction"/>
                        </a:rPr>
                        <a:t>OP C</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Comp </a:t>
                      </a:r>
                      <a:r>
                        <a:rPr lang="en-US" sz="800" dirty="0" err="1">
                          <a:solidFill>
                            <a:srgbClr val="FFFF00"/>
                          </a:solidFill>
                          <a:hlinkClick r:id="" action="ppaction://noaction"/>
                        </a:rPr>
                        <a:t>xRef</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tc>
                  <a:txBody>
                    <a:bodyPr/>
                    <a:lstStyle/>
                    <a:p>
                      <a:pPr algn="ctr"/>
                      <a:r>
                        <a:rPr lang="en-US" sz="800" dirty="0">
                          <a:solidFill>
                            <a:srgbClr val="FFFF00"/>
                          </a:solidFill>
                          <a:hlinkClick r:id="" action="ppaction://noaction"/>
                        </a:rPr>
                        <a:t>Success Stories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800" dirty="0">
                          <a:solidFill>
                            <a:srgbClr val="FFFF00"/>
                          </a:solidFill>
                          <a:hlinkClick r:id="" action="ppaction://noaction"/>
                        </a:rPr>
                        <a:t>Contacts</a:t>
                      </a:r>
                      <a:endParaRPr lang="en-US" sz="800" dirty="0">
                        <a:solidFill>
                          <a:srgbClr val="FFFF00"/>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5000"/>
                        <a:lumOff val="5000"/>
                      </a:schemeClr>
                    </a:solidFill>
                  </a:tcPr>
                </a:tc>
                <a:extLst>
                  <a:ext uri="{0D108BD9-81ED-4DB2-BD59-A6C34878D82A}">
                    <a16:rowId xmlns:a16="http://schemas.microsoft.com/office/drawing/2014/main" val="10000"/>
                  </a:ext>
                </a:extLst>
              </a:tr>
            </a:tbl>
          </a:graphicData>
        </a:graphic>
      </p:graphicFrame>
      <p:pic>
        <p:nvPicPr>
          <p:cNvPr id="7" name="Picture 2" descr="C:\Program Files (x86)\Microsoft Office\MEDIA\CAGCAT10\j0185604.wmf">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16" y="4770514"/>
            <a:ext cx="302115" cy="302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 action="ppaction://noaction"/>
          </p:cNvPr>
          <p:cNvSpPr/>
          <p:nvPr/>
        </p:nvSpPr>
        <p:spPr bwMode="auto">
          <a:xfrm>
            <a:off x="926592" y="4748215"/>
            <a:ext cx="525018"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9" name="Rectangle 8">
            <a:hlinkClick r:id="" action="ppaction://noaction"/>
          </p:cNvPr>
          <p:cNvSpPr/>
          <p:nvPr/>
        </p:nvSpPr>
        <p:spPr bwMode="auto">
          <a:xfrm>
            <a:off x="1451610" y="4748215"/>
            <a:ext cx="535686"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0" name="Rectangle 9">
            <a:hlinkClick r:id="" action="ppaction://noaction"/>
          </p:cNvPr>
          <p:cNvSpPr/>
          <p:nvPr/>
        </p:nvSpPr>
        <p:spPr bwMode="auto">
          <a:xfrm>
            <a:off x="1987296" y="4748215"/>
            <a:ext cx="561594"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1" name="Rectangle 10">
            <a:hlinkClick r:id="" action="ppaction://noaction"/>
          </p:cNvPr>
          <p:cNvSpPr/>
          <p:nvPr/>
        </p:nvSpPr>
        <p:spPr bwMode="auto">
          <a:xfrm>
            <a:off x="2548890" y="4748215"/>
            <a:ext cx="5295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2" name="Rectangle 11">
            <a:hlinkClick r:id="" action="ppaction://noaction"/>
          </p:cNvPr>
          <p:cNvSpPr/>
          <p:nvPr/>
        </p:nvSpPr>
        <p:spPr bwMode="auto">
          <a:xfrm>
            <a:off x="3078480" y="4748215"/>
            <a:ext cx="6667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3" name="Rectangle 12">
            <a:hlinkClick r:id="" action="ppaction://noaction"/>
          </p:cNvPr>
          <p:cNvSpPr/>
          <p:nvPr/>
        </p:nvSpPr>
        <p:spPr bwMode="auto">
          <a:xfrm>
            <a:off x="3745230" y="4748215"/>
            <a:ext cx="62484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4" name="Rectangle 13">
            <a:hlinkClick r:id="" action="ppaction://noaction"/>
          </p:cNvPr>
          <p:cNvSpPr/>
          <p:nvPr/>
        </p:nvSpPr>
        <p:spPr bwMode="auto">
          <a:xfrm>
            <a:off x="4370070" y="4748215"/>
            <a:ext cx="46482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5" name="Rectangle 14">
            <a:hlinkClick r:id="" action="ppaction://noaction"/>
          </p:cNvPr>
          <p:cNvSpPr/>
          <p:nvPr/>
        </p:nvSpPr>
        <p:spPr bwMode="auto">
          <a:xfrm>
            <a:off x="4834890" y="4748215"/>
            <a:ext cx="45339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6" name="Rectangle 15">
            <a:hlinkClick r:id="" action="ppaction://noaction"/>
          </p:cNvPr>
          <p:cNvSpPr/>
          <p:nvPr/>
        </p:nvSpPr>
        <p:spPr bwMode="auto">
          <a:xfrm>
            <a:off x="5288280" y="4748215"/>
            <a:ext cx="5143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7" name="Rectangle 16">
            <a:hlinkClick r:id="" action="ppaction://noaction"/>
          </p:cNvPr>
          <p:cNvSpPr/>
          <p:nvPr/>
        </p:nvSpPr>
        <p:spPr bwMode="auto">
          <a:xfrm>
            <a:off x="5802630" y="4748215"/>
            <a:ext cx="628650"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
        <p:nvSpPr>
          <p:cNvPr id="18" name="Rectangle 17">
            <a:hlinkClick r:id="" action="ppaction://noaction"/>
          </p:cNvPr>
          <p:cNvSpPr/>
          <p:nvPr/>
        </p:nvSpPr>
        <p:spPr bwMode="auto">
          <a:xfrm>
            <a:off x="6431280" y="4748215"/>
            <a:ext cx="651509" cy="346472"/>
          </a:xfrm>
          <a:prstGeom prst="rect">
            <a:avLst/>
          </a:prstGeom>
          <a:noFill/>
          <a:ln w="19050">
            <a:noFill/>
            <a:round/>
            <a:headEnd/>
            <a:tailEnd/>
          </a:ln>
        </p:spPr>
        <p:txBody>
          <a:bodyPr wrap="none" lIns="117848" tIns="58924" rIns="117848" bIns="58924" rtlCol="0" anchor="ctr"/>
          <a:lstStyle/>
          <a:p>
            <a:pPr algn="ctr" defTabSz="1177925"/>
            <a:endParaRPr lang="en-US" sz="1200" b="1" i="1" dirty="0">
              <a:solidFill>
                <a:srgbClr val="000000"/>
              </a:solidFill>
              <a:latin typeface="Arial"/>
            </a:endParaRPr>
          </a:p>
        </p:txBody>
      </p:sp>
    </p:spTree>
    <p:extLst>
      <p:ext uri="{BB962C8B-B14F-4D97-AF65-F5344CB8AC3E}">
        <p14:creationId xmlns:p14="http://schemas.microsoft.com/office/powerpoint/2010/main" val="2268405035"/>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ti_stk_2c_pos_rgb"/>
          <p:cNvPicPr>
            <a:picLocks noChangeAspect="1" noChangeArrowheads="1"/>
          </p:cNvPicPr>
          <p:nvPr/>
        </p:nvPicPr>
        <p:blipFill>
          <a:blip r:embed="rId2" cstate="print"/>
          <a:srcRect/>
          <a:stretch>
            <a:fillRect/>
          </a:stretch>
        </p:blipFill>
        <p:spPr bwMode="auto">
          <a:xfrm>
            <a:off x="7699292" y="4791640"/>
            <a:ext cx="1078948" cy="266888"/>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42900" y="2"/>
            <a:ext cx="8458200" cy="8917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4" name="Rectangle 4"/>
          <p:cNvSpPr>
            <a:spLocks noGrp="1" noChangeArrowheads="1"/>
          </p:cNvSpPr>
          <p:nvPr>
            <p:ph type="body" idx="1"/>
          </p:nvPr>
        </p:nvSpPr>
        <p:spPr bwMode="auto">
          <a:xfrm>
            <a:off x="333380" y="889399"/>
            <a:ext cx="8467725" cy="35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85576" name="Rectangle 8"/>
          <p:cNvSpPr>
            <a:spLocks noChangeArrowheads="1"/>
          </p:cNvSpPr>
          <p:nvPr/>
        </p:nvSpPr>
        <p:spPr bwMode="auto">
          <a:xfrm>
            <a:off x="338138" y="4748215"/>
            <a:ext cx="8462962" cy="346472"/>
          </a:xfrm>
          <a:prstGeom prst="rect">
            <a:avLst/>
          </a:prstGeom>
          <a:noFill/>
          <a:ln w="9525">
            <a:solidFill>
              <a:schemeClr val="tx1"/>
            </a:solidFill>
            <a:miter lim="800000"/>
            <a:headEnd/>
            <a:tailEnd/>
          </a:ln>
          <a:effectLst/>
        </p:spPr>
        <p:txBody>
          <a:bodyPr wrap="none" anchor="ctr"/>
          <a:lstStyle/>
          <a:p>
            <a:pPr algn="ctr">
              <a:defRPr/>
            </a:pPr>
            <a:endParaRPr lang="en-US" sz="2000" b="1">
              <a:solidFill>
                <a:srgbClr val="000000"/>
              </a:solidFill>
              <a:latin typeface="Arial"/>
            </a:endParaRPr>
          </a:p>
        </p:txBody>
      </p:sp>
    </p:spTree>
    <p:extLst>
      <p:ext uri="{BB962C8B-B14F-4D97-AF65-F5344CB8AC3E}">
        <p14:creationId xmlns:p14="http://schemas.microsoft.com/office/powerpoint/2010/main" val="1998656444"/>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42900" y="1217162"/>
            <a:ext cx="8458200" cy="1102519"/>
          </a:xfrm>
        </p:spPr>
        <p:txBody>
          <a:bodyPr/>
          <a:lstStyle/>
          <a:p>
            <a:pPr eaLnBrk="1" hangingPunct="1">
              <a:lnSpc>
                <a:spcPct val="150000"/>
              </a:lnSpc>
            </a:pPr>
            <a:r>
              <a:rPr lang="en-US" sz="3600" dirty="0">
                <a:solidFill>
                  <a:srgbClr val="DE0000"/>
                </a:solidFill>
              </a:rPr>
              <a:t>OTP TEST of the TPS25850</a:t>
            </a:r>
            <a:br>
              <a:rPr lang="en-US" sz="3600" dirty="0">
                <a:solidFill>
                  <a:srgbClr val="DE0000"/>
                </a:solidFill>
              </a:rPr>
            </a:br>
            <a:endParaRPr lang="en-US" sz="2800" dirty="0">
              <a:solidFill>
                <a:schemeClr val="tx1">
                  <a:lumMod val="65000"/>
                  <a:lumOff val="35000"/>
                </a:schemeClr>
              </a:solidFill>
              <a:latin typeface="Helvetica Neue lt standard"/>
              <a:ea typeface="Segoe UI" panose="020B0502040204020203" pitchFamily="34" charset="0"/>
              <a:cs typeface="Segoe UI" panose="020B0502040204020203" pitchFamily="34" charset="0"/>
            </a:endParaRPr>
          </a:p>
        </p:txBody>
      </p:sp>
      <p:sp>
        <p:nvSpPr>
          <p:cNvPr id="2" name="Subtitle 1"/>
          <p:cNvSpPr>
            <a:spLocks noGrp="1"/>
          </p:cNvSpPr>
          <p:nvPr>
            <p:ph type="subTitle" idx="1"/>
          </p:nvPr>
        </p:nvSpPr>
        <p:spPr>
          <a:xfrm>
            <a:off x="342900" y="2993082"/>
            <a:ext cx="8458200" cy="1114425"/>
          </a:xfrm>
        </p:spPr>
        <p:txBody>
          <a:bodyPr/>
          <a:lstStyle/>
          <a:p>
            <a:endParaRPr lang="en-US" sz="1600" dirty="0">
              <a:latin typeface="Helvetica Neue lt standard"/>
              <a:ea typeface="Segoe UI" panose="020B0502040204020203" pitchFamily="34" charset="0"/>
              <a:cs typeface="Segoe UI" panose="020B0502040204020203" pitchFamily="34" charset="0"/>
            </a:endParaRPr>
          </a:p>
          <a:p>
            <a:r>
              <a:rPr lang="en-US" sz="1600" dirty="0">
                <a:latin typeface="Helvetica Neue lt standard"/>
                <a:ea typeface="Segoe UI" panose="020B0502040204020203" pitchFamily="34" charset="0"/>
                <a:cs typeface="Segoe UI" panose="020B0502040204020203" pitchFamily="34" charset="0"/>
              </a:rPr>
              <a:t>Kuno Wu</a:t>
            </a:r>
          </a:p>
          <a:p>
            <a:r>
              <a:rPr lang="en-US" sz="1600" dirty="0">
                <a:latin typeface="Helvetica Neue lt standard"/>
                <a:ea typeface="Segoe UI" panose="020B0502040204020203" pitchFamily="34" charset="0"/>
                <a:cs typeface="Segoe UI" panose="020B0502040204020203" pitchFamily="34" charset="0"/>
              </a:rPr>
              <a:t>2021.11.16</a:t>
            </a:r>
          </a:p>
        </p:txBody>
      </p:sp>
    </p:spTree>
    <p:extLst>
      <p:ext uri="{BB962C8B-B14F-4D97-AF65-F5344CB8AC3E}">
        <p14:creationId xmlns:p14="http://schemas.microsoft.com/office/powerpoint/2010/main" val="281900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62F5-92EF-47CE-B76C-64C4C9AFCA78}"/>
              </a:ext>
            </a:extLst>
          </p:cNvPr>
          <p:cNvSpPr>
            <a:spLocks noGrp="1"/>
          </p:cNvSpPr>
          <p:nvPr>
            <p:ph type="title"/>
          </p:nvPr>
        </p:nvSpPr>
        <p:spPr/>
        <p:txBody>
          <a:bodyPr/>
          <a:lstStyle/>
          <a:p>
            <a:r>
              <a:rPr lang="en-US" dirty="0"/>
              <a:t>Remove </a:t>
            </a:r>
            <a:r>
              <a:rPr lang="en-US" dirty="0" err="1"/>
              <a:t>DP&amp;DM,Only</a:t>
            </a:r>
            <a:r>
              <a:rPr lang="en-US" dirty="0"/>
              <a:t> Type C</a:t>
            </a:r>
          </a:p>
        </p:txBody>
      </p:sp>
      <p:sp>
        <p:nvSpPr>
          <p:cNvPr id="3" name="Slide Number Placeholder 2">
            <a:extLst>
              <a:ext uri="{FF2B5EF4-FFF2-40B4-BE49-F238E27FC236}">
                <a16:creationId xmlns:a16="http://schemas.microsoft.com/office/drawing/2014/main" id="{43B8B5D7-D26C-47D1-87D9-88D4F7A1AA93}"/>
              </a:ext>
            </a:extLst>
          </p:cNvPr>
          <p:cNvSpPr>
            <a:spLocks noGrp="1"/>
          </p:cNvSpPr>
          <p:nvPr>
            <p:ph type="sldNum" sz="quarter" idx="10"/>
          </p:nvPr>
        </p:nvSpPr>
        <p:spPr/>
        <p:txBody>
          <a:bodyPr/>
          <a:lstStyle/>
          <a:p>
            <a:pPr>
              <a:defRPr/>
            </a:pPr>
            <a:fld id="{195943FE-A643-495D-91E3-E0799B85E4EA}" type="slidenum">
              <a:rPr lang="en-US" smtClean="0"/>
              <a:pPr>
                <a:defRPr/>
              </a:pPr>
              <a:t>10</a:t>
            </a:fld>
            <a:endParaRPr lang="en-US"/>
          </a:p>
        </p:txBody>
      </p:sp>
      <p:sp>
        <p:nvSpPr>
          <p:cNvPr id="4" name="Title 1">
            <a:extLst>
              <a:ext uri="{FF2B5EF4-FFF2-40B4-BE49-F238E27FC236}">
                <a16:creationId xmlns:a16="http://schemas.microsoft.com/office/drawing/2014/main" id="{5BC7F7C2-5C24-476C-BF74-2D72A8520F21}"/>
              </a:ext>
            </a:extLst>
          </p:cNvPr>
          <p:cNvSpPr txBox="1">
            <a:spLocks/>
          </p:cNvSpPr>
          <p:nvPr/>
        </p:nvSpPr>
        <p:spPr bwMode="auto">
          <a:xfrm>
            <a:off x="171539" y="1706397"/>
            <a:ext cx="8229600" cy="6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54" rIns="91321" bIns="45654" numCol="1" anchor="ctr" anchorCtr="0" compatLnSpc="1">
            <a:prstTxWarp prst="textNoShape">
              <a:avLst/>
            </a:prstTxWarp>
          </a:bodyPr>
          <a:lstStyle>
            <a:lvl1pPr algn="l" rtl="0" eaLnBrk="0" fontAlgn="base" hangingPunct="0">
              <a:lnSpc>
                <a:spcPct val="85000"/>
              </a:lnSpc>
              <a:spcBef>
                <a:spcPct val="0"/>
              </a:spcBef>
              <a:spcAft>
                <a:spcPct val="0"/>
              </a:spcAft>
              <a:defRPr sz="2667" b="1">
                <a:solidFill>
                  <a:schemeClr val="tx2"/>
                </a:solidFill>
                <a:latin typeface="+mj-lt"/>
                <a:ea typeface="+mj-ea"/>
                <a:cs typeface="+mj-cs"/>
              </a:defRPr>
            </a:lvl1pPr>
            <a:lvl2pPr algn="l" rtl="0" eaLnBrk="0" fontAlgn="base" hangingPunct="0">
              <a:lnSpc>
                <a:spcPct val="85000"/>
              </a:lnSpc>
              <a:spcBef>
                <a:spcPct val="0"/>
              </a:spcBef>
              <a:spcAft>
                <a:spcPct val="0"/>
              </a:spcAft>
              <a:defRPr sz="2667" b="1">
                <a:solidFill>
                  <a:schemeClr val="tx2"/>
                </a:solidFill>
                <a:latin typeface="Arial" charset="0"/>
              </a:defRPr>
            </a:lvl2pPr>
            <a:lvl3pPr algn="l" rtl="0" eaLnBrk="0" fontAlgn="base" hangingPunct="0">
              <a:lnSpc>
                <a:spcPct val="85000"/>
              </a:lnSpc>
              <a:spcBef>
                <a:spcPct val="0"/>
              </a:spcBef>
              <a:spcAft>
                <a:spcPct val="0"/>
              </a:spcAft>
              <a:defRPr sz="2667" b="1">
                <a:solidFill>
                  <a:schemeClr val="tx2"/>
                </a:solidFill>
                <a:latin typeface="Arial" charset="0"/>
              </a:defRPr>
            </a:lvl3pPr>
            <a:lvl4pPr algn="l" rtl="0" eaLnBrk="0" fontAlgn="base" hangingPunct="0">
              <a:lnSpc>
                <a:spcPct val="85000"/>
              </a:lnSpc>
              <a:spcBef>
                <a:spcPct val="0"/>
              </a:spcBef>
              <a:spcAft>
                <a:spcPct val="0"/>
              </a:spcAft>
              <a:defRPr sz="2667" b="1">
                <a:solidFill>
                  <a:schemeClr val="tx2"/>
                </a:solidFill>
                <a:latin typeface="Arial" charset="0"/>
              </a:defRPr>
            </a:lvl4pPr>
            <a:lvl5pPr algn="l" rtl="0" eaLnBrk="0" fontAlgn="base" hangingPunct="0">
              <a:lnSpc>
                <a:spcPct val="85000"/>
              </a:lnSpc>
              <a:spcBef>
                <a:spcPct val="0"/>
              </a:spcBef>
              <a:spcAft>
                <a:spcPct val="0"/>
              </a:spcAft>
              <a:defRPr sz="2667" b="1">
                <a:solidFill>
                  <a:schemeClr val="tx2"/>
                </a:solidFill>
                <a:latin typeface="Arial" charset="0"/>
              </a:defRPr>
            </a:lvl5pPr>
            <a:lvl6pPr marL="380490" algn="l" rtl="0" fontAlgn="base">
              <a:lnSpc>
                <a:spcPct val="85000"/>
              </a:lnSpc>
              <a:spcBef>
                <a:spcPct val="0"/>
              </a:spcBef>
              <a:spcAft>
                <a:spcPct val="0"/>
              </a:spcAft>
              <a:defRPr sz="2667" b="1">
                <a:solidFill>
                  <a:srgbClr val="FF0000"/>
                </a:solidFill>
                <a:latin typeface="Arial" charset="0"/>
              </a:defRPr>
            </a:lvl6pPr>
            <a:lvl7pPr marL="760980" algn="l" rtl="0" fontAlgn="base">
              <a:lnSpc>
                <a:spcPct val="85000"/>
              </a:lnSpc>
              <a:spcBef>
                <a:spcPct val="0"/>
              </a:spcBef>
              <a:spcAft>
                <a:spcPct val="0"/>
              </a:spcAft>
              <a:defRPr sz="2667" b="1">
                <a:solidFill>
                  <a:srgbClr val="FF0000"/>
                </a:solidFill>
                <a:latin typeface="Arial" charset="0"/>
              </a:defRPr>
            </a:lvl7pPr>
            <a:lvl8pPr marL="1141468" algn="l" rtl="0" fontAlgn="base">
              <a:lnSpc>
                <a:spcPct val="85000"/>
              </a:lnSpc>
              <a:spcBef>
                <a:spcPct val="0"/>
              </a:spcBef>
              <a:spcAft>
                <a:spcPct val="0"/>
              </a:spcAft>
              <a:defRPr sz="2667" b="1">
                <a:solidFill>
                  <a:srgbClr val="FF0000"/>
                </a:solidFill>
                <a:latin typeface="Arial" charset="0"/>
              </a:defRPr>
            </a:lvl8pPr>
            <a:lvl9pPr marL="1521926" algn="l" rtl="0" fontAlgn="base">
              <a:lnSpc>
                <a:spcPct val="85000"/>
              </a:lnSpc>
              <a:spcBef>
                <a:spcPct val="0"/>
              </a:spcBef>
              <a:spcAft>
                <a:spcPct val="0"/>
              </a:spcAft>
              <a:defRPr sz="2667" b="1">
                <a:solidFill>
                  <a:srgbClr val="FF0000"/>
                </a:solidFill>
                <a:latin typeface="Arial" charset="0"/>
              </a:defRPr>
            </a:lvl9pPr>
          </a:lstStyle>
          <a:p>
            <a:r>
              <a:rPr lang="en-US" altLang="zh-CN" kern="0" dirty="0">
                <a:solidFill>
                  <a:schemeClr val="tx1"/>
                </a:solidFill>
              </a:rPr>
              <a:t>Summary</a:t>
            </a:r>
            <a:r>
              <a:rPr lang="zh-CN" altLang="en-US" kern="0" dirty="0">
                <a:solidFill>
                  <a:schemeClr val="tx1"/>
                </a:solidFill>
              </a:rPr>
              <a:t>：</a:t>
            </a:r>
            <a:br>
              <a:rPr lang="en-US" altLang="zh-CN" kern="0" dirty="0">
                <a:solidFill>
                  <a:schemeClr val="tx1"/>
                </a:solidFill>
              </a:rPr>
            </a:br>
            <a:r>
              <a:rPr lang="en-US" altLang="zh-CN" kern="0" dirty="0">
                <a:solidFill>
                  <a:schemeClr val="tx1"/>
                </a:solidFill>
              </a:rPr>
              <a:t>1.For the </a:t>
            </a:r>
            <a:r>
              <a:rPr lang="en-US" altLang="zh-CN" kern="0" dirty="0" err="1">
                <a:solidFill>
                  <a:schemeClr val="tx1"/>
                </a:solidFill>
              </a:rPr>
              <a:t>APPLE,when</a:t>
            </a:r>
            <a:r>
              <a:rPr lang="en-US" altLang="zh-CN" kern="0" dirty="0">
                <a:solidFill>
                  <a:schemeClr val="tx1"/>
                </a:solidFill>
              </a:rPr>
              <a:t> the TPS25850 go to the ‘</a:t>
            </a:r>
            <a:r>
              <a:rPr lang="en-US" altLang="zh-CN" kern="0" dirty="0" err="1">
                <a:solidFill>
                  <a:schemeClr val="tx1"/>
                </a:solidFill>
              </a:rPr>
              <a:t>HOT’,it</a:t>
            </a:r>
            <a:r>
              <a:rPr lang="en-US" altLang="zh-CN" kern="0" dirty="0">
                <a:solidFill>
                  <a:schemeClr val="tx1"/>
                </a:solidFill>
              </a:rPr>
              <a:t> will stop to charging.</a:t>
            </a:r>
            <a:br>
              <a:rPr lang="en-US" altLang="zh-CN" kern="0" dirty="0">
                <a:solidFill>
                  <a:schemeClr val="tx1"/>
                </a:solidFill>
              </a:rPr>
            </a:br>
            <a:r>
              <a:rPr lang="en-US" altLang="zh-CN" kern="0" dirty="0">
                <a:solidFill>
                  <a:schemeClr val="tx1"/>
                </a:solidFill>
              </a:rPr>
              <a:t>2.For the </a:t>
            </a:r>
            <a:r>
              <a:rPr lang="en-US" altLang="zh-CN" kern="0" dirty="0" err="1">
                <a:solidFill>
                  <a:schemeClr val="tx1"/>
                </a:solidFill>
              </a:rPr>
              <a:t>Huawei,the</a:t>
            </a:r>
            <a:r>
              <a:rPr lang="en-US" altLang="zh-CN" kern="0" dirty="0">
                <a:solidFill>
                  <a:schemeClr val="tx1"/>
                </a:solidFill>
              </a:rPr>
              <a:t> charge current will become lower.</a:t>
            </a:r>
          </a:p>
          <a:p>
            <a:r>
              <a:rPr lang="en-US" altLang="zh-CN" kern="0" dirty="0">
                <a:solidFill>
                  <a:schemeClr val="tx1"/>
                </a:solidFill>
              </a:rPr>
              <a:t>3.For the </a:t>
            </a:r>
            <a:r>
              <a:rPr lang="en-US" altLang="zh-CN" kern="0" dirty="0" err="1">
                <a:solidFill>
                  <a:schemeClr val="tx1"/>
                </a:solidFill>
              </a:rPr>
              <a:t>Google,it</a:t>
            </a:r>
            <a:r>
              <a:rPr lang="en-US" altLang="zh-CN" kern="0" dirty="0">
                <a:solidFill>
                  <a:schemeClr val="tx1"/>
                </a:solidFill>
              </a:rPr>
              <a:t> is the same with the DP&amp;DM exist.</a:t>
            </a:r>
          </a:p>
          <a:p>
            <a:r>
              <a:rPr lang="en-US" altLang="zh-CN" kern="0" dirty="0">
                <a:solidFill>
                  <a:schemeClr val="tx1"/>
                </a:solidFill>
              </a:rPr>
              <a:t>4.Starting to charge is faster.</a:t>
            </a:r>
            <a:br>
              <a:rPr lang="en-US" altLang="zh-CN" kern="0" dirty="0">
                <a:solidFill>
                  <a:schemeClr val="tx1"/>
                </a:solidFill>
              </a:rPr>
            </a:br>
            <a:endParaRPr lang="en-US" sz="1400" kern="0" dirty="0">
              <a:solidFill>
                <a:schemeClr val="tx1">
                  <a:lumMod val="65000"/>
                  <a:lumOff val="35000"/>
                </a:schemeClr>
              </a:solidFill>
            </a:endParaRPr>
          </a:p>
        </p:txBody>
      </p:sp>
    </p:spTree>
    <p:extLst>
      <p:ext uri="{BB962C8B-B14F-4D97-AF65-F5344CB8AC3E}">
        <p14:creationId xmlns:p14="http://schemas.microsoft.com/office/powerpoint/2010/main" val="304846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CBCEFA-2ABE-4402-BC6D-06ABBFC5BEDD}"/>
              </a:ext>
            </a:extLst>
          </p:cNvPr>
          <p:cNvSpPr>
            <a:spLocks noGrp="1"/>
          </p:cNvSpPr>
          <p:nvPr>
            <p:ph type="sldNum" sz="quarter" idx="10"/>
          </p:nvPr>
        </p:nvSpPr>
        <p:spPr/>
        <p:txBody>
          <a:bodyPr/>
          <a:lstStyle/>
          <a:p>
            <a:pPr>
              <a:defRPr/>
            </a:pPr>
            <a:fld id="{195943FE-A643-495D-91E3-E0799B85E4EA}" type="slidenum">
              <a:rPr lang="en-US" smtClean="0"/>
              <a:pPr>
                <a:defRPr/>
              </a:pPr>
              <a:t>11</a:t>
            </a:fld>
            <a:endParaRPr lang="en-US"/>
          </a:p>
        </p:txBody>
      </p:sp>
      <p:sp>
        <p:nvSpPr>
          <p:cNvPr id="4" name="Title 1">
            <a:extLst>
              <a:ext uri="{FF2B5EF4-FFF2-40B4-BE49-F238E27FC236}">
                <a16:creationId xmlns:a16="http://schemas.microsoft.com/office/drawing/2014/main" id="{7B0F9F97-A803-4B5B-B34F-88951AD4AA1E}"/>
              </a:ext>
            </a:extLst>
          </p:cNvPr>
          <p:cNvSpPr>
            <a:spLocks noGrp="1"/>
          </p:cNvSpPr>
          <p:nvPr>
            <p:ph type="title"/>
          </p:nvPr>
        </p:nvSpPr>
        <p:spPr>
          <a:xfrm>
            <a:off x="231775" y="107950"/>
            <a:ext cx="8458200" cy="611188"/>
          </a:xfrm>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Types:Google</a:t>
            </a:r>
            <a:endParaRPr lang="en-US" sz="1400" dirty="0">
              <a:solidFill>
                <a:schemeClr val="tx1">
                  <a:lumMod val="65000"/>
                  <a:lumOff val="35000"/>
                </a:schemeClr>
              </a:solidFill>
            </a:endParaRPr>
          </a:p>
        </p:txBody>
      </p:sp>
      <p:pic>
        <p:nvPicPr>
          <p:cNvPr id="5" name="Picture 4">
            <a:extLst>
              <a:ext uri="{FF2B5EF4-FFF2-40B4-BE49-F238E27FC236}">
                <a16:creationId xmlns:a16="http://schemas.microsoft.com/office/drawing/2014/main" id="{40BF6F34-3E92-476E-A691-C09173AD5490}"/>
              </a:ext>
            </a:extLst>
          </p:cNvPr>
          <p:cNvPicPr>
            <a:picLocks noChangeAspect="1"/>
          </p:cNvPicPr>
          <p:nvPr/>
        </p:nvPicPr>
        <p:blipFill>
          <a:blip r:embed="rId2"/>
          <a:stretch>
            <a:fillRect/>
          </a:stretch>
        </p:blipFill>
        <p:spPr>
          <a:xfrm>
            <a:off x="231775" y="796333"/>
            <a:ext cx="6154009" cy="3896053"/>
          </a:xfrm>
          <a:prstGeom prst="rect">
            <a:avLst/>
          </a:prstGeom>
        </p:spPr>
      </p:pic>
      <p:sp>
        <p:nvSpPr>
          <p:cNvPr id="6" name="TextBox 5">
            <a:extLst>
              <a:ext uri="{FF2B5EF4-FFF2-40B4-BE49-F238E27FC236}">
                <a16:creationId xmlns:a16="http://schemas.microsoft.com/office/drawing/2014/main" id="{AA33ED6F-C7A7-4C99-B523-8E85A83FAF4F}"/>
              </a:ext>
            </a:extLst>
          </p:cNvPr>
          <p:cNvSpPr txBox="1"/>
          <p:nvPr/>
        </p:nvSpPr>
        <p:spPr>
          <a:xfrm>
            <a:off x="6642367" y="895944"/>
            <a:ext cx="2189214" cy="646331"/>
          </a:xfrm>
          <a:prstGeom prst="rect">
            <a:avLst/>
          </a:prstGeom>
          <a:noFill/>
        </p:spPr>
        <p:txBody>
          <a:bodyPr wrap="square" rtlCol="0">
            <a:spAutoFit/>
          </a:bodyPr>
          <a:lstStyle/>
          <a:p>
            <a:r>
              <a:rPr lang="en-US" altLang="zh-CN" dirty="0"/>
              <a:t>It is the same as the DP&amp;DM exist</a:t>
            </a:r>
            <a:endParaRPr lang="en-US" dirty="0"/>
          </a:p>
        </p:txBody>
      </p:sp>
    </p:spTree>
    <p:extLst>
      <p:ext uri="{BB962C8B-B14F-4D97-AF65-F5344CB8AC3E}">
        <p14:creationId xmlns:p14="http://schemas.microsoft.com/office/powerpoint/2010/main" val="51940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96A3-2E2F-4939-B945-00C2CFF699D3}"/>
              </a:ext>
            </a:extLst>
          </p:cNvPr>
          <p:cNvSpPr>
            <a:spLocks noGrp="1"/>
          </p:cNvSpPr>
          <p:nvPr>
            <p:ph type="title"/>
          </p:nvPr>
        </p:nvSpPr>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Types:Huawei</a:t>
            </a:r>
            <a:r>
              <a:rPr lang="en-US" altLang="zh-CN" dirty="0">
                <a:solidFill>
                  <a:schemeClr val="tx1"/>
                </a:solidFill>
              </a:rPr>
              <a:t> nova4</a:t>
            </a:r>
            <a:endParaRPr lang="en-US" dirty="0"/>
          </a:p>
        </p:txBody>
      </p:sp>
      <p:sp>
        <p:nvSpPr>
          <p:cNvPr id="3" name="Slide Number Placeholder 2">
            <a:extLst>
              <a:ext uri="{FF2B5EF4-FFF2-40B4-BE49-F238E27FC236}">
                <a16:creationId xmlns:a16="http://schemas.microsoft.com/office/drawing/2014/main" id="{857B1017-9F0F-405B-8815-8EDAC26FE6C9}"/>
              </a:ext>
            </a:extLst>
          </p:cNvPr>
          <p:cNvSpPr>
            <a:spLocks noGrp="1"/>
          </p:cNvSpPr>
          <p:nvPr>
            <p:ph type="sldNum" sz="quarter" idx="10"/>
          </p:nvPr>
        </p:nvSpPr>
        <p:spPr/>
        <p:txBody>
          <a:bodyPr/>
          <a:lstStyle/>
          <a:p>
            <a:pPr>
              <a:defRPr/>
            </a:pPr>
            <a:fld id="{195943FE-A643-495D-91E3-E0799B85E4EA}" type="slidenum">
              <a:rPr lang="en-US" smtClean="0"/>
              <a:pPr>
                <a:defRPr/>
              </a:pPr>
              <a:t>12</a:t>
            </a:fld>
            <a:endParaRPr lang="en-US"/>
          </a:p>
        </p:txBody>
      </p:sp>
      <p:sp>
        <p:nvSpPr>
          <p:cNvPr id="6" name="TextBox 5">
            <a:extLst>
              <a:ext uri="{FF2B5EF4-FFF2-40B4-BE49-F238E27FC236}">
                <a16:creationId xmlns:a16="http://schemas.microsoft.com/office/drawing/2014/main" id="{4543D19A-0ADA-4BD4-9DD9-DB3D2C42B0FD}"/>
              </a:ext>
            </a:extLst>
          </p:cNvPr>
          <p:cNvSpPr txBox="1"/>
          <p:nvPr/>
        </p:nvSpPr>
        <p:spPr>
          <a:xfrm>
            <a:off x="5865127" y="895944"/>
            <a:ext cx="2189214" cy="646331"/>
          </a:xfrm>
          <a:prstGeom prst="rect">
            <a:avLst/>
          </a:prstGeom>
          <a:noFill/>
        </p:spPr>
        <p:txBody>
          <a:bodyPr wrap="square" rtlCol="0">
            <a:spAutoFit/>
          </a:bodyPr>
          <a:lstStyle/>
          <a:p>
            <a:r>
              <a:rPr lang="en-US" altLang="zh-CN" dirty="0"/>
              <a:t>Charging current become lower.</a:t>
            </a:r>
            <a:endParaRPr lang="en-US" dirty="0"/>
          </a:p>
        </p:txBody>
      </p:sp>
      <p:pic>
        <p:nvPicPr>
          <p:cNvPr id="7" name="Picture 6">
            <a:extLst>
              <a:ext uri="{FF2B5EF4-FFF2-40B4-BE49-F238E27FC236}">
                <a16:creationId xmlns:a16="http://schemas.microsoft.com/office/drawing/2014/main" id="{E636AC9E-A158-4980-A8AE-2C546D3C22D9}"/>
              </a:ext>
            </a:extLst>
          </p:cNvPr>
          <p:cNvPicPr>
            <a:picLocks noChangeAspect="1"/>
          </p:cNvPicPr>
          <p:nvPr/>
        </p:nvPicPr>
        <p:blipFill>
          <a:blip r:embed="rId2"/>
          <a:stretch>
            <a:fillRect/>
          </a:stretch>
        </p:blipFill>
        <p:spPr>
          <a:xfrm>
            <a:off x="152400" y="895944"/>
            <a:ext cx="5350112" cy="3598547"/>
          </a:xfrm>
          <a:prstGeom prst="rect">
            <a:avLst/>
          </a:prstGeom>
        </p:spPr>
      </p:pic>
    </p:spTree>
    <p:extLst>
      <p:ext uri="{BB962C8B-B14F-4D97-AF65-F5344CB8AC3E}">
        <p14:creationId xmlns:p14="http://schemas.microsoft.com/office/powerpoint/2010/main" val="193425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8E2-B381-4BB9-9E2D-59631DF9C977}"/>
              </a:ext>
            </a:extLst>
          </p:cNvPr>
          <p:cNvSpPr>
            <a:spLocks noGrp="1"/>
          </p:cNvSpPr>
          <p:nvPr>
            <p:ph type="title"/>
          </p:nvPr>
        </p:nvSpPr>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Types:Huawei</a:t>
            </a:r>
            <a:r>
              <a:rPr lang="en-US" altLang="zh-CN" dirty="0">
                <a:solidFill>
                  <a:schemeClr val="tx1"/>
                </a:solidFill>
              </a:rPr>
              <a:t> P30</a:t>
            </a:r>
            <a:endParaRPr lang="en-US" dirty="0"/>
          </a:p>
        </p:txBody>
      </p:sp>
      <p:sp>
        <p:nvSpPr>
          <p:cNvPr id="3" name="Slide Number Placeholder 2">
            <a:extLst>
              <a:ext uri="{FF2B5EF4-FFF2-40B4-BE49-F238E27FC236}">
                <a16:creationId xmlns:a16="http://schemas.microsoft.com/office/drawing/2014/main" id="{427F072D-D833-4F61-B044-18611DC86BA1}"/>
              </a:ext>
            </a:extLst>
          </p:cNvPr>
          <p:cNvSpPr>
            <a:spLocks noGrp="1"/>
          </p:cNvSpPr>
          <p:nvPr>
            <p:ph type="sldNum" sz="quarter" idx="10"/>
          </p:nvPr>
        </p:nvSpPr>
        <p:spPr/>
        <p:txBody>
          <a:bodyPr/>
          <a:lstStyle/>
          <a:p>
            <a:pPr>
              <a:defRPr/>
            </a:pPr>
            <a:fld id="{195943FE-A643-495D-91E3-E0799B85E4EA}" type="slidenum">
              <a:rPr lang="en-US" smtClean="0"/>
              <a:pPr>
                <a:defRPr/>
              </a:pPr>
              <a:t>13</a:t>
            </a:fld>
            <a:endParaRPr lang="en-US"/>
          </a:p>
        </p:txBody>
      </p:sp>
      <p:pic>
        <p:nvPicPr>
          <p:cNvPr id="4" name="Picture 3">
            <a:extLst>
              <a:ext uri="{FF2B5EF4-FFF2-40B4-BE49-F238E27FC236}">
                <a16:creationId xmlns:a16="http://schemas.microsoft.com/office/drawing/2014/main" id="{48631830-0499-4AC9-940A-3E6D7BFF522A}"/>
              </a:ext>
            </a:extLst>
          </p:cNvPr>
          <p:cNvPicPr>
            <a:picLocks noChangeAspect="1"/>
          </p:cNvPicPr>
          <p:nvPr/>
        </p:nvPicPr>
        <p:blipFill>
          <a:blip r:embed="rId2"/>
          <a:stretch>
            <a:fillRect/>
          </a:stretch>
        </p:blipFill>
        <p:spPr>
          <a:xfrm>
            <a:off x="350520" y="893836"/>
            <a:ext cx="5297424" cy="3643768"/>
          </a:xfrm>
          <a:prstGeom prst="rect">
            <a:avLst/>
          </a:prstGeom>
        </p:spPr>
      </p:pic>
      <p:sp>
        <p:nvSpPr>
          <p:cNvPr id="5" name="TextBox 5">
            <a:extLst>
              <a:ext uri="{FF2B5EF4-FFF2-40B4-BE49-F238E27FC236}">
                <a16:creationId xmlns:a16="http://schemas.microsoft.com/office/drawing/2014/main" id="{4543D19A-0ADA-4BD4-9DD9-DB3D2C42B0FD}"/>
              </a:ext>
            </a:extLst>
          </p:cNvPr>
          <p:cNvSpPr txBox="1"/>
          <p:nvPr/>
        </p:nvSpPr>
        <p:spPr>
          <a:xfrm>
            <a:off x="6098673" y="793164"/>
            <a:ext cx="2189214"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Charging current become lower.</a:t>
            </a:r>
            <a:endParaRPr lang="en-US" dirty="0"/>
          </a:p>
        </p:txBody>
      </p:sp>
    </p:spTree>
    <p:extLst>
      <p:ext uri="{BB962C8B-B14F-4D97-AF65-F5344CB8AC3E}">
        <p14:creationId xmlns:p14="http://schemas.microsoft.com/office/powerpoint/2010/main" val="399709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8E2-B381-4BB9-9E2D-59631DF9C977}"/>
              </a:ext>
            </a:extLst>
          </p:cNvPr>
          <p:cNvSpPr>
            <a:spLocks noGrp="1"/>
          </p:cNvSpPr>
          <p:nvPr>
            <p:ph type="title"/>
          </p:nvPr>
        </p:nvSpPr>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Types:Huawei</a:t>
            </a:r>
            <a:r>
              <a:rPr lang="en-US" altLang="zh-CN" dirty="0">
                <a:solidFill>
                  <a:schemeClr val="tx1"/>
                </a:solidFill>
              </a:rPr>
              <a:t> Mate20 Pro</a:t>
            </a:r>
            <a:endParaRPr lang="en-US" dirty="0"/>
          </a:p>
        </p:txBody>
      </p:sp>
      <p:sp>
        <p:nvSpPr>
          <p:cNvPr id="3" name="Slide Number Placeholder 2">
            <a:extLst>
              <a:ext uri="{FF2B5EF4-FFF2-40B4-BE49-F238E27FC236}">
                <a16:creationId xmlns:a16="http://schemas.microsoft.com/office/drawing/2014/main" id="{427F072D-D833-4F61-B044-18611DC86BA1}"/>
              </a:ext>
            </a:extLst>
          </p:cNvPr>
          <p:cNvSpPr>
            <a:spLocks noGrp="1"/>
          </p:cNvSpPr>
          <p:nvPr>
            <p:ph type="sldNum" sz="quarter" idx="10"/>
          </p:nvPr>
        </p:nvSpPr>
        <p:spPr/>
        <p:txBody>
          <a:bodyPr/>
          <a:lstStyle/>
          <a:p>
            <a:pPr>
              <a:defRPr/>
            </a:pPr>
            <a:fld id="{195943FE-A643-495D-91E3-E0799B85E4EA}" type="slidenum">
              <a:rPr lang="en-US" smtClean="0"/>
              <a:pPr>
                <a:defRPr/>
              </a:pPr>
              <a:t>14</a:t>
            </a:fld>
            <a:endParaRPr lang="en-US"/>
          </a:p>
        </p:txBody>
      </p:sp>
      <p:sp>
        <p:nvSpPr>
          <p:cNvPr id="5" name="TextBox 5">
            <a:extLst>
              <a:ext uri="{FF2B5EF4-FFF2-40B4-BE49-F238E27FC236}">
                <a16:creationId xmlns:a16="http://schemas.microsoft.com/office/drawing/2014/main" id="{4543D19A-0ADA-4BD4-9DD9-DB3D2C42B0FD}"/>
              </a:ext>
            </a:extLst>
          </p:cNvPr>
          <p:cNvSpPr txBox="1"/>
          <p:nvPr/>
        </p:nvSpPr>
        <p:spPr>
          <a:xfrm>
            <a:off x="6098673" y="793164"/>
            <a:ext cx="2189214"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Charging current become lower.</a:t>
            </a:r>
            <a:endParaRPr lang="en-US" dirty="0"/>
          </a:p>
        </p:txBody>
      </p:sp>
      <p:pic>
        <p:nvPicPr>
          <p:cNvPr id="6" name="Picture 5">
            <a:extLst>
              <a:ext uri="{FF2B5EF4-FFF2-40B4-BE49-F238E27FC236}">
                <a16:creationId xmlns:a16="http://schemas.microsoft.com/office/drawing/2014/main" id="{CDAAB7AF-4077-4A86-B45C-FCC4D70B52A2}"/>
              </a:ext>
            </a:extLst>
          </p:cNvPr>
          <p:cNvPicPr>
            <a:picLocks noChangeAspect="1"/>
          </p:cNvPicPr>
          <p:nvPr/>
        </p:nvPicPr>
        <p:blipFill>
          <a:blip r:embed="rId2"/>
          <a:stretch>
            <a:fillRect/>
          </a:stretch>
        </p:blipFill>
        <p:spPr>
          <a:xfrm>
            <a:off x="335280" y="911796"/>
            <a:ext cx="4859197" cy="3319908"/>
          </a:xfrm>
          <a:prstGeom prst="rect">
            <a:avLst/>
          </a:prstGeom>
        </p:spPr>
      </p:pic>
    </p:spTree>
    <p:extLst>
      <p:ext uri="{BB962C8B-B14F-4D97-AF65-F5344CB8AC3E}">
        <p14:creationId xmlns:p14="http://schemas.microsoft.com/office/powerpoint/2010/main" val="384540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8E2-B381-4BB9-9E2D-59631DF9C977}"/>
              </a:ext>
            </a:extLst>
          </p:cNvPr>
          <p:cNvSpPr>
            <a:spLocks noGrp="1"/>
          </p:cNvSpPr>
          <p:nvPr>
            <p:ph type="title"/>
          </p:nvPr>
        </p:nvSpPr>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Types:IPAD</a:t>
            </a:r>
            <a:endParaRPr lang="en-US" dirty="0"/>
          </a:p>
        </p:txBody>
      </p:sp>
      <p:sp>
        <p:nvSpPr>
          <p:cNvPr id="3" name="Slide Number Placeholder 2">
            <a:extLst>
              <a:ext uri="{FF2B5EF4-FFF2-40B4-BE49-F238E27FC236}">
                <a16:creationId xmlns:a16="http://schemas.microsoft.com/office/drawing/2014/main" id="{427F072D-D833-4F61-B044-18611DC86BA1}"/>
              </a:ext>
            </a:extLst>
          </p:cNvPr>
          <p:cNvSpPr>
            <a:spLocks noGrp="1"/>
          </p:cNvSpPr>
          <p:nvPr>
            <p:ph type="sldNum" sz="quarter" idx="10"/>
          </p:nvPr>
        </p:nvSpPr>
        <p:spPr/>
        <p:txBody>
          <a:bodyPr/>
          <a:lstStyle/>
          <a:p>
            <a:pPr>
              <a:defRPr/>
            </a:pPr>
            <a:fld id="{195943FE-A643-495D-91E3-E0799B85E4EA}" type="slidenum">
              <a:rPr lang="en-US" smtClean="0"/>
              <a:pPr>
                <a:defRPr/>
              </a:pPr>
              <a:t>15</a:t>
            </a:fld>
            <a:endParaRPr lang="en-US"/>
          </a:p>
        </p:txBody>
      </p:sp>
      <p:sp>
        <p:nvSpPr>
          <p:cNvPr id="5" name="TextBox 5">
            <a:extLst>
              <a:ext uri="{FF2B5EF4-FFF2-40B4-BE49-F238E27FC236}">
                <a16:creationId xmlns:a16="http://schemas.microsoft.com/office/drawing/2014/main" id="{4543D19A-0ADA-4BD4-9DD9-DB3D2C42B0FD}"/>
              </a:ext>
            </a:extLst>
          </p:cNvPr>
          <p:cNvSpPr txBox="1"/>
          <p:nvPr/>
        </p:nvSpPr>
        <p:spPr>
          <a:xfrm>
            <a:off x="6098673" y="793164"/>
            <a:ext cx="2189214" cy="203132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Charging current is the same as  the OTP isn’t ‘</a:t>
            </a:r>
            <a:r>
              <a:rPr lang="en-US" altLang="zh-CN" dirty="0" err="1"/>
              <a:t>HOT’,when</a:t>
            </a:r>
            <a:r>
              <a:rPr lang="en-US" altLang="zh-CN" dirty="0"/>
              <a:t> it is ‘</a:t>
            </a:r>
            <a:r>
              <a:rPr lang="en-US" altLang="zh-CN" dirty="0" err="1"/>
              <a:t>HOT’,the</a:t>
            </a:r>
            <a:r>
              <a:rPr lang="en-US" altLang="zh-CN" dirty="0"/>
              <a:t> charging current become zero.</a:t>
            </a:r>
            <a:endParaRPr lang="en-US" dirty="0"/>
          </a:p>
        </p:txBody>
      </p:sp>
      <p:pic>
        <p:nvPicPr>
          <p:cNvPr id="4" name="Picture 3">
            <a:extLst>
              <a:ext uri="{FF2B5EF4-FFF2-40B4-BE49-F238E27FC236}">
                <a16:creationId xmlns:a16="http://schemas.microsoft.com/office/drawing/2014/main" id="{C0BE49C4-B7DC-4B8A-8869-92534A62CD0A}"/>
              </a:ext>
            </a:extLst>
          </p:cNvPr>
          <p:cNvPicPr>
            <a:picLocks noChangeAspect="1"/>
          </p:cNvPicPr>
          <p:nvPr/>
        </p:nvPicPr>
        <p:blipFill>
          <a:blip r:embed="rId2"/>
          <a:stretch>
            <a:fillRect/>
          </a:stretch>
        </p:blipFill>
        <p:spPr>
          <a:xfrm>
            <a:off x="367770" y="793164"/>
            <a:ext cx="5730903" cy="3924848"/>
          </a:xfrm>
          <a:prstGeom prst="rect">
            <a:avLst/>
          </a:prstGeom>
        </p:spPr>
      </p:pic>
    </p:spTree>
    <p:extLst>
      <p:ext uri="{BB962C8B-B14F-4D97-AF65-F5344CB8AC3E}">
        <p14:creationId xmlns:p14="http://schemas.microsoft.com/office/powerpoint/2010/main" val="380643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8E2-B381-4BB9-9E2D-59631DF9C977}"/>
              </a:ext>
            </a:extLst>
          </p:cNvPr>
          <p:cNvSpPr>
            <a:spLocks noGrp="1"/>
          </p:cNvSpPr>
          <p:nvPr>
            <p:ph type="title"/>
          </p:nvPr>
        </p:nvSpPr>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Types:Iphone</a:t>
            </a:r>
            <a:r>
              <a:rPr lang="en-US" altLang="zh-CN" dirty="0">
                <a:solidFill>
                  <a:schemeClr val="tx1"/>
                </a:solidFill>
              </a:rPr>
              <a:t> SE2 </a:t>
            </a:r>
            <a:endParaRPr lang="en-US" dirty="0"/>
          </a:p>
        </p:txBody>
      </p:sp>
      <p:sp>
        <p:nvSpPr>
          <p:cNvPr id="3" name="Slide Number Placeholder 2">
            <a:extLst>
              <a:ext uri="{FF2B5EF4-FFF2-40B4-BE49-F238E27FC236}">
                <a16:creationId xmlns:a16="http://schemas.microsoft.com/office/drawing/2014/main" id="{427F072D-D833-4F61-B044-18611DC86BA1}"/>
              </a:ext>
            </a:extLst>
          </p:cNvPr>
          <p:cNvSpPr>
            <a:spLocks noGrp="1"/>
          </p:cNvSpPr>
          <p:nvPr>
            <p:ph type="sldNum" sz="quarter" idx="10"/>
          </p:nvPr>
        </p:nvSpPr>
        <p:spPr/>
        <p:txBody>
          <a:bodyPr/>
          <a:lstStyle/>
          <a:p>
            <a:pPr>
              <a:defRPr/>
            </a:pPr>
            <a:fld id="{195943FE-A643-495D-91E3-E0799B85E4EA}" type="slidenum">
              <a:rPr lang="en-US" smtClean="0"/>
              <a:pPr>
                <a:defRPr/>
              </a:pPr>
              <a:t>16</a:t>
            </a:fld>
            <a:endParaRPr lang="en-US"/>
          </a:p>
        </p:txBody>
      </p:sp>
      <p:sp>
        <p:nvSpPr>
          <p:cNvPr id="5" name="TextBox 5">
            <a:extLst>
              <a:ext uri="{FF2B5EF4-FFF2-40B4-BE49-F238E27FC236}">
                <a16:creationId xmlns:a16="http://schemas.microsoft.com/office/drawing/2014/main" id="{4543D19A-0ADA-4BD4-9DD9-DB3D2C42B0FD}"/>
              </a:ext>
            </a:extLst>
          </p:cNvPr>
          <p:cNvSpPr txBox="1"/>
          <p:nvPr/>
        </p:nvSpPr>
        <p:spPr>
          <a:xfrm>
            <a:off x="6098673" y="793164"/>
            <a:ext cx="2189214" cy="203132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Charging current is the same as  the OTP isn’t ‘</a:t>
            </a:r>
            <a:r>
              <a:rPr lang="en-US" altLang="zh-CN" dirty="0" err="1"/>
              <a:t>HOT’,when</a:t>
            </a:r>
            <a:r>
              <a:rPr lang="en-US" altLang="zh-CN" dirty="0"/>
              <a:t> it is ‘</a:t>
            </a:r>
            <a:r>
              <a:rPr lang="en-US" altLang="zh-CN" dirty="0" err="1"/>
              <a:t>HOT’,the</a:t>
            </a:r>
            <a:r>
              <a:rPr lang="en-US" altLang="zh-CN" dirty="0"/>
              <a:t> charging current become zero.</a:t>
            </a:r>
            <a:endParaRPr lang="en-US" dirty="0"/>
          </a:p>
        </p:txBody>
      </p:sp>
      <p:pic>
        <p:nvPicPr>
          <p:cNvPr id="6" name="Picture 5">
            <a:extLst>
              <a:ext uri="{FF2B5EF4-FFF2-40B4-BE49-F238E27FC236}">
                <a16:creationId xmlns:a16="http://schemas.microsoft.com/office/drawing/2014/main" id="{5A23415C-2D9C-462F-882B-1E27BBE90B0E}"/>
              </a:ext>
            </a:extLst>
          </p:cNvPr>
          <p:cNvPicPr>
            <a:picLocks noChangeAspect="1"/>
          </p:cNvPicPr>
          <p:nvPr/>
        </p:nvPicPr>
        <p:blipFill>
          <a:blip r:embed="rId2"/>
          <a:stretch>
            <a:fillRect/>
          </a:stretch>
        </p:blipFill>
        <p:spPr>
          <a:xfrm>
            <a:off x="280435" y="912632"/>
            <a:ext cx="5818238" cy="3437704"/>
          </a:xfrm>
          <a:prstGeom prst="rect">
            <a:avLst/>
          </a:prstGeom>
        </p:spPr>
      </p:pic>
    </p:spTree>
    <p:extLst>
      <p:ext uri="{BB962C8B-B14F-4D97-AF65-F5344CB8AC3E}">
        <p14:creationId xmlns:p14="http://schemas.microsoft.com/office/powerpoint/2010/main" val="390102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 y="96629"/>
            <a:ext cx="8229600" cy="614387"/>
          </a:xfrm>
        </p:spPr>
        <p:txBody>
          <a:bodyPr/>
          <a:lstStyle/>
          <a:p>
            <a:r>
              <a:rPr lang="en-US" dirty="0">
                <a:solidFill>
                  <a:schemeClr val="tx1"/>
                </a:solidFill>
              </a:rPr>
              <a:t>Test System Block Diagram:</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2</a:t>
            </a:fld>
            <a:endParaRPr lang="en-US">
              <a:solidFill>
                <a:srgbClr val="000000">
                  <a:tint val="75000"/>
                </a:srgbClr>
              </a:solidFill>
            </a:endParaRPr>
          </a:p>
        </p:txBody>
      </p:sp>
      <p:pic>
        <p:nvPicPr>
          <p:cNvPr id="6" name="Picture 5">
            <a:extLst>
              <a:ext uri="{FF2B5EF4-FFF2-40B4-BE49-F238E27FC236}">
                <a16:creationId xmlns:a16="http://schemas.microsoft.com/office/drawing/2014/main" id="{894EBAD4-ED59-49E4-9C0F-354889CAFCEA}"/>
              </a:ext>
            </a:extLst>
          </p:cNvPr>
          <p:cNvPicPr>
            <a:picLocks noChangeAspect="1"/>
          </p:cNvPicPr>
          <p:nvPr/>
        </p:nvPicPr>
        <p:blipFill>
          <a:blip r:embed="rId3"/>
          <a:stretch>
            <a:fillRect/>
          </a:stretch>
        </p:blipFill>
        <p:spPr>
          <a:xfrm>
            <a:off x="6667110" y="515882"/>
            <a:ext cx="1000265" cy="1857634"/>
          </a:xfrm>
          <a:prstGeom prst="rect">
            <a:avLst/>
          </a:prstGeom>
        </p:spPr>
      </p:pic>
      <p:pic>
        <p:nvPicPr>
          <p:cNvPr id="7" name="Picture 6">
            <a:extLst>
              <a:ext uri="{FF2B5EF4-FFF2-40B4-BE49-F238E27FC236}">
                <a16:creationId xmlns:a16="http://schemas.microsoft.com/office/drawing/2014/main" id="{8DDC5A01-FFC1-45E9-B356-DC2078F1EC68}"/>
              </a:ext>
            </a:extLst>
          </p:cNvPr>
          <p:cNvPicPr>
            <a:picLocks noChangeAspect="1"/>
          </p:cNvPicPr>
          <p:nvPr/>
        </p:nvPicPr>
        <p:blipFill>
          <a:blip r:embed="rId4"/>
          <a:stretch>
            <a:fillRect/>
          </a:stretch>
        </p:blipFill>
        <p:spPr>
          <a:xfrm>
            <a:off x="628118" y="876029"/>
            <a:ext cx="3798582" cy="2718810"/>
          </a:xfrm>
          <a:prstGeom prst="rect">
            <a:avLst/>
          </a:prstGeom>
        </p:spPr>
      </p:pic>
      <p:sp>
        <p:nvSpPr>
          <p:cNvPr id="8" name="TextBox 7">
            <a:extLst>
              <a:ext uri="{FF2B5EF4-FFF2-40B4-BE49-F238E27FC236}">
                <a16:creationId xmlns:a16="http://schemas.microsoft.com/office/drawing/2014/main" id="{D713AB38-7055-42A9-94B9-12232483F33E}"/>
              </a:ext>
            </a:extLst>
          </p:cNvPr>
          <p:cNvSpPr txBox="1"/>
          <p:nvPr/>
        </p:nvSpPr>
        <p:spPr>
          <a:xfrm>
            <a:off x="2027273" y="928577"/>
            <a:ext cx="1864241" cy="369332"/>
          </a:xfrm>
          <a:prstGeom prst="rect">
            <a:avLst/>
          </a:prstGeom>
          <a:noFill/>
        </p:spPr>
        <p:txBody>
          <a:bodyPr wrap="square" rtlCol="0">
            <a:spAutoFit/>
          </a:bodyPr>
          <a:lstStyle/>
          <a:p>
            <a:r>
              <a:rPr lang="en-US" altLang="zh-CN" dirty="0">
                <a:solidFill>
                  <a:srgbClr val="0000FF"/>
                </a:solidFill>
              </a:rPr>
              <a:t>TPS25850 EVM</a:t>
            </a:r>
            <a:endParaRPr lang="en-US" dirty="0">
              <a:solidFill>
                <a:srgbClr val="0000FF"/>
              </a:solidFill>
            </a:endParaRPr>
          </a:p>
        </p:txBody>
      </p:sp>
      <p:sp>
        <p:nvSpPr>
          <p:cNvPr id="42" name="TextBox 41">
            <a:extLst>
              <a:ext uri="{FF2B5EF4-FFF2-40B4-BE49-F238E27FC236}">
                <a16:creationId xmlns:a16="http://schemas.microsoft.com/office/drawing/2014/main" id="{6C1AB00A-5E96-45E2-9C39-016D9C04A1C0}"/>
              </a:ext>
            </a:extLst>
          </p:cNvPr>
          <p:cNvSpPr txBox="1"/>
          <p:nvPr/>
        </p:nvSpPr>
        <p:spPr>
          <a:xfrm>
            <a:off x="7730238" y="1075367"/>
            <a:ext cx="1864241" cy="369332"/>
          </a:xfrm>
          <a:prstGeom prst="rect">
            <a:avLst/>
          </a:prstGeom>
          <a:noFill/>
        </p:spPr>
        <p:txBody>
          <a:bodyPr wrap="square" rtlCol="0">
            <a:spAutoFit/>
          </a:bodyPr>
          <a:lstStyle/>
          <a:p>
            <a:r>
              <a:rPr lang="en-US" altLang="zh-CN" dirty="0">
                <a:solidFill>
                  <a:srgbClr val="0000FF"/>
                </a:solidFill>
              </a:rPr>
              <a:t>Phone</a:t>
            </a:r>
            <a:endParaRPr lang="en-US" dirty="0">
              <a:solidFill>
                <a:srgbClr val="0000FF"/>
              </a:solidFill>
            </a:endParaRPr>
          </a:p>
        </p:txBody>
      </p:sp>
      <p:sp>
        <p:nvSpPr>
          <p:cNvPr id="10" name="Freeform: Shape 9">
            <a:extLst>
              <a:ext uri="{FF2B5EF4-FFF2-40B4-BE49-F238E27FC236}">
                <a16:creationId xmlns:a16="http://schemas.microsoft.com/office/drawing/2014/main" id="{A5D79E21-7390-479D-A42C-331A4D3D0977}"/>
              </a:ext>
            </a:extLst>
          </p:cNvPr>
          <p:cNvSpPr/>
          <p:nvPr/>
        </p:nvSpPr>
        <p:spPr>
          <a:xfrm>
            <a:off x="4274288" y="1708298"/>
            <a:ext cx="2870791" cy="713294"/>
          </a:xfrm>
          <a:custGeom>
            <a:avLst/>
            <a:gdLst>
              <a:gd name="connsiteX0" fmla="*/ 0 w 2870791"/>
              <a:gd name="connsiteY0" fmla="*/ 0 h 713294"/>
              <a:gd name="connsiteX1" fmla="*/ 1084521 w 2870791"/>
              <a:gd name="connsiteY1" fmla="*/ 141767 h 713294"/>
              <a:gd name="connsiteX2" fmla="*/ 2055628 w 2870791"/>
              <a:gd name="connsiteY2" fmla="*/ 687572 h 713294"/>
              <a:gd name="connsiteX3" fmla="*/ 2870791 w 2870791"/>
              <a:gd name="connsiteY3" fmla="*/ 574158 h 713294"/>
            </a:gdLst>
            <a:ahLst/>
            <a:cxnLst>
              <a:cxn ang="0">
                <a:pos x="connsiteX0" y="connsiteY0"/>
              </a:cxn>
              <a:cxn ang="0">
                <a:pos x="connsiteX1" y="connsiteY1"/>
              </a:cxn>
              <a:cxn ang="0">
                <a:pos x="connsiteX2" y="connsiteY2"/>
              </a:cxn>
              <a:cxn ang="0">
                <a:pos x="connsiteX3" y="connsiteY3"/>
              </a:cxn>
            </a:cxnLst>
            <a:rect l="l" t="t" r="r" b="b"/>
            <a:pathLst>
              <a:path w="2870791" h="713294">
                <a:moveTo>
                  <a:pt x="0" y="0"/>
                </a:moveTo>
                <a:cubicBezTo>
                  <a:pt x="370958" y="13586"/>
                  <a:pt x="741916" y="27172"/>
                  <a:pt x="1084521" y="141767"/>
                </a:cubicBezTo>
                <a:cubicBezTo>
                  <a:pt x="1427126" y="256362"/>
                  <a:pt x="1757916" y="615507"/>
                  <a:pt x="2055628" y="687572"/>
                </a:cubicBezTo>
                <a:cubicBezTo>
                  <a:pt x="2353340" y="759637"/>
                  <a:pt x="2612065" y="666897"/>
                  <a:pt x="2870791" y="5741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CB73A8-BFEA-48D1-A682-70DBB6FE3B9C}"/>
              </a:ext>
            </a:extLst>
          </p:cNvPr>
          <p:cNvSpPr/>
          <p:nvPr/>
        </p:nvSpPr>
        <p:spPr>
          <a:xfrm>
            <a:off x="4217581" y="1906772"/>
            <a:ext cx="3116439" cy="690785"/>
          </a:xfrm>
          <a:custGeom>
            <a:avLst/>
            <a:gdLst>
              <a:gd name="connsiteX0" fmla="*/ 0 w 3116439"/>
              <a:gd name="connsiteY0" fmla="*/ 0 h 690785"/>
              <a:gd name="connsiteX1" fmla="*/ 1169582 w 3116439"/>
              <a:gd name="connsiteY1" fmla="*/ 184298 h 690785"/>
              <a:gd name="connsiteX2" fmla="*/ 1977656 w 3116439"/>
              <a:gd name="connsiteY2" fmla="*/ 680484 h 690785"/>
              <a:gd name="connsiteX3" fmla="*/ 3048000 w 3116439"/>
              <a:gd name="connsiteY3" fmla="*/ 510363 h 690785"/>
              <a:gd name="connsiteX4" fmla="*/ 3012559 w 3116439"/>
              <a:gd name="connsiteY4" fmla="*/ 389861 h 690785"/>
              <a:gd name="connsiteX5" fmla="*/ 3040912 w 3116439"/>
              <a:gd name="connsiteY5" fmla="*/ 382772 h 6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6439" h="690785">
                <a:moveTo>
                  <a:pt x="0" y="0"/>
                </a:moveTo>
                <a:cubicBezTo>
                  <a:pt x="419986" y="35442"/>
                  <a:pt x="839973" y="70884"/>
                  <a:pt x="1169582" y="184298"/>
                </a:cubicBezTo>
                <a:cubicBezTo>
                  <a:pt x="1499191" y="297712"/>
                  <a:pt x="1664586" y="626140"/>
                  <a:pt x="1977656" y="680484"/>
                </a:cubicBezTo>
                <a:cubicBezTo>
                  <a:pt x="2290726" y="734828"/>
                  <a:pt x="2875516" y="558800"/>
                  <a:pt x="3048000" y="510363"/>
                </a:cubicBezTo>
                <a:cubicBezTo>
                  <a:pt x="3220484" y="461926"/>
                  <a:pt x="3012559" y="389861"/>
                  <a:pt x="3012559" y="389861"/>
                </a:cubicBezTo>
                <a:cubicBezTo>
                  <a:pt x="3011378" y="368596"/>
                  <a:pt x="3044456" y="392223"/>
                  <a:pt x="3040912" y="3827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D41757A-F30E-4ED2-B524-87F5E6039AE5}"/>
              </a:ext>
            </a:extLst>
          </p:cNvPr>
          <p:cNvCxnSpPr/>
          <p:nvPr/>
        </p:nvCxnSpPr>
        <p:spPr>
          <a:xfrm>
            <a:off x="5252484" y="1538177"/>
            <a:ext cx="595423" cy="3685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F374E53-185D-454C-A3C9-1B24E88DC545}"/>
              </a:ext>
            </a:extLst>
          </p:cNvPr>
          <p:cNvSpPr/>
          <p:nvPr/>
        </p:nvSpPr>
        <p:spPr>
          <a:xfrm>
            <a:off x="3863600" y="3759200"/>
            <a:ext cx="464300" cy="4572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en-US" dirty="0"/>
          </a:p>
        </p:txBody>
      </p:sp>
      <p:sp>
        <p:nvSpPr>
          <p:cNvPr id="15" name="Freeform: Shape 14">
            <a:extLst>
              <a:ext uri="{FF2B5EF4-FFF2-40B4-BE49-F238E27FC236}">
                <a16:creationId xmlns:a16="http://schemas.microsoft.com/office/drawing/2014/main" id="{FD2A1FB9-6034-45A2-9DFF-FBBBA42734EE}"/>
              </a:ext>
            </a:extLst>
          </p:cNvPr>
          <p:cNvSpPr/>
          <p:nvPr/>
        </p:nvSpPr>
        <p:spPr>
          <a:xfrm>
            <a:off x="3059664" y="3517900"/>
            <a:ext cx="831850" cy="469900"/>
          </a:xfrm>
          <a:custGeom>
            <a:avLst/>
            <a:gdLst>
              <a:gd name="connsiteX0" fmla="*/ 0 w 831850"/>
              <a:gd name="connsiteY0" fmla="*/ 0 h 469900"/>
              <a:gd name="connsiteX1" fmla="*/ 406400 w 831850"/>
              <a:gd name="connsiteY1" fmla="*/ 342900 h 469900"/>
              <a:gd name="connsiteX2" fmla="*/ 831850 w 831850"/>
              <a:gd name="connsiteY2" fmla="*/ 469900 h 469900"/>
            </a:gdLst>
            <a:ahLst/>
            <a:cxnLst>
              <a:cxn ang="0">
                <a:pos x="connsiteX0" y="connsiteY0"/>
              </a:cxn>
              <a:cxn ang="0">
                <a:pos x="connsiteX1" y="connsiteY1"/>
              </a:cxn>
              <a:cxn ang="0">
                <a:pos x="connsiteX2" y="connsiteY2"/>
              </a:cxn>
            </a:cxnLst>
            <a:rect l="l" t="t" r="r" b="b"/>
            <a:pathLst>
              <a:path w="831850" h="469900">
                <a:moveTo>
                  <a:pt x="0" y="0"/>
                </a:moveTo>
                <a:cubicBezTo>
                  <a:pt x="133879" y="132291"/>
                  <a:pt x="267758" y="264583"/>
                  <a:pt x="406400" y="342900"/>
                </a:cubicBezTo>
                <a:cubicBezTo>
                  <a:pt x="545042" y="421217"/>
                  <a:pt x="752475" y="436033"/>
                  <a:pt x="831850" y="469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125268-FB39-4DC4-80D3-7CB070C81B36}"/>
              </a:ext>
            </a:extLst>
          </p:cNvPr>
          <p:cNvSpPr/>
          <p:nvPr/>
        </p:nvSpPr>
        <p:spPr>
          <a:xfrm>
            <a:off x="3263900" y="3498850"/>
            <a:ext cx="1319555" cy="495300"/>
          </a:xfrm>
          <a:custGeom>
            <a:avLst/>
            <a:gdLst>
              <a:gd name="connsiteX0" fmla="*/ 1073150 w 1319555"/>
              <a:gd name="connsiteY0" fmla="*/ 495300 h 495300"/>
              <a:gd name="connsiteX1" fmla="*/ 1244600 w 1319555"/>
              <a:gd name="connsiteY1" fmla="*/ 298450 h 495300"/>
              <a:gd name="connsiteX2" fmla="*/ 0 w 1319555"/>
              <a:gd name="connsiteY2" fmla="*/ 0 h 495300"/>
            </a:gdLst>
            <a:ahLst/>
            <a:cxnLst>
              <a:cxn ang="0">
                <a:pos x="connsiteX0" y="connsiteY0"/>
              </a:cxn>
              <a:cxn ang="0">
                <a:pos x="connsiteX1" y="connsiteY1"/>
              </a:cxn>
              <a:cxn ang="0">
                <a:pos x="connsiteX2" y="connsiteY2"/>
              </a:cxn>
            </a:cxnLst>
            <a:rect l="l" t="t" r="r" b="b"/>
            <a:pathLst>
              <a:path w="1319555" h="495300">
                <a:moveTo>
                  <a:pt x="1073150" y="495300"/>
                </a:moveTo>
                <a:cubicBezTo>
                  <a:pt x="1248304" y="438150"/>
                  <a:pt x="1423458" y="381000"/>
                  <a:pt x="1244600" y="298450"/>
                </a:cubicBezTo>
                <a:cubicBezTo>
                  <a:pt x="1065742" y="215900"/>
                  <a:pt x="532871" y="10795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82DB789-0B82-417D-B2AC-3BB4DE8A0592}"/>
              </a:ext>
            </a:extLst>
          </p:cNvPr>
          <p:cNvSpPr/>
          <p:nvPr/>
        </p:nvSpPr>
        <p:spPr>
          <a:xfrm>
            <a:off x="4788184" y="1251098"/>
            <a:ext cx="464300" cy="4572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a:t>
            </a:r>
            <a:endParaRPr lang="en-US" dirty="0"/>
          </a:p>
        </p:txBody>
      </p:sp>
      <p:sp>
        <p:nvSpPr>
          <p:cNvPr id="53" name="Oval 52">
            <a:extLst>
              <a:ext uri="{FF2B5EF4-FFF2-40B4-BE49-F238E27FC236}">
                <a16:creationId xmlns:a16="http://schemas.microsoft.com/office/drawing/2014/main" id="{B366C6AD-5BB5-41AF-8F2D-A2BE569AA5E8}"/>
              </a:ext>
            </a:extLst>
          </p:cNvPr>
          <p:cNvSpPr/>
          <p:nvPr/>
        </p:nvSpPr>
        <p:spPr>
          <a:xfrm>
            <a:off x="4273229" y="1227526"/>
            <a:ext cx="464300" cy="4572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en-US" dirty="0"/>
          </a:p>
        </p:txBody>
      </p:sp>
      <p:sp>
        <p:nvSpPr>
          <p:cNvPr id="54" name="TextBox 53">
            <a:extLst>
              <a:ext uri="{FF2B5EF4-FFF2-40B4-BE49-F238E27FC236}">
                <a16:creationId xmlns:a16="http://schemas.microsoft.com/office/drawing/2014/main" id="{66EC5089-5B90-4D7C-9BDE-EFCDCCE597CF}"/>
              </a:ext>
            </a:extLst>
          </p:cNvPr>
          <p:cNvSpPr txBox="1"/>
          <p:nvPr/>
        </p:nvSpPr>
        <p:spPr>
          <a:xfrm>
            <a:off x="114944" y="3631189"/>
            <a:ext cx="2299204" cy="1200329"/>
          </a:xfrm>
          <a:prstGeom prst="rect">
            <a:avLst/>
          </a:prstGeom>
          <a:noFill/>
        </p:spPr>
        <p:txBody>
          <a:bodyPr wrap="square" rtlCol="0">
            <a:spAutoFit/>
          </a:body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56" name="TextBox 55">
            <a:extLst>
              <a:ext uri="{FF2B5EF4-FFF2-40B4-BE49-F238E27FC236}">
                <a16:creationId xmlns:a16="http://schemas.microsoft.com/office/drawing/2014/main" id="{06F01041-4BC7-4053-9590-8FD0BFE143F1}"/>
              </a:ext>
            </a:extLst>
          </p:cNvPr>
          <p:cNvSpPr txBox="1"/>
          <p:nvPr/>
        </p:nvSpPr>
        <p:spPr>
          <a:xfrm>
            <a:off x="-15808" y="876029"/>
            <a:ext cx="1520786" cy="923330"/>
          </a:xfrm>
          <a:prstGeom prst="rect">
            <a:avLst/>
          </a:prstGeom>
          <a:noFill/>
        </p:spPr>
        <p:txBody>
          <a:bodyPr wrap="square" rtlCol="0">
            <a:spAutoFit/>
          </a:bodyPr>
          <a:lstStyle/>
          <a:p>
            <a:r>
              <a:rPr lang="en-US" altLang="zh-CN" dirty="0" err="1">
                <a:solidFill>
                  <a:srgbClr val="0000FF"/>
                </a:solidFill>
              </a:rPr>
              <a:t>Power:be</a:t>
            </a:r>
            <a:r>
              <a:rPr lang="en-US" altLang="zh-CN" dirty="0">
                <a:solidFill>
                  <a:srgbClr val="0000FF"/>
                </a:solidFill>
              </a:rPr>
              <a:t> use to create a OTP signal</a:t>
            </a:r>
          </a:p>
        </p:txBody>
      </p:sp>
      <p:sp>
        <p:nvSpPr>
          <p:cNvPr id="21" name="Freeform: Shape 20">
            <a:extLst>
              <a:ext uri="{FF2B5EF4-FFF2-40B4-BE49-F238E27FC236}">
                <a16:creationId xmlns:a16="http://schemas.microsoft.com/office/drawing/2014/main" id="{8AC8C734-5C5A-445E-BD23-90C2B84FA8D7}"/>
              </a:ext>
            </a:extLst>
          </p:cNvPr>
          <p:cNvSpPr/>
          <p:nvPr/>
        </p:nvSpPr>
        <p:spPr>
          <a:xfrm>
            <a:off x="985520" y="1813560"/>
            <a:ext cx="1209040" cy="431800"/>
          </a:xfrm>
          <a:custGeom>
            <a:avLst/>
            <a:gdLst>
              <a:gd name="connsiteX0" fmla="*/ 0 w 1209040"/>
              <a:gd name="connsiteY0" fmla="*/ 0 h 431800"/>
              <a:gd name="connsiteX1" fmla="*/ 497840 w 1209040"/>
              <a:gd name="connsiteY1" fmla="*/ 203200 h 431800"/>
              <a:gd name="connsiteX2" fmla="*/ 1209040 w 1209040"/>
              <a:gd name="connsiteY2" fmla="*/ 431800 h 431800"/>
            </a:gdLst>
            <a:ahLst/>
            <a:cxnLst>
              <a:cxn ang="0">
                <a:pos x="connsiteX0" y="connsiteY0"/>
              </a:cxn>
              <a:cxn ang="0">
                <a:pos x="connsiteX1" y="connsiteY1"/>
              </a:cxn>
              <a:cxn ang="0">
                <a:pos x="connsiteX2" y="connsiteY2"/>
              </a:cxn>
            </a:cxnLst>
            <a:rect l="l" t="t" r="r" b="b"/>
            <a:pathLst>
              <a:path w="1209040" h="431800">
                <a:moveTo>
                  <a:pt x="0" y="0"/>
                </a:moveTo>
                <a:cubicBezTo>
                  <a:pt x="148166" y="65616"/>
                  <a:pt x="296333" y="131233"/>
                  <a:pt x="497840" y="203200"/>
                </a:cubicBezTo>
                <a:cubicBezTo>
                  <a:pt x="699347" y="275167"/>
                  <a:pt x="1082040" y="395393"/>
                  <a:pt x="1209040" y="431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2FCE66C-546C-4479-83AF-97A280FEC402}"/>
              </a:ext>
            </a:extLst>
          </p:cNvPr>
          <p:cNvSpPr/>
          <p:nvPr/>
        </p:nvSpPr>
        <p:spPr>
          <a:xfrm>
            <a:off x="558800" y="1945640"/>
            <a:ext cx="1675007" cy="539380"/>
          </a:xfrm>
          <a:custGeom>
            <a:avLst/>
            <a:gdLst>
              <a:gd name="connsiteX0" fmla="*/ 0 w 1675007"/>
              <a:gd name="connsiteY0" fmla="*/ 0 h 539380"/>
              <a:gd name="connsiteX1" fmla="*/ 1483360 w 1675007"/>
              <a:gd name="connsiteY1" fmla="*/ 518160 h 539380"/>
              <a:gd name="connsiteX2" fmla="*/ 1656080 w 1675007"/>
              <a:gd name="connsiteY2" fmla="*/ 447040 h 539380"/>
            </a:gdLst>
            <a:ahLst/>
            <a:cxnLst>
              <a:cxn ang="0">
                <a:pos x="connsiteX0" y="connsiteY0"/>
              </a:cxn>
              <a:cxn ang="0">
                <a:pos x="connsiteX1" y="connsiteY1"/>
              </a:cxn>
              <a:cxn ang="0">
                <a:pos x="connsiteX2" y="connsiteY2"/>
              </a:cxn>
            </a:cxnLst>
            <a:rect l="l" t="t" r="r" b="b"/>
            <a:pathLst>
              <a:path w="1675007" h="539380">
                <a:moveTo>
                  <a:pt x="0" y="0"/>
                </a:moveTo>
                <a:cubicBezTo>
                  <a:pt x="603673" y="221826"/>
                  <a:pt x="1207347" y="443653"/>
                  <a:pt x="1483360" y="518160"/>
                </a:cubicBezTo>
                <a:cubicBezTo>
                  <a:pt x="1759373" y="592667"/>
                  <a:pt x="1656080" y="447040"/>
                  <a:pt x="1656080" y="447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7FE8A61-51A4-4312-897A-10C0D7409BDB}"/>
              </a:ext>
            </a:extLst>
          </p:cNvPr>
          <p:cNvPicPr>
            <a:picLocks noChangeAspect="1"/>
          </p:cNvPicPr>
          <p:nvPr/>
        </p:nvPicPr>
        <p:blipFill>
          <a:blip r:embed="rId5"/>
          <a:stretch>
            <a:fillRect/>
          </a:stretch>
        </p:blipFill>
        <p:spPr>
          <a:xfrm>
            <a:off x="4816102" y="2768657"/>
            <a:ext cx="4065628" cy="1775543"/>
          </a:xfrm>
          <a:prstGeom prst="rect">
            <a:avLst/>
          </a:prstGeom>
        </p:spPr>
      </p:pic>
    </p:spTree>
    <p:extLst>
      <p:ext uri="{BB962C8B-B14F-4D97-AF65-F5344CB8AC3E}">
        <p14:creationId xmlns:p14="http://schemas.microsoft.com/office/powerpoint/2010/main" val="242085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Types:Google</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3</a:t>
            </a:fld>
            <a:endParaRPr lang="en-US">
              <a:solidFill>
                <a:srgbClr val="000000">
                  <a:tint val="75000"/>
                </a:srgbClr>
              </a:solidFill>
            </a:endParaRPr>
          </a:p>
        </p:txBody>
      </p:sp>
      <p:pic>
        <p:nvPicPr>
          <p:cNvPr id="4" name="Picture 3">
            <a:extLst>
              <a:ext uri="{FF2B5EF4-FFF2-40B4-BE49-F238E27FC236}">
                <a16:creationId xmlns:a16="http://schemas.microsoft.com/office/drawing/2014/main" id="{32F492A0-E764-4515-88FD-AF857B0131F6}"/>
              </a:ext>
            </a:extLst>
          </p:cNvPr>
          <p:cNvPicPr>
            <a:picLocks noChangeAspect="1"/>
          </p:cNvPicPr>
          <p:nvPr/>
        </p:nvPicPr>
        <p:blipFill>
          <a:blip r:embed="rId3"/>
          <a:stretch>
            <a:fillRect/>
          </a:stretch>
        </p:blipFill>
        <p:spPr>
          <a:xfrm>
            <a:off x="82550" y="911184"/>
            <a:ext cx="5308019" cy="3785587"/>
          </a:xfrm>
          <a:prstGeom prst="rect">
            <a:avLst/>
          </a:prstGeom>
        </p:spPr>
      </p:pic>
      <p:sp>
        <p:nvSpPr>
          <p:cNvPr id="18" name="TextBox 17">
            <a:extLst>
              <a:ext uri="{FF2B5EF4-FFF2-40B4-BE49-F238E27FC236}">
                <a16:creationId xmlns:a16="http://schemas.microsoft.com/office/drawing/2014/main" id="{9D72C6AC-E212-45E3-AC69-1ED4DDCFA623}"/>
              </a:ext>
            </a:extLst>
          </p:cNvPr>
          <p:cNvSpPr txBox="1"/>
          <p:nvPr/>
        </p:nvSpPr>
        <p:spPr>
          <a:xfrm>
            <a:off x="5613605" y="3733045"/>
            <a:ext cx="2299204" cy="1200329"/>
          </a:xfrm>
          <a:prstGeom prst="rect">
            <a:avLst/>
          </a:prstGeom>
          <a:noFill/>
        </p:spPr>
        <p:txBody>
          <a:bodyPr wrap="square" rtlCol="0">
            <a:spAutoFit/>
          </a:body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20" name="TextBox 19">
            <a:extLst>
              <a:ext uri="{FF2B5EF4-FFF2-40B4-BE49-F238E27FC236}">
                <a16:creationId xmlns:a16="http://schemas.microsoft.com/office/drawing/2014/main" id="{7A1D641C-9233-44EE-A830-3D4C3E1BF6FB}"/>
              </a:ext>
            </a:extLst>
          </p:cNvPr>
          <p:cNvSpPr txBox="1"/>
          <p:nvPr/>
        </p:nvSpPr>
        <p:spPr>
          <a:xfrm>
            <a:off x="5613605" y="911184"/>
            <a:ext cx="3530395" cy="2585323"/>
          </a:xfrm>
          <a:prstGeom prst="rect">
            <a:avLst/>
          </a:prstGeom>
          <a:noFill/>
        </p:spPr>
        <p:txBody>
          <a:bodyPr wrap="square" rtlCol="0">
            <a:spAutoFit/>
          </a:bodyPr>
          <a:lstStyle/>
          <a:p>
            <a:r>
              <a:rPr lang="en-US" altLang="zh-CN" dirty="0"/>
              <a:t>First Step:</a:t>
            </a:r>
          </a:p>
          <a:p>
            <a:r>
              <a:rPr lang="en-US" altLang="zh-CN" dirty="0"/>
              <a:t>OTP is 0V,VBUS is 5V</a:t>
            </a:r>
            <a:r>
              <a:rPr lang="zh-CN" altLang="en-US" dirty="0"/>
              <a:t>，</a:t>
            </a:r>
            <a:r>
              <a:rPr lang="en-US" altLang="zh-CN" dirty="0"/>
              <a:t>IOUT is 2.3A;</a:t>
            </a:r>
          </a:p>
          <a:p>
            <a:r>
              <a:rPr lang="en-US" altLang="zh-CN" dirty="0"/>
              <a:t>Second Step</a:t>
            </a:r>
          </a:p>
          <a:p>
            <a:r>
              <a:rPr lang="en-US" altLang="zh-CN" dirty="0"/>
              <a:t>:OTP is 2.55V, VBUS is 5V,IOUT is 1.5A.</a:t>
            </a:r>
          </a:p>
          <a:p>
            <a:r>
              <a:rPr lang="en-US" altLang="zh-CN" dirty="0"/>
              <a:t>Third Step:</a:t>
            </a:r>
          </a:p>
          <a:p>
            <a:r>
              <a:rPr lang="en-US" altLang="zh-CN" dirty="0"/>
              <a:t>OTP is 3.315V,VBUS is 4.75V,IOUT is 1.5A.</a:t>
            </a:r>
            <a:endParaRPr lang="en-US" dirty="0"/>
          </a:p>
        </p:txBody>
      </p:sp>
    </p:spTree>
    <p:extLst>
      <p:ext uri="{BB962C8B-B14F-4D97-AF65-F5344CB8AC3E}">
        <p14:creationId xmlns:p14="http://schemas.microsoft.com/office/powerpoint/2010/main" val="355763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Types:Huawei</a:t>
            </a:r>
            <a:r>
              <a:rPr lang="en-US" altLang="zh-CN" dirty="0">
                <a:solidFill>
                  <a:schemeClr val="tx1"/>
                </a:solidFill>
              </a:rPr>
              <a:t> nova4</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4</a:t>
            </a:fld>
            <a:endParaRPr lang="en-US">
              <a:solidFill>
                <a:srgbClr val="000000">
                  <a:tint val="75000"/>
                </a:srgbClr>
              </a:solidFill>
            </a:endParaRPr>
          </a:p>
        </p:txBody>
      </p:sp>
      <p:pic>
        <p:nvPicPr>
          <p:cNvPr id="5" name="Picture 4">
            <a:extLst>
              <a:ext uri="{FF2B5EF4-FFF2-40B4-BE49-F238E27FC236}">
                <a16:creationId xmlns:a16="http://schemas.microsoft.com/office/drawing/2014/main" id="{7D8D13B5-B1F4-4621-8EB5-CEB26CCE9670}"/>
              </a:ext>
            </a:extLst>
          </p:cNvPr>
          <p:cNvPicPr>
            <a:picLocks noChangeAspect="1"/>
          </p:cNvPicPr>
          <p:nvPr/>
        </p:nvPicPr>
        <p:blipFill>
          <a:blip r:embed="rId3"/>
          <a:stretch>
            <a:fillRect/>
          </a:stretch>
        </p:blipFill>
        <p:spPr>
          <a:xfrm>
            <a:off x="62896" y="911184"/>
            <a:ext cx="5288825" cy="3819796"/>
          </a:xfrm>
          <a:prstGeom prst="rect">
            <a:avLst/>
          </a:prstGeom>
        </p:spPr>
      </p:pic>
      <p:sp>
        <p:nvSpPr>
          <p:cNvPr id="8" name="TextBox 7">
            <a:extLst>
              <a:ext uri="{FF2B5EF4-FFF2-40B4-BE49-F238E27FC236}">
                <a16:creationId xmlns:a16="http://schemas.microsoft.com/office/drawing/2014/main" id="{8A50230B-E975-4B5E-A6B9-A9EAEFCD2CAD}"/>
              </a:ext>
            </a:extLst>
          </p:cNvPr>
          <p:cNvSpPr txBox="1"/>
          <p:nvPr/>
        </p:nvSpPr>
        <p:spPr>
          <a:xfrm>
            <a:off x="5613605" y="3733045"/>
            <a:ext cx="2299204" cy="1200329"/>
          </a:xfrm>
          <a:prstGeom prst="rect">
            <a:avLst/>
          </a:prstGeom>
          <a:noFill/>
        </p:spPr>
        <p:txBody>
          <a:bodyPr wrap="square" rtlCol="0">
            <a:spAutoFit/>
          </a:body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9" name="TextBox 8">
            <a:extLst>
              <a:ext uri="{FF2B5EF4-FFF2-40B4-BE49-F238E27FC236}">
                <a16:creationId xmlns:a16="http://schemas.microsoft.com/office/drawing/2014/main" id="{D4CC8003-FA62-4FCB-ACE0-5B8AB7380C8B}"/>
              </a:ext>
            </a:extLst>
          </p:cNvPr>
          <p:cNvSpPr txBox="1"/>
          <p:nvPr/>
        </p:nvSpPr>
        <p:spPr>
          <a:xfrm>
            <a:off x="5613605" y="911184"/>
            <a:ext cx="3530395" cy="2585323"/>
          </a:xfrm>
          <a:prstGeom prst="rect">
            <a:avLst/>
          </a:prstGeom>
          <a:noFill/>
        </p:spPr>
        <p:txBody>
          <a:bodyPr wrap="square" rtlCol="0">
            <a:spAutoFit/>
          </a:bodyPr>
          <a:lstStyle/>
          <a:p>
            <a:r>
              <a:rPr lang="en-US" altLang="zh-CN" dirty="0"/>
              <a:t>First Step:</a:t>
            </a:r>
          </a:p>
          <a:p>
            <a:r>
              <a:rPr lang="en-US" altLang="zh-CN" dirty="0"/>
              <a:t>OTP is 0V,VBUS is 5V</a:t>
            </a:r>
            <a:r>
              <a:rPr lang="zh-CN" altLang="en-US" dirty="0"/>
              <a:t>，</a:t>
            </a:r>
            <a:r>
              <a:rPr lang="en-US" altLang="zh-CN" dirty="0"/>
              <a:t>IOUT is 1.5A;</a:t>
            </a:r>
          </a:p>
          <a:p>
            <a:r>
              <a:rPr lang="en-US" altLang="zh-CN" dirty="0"/>
              <a:t>Second Step</a:t>
            </a:r>
          </a:p>
          <a:p>
            <a:r>
              <a:rPr lang="en-US" altLang="zh-CN" dirty="0"/>
              <a:t>:OTP is 2.55V, VBUS is 5V,IOUT is 1.5A.</a:t>
            </a:r>
          </a:p>
          <a:p>
            <a:r>
              <a:rPr lang="en-US" altLang="zh-CN" dirty="0"/>
              <a:t>Third Step:</a:t>
            </a:r>
          </a:p>
          <a:p>
            <a:r>
              <a:rPr lang="en-US" altLang="zh-CN" dirty="0"/>
              <a:t>OTP is 3.315V,VBUS is 4.75V,IOUT is 0.5A.</a:t>
            </a:r>
            <a:endParaRPr lang="en-US" dirty="0"/>
          </a:p>
        </p:txBody>
      </p:sp>
    </p:spTree>
    <p:extLst>
      <p:ext uri="{BB962C8B-B14F-4D97-AF65-F5344CB8AC3E}">
        <p14:creationId xmlns:p14="http://schemas.microsoft.com/office/powerpoint/2010/main" val="64804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br>
              <a:rPr lang="en-US" altLang="zh-CN" dirty="0">
                <a:solidFill>
                  <a:schemeClr val="tx1"/>
                </a:solidFill>
              </a:rPr>
            </a:br>
            <a:r>
              <a:rPr lang="en-US" altLang="zh-CN" dirty="0">
                <a:solidFill>
                  <a:schemeClr val="tx1"/>
                </a:solidFill>
              </a:rPr>
              <a:t>Phone </a:t>
            </a:r>
            <a:r>
              <a:rPr lang="en-US" altLang="zh-CN" dirty="0" err="1">
                <a:solidFill>
                  <a:schemeClr val="tx1"/>
                </a:solidFill>
              </a:rPr>
              <a:t>Types:Huawei</a:t>
            </a:r>
            <a:r>
              <a:rPr lang="en-US" altLang="zh-CN" dirty="0">
                <a:solidFill>
                  <a:schemeClr val="tx1"/>
                </a:solidFill>
              </a:rPr>
              <a:t> P30</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5</a:t>
            </a:fld>
            <a:endParaRPr lang="en-US">
              <a:solidFill>
                <a:srgbClr val="000000">
                  <a:tint val="75000"/>
                </a:srgbClr>
              </a:solidFill>
            </a:endParaRPr>
          </a:p>
        </p:txBody>
      </p:sp>
      <p:pic>
        <p:nvPicPr>
          <p:cNvPr id="4" name="Picture 3">
            <a:extLst>
              <a:ext uri="{FF2B5EF4-FFF2-40B4-BE49-F238E27FC236}">
                <a16:creationId xmlns:a16="http://schemas.microsoft.com/office/drawing/2014/main" id="{9CAB974E-D9BB-45D6-851A-0E768F69A40B}"/>
              </a:ext>
            </a:extLst>
          </p:cNvPr>
          <p:cNvPicPr>
            <a:picLocks noChangeAspect="1"/>
          </p:cNvPicPr>
          <p:nvPr/>
        </p:nvPicPr>
        <p:blipFill>
          <a:blip r:embed="rId3"/>
          <a:stretch>
            <a:fillRect/>
          </a:stretch>
        </p:blipFill>
        <p:spPr>
          <a:xfrm>
            <a:off x="93433" y="853545"/>
            <a:ext cx="5244111" cy="3929898"/>
          </a:xfrm>
          <a:prstGeom prst="rect">
            <a:avLst/>
          </a:prstGeom>
        </p:spPr>
      </p:pic>
      <p:sp>
        <p:nvSpPr>
          <p:cNvPr id="8" name="TextBox 7">
            <a:extLst>
              <a:ext uri="{FF2B5EF4-FFF2-40B4-BE49-F238E27FC236}">
                <a16:creationId xmlns:a16="http://schemas.microsoft.com/office/drawing/2014/main" id="{BB4B3C95-8DA1-4DD9-838E-5F6D05099F0F}"/>
              </a:ext>
            </a:extLst>
          </p:cNvPr>
          <p:cNvSpPr txBox="1"/>
          <p:nvPr/>
        </p:nvSpPr>
        <p:spPr>
          <a:xfrm>
            <a:off x="5600328" y="3647985"/>
            <a:ext cx="2299204" cy="1200329"/>
          </a:xfrm>
          <a:prstGeom prst="rect">
            <a:avLst/>
          </a:prstGeom>
          <a:noFill/>
        </p:spPr>
        <p:txBody>
          <a:bodyPr wrap="square" rtlCol="0">
            <a:spAutoFit/>
          </a:body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9" name="TextBox 8">
            <a:extLst>
              <a:ext uri="{FF2B5EF4-FFF2-40B4-BE49-F238E27FC236}">
                <a16:creationId xmlns:a16="http://schemas.microsoft.com/office/drawing/2014/main" id="{CB6830B8-3B1C-4654-9ED8-D4FAD6D1CF81}"/>
              </a:ext>
            </a:extLst>
          </p:cNvPr>
          <p:cNvSpPr txBox="1"/>
          <p:nvPr/>
        </p:nvSpPr>
        <p:spPr>
          <a:xfrm>
            <a:off x="5550709" y="824513"/>
            <a:ext cx="3530395" cy="2585323"/>
          </a:xfrm>
          <a:prstGeom prst="rect">
            <a:avLst/>
          </a:prstGeom>
          <a:noFill/>
        </p:spPr>
        <p:txBody>
          <a:bodyPr wrap="square" rtlCol="0">
            <a:spAutoFit/>
          </a:bodyPr>
          <a:lstStyle/>
          <a:p>
            <a:r>
              <a:rPr lang="en-US" altLang="zh-CN" dirty="0"/>
              <a:t>First Step:</a:t>
            </a:r>
          </a:p>
          <a:p>
            <a:r>
              <a:rPr lang="en-US" altLang="zh-CN" dirty="0"/>
              <a:t>OTP is 0V,VBUS is 5V</a:t>
            </a:r>
            <a:r>
              <a:rPr lang="zh-CN" altLang="en-US" dirty="0"/>
              <a:t>，</a:t>
            </a:r>
            <a:r>
              <a:rPr lang="en-US" altLang="zh-CN" dirty="0"/>
              <a:t>IOUT is 2.0A;</a:t>
            </a:r>
          </a:p>
          <a:p>
            <a:r>
              <a:rPr lang="en-US" altLang="zh-CN" dirty="0"/>
              <a:t>Second Step</a:t>
            </a:r>
          </a:p>
          <a:p>
            <a:r>
              <a:rPr lang="en-US" altLang="zh-CN" dirty="0"/>
              <a:t>:OTP is 2.55V, VBUS is 5V,IOUT is 1.5A.</a:t>
            </a:r>
          </a:p>
          <a:p>
            <a:r>
              <a:rPr lang="en-US" altLang="zh-CN" dirty="0"/>
              <a:t>Third Step:</a:t>
            </a:r>
          </a:p>
          <a:p>
            <a:r>
              <a:rPr lang="en-US" altLang="zh-CN" dirty="0"/>
              <a:t>OTP is 3.315V,VBUS is 4.75V,IOUT is 2.0A.</a:t>
            </a:r>
            <a:endParaRPr lang="en-US" dirty="0"/>
          </a:p>
        </p:txBody>
      </p:sp>
    </p:spTree>
    <p:extLst>
      <p:ext uri="{BB962C8B-B14F-4D97-AF65-F5344CB8AC3E}">
        <p14:creationId xmlns:p14="http://schemas.microsoft.com/office/powerpoint/2010/main" val="33232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r>
              <a:rPr lang="zh-CN" altLang="en-US" dirty="0">
                <a:solidFill>
                  <a:schemeClr val="tx1"/>
                </a:solidFill>
              </a:rPr>
              <a:t>：</a:t>
            </a:r>
            <a:br>
              <a:rPr lang="en-US" altLang="zh-CN" dirty="0">
                <a:solidFill>
                  <a:schemeClr val="tx1"/>
                </a:solidFill>
              </a:rPr>
            </a:br>
            <a:r>
              <a:rPr lang="en-US" altLang="zh-CN" dirty="0">
                <a:solidFill>
                  <a:schemeClr val="tx1"/>
                </a:solidFill>
              </a:rPr>
              <a:t>Phone Types</a:t>
            </a:r>
            <a:r>
              <a:rPr lang="zh-CN" altLang="en-US" dirty="0">
                <a:solidFill>
                  <a:schemeClr val="tx1"/>
                </a:solidFill>
              </a:rPr>
              <a:t>：</a:t>
            </a:r>
            <a:r>
              <a:rPr lang="en-US" altLang="zh-CN" dirty="0">
                <a:solidFill>
                  <a:schemeClr val="tx1"/>
                </a:solidFill>
              </a:rPr>
              <a:t>Huawei Mate20 pro</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6</a:t>
            </a:fld>
            <a:endParaRPr lang="en-US">
              <a:solidFill>
                <a:srgbClr val="000000">
                  <a:tint val="75000"/>
                </a:srgbClr>
              </a:solidFill>
            </a:endParaRPr>
          </a:p>
        </p:txBody>
      </p:sp>
      <p:pic>
        <p:nvPicPr>
          <p:cNvPr id="5" name="Picture 4">
            <a:extLst>
              <a:ext uri="{FF2B5EF4-FFF2-40B4-BE49-F238E27FC236}">
                <a16:creationId xmlns:a16="http://schemas.microsoft.com/office/drawing/2014/main" id="{939D5E1A-D54B-4EF4-A0A6-0671918EA480}"/>
              </a:ext>
            </a:extLst>
          </p:cNvPr>
          <p:cNvPicPr>
            <a:picLocks noChangeAspect="1"/>
          </p:cNvPicPr>
          <p:nvPr/>
        </p:nvPicPr>
        <p:blipFill>
          <a:blip r:embed="rId3"/>
          <a:stretch>
            <a:fillRect/>
          </a:stretch>
        </p:blipFill>
        <p:spPr>
          <a:xfrm>
            <a:off x="85060" y="824513"/>
            <a:ext cx="5365898" cy="3838862"/>
          </a:xfrm>
          <a:prstGeom prst="rect">
            <a:avLst/>
          </a:prstGeom>
        </p:spPr>
      </p:pic>
      <p:sp>
        <p:nvSpPr>
          <p:cNvPr id="8" name="TextBox 17">
            <a:extLst>
              <a:ext uri="{FF2B5EF4-FFF2-40B4-BE49-F238E27FC236}">
                <a16:creationId xmlns:a16="http://schemas.microsoft.com/office/drawing/2014/main" id="{9D72C6AC-E212-45E3-AC69-1ED4DDCFA623}"/>
              </a:ext>
            </a:extLst>
          </p:cNvPr>
          <p:cNvSpPr txBox="1"/>
          <p:nvPr/>
        </p:nvSpPr>
        <p:spPr>
          <a:xfrm>
            <a:off x="5670506" y="3646374"/>
            <a:ext cx="2299204"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9" name="TextBox 19">
            <a:extLst>
              <a:ext uri="{FF2B5EF4-FFF2-40B4-BE49-F238E27FC236}">
                <a16:creationId xmlns:a16="http://schemas.microsoft.com/office/drawing/2014/main" id="{7A1D641C-9233-44EE-A830-3D4C3E1BF6FB}"/>
              </a:ext>
            </a:extLst>
          </p:cNvPr>
          <p:cNvSpPr txBox="1"/>
          <p:nvPr/>
        </p:nvSpPr>
        <p:spPr>
          <a:xfrm>
            <a:off x="5670506" y="824513"/>
            <a:ext cx="3530395" cy="258532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First Step:</a:t>
            </a:r>
          </a:p>
          <a:p>
            <a:r>
              <a:rPr lang="en-US" altLang="zh-CN" dirty="0"/>
              <a:t>OTP is 0V,VBUS is 5V</a:t>
            </a:r>
            <a:r>
              <a:rPr lang="zh-CN" altLang="en-US" dirty="0"/>
              <a:t>，</a:t>
            </a:r>
            <a:r>
              <a:rPr lang="en-US" altLang="zh-CN" dirty="0"/>
              <a:t>IOUT is 2.0A;</a:t>
            </a:r>
          </a:p>
          <a:p>
            <a:r>
              <a:rPr lang="en-US" altLang="zh-CN" dirty="0"/>
              <a:t>Second Step</a:t>
            </a:r>
          </a:p>
          <a:p>
            <a:r>
              <a:rPr lang="en-US" altLang="zh-CN" dirty="0"/>
              <a:t>:OTP is 2.55V, VBUS is 5V,IOUT is 1.5A.</a:t>
            </a:r>
          </a:p>
          <a:p>
            <a:r>
              <a:rPr lang="en-US" altLang="zh-CN" dirty="0"/>
              <a:t>Third Step:</a:t>
            </a:r>
          </a:p>
          <a:p>
            <a:r>
              <a:rPr lang="en-US" altLang="zh-CN" dirty="0"/>
              <a:t>OTP is 3.315V,VBUS is 4.75V,IOUT is 2.0A.</a:t>
            </a:r>
            <a:endParaRPr lang="en-US" dirty="0"/>
          </a:p>
        </p:txBody>
      </p:sp>
    </p:spTree>
    <p:extLst>
      <p:ext uri="{BB962C8B-B14F-4D97-AF65-F5344CB8AC3E}">
        <p14:creationId xmlns:p14="http://schemas.microsoft.com/office/powerpoint/2010/main" val="423900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r>
              <a:rPr lang="zh-CN" altLang="en-US" dirty="0">
                <a:solidFill>
                  <a:schemeClr val="tx1"/>
                </a:solidFill>
              </a:rPr>
              <a:t>：</a:t>
            </a:r>
            <a:br>
              <a:rPr lang="en-US" altLang="zh-CN" dirty="0">
                <a:solidFill>
                  <a:schemeClr val="tx1"/>
                </a:solidFill>
              </a:rPr>
            </a:br>
            <a:r>
              <a:rPr lang="en-US" altLang="zh-CN" dirty="0">
                <a:solidFill>
                  <a:schemeClr val="tx1"/>
                </a:solidFill>
              </a:rPr>
              <a:t>Phone Types</a:t>
            </a:r>
            <a:r>
              <a:rPr lang="zh-CN" altLang="en-US" dirty="0">
                <a:solidFill>
                  <a:schemeClr val="tx1"/>
                </a:solidFill>
              </a:rPr>
              <a:t>：</a:t>
            </a:r>
            <a:r>
              <a:rPr lang="en-US" altLang="zh-CN" dirty="0">
                <a:solidFill>
                  <a:schemeClr val="tx1"/>
                </a:solidFill>
              </a:rPr>
              <a:t>APPLE IPAD</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7</a:t>
            </a:fld>
            <a:endParaRPr lang="en-US">
              <a:solidFill>
                <a:srgbClr val="000000">
                  <a:tint val="75000"/>
                </a:srgbClr>
              </a:solidFill>
            </a:endParaRPr>
          </a:p>
        </p:txBody>
      </p:sp>
      <p:pic>
        <p:nvPicPr>
          <p:cNvPr id="4" name="Picture 3">
            <a:extLst>
              <a:ext uri="{FF2B5EF4-FFF2-40B4-BE49-F238E27FC236}">
                <a16:creationId xmlns:a16="http://schemas.microsoft.com/office/drawing/2014/main" id="{91CD75B3-F924-488F-A17D-DEA93056F4A2}"/>
              </a:ext>
            </a:extLst>
          </p:cNvPr>
          <p:cNvPicPr>
            <a:picLocks noChangeAspect="1"/>
          </p:cNvPicPr>
          <p:nvPr/>
        </p:nvPicPr>
        <p:blipFill>
          <a:blip r:embed="rId3"/>
          <a:stretch>
            <a:fillRect/>
          </a:stretch>
        </p:blipFill>
        <p:spPr>
          <a:xfrm>
            <a:off x="84162" y="824513"/>
            <a:ext cx="5225030" cy="3872259"/>
          </a:xfrm>
          <a:prstGeom prst="rect">
            <a:avLst/>
          </a:prstGeom>
        </p:spPr>
      </p:pic>
      <p:sp>
        <p:nvSpPr>
          <p:cNvPr id="8" name="TextBox 17">
            <a:extLst>
              <a:ext uri="{FF2B5EF4-FFF2-40B4-BE49-F238E27FC236}">
                <a16:creationId xmlns:a16="http://schemas.microsoft.com/office/drawing/2014/main" id="{9D72C6AC-E212-45E3-AC69-1ED4DDCFA623}"/>
              </a:ext>
            </a:extLst>
          </p:cNvPr>
          <p:cNvSpPr txBox="1"/>
          <p:nvPr/>
        </p:nvSpPr>
        <p:spPr>
          <a:xfrm>
            <a:off x="5529443" y="3583114"/>
            <a:ext cx="2299204"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9" name="TextBox 19">
            <a:extLst>
              <a:ext uri="{FF2B5EF4-FFF2-40B4-BE49-F238E27FC236}">
                <a16:creationId xmlns:a16="http://schemas.microsoft.com/office/drawing/2014/main" id="{7A1D641C-9233-44EE-A830-3D4C3E1BF6FB}"/>
              </a:ext>
            </a:extLst>
          </p:cNvPr>
          <p:cNvSpPr txBox="1"/>
          <p:nvPr/>
        </p:nvSpPr>
        <p:spPr>
          <a:xfrm>
            <a:off x="5529443" y="761253"/>
            <a:ext cx="3530395" cy="258532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First Step:</a:t>
            </a:r>
          </a:p>
          <a:p>
            <a:r>
              <a:rPr lang="en-US" altLang="zh-CN" dirty="0"/>
              <a:t>OTP is 0V,VBUS is 5V</a:t>
            </a:r>
            <a:r>
              <a:rPr lang="zh-CN" altLang="en-US" dirty="0"/>
              <a:t>，</a:t>
            </a:r>
            <a:r>
              <a:rPr lang="en-US" altLang="zh-CN" dirty="0"/>
              <a:t>IOUT is 3.2A;</a:t>
            </a:r>
          </a:p>
          <a:p>
            <a:r>
              <a:rPr lang="en-US" altLang="zh-CN" dirty="0"/>
              <a:t>Second Step</a:t>
            </a:r>
          </a:p>
          <a:p>
            <a:r>
              <a:rPr lang="en-US" altLang="zh-CN" dirty="0"/>
              <a:t>:OTP is 2.55V, VBUS is 5V,IOUT is 1.5A.</a:t>
            </a:r>
          </a:p>
          <a:p>
            <a:r>
              <a:rPr lang="en-US" altLang="zh-CN" dirty="0"/>
              <a:t>Third Step:</a:t>
            </a:r>
          </a:p>
          <a:p>
            <a:r>
              <a:rPr lang="en-US" altLang="zh-CN" dirty="0"/>
              <a:t>OTP is 3.315V,VBUS is 4.75V,IOUT is 1.5A.</a:t>
            </a:r>
            <a:endParaRPr lang="en-US" dirty="0"/>
          </a:p>
        </p:txBody>
      </p:sp>
    </p:spTree>
    <p:extLst>
      <p:ext uri="{BB962C8B-B14F-4D97-AF65-F5344CB8AC3E}">
        <p14:creationId xmlns:p14="http://schemas.microsoft.com/office/powerpoint/2010/main" val="264662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126"/>
            <a:ext cx="8229600" cy="614387"/>
          </a:xfrm>
        </p:spPr>
        <p:txBody>
          <a:bodyPr/>
          <a:lstStyle/>
          <a:p>
            <a:r>
              <a:rPr lang="en-US" dirty="0">
                <a:solidFill>
                  <a:schemeClr val="tx1"/>
                </a:solidFill>
              </a:rPr>
              <a:t>Test </a:t>
            </a:r>
            <a:r>
              <a:rPr lang="en-US" altLang="zh-CN" dirty="0">
                <a:solidFill>
                  <a:schemeClr val="tx1"/>
                </a:solidFill>
              </a:rPr>
              <a:t>Result</a:t>
            </a:r>
            <a:r>
              <a:rPr lang="zh-CN" altLang="en-US" dirty="0">
                <a:solidFill>
                  <a:schemeClr val="tx1"/>
                </a:solidFill>
              </a:rPr>
              <a:t>：</a:t>
            </a:r>
            <a:br>
              <a:rPr lang="en-US" altLang="zh-CN" dirty="0">
                <a:solidFill>
                  <a:schemeClr val="tx1"/>
                </a:solidFill>
              </a:rPr>
            </a:br>
            <a:r>
              <a:rPr lang="en-US" altLang="zh-CN" dirty="0">
                <a:solidFill>
                  <a:schemeClr val="tx1"/>
                </a:solidFill>
              </a:rPr>
              <a:t>Phone Types</a:t>
            </a:r>
            <a:r>
              <a:rPr lang="zh-CN" altLang="en-US" dirty="0">
                <a:solidFill>
                  <a:schemeClr val="tx1"/>
                </a:solidFill>
              </a:rPr>
              <a:t>：</a:t>
            </a:r>
            <a:r>
              <a:rPr lang="en-US" altLang="zh-CN" dirty="0">
                <a:solidFill>
                  <a:schemeClr val="tx1"/>
                </a:solidFill>
              </a:rPr>
              <a:t>APPLE IPHONE SE</a:t>
            </a: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8</a:t>
            </a:fld>
            <a:endParaRPr lang="en-US">
              <a:solidFill>
                <a:srgbClr val="000000">
                  <a:tint val="75000"/>
                </a:srgbClr>
              </a:solidFill>
            </a:endParaRPr>
          </a:p>
        </p:txBody>
      </p:sp>
      <p:pic>
        <p:nvPicPr>
          <p:cNvPr id="5" name="Picture 4">
            <a:extLst>
              <a:ext uri="{FF2B5EF4-FFF2-40B4-BE49-F238E27FC236}">
                <a16:creationId xmlns:a16="http://schemas.microsoft.com/office/drawing/2014/main" id="{21B5F8BC-B78E-40E5-9FA7-782CD985320C}"/>
              </a:ext>
            </a:extLst>
          </p:cNvPr>
          <p:cNvPicPr>
            <a:picLocks noChangeAspect="1"/>
          </p:cNvPicPr>
          <p:nvPr/>
        </p:nvPicPr>
        <p:blipFill>
          <a:blip r:embed="rId3"/>
          <a:stretch>
            <a:fillRect/>
          </a:stretch>
        </p:blipFill>
        <p:spPr>
          <a:xfrm>
            <a:off x="62896" y="824514"/>
            <a:ext cx="5432244" cy="3958930"/>
          </a:xfrm>
          <a:prstGeom prst="rect">
            <a:avLst/>
          </a:prstGeom>
        </p:spPr>
      </p:pic>
      <p:sp>
        <p:nvSpPr>
          <p:cNvPr id="8" name="TextBox 17">
            <a:extLst>
              <a:ext uri="{FF2B5EF4-FFF2-40B4-BE49-F238E27FC236}">
                <a16:creationId xmlns:a16="http://schemas.microsoft.com/office/drawing/2014/main" id="{9D72C6AC-E212-45E3-AC69-1ED4DDCFA623}"/>
              </a:ext>
            </a:extLst>
          </p:cNvPr>
          <p:cNvSpPr txBox="1"/>
          <p:nvPr/>
        </p:nvSpPr>
        <p:spPr>
          <a:xfrm>
            <a:off x="5613605" y="3531372"/>
            <a:ext cx="2299204"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solidFill>
                  <a:srgbClr val="0000FF"/>
                </a:solidFill>
              </a:rPr>
              <a:t>C2:VBUS</a:t>
            </a:r>
          </a:p>
          <a:p>
            <a:r>
              <a:rPr lang="en-US" altLang="zh-CN" dirty="0">
                <a:solidFill>
                  <a:srgbClr val="0000FF"/>
                </a:solidFill>
              </a:rPr>
              <a:t>C2:CC1</a:t>
            </a:r>
          </a:p>
          <a:p>
            <a:r>
              <a:rPr lang="en-US" altLang="zh-CN" dirty="0">
                <a:solidFill>
                  <a:srgbClr val="0000FF"/>
                </a:solidFill>
              </a:rPr>
              <a:t>C3:IOUT</a:t>
            </a:r>
          </a:p>
          <a:p>
            <a:endParaRPr lang="en-US" dirty="0">
              <a:solidFill>
                <a:srgbClr val="0000FF"/>
              </a:solidFill>
            </a:endParaRPr>
          </a:p>
        </p:txBody>
      </p:sp>
      <p:sp>
        <p:nvSpPr>
          <p:cNvPr id="9" name="TextBox 19">
            <a:extLst>
              <a:ext uri="{FF2B5EF4-FFF2-40B4-BE49-F238E27FC236}">
                <a16:creationId xmlns:a16="http://schemas.microsoft.com/office/drawing/2014/main" id="{7A1D641C-9233-44EE-A830-3D4C3E1BF6FB}"/>
              </a:ext>
            </a:extLst>
          </p:cNvPr>
          <p:cNvSpPr txBox="1"/>
          <p:nvPr/>
        </p:nvSpPr>
        <p:spPr>
          <a:xfrm>
            <a:off x="5613605" y="709511"/>
            <a:ext cx="3530395" cy="258532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r>
              <a:rPr lang="en-US" altLang="zh-CN" dirty="0"/>
              <a:t>First Step:</a:t>
            </a:r>
          </a:p>
          <a:p>
            <a:r>
              <a:rPr lang="en-US" altLang="zh-CN" dirty="0"/>
              <a:t>OTP is 0V,VBUS is 5V</a:t>
            </a:r>
            <a:r>
              <a:rPr lang="zh-CN" altLang="en-US" dirty="0"/>
              <a:t>，</a:t>
            </a:r>
            <a:r>
              <a:rPr lang="en-US" altLang="zh-CN" dirty="0"/>
              <a:t>IOUT is 2.1A;</a:t>
            </a:r>
          </a:p>
          <a:p>
            <a:r>
              <a:rPr lang="en-US" altLang="zh-CN" dirty="0"/>
              <a:t>Second Step</a:t>
            </a:r>
          </a:p>
          <a:p>
            <a:r>
              <a:rPr lang="en-US" altLang="zh-CN" dirty="0"/>
              <a:t>:OTP is 2.55V, VBUS is 5V,IOUT is 2.1A.</a:t>
            </a:r>
          </a:p>
          <a:p>
            <a:r>
              <a:rPr lang="en-US" altLang="zh-CN" dirty="0"/>
              <a:t>Third Step:</a:t>
            </a:r>
          </a:p>
          <a:p>
            <a:r>
              <a:rPr lang="en-US" altLang="zh-CN" dirty="0"/>
              <a:t>OTP is 3.315V,VBUS is 4.75V,IOUT is 1.5A.</a:t>
            </a:r>
            <a:endParaRPr lang="en-US" dirty="0"/>
          </a:p>
        </p:txBody>
      </p:sp>
    </p:spTree>
    <p:extLst>
      <p:ext uri="{BB962C8B-B14F-4D97-AF65-F5344CB8AC3E}">
        <p14:creationId xmlns:p14="http://schemas.microsoft.com/office/powerpoint/2010/main" val="215077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9" y="1176538"/>
            <a:ext cx="8229600" cy="614387"/>
          </a:xfrm>
        </p:spPr>
        <p:txBody>
          <a:bodyPr/>
          <a:lstStyle/>
          <a:p>
            <a:r>
              <a:rPr lang="en-US" altLang="zh-CN" dirty="0">
                <a:solidFill>
                  <a:schemeClr val="tx1"/>
                </a:solidFill>
              </a:rPr>
              <a:t>Summary</a:t>
            </a:r>
            <a:r>
              <a:rPr lang="zh-CN" altLang="en-US" dirty="0">
                <a:solidFill>
                  <a:schemeClr val="tx1"/>
                </a:solidFill>
              </a:rPr>
              <a:t>：</a:t>
            </a:r>
            <a:br>
              <a:rPr lang="en-US" altLang="zh-CN" dirty="0">
                <a:solidFill>
                  <a:schemeClr val="tx1"/>
                </a:solidFill>
              </a:rPr>
            </a:br>
            <a:r>
              <a:rPr lang="en-US" altLang="zh-CN" dirty="0">
                <a:solidFill>
                  <a:schemeClr val="tx1"/>
                </a:solidFill>
              </a:rPr>
              <a:t>1.For the device TPS25850,its OTP behavior is the same as the datasheet.</a:t>
            </a:r>
            <a:br>
              <a:rPr lang="en-US" altLang="zh-CN" dirty="0">
                <a:solidFill>
                  <a:schemeClr val="tx1"/>
                </a:solidFill>
              </a:rPr>
            </a:br>
            <a:r>
              <a:rPr lang="en-US" altLang="zh-CN" dirty="0">
                <a:solidFill>
                  <a:schemeClr val="tx1"/>
                </a:solidFill>
              </a:rPr>
              <a:t>2.For the mobile phone charging current when the device TPS25850 is </a:t>
            </a:r>
            <a:r>
              <a:rPr lang="en-US" altLang="zh-CN" dirty="0" err="1">
                <a:solidFill>
                  <a:schemeClr val="tx1"/>
                </a:solidFill>
              </a:rPr>
              <a:t>OTP,it</a:t>
            </a:r>
            <a:r>
              <a:rPr lang="en-US" altLang="zh-CN" dirty="0">
                <a:solidFill>
                  <a:schemeClr val="tx1"/>
                </a:solidFill>
              </a:rPr>
              <a:t> depends on the </a:t>
            </a:r>
            <a:r>
              <a:rPr lang="en-US" altLang="zh-CN" dirty="0" err="1">
                <a:solidFill>
                  <a:schemeClr val="tx1"/>
                </a:solidFill>
              </a:rPr>
              <a:t>manufacturer,some</a:t>
            </a:r>
            <a:r>
              <a:rPr lang="en-US" altLang="zh-CN" dirty="0">
                <a:solidFill>
                  <a:schemeClr val="tx1"/>
                </a:solidFill>
              </a:rPr>
              <a:t> will decrease the charging </a:t>
            </a:r>
            <a:r>
              <a:rPr lang="en-US" altLang="zh-CN" dirty="0" err="1">
                <a:solidFill>
                  <a:schemeClr val="tx1"/>
                </a:solidFill>
              </a:rPr>
              <a:t>current,others</a:t>
            </a:r>
            <a:r>
              <a:rPr lang="en-US" altLang="zh-CN" dirty="0">
                <a:solidFill>
                  <a:schemeClr val="tx1"/>
                </a:solidFill>
              </a:rPr>
              <a:t> will increase.</a:t>
            </a:r>
            <a:br>
              <a:rPr lang="en-US" altLang="zh-CN" dirty="0">
                <a:solidFill>
                  <a:schemeClr val="tx1"/>
                </a:solidFill>
              </a:rPr>
            </a:br>
            <a:endParaRPr lang="en-US" sz="1400" dirty="0">
              <a:solidFill>
                <a:schemeClr val="tx1">
                  <a:lumMod val="65000"/>
                  <a:lumOff val="35000"/>
                </a:schemeClr>
              </a:solidFill>
            </a:endParaRPr>
          </a:p>
        </p:txBody>
      </p:sp>
      <p:sp>
        <p:nvSpPr>
          <p:cNvPr id="3" name="Slide Number Placeholder 2"/>
          <p:cNvSpPr>
            <a:spLocks noGrp="1"/>
          </p:cNvSpPr>
          <p:nvPr>
            <p:ph type="sldNum" sz="quarter" idx="4294967295"/>
          </p:nvPr>
        </p:nvSpPr>
        <p:spPr>
          <a:xfrm>
            <a:off x="6947504" y="4783443"/>
            <a:ext cx="2133600" cy="273844"/>
          </a:xfrm>
          <a:prstGeom prst="rect">
            <a:avLst/>
          </a:prstGeom>
        </p:spPr>
        <p:txBody>
          <a:bodyPr lIns="76185" tIns="38092" rIns="76185" bIns="38092"/>
          <a:lstStyle/>
          <a:p>
            <a:fld id="{0892281B-189C-DD44-8CCD-1176BC153EB5}" type="slidenum">
              <a:rPr lang="en-US" smtClean="0">
                <a:solidFill>
                  <a:srgbClr val="000000">
                    <a:tint val="75000"/>
                  </a:srgbClr>
                </a:solidFill>
              </a:rPr>
              <a:pPr/>
              <a:t>9</a:t>
            </a:fld>
            <a:endParaRPr lang="en-US">
              <a:solidFill>
                <a:srgbClr val="000000">
                  <a:tint val="75000"/>
                </a:srgbClr>
              </a:solidFill>
            </a:endParaRPr>
          </a:p>
        </p:txBody>
      </p:sp>
      <p:pic>
        <p:nvPicPr>
          <p:cNvPr id="4" name="Picture 3">
            <a:extLst>
              <a:ext uri="{FF2B5EF4-FFF2-40B4-BE49-F238E27FC236}">
                <a16:creationId xmlns:a16="http://schemas.microsoft.com/office/drawing/2014/main" id="{3969DDA9-E6F8-43D8-B0A7-63D67F5880D9}"/>
              </a:ext>
            </a:extLst>
          </p:cNvPr>
          <p:cNvPicPr>
            <a:picLocks noChangeAspect="1"/>
          </p:cNvPicPr>
          <p:nvPr/>
        </p:nvPicPr>
        <p:blipFill>
          <a:blip r:embed="rId3"/>
          <a:stretch>
            <a:fillRect/>
          </a:stretch>
        </p:blipFill>
        <p:spPr>
          <a:xfrm>
            <a:off x="4572000" y="2626868"/>
            <a:ext cx="4288466" cy="2020578"/>
          </a:xfrm>
          <a:prstGeom prst="rect">
            <a:avLst/>
          </a:prstGeom>
        </p:spPr>
      </p:pic>
    </p:spTree>
    <p:extLst>
      <p:ext uri="{BB962C8B-B14F-4D97-AF65-F5344CB8AC3E}">
        <p14:creationId xmlns:p14="http://schemas.microsoft.com/office/powerpoint/2010/main" val="284583612"/>
      </p:ext>
    </p:extLst>
  </p:cSld>
  <p:clrMapOvr>
    <a:masterClrMapping/>
  </p:clrMapOvr>
</p:sld>
</file>

<file path=ppt/theme/theme1.xml><?xml version="1.0" encoding="utf-8"?>
<a:theme xmlns:a="http://schemas.openxmlformats.org/drawingml/2006/main" name="5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inalPowerpoint">
  <a:themeElements>
    <a:clrScheme name="Custom 8">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B050"/>
      </a:hlink>
      <a:folHlink>
        <a:srgbClr val="00B050"/>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9050">
          <a:solidFill>
            <a:schemeClr val="tx1"/>
          </a:solidFill>
          <a:round/>
          <a:headEnd/>
          <a:tailEnd/>
        </a:ln>
      </a:spPr>
      <a:bodyPr wrap="none" lIns="117848" tIns="58924" rIns="117848" bIns="58924" anchor="ctr"/>
      <a:lstStyle>
        <a:defPPr algn="ctr" defTabSz="1177925">
          <a:defRPr sz="1200" b="1"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none" lIns="117848" tIns="58924" rIns="117848" bIns="58924" anchor="ctr" anchorCtr="1"/>
      <a:lstStyle>
        <a:defPPr algn="ctr" defTabSz="1177925">
          <a:defRPr sz="1200" b="1" dirty="0" smtClean="0">
            <a:solidFill>
              <a:schemeClr val="tx1"/>
            </a:solidFill>
            <a:sym typeface="Lucida Grande"/>
          </a:defRPr>
        </a:defPPr>
      </a:lstStyle>
    </a:tx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inalPowerpoint">
  <a:themeElements>
    <a:clrScheme name="Custom 8">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B050"/>
      </a:hlink>
      <a:folHlink>
        <a:srgbClr val="00B050"/>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9050">
          <a:solidFill>
            <a:schemeClr val="tx1"/>
          </a:solidFill>
          <a:round/>
          <a:headEnd/>
          <a:tailEnd/>
        </a:ln>
      </a:spPr>
      <a:bodyPr wrap="none" lIns="117848" tIns="58924" rIns="117848" bIns="58924" anchor="ctr"/>
      <a:lstStyle>
        <a:defPPr algn="ctr" defTabSz="1177925">
          <a:defRPr sz="1200" b="1"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none" lIns="117848" tIns="58924" rIns="117848" bIns="58924" anchor="ctr" anchorCtr="1"/>
      <a:lstStyle>
        <a:defPPr algn="ctr" defTabSz="1177925">
          <a:defRPr sz="1200" b="1" dirty="0" smtClean="0">
            <a:solidFill>
              <a:schemeClr val="tx1"/>
            </a:solidFill>
            <a:sym typeface="Lucida Grande"/>
          </a:defRPr>
        </a:defPPr>
      </a:lstStyle>
    </a:tx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inalPowerpoint">
  <a:themeElements>
    <a:clrScheme name="Custom 8">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B050"/>
      </a:hlink>
      <a:folHlink>
        <a:srgbClr val="00B050"/>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9050">
          <a:solidFill>
            <a:schemeClr val="tx1"/>
          </a:solidFill>
          <a:round/>
          <a:headEnd/>
          <a:tailEnd/>
        </a:ln>
      </a:spPr>
      <a:bodyPr wrap="none" lIns="117848" tIns="58924" rIns="117848" bIns="58924" anchor="ctr"/>
      <a:lstStyle>
        <a:defPPr algn="ctr" defTabSz="1177925">
          <a:defRPr sz="1200" b="1"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none" lIns="117848" tIns="58924" rIns="117848" bIns="58924" anchor="ctr" anchorCtr="1"/>
      <a:lstStyle>
        <a:defPPr algn="ctr" defTabSz="1177925">
          <a:defRPr sz="1200" b="1" dirty="0" smtClean="0">
            <a:solidFill>
              <a:schemeClr val="tx1"/>
            </a:solidFill>
            <a:sym typeface="Lucida Grande"/>
          </a:defRPr>
        </a:defPPr>
      </a:lstStyle>
    </a:tx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FinalPowerpoint">
  <a:themeElements>
    <a:clrScheme name="Custom 8">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B050"/>
      </a:hlink>
      <a:folHlink>
        <a:srgbClr val="00B050"/>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9050">
          <a:solidFill>
            <a:schemeClr val="tx1"/>
          </a:solidFill>
          <a:round/>
          <a:headEnd/>
          <a:tailEnd/>
        </a:ln>
      </a:spPr>
      <a:bodyPr wrap="none" lIns="117848" tIns="58924" rIns="117848" bIns="58924" anchor="ctr"/>
      <a:lstStyle>
        <a:defPPr algn="ctr" defTabSz="1177925">
          <a:defRPr sz="1200" b="1"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none" lIns="117848" tIns="58924" rIns="117848" bIns="58924" anchor="ctr" anchorCtr="1"/>
      <a:lstStyle>
        <a:defPPr algn="ctr" defTabSz="1177925">
          <a:defRPr sz="1200" b="1" dirty="0" smtClean="0">
            <a:solidFill>
              <a:schemeClr val="tx1"/>
            </a:solidFill>
            <a:sym typeface="Lucida Grande"/>
          </a:defRPr>
        </a:defPPr>
      </a:lstStyle>
    </a:tx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FinalPowerpoint">
  <a:themeElements>
    <a:clrScheme name="Custom 8">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B050"/>
      </a:hlink>
      <a:folHlink>
        <a:srgbClr val="00B050"/>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9050">
          <a:solidFill>
            <a:schemeClr val="tx1"/>
          </a:solidFill>
          <a:round/>
          <a:headEnd/>
          <a:tailEnd/>
        </a:ln>
      </a:spPr>
      <a:bodyPr wrap="none" lIns="117848" tIns="58924" rIns="117848" bIns="58924" anchor="ctr"/>
      <a:lstStyle>
        <a:defPPr algn="ctr" defTabSz="1177925">
          <a:defRPr sz="1200" b="1"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none" lIns="117848" tIns="58924" rIns="117848" bIns="58924" anchor="ctr" anchorCtr="1"/>
      <a:lstStyle>
        <a:defPPr algn="ctr" defTabSz="1177925">
          <a:defRPr sz="1200" b="1" dirty="0" smtClean="0">
            <a:solidFill>
              <a:schemeClr val="tx1"/>
            </a:solidFill>
            <a:sym typeface="Lucida Grande"/>
          </a:defRPr>
        </a:defPPr>
      </a:lstStyle>
    </a:tx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05F7AD4170EE4AB068417AD91817C9" ma:contentTypeVersion="4" ma:contentTypeDescription="Create a new document." ma:contentTypeScope="" ma:versionID="4a7952ed57fe74152be888a0aeb618d1">
  <xsd:schema xmlns:xsd="http://www.w3.org/2001/XMLSchema" xmlns:xs="http://www.w3.org/2001/XMLSchema" xmlns:p="http://schemas.microsoft.com/office/2006/metadata/properties" xmlns:ns2="c25c0ff6-f1d0-42d4-a800-bde6c17a0707" targetNamespace="http://schemas.microsoft.com/office/2006/metadata/properties" ma:root="true" ma:fieldsID="f23c2367081cfeb571af3998e0a533ba" ns2:_="">
    <xsd:import namespace="c25c0ff6-f1d0-42d4-a800-bde6c17a070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c0ff6-f1d0-42d4-a800-bde6c17a07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33449C-05F3-4FFB-BC40-98E567F56BF9}">
  <ds:schemaRefs>
    <ds:schemaRef ds:uri="http://schemas.microsoft.com/sharepoint/v3/contenttype/forms"/>
  </ds:schemaRefs>
</ds:datastoreItem>
</file>

<file path=customXml/itemProps2.xml><?xml version="1.0" encoding="utf-8"?>
<ds:datastoreItem xmlns:ds="http://schemas.openxmlformats.org/officeDocument/2006/customXml" ds:itemID="{7D0F4DE1-7CF6-4901-9759-26E3D68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5c0ff6-f1d0-42d4-a800-bde6c17a0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EAB46-017A-44A6-BF12-D4ACB3CF539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25c0ff6-f1d0-42d4-a800-bde6c17a070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27876</TotalTime>
  <Words>1477</Words>
  <Application>Microsoft Office PowerPoint</Application>
  <PresentationFormat>On-screen Show (16:9)</PresentationFormat>
  <Paragraphs>139</Paragraphs>
  <Slides>16</Slides>
  <Notes>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Helvetica Neue lt standard</vt:lpstr>
      <vt:lpstr>ＭＳ Ｐゴシック</vt:lpstr>
      <vt:lpstr>Arial</vt:lpstr>
      <vt:lpstr>Segoe UI</vt:lpstr>
      <vt:lpstr>5_FinalPowerpoint</vt:lpstr>
      <vt:lpstr>21_FinalPowerpoint</vt:lpstr>
      <vt:lpstr>1_FinalPowerpoint</vt:lpstr>
      <vt:lpstr>2_FinalPowerpoint</vt:lpstr>
      <vt:lpstr>3_FinalPowerpoint</vt:lpstr>
      <vt:lpstr>4_FinalPowerpoint</vt:lpstr>
      <vt:lpstr>6_FinalPowerpoint</vt:lpstr>
      <vt:lpstr>OTP TEST of the TPS25850 </vt:lpstr>
      <vt:lpstr>Test System Block Diagram:</vt:lpstr>
      <vt:lpstr>Test Result: Phone Types:Google</vt:lpstr>
      <vt:lpstr>Test Result: Phone Types:Huawei nova4</vt:lpstr>
      <vt:lpstr>Test Result: Phone Types:Huawei P30</vt:lpstr>
      <vt:lpstr>Test Result： Phone Types：Huawei Mate20 pro</vt:lpstr>
      <vt:lpstr>Test Result： Phone Types：APPLE IPAD</vt:lpstr>
      <vt:lpstr>Test Result： Phone Types：APPLE IPHONE SE</vt:lpstr>
      <vt:lpstr>Summary： 1.For the device TPS25850,its OTP behavior is the same as the datasheet. 2.For the mobile phone charging current when the device TPS25850 is OTP,it depends on the manufacturer,some will decrease the charging current,others will increase. </vt:lpstr>
      <vt:lpstr>Remove DP&amp;DM,Only Type C</vt:lpstr>
      <vt:lpstr>Test Result: Phone Types:Google</vt:lpstr>
      <vt:lpstr>Test Result: Phone Types:Huawei nova4</vt:lpstr>
      <vt:lpstr>Test Result: Phone Types:Huawei P30</vt:lpstr>
      <vt:lpstr>Test Result: Phone Types:Huawei Mate20 Pro</vt:lpstr>
      <vt:lpstr>Test Result: Phone Types:IPAD</vt:lpstr>
      <vt:lpstr>Test Result: Phone Types:Iphone SE2 </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Wu, Kuno</cp:lastModifiedBy>
  <cp:revision>1073</cp:revision>
  <cp:lastPrinted>2018-08-08T20:03:29Z</cp:lastPrinted>
  <dcterms:created xsi:type="dcterms:W3CDTF">2007-12-19T20:51:45Z</dcterms:created>
  <dcterms:modified xsi:type="dcterms:W3CDTF">2021-11-22T03:13:36Z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0x010100E605F7AD4170EE4AB068417AD91817C9</vt:lpwstr>
  </property>
</Properties>
</file>