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p:scale>
          <a:sx n="75" d="100"/>
          <a:sy n="75" d="100"/>
        </p:scale>
        <p:origin x="1005"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7A0F8-8D4B-4996-8A9C-B557B35F6C50}"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312151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7A0F8-8D4B-4996-8A9C-B557B35F6C50}"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44369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7A0F8-8D4B-4996-8A9C-B557B35F6C50}"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259662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7A0F8-8D4B-4996-8A9C-B557B35F6C50}"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60770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7A0F8-8D4B-4996-8A9C-B557B35F6C50}"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74830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7A0F8-8D4B-4996-8A9C-B557B35F6C50}"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132920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7A0F8-8D4B-4996-8A9C-B557B35F6C50}" type="datetimeFigureOut">
              <a:rPr lang="en-US" smtClean="0"/>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417086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7A0F8-8D4B-4996-8A9C-B557B35F6C50}" type="datetimeFigureOut">
              <a:rPr lang="en-US" smtClean="0"/>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32803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7A0F8-8D4B-4996-8A9C-B557B35F6C50}" type="datetimeFigureOut">
              <a:rPr lang="en-US" smtClean="0"/>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260196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7A0F8-8D4B-4996-8A9C-B557B35F6C50}"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94445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7A0F8-8D4B-4996-8A9C-B557B35F6C50}"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DCEF5-168F-4175-B655-431ADA43709F}" type="slidenum">
              <a:rPr lang="en-US" smtClean="0"/>
              <a:t>‹#›</a:t>
            </a:fld>
            <a:endParaRPr lang="en-US"/>
          </a:p>
        </p:txBody>
      </p:sp>
    </p:spTree>
    <p:extLst>
      <p:ext uri="{BB962C8B-B14F-4D97-AF65-F5344CB8AC3E}">
        <p14:creationId xmlns:p14="http://schemas.microsoft.com/office/powerpoint/2010/main" val="15183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7A0F8-8D4B-4996-8A9C-B557B35F6C50}" type="datetimeFigureOut">
              <a:rPr lang="en-US" smtClean="0"/>
              <a:t>5/14/2022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EF5-168F-4175-B655-431ADA43709F}" type="slidenum">
              <a:rPr lang="en-US" smtClean="0"/>
              <a:t>‹#›</a:t>
            </a:fld>
            <a:endParaRPr lang="en-US"/>
          </a:p>
        </p:txBody>
      </p:sp>
    </p:spTree>
    <p:extLst>
      <p:ext uri="{BB962C8B-B14F-4D97-AF65-F5344CB8AC3E}">
        <p14:creationId xmlns:p14="http://schemas.microsoft.com/office/powerpoint/2010/main" val="233929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221" y="634073"/>
            <a:ext cx="12192000" cy="5073016"/>
          </a:xfrm>
          <a:prstGeom prst="rect">
            <a:avLst/>
          </a:prstGeom>
        </p:spPr>
      </p:pic>
      <p:sp>
        <p:nvSpPr>
          <p:cNvPr id="5" name="TextBox 4"/>
          <p:cNvSpPr txBox="1"/>
          <p:nvPr/>
        </p:nvSpPr>
        <p:spPr>
          <a:xfrm>
            <a:off x="7076661" y="1377362"/>
            <a:ext cx="282271" cy="369332"/>
          </a:xfrm>
          <a:prstGeom prst="rect">
            <a:avLst/>
          </a:prstGeom>
          <a:noFill/>
        </p:spPr>
        <p:txBody>
          <a:bodyPr wrap="square" rtlCol="0">
            <a:spAutoFit/>
          </a:bodyPr>
          <a:lstStyle/>
          <a:p>
            <a:r>
              <a:rPr lang="en-US" b="1" dirty="0" smtClean="0">
                <a:solidFill>
                  <a:srgbClr val="FF0000"/>
                </a:solidFill>
              </a:rPr>
              <a:t>A</a:t>
            </a:r>
            <a:endParaRPr lang="en-US" b="1" dirty="0">
              <a:solidFill>
                <a:srgbClr val="FF0000"/>
              </a:solidFill>
            </a:endParaRPr>
          </a:p>
        </p:txBody>
      </p:sp>
      <p:sp>
        <p:nvSpPr>
          <p:cNvPr id="6" name="TextBox 5"/>
          <p:cNvSpPr txBox="1"/>
          <p:nvPr/>
        </p:nvSpPr>
        <p:spPr>
          <a:xfrm>
            <a:off x="7804205" y="1377362"/>
            <a:ext cx="329979" cy="369332"/>
          </a:xfrm>
          <a:prstGeom prst="rect">
            <a:avLst/>
          </a:prstGeom>
          <a:noFill/>
        </p:spPr>
        <p:txBody>
          <a:bodyPr wrap="square" rtlCol="0">
            <a:spAutoFit/>
          </a:bodyPr>
          <a:lstStyle/>
          <a:p>
            <a:r>
              <a:rPr lang="en-US" b="1" dirty="0" smtClean="0">
                <a:solidFill>
                  <a:srgbClr val="FF0000"/>
                </a:solidFill>
              </a:rPr>
              <a:t>B</a:t>
            </a:r>
            <a:endParaRPr lang="en-US" b="1" dirty="0">
              <a:solidFill>
                <a:srgbClr val="FF0000"/>
              </a:solidFill>
            </a:endParaRPr>
          </a:p>
        </p:txBody>
      </p:sp>
      <p:sp>
        <p:nvSpPr>
          <p:cNvPr id="7" name="TextBox 6"/>
          <p:cNvSpPr txBox="1"/>
          <p:nvPr/>
        </p:nvSpPr>
        <p:spPr>
          <a:xfrm>
            <a:off x="8973047" y="2183613"/>
            <a:ext cx="457200" cy="369332"/>
          </a:xfrm>
          <a:prstGeom prst="rect">
            <a:avLst/>
          </a:prstGeom>
          <a:noFill/>
        </p:spPr>
        <p:txBody>
          <a:bodyPr wrap="square" rtlCol="0">
            <a:spAutoFit/>
          </a:bodyPr>
          <a:lstStyle/>
          <a:p>
            <a:r>
              <a:rPr lang="en-US" b="1" dirty="0" smtClean="0">
                <a:solidFill>
                  <a:srgbClr val="FF0000"/>
                </a:solidFill>
              </a:rPr>
              <a:t>C</a:t>
            </a:r>
            <a:endParaRPr lang="en-US" b="1" dirty="0">
              <a:solidFill>
                <a:srgbClr val="FF0000"/>
              </a:solidFill>
            </a:endParaRPr>
          </a:p>
        </p:txBody>
      </p:sp>
      <p:sp>
        <p:nvSpPr>
          <p:cNvPr id="8" name="TextBox 7"/>
          <p:cNvSpPr txBox="1"/>
          <p:nvPr/>
        </p:nvSpPr>
        <p:spPr>
          <a:xfrm>
            <a:off x="9024730" y="918376"/>
            <a:ext cx="2710070" cy="646331"/>
          </a:xfrm>
          <a:prstGeom prst="rect">
            <a:avLst/>
          </a:prstGeom>
          <a:noFill/>
        </p:spPr>
        <p:txBody>
          <a:bodyPr wrap="square" rtlCol="0">
            <a:spAutoFit/>
          </a:bodyPr>
          <a:lstStyle/>
          <a:p>
            <a:r>
              <a:rPr lang="en-US" dirty="0" smtClean="0"/>
              <a:t>See waveforms at A, B and C in next slides</a:t>
            </a:r>
            <a:endParaRPr lang="en-US" dirty="0"/>
          </a:p>
        </p:txBody>
      </p:sp>
      <p:sp>
        <p:nvSpPr>
          <p:cNvPr id="9" name="TextBox 8"/>
          <p:cNvSpPr txBox="1"/>
          <p:nvPr/>
        </p:nvSpPr>
        <p:spPr>
          <a:xfrm>
            <a:off x="683812" y="5784574"/>
            <a:ext cx="10400306" cy="369332"/>
          </a:xfrm>
          <a:prstGeom prst="rect">
            <a:avLst/>
          </a:prstGeom>
          <a:noFill/>
        </p:spPr>
        <p:txBody>
          <a:bodyPr wrap="square" rtlCol="0">
            <a:spAutoFit/>
          </a:bodyPr>
          <a:lstStyle/>
          <a:p>
            <a:r>
              <a:rPr lang="en-US" dirty="0" smtClean="0"/>
              <a:t>4S Li-ion (18650) battery is always connected to output. Between BAT_CH_+ &amp; GND</a:t>
            </a:r>
            <a:endParaRPr lang="en-US" dirty="0"/>
          </a:p>
        </p:txBody>
      </p:sp>
    </p:spTree>
    <p:extLst>
      <p:ext uri="{BB962C8B-B14F-4D97-AF65-F5344CB8AC3E}">
        <p14:creationId xmlns:p14="http://schemas.microsoft.com/office/powerpoint/2010/main" val="32049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419" y="349857"/>
            <a:ext cx="7439881" cy="1200329"/>
          </a:xfrm>
          <a:prstGeom prst="rect">
            <a:avLst/>
          </a:prstGeom>
          <a:noFill/>
        </p:spPr>
        <p:txBody>
          <a:bodyPr wrap="square" rtlCol="0">
            <a:spAutoFit/>
          </a:bodyPr>
          <a:lstStyle/>
          <a:p>
            <a:r>
              <a:rPr lang="en-US" dirty="0" smtClean="0"/>
              <a:t>Initially, on Powering up of BQ24600 IC, the output (at point C) is not stable it rises to 16.4V which is my charging voltage and then drops down to almost zero and starts back up. This happens every 1.2 </a:t>
            </a:r>
            <a:r>
              <a:rPr lang="en-US" dirty="0" err="1" smtClean="0"/>
              <a:t>seconds.and</a:t>
            </a:r>
            <a:r>
              <a:rPr lang="en-US" dirty="0" smtClean="0"/>
              <a:t> appears as follows:</a:t>
            </a:r>
            <a:endParaRPr lang="en-US" dirty="0"/>
          </a:p>
        </p:txBody>
      </p:sp>
      <p:sp>
        <p:nvSpPr>
          <p:cNvPr id="6" name="TextBox 5"/>
          <p:cNvSpPr txBox="1"/>
          <p:nvPr/>
        </p:nvSpPr>
        <p:spPr>
          <a:xfrm>
            <a:off x="421419" y="2569837"/>
            <a:ext cx="7439881" cy="1200329"/>
          </a:xfrm>
          <a:prstGeom prst="rect">
            <a:avLst/>
          </a:prstGeom>
          <a:noFill/>
        </p:spPr>
        <p:txBody>
          <a:bodyPr wrap="square" rtlCol="0">
            <a:spAutoFit/>
          </a:bodyPr>
          <a:lstStyle/>
          <a:p>
            <a:r>
              <a:rPr lang="en-US" dirty="0" smtClean="0"/>
              <a:t>After shorting R26, the output (at point C) becomes stable and always equal to the battery voltage. If the battery is drained to 12VDC, the output of the IC is 12V. If the battery is charged, it would stabilize at 16.4VDC. </a:t>
            </a:r>
            <a:r>
              <a:rPr lang="en-US" dirty="0" smtClean="0">
                <a:solidFill>
                  <a:srgbClr val="FF0000"/>
                </a:solidFill>
              </a:rPr>
              <a:t>Charging current is always zero</a:t>
            </a:r>
            <a:r>
              <a:rPr lang="en-US" dirty="0" smtClean="0"/>
              <a:t>.</a:t>
            </a:r>
            <a:endParaRPr lang="en-US" dirty="0"/>
          </a:p>
        </p:txBody>
      </p:sp>
      <p:pic>
        <p:nvPicPr>
          <p:cNvPr id="1026" name="ymail_attachmentIde3171722-fb90-4d4b-a8e1-fc485b53e5d1" descr="e3171722-fb90-4d4b-a8e1-fc485b53e5d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40" t="10123" r="21231" b="13574"/>
          <a:stretch/>
        </p:blipFill>
        <p:spPr bwMode="auto">
          <a:xfrm>
            <a:off x="8035925" y="210157"/>
            <a:ext cx="3395664" cy="209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ymail_attachmentId74ecb1bf-0318-495a-8a04-ab7ae7e074c3" descr="74ecb1bf-0318-495a-8a04-ab7ae7e074c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7" t="6250" r="20898" b="12963"/>
          <a:stretch/>
        </p:blipFill>
        <p:spPr bwMode="auto">
          <a:xfrm>
            <a:off x="8035925" y="2303277"/>
            <a:ext cx="3480091"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ymail_attachmentIdde1a1c9c-1c4d-4ab5-93a6-18aae2813bf0" descr="de1a1c9c-1c4d-4ab5-93a6-18aae2813bf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92" t="4172" r="14864" b="8128"/>
          <a:stretch/>
        </p:blipFill>
        <p:spPr bwMode="auto">
          <a:xfrm>
            <a:off x="8063366" y="4491990"/>
            <a:ext cx="3425207"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0115" y="5074054"/>
            <a:ext cx="6756400" cy="369332"/>
          </a:xfrm>
          <a:prstGeom prst="rect">
            <a:avLst/>
          </a:prstGeom>
          <a:noFill/>
        </p:spPr>
        <p:txBody>
          <a:bodyPr wrap="square" rtlCol="0">
            <a:spAutoFit/>
          </a:bodyPr>
          <a:lstStyle/>
          <a:p>
            <a:r>
              <a:rPr lang="en-US" dirty="0" smtClean="0"/>
              <a:t>Waveform at point B (lo-side MOSFET Gate) when the output is stable.</a:t>
            </a:r>
            <a:endParaRPr lang="en-US" dirty="0"/>
          </a:p>
        </p:txBody>
      </p:sp>
    </p:spTree>
    <p:extLst>
      <p:ext uri="{BB962C8B-B14F-4D97-AF65-F5344CB8AC3E}">
        <p14:creationId xmlns:p14="http://schemas.microsoft.com/office/powerpoint/2010/main" val="5881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ymail_attachmentIdab91b9b3-108e-41f8-bb21-682ee79333af" descr="ab91b9b3-108e-41f8-bb21-682ee79333a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19" t="9153" r="15300" b="7664"/>
          <a:stretch/>
        </p:blipFill>
        <p:spPr bwMode="auto">
          <a:xfrm>
            <a:off x="8504238" y="912812"/>
            <a:ext cx="3446673"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57212" y="842963"/>
            <a:ext cx="7839075" cy="1200329"/>
          </a:xfrm>
          <a:prstGeom prst="rect">
            <a:avLst/>
          </a:prstGeom>
          <a:noFill/>
        </p:spPr>
        <p:txBody>
          <a:bodyPr wrap="square" rtlCol="0">
            <a:spAutoFit/>
          </a:bodyPr>
          <a:lstStyle/>
          <a:p>
            <a:r>
              <a:rPr lang="en-US" dirty="0" smtClean="0"/>
              <a:t>Waveform at point A (High Side Mosfet Gate) when the output is stable.</a:t>
            </a:r>
            <a:br>
              <a:rPr lang="en-US" dirty="0" smtClean="0"/>
            </a:br>
            <a:r>
              <a:rPr lang="en-US" dirty="0" smtClean="0"/>
              <a:t/>
            </a:r>
            <a:br>
              <a:rPr lang="en-US" dirty="0" smtClean="0"/>
            </a:br>
            <a:r>
              <a:rPr lang="en-US" dirty="0" smtClean="0"/>
              <a:t>I have my doubts here. This does not seem to be a proper switching waveform for a </a:t>
            </a:r>
            <a:r>
              <a:rPr lang="en-US" smtClean="0"/>
              <a:t>MOSFET gate.</a:t>
            </a:r>
            <a:endParaRPr lang="en-US" dirty="0"/>
          </a:p>
        </p:txBody>
      </p:sp>
      <p:pic>
        <p:nvPicPr>
          <p:cNvPr id="2" name="Picture 1"/>
          <p:cNvPicPr>
            <a:picLocks noChangeAspect="1"/>
          </p:cNvPicPr>
          <p:nvPr/>
        </p:nvPicPr>
        <p:blipFill>
          <a:blip r:embed="rId3"/>
          <a:stretch>
            <a:fillRect/>
          </a:stretch>
        </p:blipFill>
        <p:spPr>
          <a:xfrm>
            <a:off x="8540997" y="3219331"/>
            <a:ext cx="3409914" cy="2103120"/>
          </a:xfrm>
          <a:prstGeom prst="rect">
            <a:avLst/>
          </a:prstGeom>
        </p:spPr>
      </p:pic>
      <p:sp>
        <p:nvSpPr>
          <p:cNvPr id="3" name="TextBox 2"/>
          <p:cNvSpPr txBox="1"/>
          <p:nvPr/>
        </p:nvSpPr>
        <p:spPr>
          <a:xfrm>
            <a:off x="721139" y="3065495"/>
            <a:ext cx="7223760" cy="3139321"/>
          </a:xfrm>
          <a:prstGeom prst="rect">
            <a:avLst/>
          </a:prstGeom>
          <a:noFill/>
        </p:spPr>
        <p:txBody>
          <a:bodyPr wrap="square" rtlCol="0">
            <a:spAutoFit/>
          </a:bodyPr>
          <a:lstStyle/>
          <a:p>
            <a:r>
              <a:rPr lang="en-US" dirty="0" smtClean="0"/>
              <a:t>The BAT_CH_+ terminal in schematic in previous slide connects to the battery via D5 and F1.  Waveform at point A is before D5 so it is going up and down so fast.</a:t>
            </a:r>
          </a:p>
          <a:p>
            <a:r>
              <a:rPr lang="en-US" dirty="0" smtClean="0"/>
              <a:t>P1 header connects to the battery (always connected). Battery has a built-in BMS (Not designed by me). Usually, as soon as any charger is connected to the Battery pack, charging begins, so I am not worried about the charge-MOSFET on the BMS being in OFF-state.</a:t>
            </a:r>
          </a:p>
          <a:p>
            <a:r>
              <a:rPr lang="en-US" dirty="0" smtClean="0"/>
              <a:t>(The +BAT line proceeding to the right connects to a power-P-MOSFET, that supplies power to MCU and intelligence. </a:t>
            </a:r>
          </a:p>
          <a:p>
            <a:r>
              <a:rPr lang="en-US" dirty="0" smtClean="0"/>
              <a:t>The </a:t>
            </a:r>
            <a:r>
              <a:rPr lang="en-US" dirty="0"/>
              <a:t>BAT_CH_+ line proceeding downwards, switches </a:t>
            </a:r>
            <a:r>
              <a:rPr lang="en-US" dirty="0" smtClean="0"/>
              <a:t>on a </a:t>
            </a:r>
            <a:r>
              <a:rPr lang="en-US" dirty="0"/>
              <a:t>transistor that switches on the P-MOSFET</a:t>
            </a:r>
            <a:r>
              <a:rPr lang="en-US" dirty="0" smtClean="0"/>
              <a:t>. )</a:t>
            </a:r>
            <a:endParaRPr lang="en-US" dirty="0"/>
          </a:p>
        </p:txBody>
      </p:sp>
    </p:spTree>
    <p:extLst>
      <p:ext uri="{BB962C8B-B14F-4D97-AF65-F5344CB8AC3E}">
        <p14:creationId xmlns:p14="http://schemas.microsoft.com/office/powerpoint/2010/main" val="380925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ymail_attachmentIdcca63e54-a357-4b2a-a481-d55f5365ef1e" descr="cca63e54-a357-4b2a-a481-d55f5365ef1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80" t="12077" r="3136" b="13874"/>
          <a:stretch/>
        </p:blipFill>
        <p:spPr bwMode="auto">
          <a:xfrm>
            <a:off x="8567736" y="166688"/>
            <a:ext cx="3415159"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ymail_attachmentId00fc97b7-6d07-43a9-b9d4-a92d33843350" descr="00fc97b7-6d07-43a9-b9d4-a92d338433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49" t="6944" b="17014"/>
          <a:stretch/>
        </p:blipFill>
        <p:spPr bwMode="auto">
          <a:xfrm>
            <a:off x="8492932" y="2365058"/>
            <a:ext cx="3564768"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ymail_attachmentId838518d7-1833-4554-900b-a038de6a7052" descr="838518d7-1833-4554-900b-a038de6a705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750" b="11250"/>
          <a:stretch/>
        </p:blipFill>
        <p:spPr bwMode="auto">
          <a:xfrm>
            <a:off x="8552502" y="4563428"/>
            <a:ext cx="3505198"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41600" y="469900"/>
            <a:ext cx="5676900" cy="5078313"/>
          </a:xfrm>
          <a:prstGeom prst="rect">
            <a:avLst/>
          </a:prstGeom>
          <a:noFill/>
        </p:spPr>
        <p:txBody>
          <a:bodyPr wrap="square" rtlCol="0">
            <a:spAutoFit/>
          </a:bodyPr>
          <a:lstStyle/>
          <a:p>
            <a:pPr algn="r"/>
            <a:r>
              <a:rPr lang="en-US" dirty="0" smtClean="0"/>
              <a:t>BEFORE SHORTING </a:t>
            </a:r>
            <a:r>
              <a:rPr lang="en-US" dirty="0" err="1" smtClean="0"/>
              <a:t>Vfb</a:t>
            </a:r>
            <a:r>
              <a:rPr lang="en-US" dirty="0" smtClean="0"/>
              <a:t> PIN TO GROUND</a:t>
            </a:r>
          </a:p>
          <a:p>
            <a:pPr algn="r"/>
            <a:endParaRPr lang="en-US" dirty="0" smtClean="0"/>
          </a:p>
          <a:p>
            <a:pPr algn="r"/>
            <a:endParaRPr lang="en-US" dirty="0"/>
          </a:p>
          <a:p>
            <a:pPr algn="r"/>
            <a:r>
              <a:rPr lang="en-US" dirty="0" smtClean="0"/>
              <a:t>STAT – Pin</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r>
              <a:rPr lang="en-US" dirty="0" smtClean="0"/>
              <a:t>PG(BAR) Pin</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r>
              <a:rPr lang="en-US" dirty="0" err="1" smtClean="0"/>
              <a:t>Vfb</a:t>
            </a:r>
            <a:r>
              <a:rPr lang="en-US" dirty="0" smtClean="0"/>
              <a:t> PIN</a:t>
            </a:r>
            <a:endParaRPr lang="en-US" dirty="0"/>
          </a:p>
        </p:txBody>
      </p:sp>
    </p:spTree>
    <p:extLst>
      <p:ext uri="{BB962C8B-B14F-4D97-AF65-F5344CB8AC3E}">
        <p14:creationId xmlns:p14="http://schemas.microsoft.com/office/powerpoint/2010/main" val="131952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4550" y="444500"/>
            <a:ext cx="5676900" cy="5355312"/>
          </a:xfrm>
          <a:prstGeom prst="rect">
            <a:avLst/>
          </a:prstGeom>
          <a:noFill/>
        </p:spPr>
        <p:txBody>
          <a:bodyPr wrap="square" rtlCol="0">
            <a:spAutoFit/>
          </a:bodyPr>
          <a:lstStyle/>
          <a:p>
            <a:pPr algn="r"/>
            <a:r>
              <a:rPr lang="en-US" dirty="0" smtClean="0"/>
              <a:t>AFTER SHORTING </a:t>
            </a:r>
            <a:r>
              <a:rPr lang="en-US" dirty="0" err="1" smtClean="0"/>
              <a:t>Vfb</a:t>
            </a:r>
            <a:r>
              <a:rPr lang="en-US" dirty="0" smtClean="0"/>
              <a:t> PIN TO GROUND</a:t>
            </a:r>
          </a:p>
          <a:p>
            <a:pPr algn="r"/>
            <a:r>
              <a:rPr lang="en-US" dirty="0" smtClean="0"/>
              <a:t>(Emphasis on Shorted for at least </a:t>
            </a:r>
            <a:r>
              <a:rPr lang="en-US" dirty="0" err="1" smtClean="0"/>
              <a:t>aprox</a:t>
            </a:r>
            <a:r>
              <a:rPr lang="en-US" dirty="0" smtClean="0"/>
              <a:t>. 1 second)</a:t>
            </a:r>
          </a:p>
          <a:p>
            <a:pPr algn="r"/>
            <a:endParaRPr lang="en-US" dirty="0" smtClean="0"/>
          </a:p>
          <a:p>
            <a:pPr algn="r"/>
            <a:r>
              <a:rPr lang="en-US" dirty="0" smtClean="0"/>
              <a:t>STAT – Pin</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r>
              <a:rPr lang="en-US" dirty="0" smtClean="0"/>
              <a:t>PG(BAR) Pin</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r>
              <a:rPr lang="en-US" dirty="0" err="1" smtClean="0"/>
              <a:t>Vfb</a:t>
            </a:r>
            <a:r>
              <a:rPr lang="en-US" dirty="0" smtClean="0"/>
              <a:t> PIN</a:t>
            </a:r>
          </a:p>
          <a:p>
            <a:pPr algn="r"/>
            <a:r>
              <a:rPr lang="en-US" dirty="0" smtClean="0"/>
              <a:t>(1.3vdc)</a:t>
            </a:r>
            <a:endParaRPr lang="en-US" dirty="0"/>
          </a:p>
        </p:txBody>
      </p:sp>
      <p:pic>
        <p:nvPicPr>
          <p:cNvPr id="2050" name="ymail_attachmentIdd9349f47-4281-408b-8a9b-3adf8f9b5d02" descr="d9349f47-4281-408b-8a9b-3adf8f9b5d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4" t="10748" r="3993" b="12169"/>
          <a:stretch/>
        </p:blipFill>
        <p:spPr bwMode="auto">
          <a:xfrm>
            <a:off x="8324850" y="152400"/>
            <a:ext cx="33972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ymail_attachmentIdca06f615-061b-4795-b72c-2f46db0a33d7" descr="ca06f615-061b-4795-b72c-2f46db0a33d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7" t="5935" r="1519" b="15418"/>
          <a:stretch/>
        </p:blipFill>
        <p:spPr bwMode="auto">
          <a:xfrm>
            <a:off x="8324850" y="2343151"/>
            <a:ext cx="3421633"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ymail_attachmentIdb1a134ea-de2b-4a9d-abf3-e86ed687afc0" descr="b1a134ea-de2b-4a9d-abf3-e86ed687afc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72" t="36082" r="-8073" b="-12210"/>
          <a:stretch/>
        </p:blipFill>
        <p:spPr bwMode="auto">
          <a:xfrm>
            <a:off x="8324850" y="4583907"/>
            <a:ext cx="3580340"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577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337</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Vitamix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Tareen, Saif</dc:creator>
  <cp:lastModifiedBy>Tareen, Saif</cp:lastModifiedBy>
  <cp:revision>9</cp:revision>
  <dcterms:created xsi:type="dcterms:W3CDTF">2022-05-12T19:09:21Z</dcterms:created>
  <dcterms:modified xsi:type="dcterms:W3CDTF">2022-05-14T14:30:18Z</dcterms:modified>
</cp:coreProperties>
</file>