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4"/>
  </p:sldMasterIdLst>
  <p:notesMasterIdLst>
    <p:notesMasterId r:id="rId68"/>
  </p:notesMasterIdLst>
  <p:handoutMasterIdLst>
    <p:handoutMasterId r:id="rId69"/>
  </p:handoutMasterIdLst>
  <p:sldIdLst>
    <p:sldId id="256" r:id="rId5"/>
    <p:sldId id="462" r:id="rId6"/>
    <p:sldId id="399" r:id="rId7"/>
    <p:sldId id="271" r:id="rId8"/>
    <p:sldId id="443" r:id="rId9"/>
    <p:sldId id="444" r:id="rId10"/>
    <p:sldId id="445" r:id="rId11"/>
    <p:sldId id="446" r:id="rId12"/>
    <p:sldId id="447" r:id="rId13"/>
    <p:sldId id="384" r:id="rId14"/>
    <p:sldId id="386" r:id="rId15"/>
    <p:sldId id="279" r:id="rId16"/>
    <p:sldId id="280" r:id="rId17"/>
    <p:sldId id="402" r:id="rId18"/>
    <p:sldId id="400" r:id="rId19"/>
    <p:sldId id="461" r:id="rId20"/>
    <p:sldId id="458" r:id="rId21"/>
    <p:sldId id="390" r:id="rId22"/>
    <p:sldId id="394" r:id="rId23"/>
    <p:sldId id="392" r:id="rId24"/>
    <p:sldId id="393" r:id="rId25"/>
    <p:sldId id="302" r:id="rId26"/>
    <p:sldId id="303" r:id="rId27"/>
    <p:sldId id="304" r:id="rId28"/>
    <p:sldId id="305" r:id="rId29"/>
    <p:sldId id="375" r:id="rId30"/>
    <p:sldId id="306" r:id="rId31"/>
    <p:sldId id="307" r:id="rId32"/>
    <p:sldId id="309" r:id="rId33"/>
    <p:sldId id="310" r:id="rId34"/>
    <p:sldId id="311" r:id="rId35"/>
    <p:sldId id="312" r:id="rId36"/>
    <p:sldId id="460" r:id="rId37"/>
    <p:sldId id="391" r:id="rId38"/>
    <p:sldId id="453" r:id="rId39"/>
    <p:sldId id="313" r:id="rId40"/>
    <p:sldId id="315" r:id="rId41"/>
    <p:sldId id="317" r:id="rId42"/>
    <p:sldId id="318" r:id="rId43"/>
    <p:sldId id="319" r:id="rId44"/>
    <p:sldId id="376" r:id="rId45"/>
    <p:sldId id="450" r:id="rId46"/>
    <p:sldId id="449" r:id="rId47"/>
    <p:sldId id="322" r:id="rId48"/>
    <p:sldId id="323" r:id="rId49"/>
    <p:sldId id="455" r:id="rId50"/>
    <p:sldId id="456" r:id="rId51"/>
    <p:sldId id="324" r:id="rId52"/>
    <p:sldId id="454" r:id="rId53"/>
    <p:sldId id="463" r:id="rId54"/>
    <p:sldId id="464" r:id="rId55"/>
    <p:sldId id="330" r:id="rId56"/>
    <p:sldId id="417" r:id="rId57"/>
    <p:sldId id="415" r:id="rId58"/>
    <p:sldId id="418" r:id="rId59"/>
    <p:sldId id="408" r:id="rId60"/>
    <p:sldId id="409" r:id="rId61"/>
    <p:sldId id="419" r:id="rId62"/>
    <p:sldId id="420" r:id="rId63"/>
    <p:sldId id="421" r:id="rId64"/>
    <p:sldId id="423" r:id="rId65"/>
    <p:sldId id="451" r:id="rId66"/>
    <p:sldId id="457" r:id="rId67"/>
  </p:sldIdLst>
  <p:sldSz cx="14630400" cy="82296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AAAAAA"/>
    <a:srgbClr val="D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9" autoAdjust="0"/>
    <p:restoredTop sz="91052" autoAdjust="0"/>
  </p:normalViewPr>
  <p:slideViewPr>
    <p:cSldViewPr snapToGrid="0">
      <p:cViewPr varScale="1">
        <p:scale>
          <a:sx n="77" d="100"/>
          <a:sy n="77" d="100"/>
        </p:scale>
        <p:origin x="-88" y="-76"/>
      </p:cViewPr>
      <p:guideLst>
        <p:guide orient="horz" pos="2592"/>
        <p:guide pos="4605"/>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850" y="-96"/>
      </p:cViewPr>
      <p:guideLst>
        <p:guide orient="horz" pos="2932"/>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042969" cy="464814"/>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defRPr sz="1200"/>
            </a:lvl1pPr>
          </a:lstStyle>
          <a:p>
            <a:endParaRPr lang="en-US" dirty="0"/>
          </a:p>
        </p:txBody>
      </p:sp>
      <p:sp>
        <p:nvSpPr>
          <p:cNvPr id="122883" name="Rectangle 3"/>
          <p:cNvSpPr>
            <a:spLocks noGrp="1" noChangeArrowheads="1"/>
          </p:cNvSpPr>
          <p:nvPr>
            <p:ph type="dt" sz="quarter" idx="1"/>
          </p:nvPr>
        </p:nvSpPr>
        <p:spPr bwMode="auto">
          <a:xfrm>
            <a:off x="3978525" y="0"/>
            <a:ext cx="3042968" cy="464814"/>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lgn="r">
              <a:defRPr sz="1200"/>
            </a:lvl1pPr>
          </a:lstStyle>
          <a:p>
            <a:endParaRPr lang="en-US" dirty="0"/>
          </a:p>
        </p:txBody>
      </p:sp>
      <p:sp>
        <p:nvSpPr>
          <p:cNvPr id="122884" name="Rectangle 4"/>
          <p:cNvSpPr>
            <a:spLocks noGrp="1" noChangeArrowheads="1"/>
          </p:cNvSpPr>
          <p:nvPr>
            <p:ph type="ftr" sz="quarter" idx="2"/>
          </p:nvPr>
        </p:nvSpPr>
        <p:spPr bwMode="auto">
          <a:xfrm>
            <a:off x="0" y="8842685"/>
            <a:ext cx="3042969" cy="464814"/>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defRPr sz="1200"/>
            </a:lvl1pPr>
          </a:lstStyle>
          <a:p>
            <a:endParaRPr lang="en-US" dirty="0"/>
          </a:p>
        </p:txBody>
      </p:sp>
      <p:sp>
        <p:nvSpPr>
          <p:cNvPr id="122885" name="Rectangle 5"/>
          <p:cNvSpPr>
            <a:spLocks noGrp="1" noChangeArrowheads="1"/>
          </p:cNvSpPr>
          <p:nvPr>
            <p:ph type="sldNum" sz="quarter" idx="3"/>
          </p:nvPr>
        </p:nvSpPr>
        <p:spPr bwMode="auto">
          <a:xfrm>
            <a:off x="3978525" y="8842685"/>
            <a:ext cx="3042968" cy="464814"/>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lgn="r">
              <a:defRPr sz="1200"/>
            </a:lvl1pPr>
          </a:lstStyle>
          <a:p>
            <a:fld id="{103C7419-61D9-46C1-97E9-76E9D8F8C3E9}" type="slidenum">
              <a:rPr lang="en-US"/>
              <a:pPr/>
              <a:t>‹#›</a:t>
            </a:fld>
            <a:endParaRPr lang="en-US" dirty="0"/>
          </a:p>
        </p:txBody>
      </p:sp>
    </p:spTree>
    <p:extLst>
      <p:ext uri="{BB962C8B-B14F-4D97-AF65-F5344CB8AC3E}">
        <p14:creationId xmlns:p14="http://schemas.microsoft.com/office/powerpoint/2010/main" val="2232451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042969" cy="464814"/>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defRPr sz="1200"/>
            </a:lvl1pPr>
          </a:lstStyle>
          <a:p>
            <a:endParaRPr lang="en-US" dirty="0"/>
          </a:p>
        </p:txBody>
      </p:sp>
      <p:sp>
        <p:nvSpPr>
          <p:cNvPr id="121859" name="Rectangle 3"/>
          <p:cNvSpPr>
            <a:spLocks noGrp="1" noChangeArrowheads="1"/>
          </p:cNvSpPr>
          <p:nvPr>
            <p:ph type="dt" idx="1"/>
          </p:nvPr>
        </p:nvSpPr>
        <p:spPr bwMode="auto">
          <a:xfrm>
            <a:off x="3978525" y="0"/>
            <a:ext cx="3042968" cy="464814"/>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lvl1pPr algn="r">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407988" y="700088"/>
            <a:ext cx="6207125" cy="3490912"/>
          </a:xfrm>
          <a:prstGeom prst="rect">
            <a:avLst/>
          </a:prstGeom>
          <a:noFill/>
          <a:ln w="9525">
            <a:solidFill>
              <a:srgbClr val="000000"/>
            </a:solidFill>
            <a:miter lim="800000"/>
            <a:headEnd/>
            <a:tailEnd/>
          </a:ln>
        </p:spPr>
      </p:sp>
      <p:sp>
        <p:nvSpPr>
          <p:cNvPr id="121861" name="Rectangle 5"/>
          <p:cNvSpPr>
            <a:spLocks noGrp="1" noChangeArrowheads="1"/>
          </p:cNvSpPr>
          <p:nvPr>
            <p:ph type="body" sz="quarter" idx="3"/>
          </p:nvPr>
        </p:nvSpPr>
        <p:spPr bwMode="auto">
          <a:xfrm>
            <a:off x="702472" y="4422144"/>
            <a:ext cx="5618157" cy="4188133"/>
          </a:xfrm>
          <a:prstGeom prst="rect">
            <a:avLst/>
          </a:prstGeom>
          <a:noFill/>
          <a:ln w="9525">
            <a:noFill/>
            <a:miter lim="800000"/>
            <a:headEnd/>
            <a:tailEnd/>
          </a:ln>
          <a:effectLst/>
        </p:spPr>
        <p:txBody>
          <a:bodyPr vert="horz" wrap="square" lIns="92428" tIns="46214" rIns="92428" bIns="462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1862" name="Rectangle 6"/>
          <p:cNvSpPr>
            <a:spLocks noGrp="1" noChangeArrowheads="1"/>
          </p:cNvSpPr>
          <p:nvPr>
            <p:ph type="ftr" sz="quarter" idx="4"/>
          </p:nvPr>
        </p:nvSpPr>
        <p:spPr bwMode="auto">
          <a:xfrm>
            <a:off x="0" y="8842685"/>
            <a:ext cx="3042969" cy="464814"/>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defRPr sz="1200"/>
            </a:lvl1pPr>
          </a:lstStyle>
          <a:p>
            <a:endParaRPr lang="en-US" dirty="0"/>
          </a:p>
        </p:txBody>
      </p:sp>
      <p:sp>
        <p:nvSpPr>
          <p:cNvPr id="121863" name="Rectangle 7"/>
          <p:cNvSpPr>
            <a:spLocks noGrp="1" noChangeArrowheads="1"/>
          </p:cNvSpPr>
          <p:nvPr>
            <p:ph type="sldNum" sz="quarter" idx="5"/>
          </p:nvPr>
        </p:nvSpPr>
        <p:spPr bwMode="auto">
          <a:xfrm>
            <a:off x="3978525" y="8842685"/>
            <a:ext cx="3042968" cy="464814"/>
          </a:xfrm>
          <a:prstGeom prst="rect">
            <a:avLst/>
          </a:prstGeom>
          <a:noFill/>
          <a:ln w="9525">
            <a:noFill/>
            <a:miter lim="800000"/>
            <a:headEnd/>
            <a:tailEnd/>
          </a:ln>
          <a:effectLst/>
        </p:spPr>
        <p:txBody>
          <a:bodyPr vert="horz" wrap="square" lIns="92428" tIns="46214" rIns="92428" bIns="46214" numCol="1" anchor="b" anchorCtr="0" compatLnSpc="1">
            <a:prstTxWarp prst="textNoShape">
              <a:avLst/>
            </a:prstTxWarp>
          </a:bodyPr>
          <a:lstStyle>
            <a:lvl1pPr algn="r">
              <a:defRPr sz="1200"/>
            </a:lvl1pPr>
          </a:lstStyle>
          <a:p>
            <a:fld id="{F603C3B5-9CFC-4B60-AD1F-942309290D4C}" type="slidenum">
              <a:rPr lang="en-US"/>
              <a:pPr/>
              <a:t>‹#›</a:t>
            </a:fld>
            <a:endParaRPr lang="en-US" dirty="0"/>
          </a:p>
        </p:txBody>
      </p:sp>
    </p:spTree>
    <p:extLst>
      <p:ext uri="{BB962C8B-B14F-4D97-AF65-F5344CB8AC3E}">
        <p14:creationId xmlns:p14="http://schemas.microsoft.com/office/powerpoint/2010/main" val="612215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457200" algn="l" rtl="0" eaLnBrk="0" fontAlgn="base" hangingPunct="0">
      <a:spcBef>
        <a:spcPct val="30000"/>
      </a:spcBef>
      <a:spcAft>
        <a:spcPct val="0"/>
      </a:spcAft>
      <a:defRPr sz="1300" kern="1200">
        <a:solidFill>
          <a:schemeClr val="tx1"/>
        </a:solidFill>
        <a:latin typeface="Arial" charset="0"/>
        <a:ea typeface="+mn-ea"/>
        <a:cs typeface="+mn-cs"/>
      </a:defRPr>
    </a:lvl2pPr>
    <a:lvl3pPr marL="914400" algn="l" rtl="0" eaLnBrk="0" fontAlgn="base" hangingPunct="0">
      <a:spcBef>
        <a:spcPct val="30000"/>
      </a:spcBef>
      <a:spcAft>
        <a:spcPct val="0"/>
      </a:spcAft>
      <a:defRPr sz="1300" kern="1200">
        <a:solidFill>
          <a:schemeClr val="tx1"/>
        </a:solidFill>
        <a:latin typeface="Arial" charset="0"/>
        <a:ea typeface="+mn-ea"/>
        <a:cs typeface="+mn-cs"/>
      </a:defRPr>
    </a:lvl3pPr>
    <a:lvl4pPr marL="1371600" algn="l" rtl="0" eaLnBrk="0" fontAlgn="base" hangingPunct="0">
      <a:spcBef>
        <a:spcPct val="30000"/>
      </a:spcBef>
      <a:spcAft>
        <a:spcPct val="0"/>
      </a:spcAft>
      <a:defRPr sz="1300" kern="1200">
        <a:solidFill>
          <a:schemeClr val="tx1"/>
        </a:solidFill>
        <a:latin typeface="Arial" charset="0"/>
        <a:ea typeface="+mn-ea"/>
        <a:cs typeface="+mn-cs"/>
      </a:defRPr>
    </a:lvl4pPr>
    <a:lvl5pPr marL="1828800" algn="l" rtl="0" eaLnBrk="0" fontAlgn="base" hangingPunct="0">
      <a:spcBef>
        <a:spcPct val="30000"/>
      </a:spcBef>
      <a:spcAft>
        <a:spcPct val="0"/>
      </a:spcAft>
      <a:defRPr sz="1300" kern="1200">
        <a:solidFill>
          <a:schemeClr val="tx1"/>
        </a:solidFill>
        <a:latin typeface="Arial" charset="0"/>
        <a:ea typeface="+mn-ea"/>
        <a:cs typeface="+mn-cs"/>
      </a:defRPr>
    </a:lvl5pPr>
    <a:lvl6pPr marL="2286000" algn="l" defTabSz="914400" rtl="0" eaLnBrk="1" latinLnBrk="0" hangingPunct="1">
      <a:defRPr sz="1300" kern="1200">
        <a:solidFill>
          <a:schemeClr val="tx1"/>
        </a:solidFill>
        <a:latin typeface="+mn-lt"/>
        <a:ea typeface="+mn-ea"/>
        <a:cs typeface="+mn-cs"/>
      </a:defRPr>
    </a:lvl6pPr>
    <a:lvl7pPr marL="2743200" algn="l" defTabSz="914400" rtl="0" eaLnBrk="1" latinLnBrk="0" hangingPunct="1">
      <a:defRPr sz="1300" kern="1200">
        <a:solidFill>
          <a:schemeClr val="tx1"/>
        </a:solidFill>
        <a:latin typeface="+mn-lt"/>
        <a:ea typeface="+mn-ea"/>
        <a:cs typeface="+mn-cs"/>
      </a:defRPr>
    </a:lvl7pPr>
    <a:lvl8pPr marL="3200400" algn="l" defTabSz="914400" rtl="0" eaLnBrk="1" latinLnBrk="0" hangingPunct="1">
      <a:defRPr sz="1300" kern="1200">
        <a:solidFill>
          <a:schemeClr val="tx1"/>
        </a:solidFill>
        <a:latin typeface="+mn-lt"/>
        <a:ea typeface="+mn-ea"/>
        <a:cs typeface="+mn-cs"/>
      </a:defRPr>
    </a:lvl8pPr>
    <a:lvl9pPr marL="3657600"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407988" y="700088"/>
            <a:ext cx="6207125" cy="3490912"/>
          </a:xfrm>
          <a:ln/>
        </p:spPr>
      </p:sp>
      <p:sp>
        <p:nvSpPr>
          <p:cNvPr id="13315" name="Notes Placeholder 2"/>
          <p:cNvSpPr>
            <a:spLocks noGrp="1"/>
          </p:cNvSpPr>
          <p:nvPr>
            <p:ph type="body" idx="1"/>
          </p:nvPr>
        </p:nvSpPr>
        <p:spPr>
          <a:noFill/>
          <a:ln/>
        </p:spPr>
        <p:txBody>
          <a:bodyPr/>
          <a:lstStyle/>
          <a:p>
            <a:endParaRPr lang="en-US" dirty="0" smtClean="0"/>
          </a:p>
        </p:txBody>
      </p:sp>
      <p:sp>
        <p:nvSpPr>
          <p:cNvPr id="13316" name="Slide Number Placeholder 3"/>
          <p:cNvSpPr>
            <a:spLocks noGrp="1"/>
          </p:cNvSpPr>
          <p:nvPr>
            <p:ph type="sldNum" sz="quarter" idx="5"/>
          </p:nvPr>
        </p:nvSpPr>
        <p:spPr>
          <a:noFill/>
        </p:spPr>
        <p:txBody>
          <a:bodyPr/>
          <a:lstStyle/>
          <a:p>
            <a:fld id="{44C3122E-3B7F-4271-8F0A-1EC521844837}"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E57D3355-F02E-4544-90F5-3AB434BB3244}" type="slidenum">
              <a:rPr lang="en-US" altLang="en-US"/>
              <a:pPr eaLnBrk="1" hangingPunct="1"/>
              <a:t>10</a:t>
            </a:fld>
            <a:endParaRPr lang="en-US" altLang="en-US" dirty="0"/>
          </a:p>
        </p:txBody>
      </p:sp>
      <p:sp>
        <p:nvSpPr>
          <p:cNvPr id="81923"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14" tIns="68856" rIns="137714" bIns="6885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6BE9D98-CC5A-4B76-AA9C-BAB9A07A2B8E}" type="slidenum">
              <a:rPr lang="en-US" altLang="en-US">
                <a:cs typeface="Arial" pitchFamily="34" charset="0"/>
              </a:rPr>
              <a:pPr algn="r" eaLnBrk="1" hangingPunct="1"/>
              <a:t>10</a:t>
            </a:fld>
            <a:endParaRPr lang="en-US" altLang="en-US" dirty="0">
              <a:cs typeface="Arial" pitchFamily="34" charset="0"/>
            </a:endParaRPr>
          </a:p>
        </p:txBody>
      </p:sp>
      <p:sp>
        <p:nvSpPr>
          <p:cNvPr id="81924" name="Rectangle 4"/>
          <p:cNvSpPr>
            <a:spLocks noGrp="1" noRot="1" noChangeAspect="1" noChangeArrowheads="1" noTextEdit="1"/>
          </p:cNvSpPr>
          <p:nvPr>
            <p:ph type="sldImg"/>
          </p:nvPr>
        </p:nvSpPr>
        <p:spPr>
          <a:xfrm>
            <a:off x="407988" y="698500"/>
            <a:ext cx="6207125" cy="3490913"/>
          </a:xfrm>
          <a:ln/>
        </p:spPr>
      </p:sp>
      <p:sp>
        <p:nvSpPr>
          <p:cNvPr id="81925"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764EB1F5-CACF-4EC6-A7FE-1FD921E44E33}" type="slidenum">
              <a:rPr lang="en-US" altLang="en-US"/>
              <a:pPr eaLnBrk="1" hangingPunct="1"/>
              <a:t>12</a:t>
            </a:fld>
            <a:endParaRPr lang="en-US" altLang="en-US" dirty="0"/>
          </a:p>
        </p:txBody>
      </p:sp>
      <p:sp>
        <p:nvSpPr>
          <p:cNvPr id="89091" name="Rectangle 2"/>
          <p:cNvSpPr>
            <a:spLocks noGrp="1" noRot="1" noChangeAspect="1" noChangeArrowheads="1" noTextEdit="1"/>
          </p:cNvSpPr>
          <p:nvPr>
            <p:ph type="sldImg"/>
          </p:nvPr>
        </p:nvSpPr>
        <p:spPr>
          <a:xfrm>
            <a:off x="407988" y="698500"/>
            <a:ext cx="6207125" cy="3490913"/>
          </a:xfrm>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0E914104-FB39-48C1-88AA-583AF6CED7AD}" type="slidenum">
              <a:rPr lang="en-US" altLang="en-US"/>
              <a:pPr eaLnBrk="1" hangingPunct="1"/>
              <a:t>13</a:t>
            </a:fld>
            <a:endParaRPr lang="en-US" altLang="en-US" dirty="0"/>
          </a:p>
        </p:txBody>
      </p:sp>
      <p:sp>
        <p:nvSpPr>
          <p:cNvPr id="90115" name="Rectangle 2"/>
          <p:cNvSpPr>
            <a:spLocks noGrp="1" noRot="1" noChangeAspect="1" noChangeArrowheads="1" noTextEdit="1"/>
          </p:cNvSpPr>
          <p:nvPr>
            <p:ph type="sldImg"/>
          </p:nvPr>
        </p:nvSpPr>
        <p:spPr>
          <a:xfrm>
            <a:off x="446088" y="736600"/>
            <a:ext cx="6130925" cy="3448050"/>
          </a:xfrm>
          <a:ln/>
        </p:spPr>
      </p:sp>
      <p:sp>
        <p:nvSpPr>
          <p:cNvPr id="90116" name="Rectangle 3"/>
          <p:cNvSpPr>
            <a:spLocks noGrp="1" noChangeArrowheads="1"/>
          </p:cNvSpPr>
          <p:nvPr>
            <p:ph type="body" idx="1"/>
          </p:nvPr>
        </p:nvSpPr>
        <p:spPr>
          <a:xfrm>
            <a:off x="927280" y="4428199"/>
            <a:ext cx="5168543" cy="4185907"/>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14</a:t>
            </a:fld>
            <a:endParaRPr lang="en-US" dirty="0"/>
          </a:p>
        </p:txBody>
      </p:sp>
    </p:spTree>
    <p:extLst>
      <p:ext uri="{BB962C8B-B14F-4D97-AF65-F5344CB8AC3E}">
        <p14:creationId xmlns:p14="http://schemas.microsoft.com/office/powerpoint/2010/main" val="19094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15</a:t>
            </a:fld>
            <a:endParaRPr lang="en-US"/>
          </a:p>
        </p:txBody>
      </p:sp>
    </p:spTree>
    <p:extLst>
      <p:ext uri="{BB962C8B-B14F-4D97-AF65-F5344CB8AC3E}">
        <p14:creationId xmlns:p14="http://schemas.microsoft.com/office/powerpoint/2010/main" val="161345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5929DC5E-A65C-409B-8041-35A93AAF907D}" type="slidenum">
              <a:rPr lang="en-US" altLang="en-US"/>
              <a:pPr eaLnBrk="1" hangingPunct="1"/>
              <a:t>17</a:t>
            </a:fld>
            <a:endParaRPr lang="en-US" altLang="en-US" dirty="0"/>
          </a:p>
        </p:txBody>
      </p:sp>
      <p:sp>
        <p:nvSpPr>
          <p:cNvPr id="105475" name="Rectangle 2"/>
          <p:cNvSpPr>
            <a:spLocks noGrp="1" noRot="1" noChangeAspect="1" noChangeArrowheads="1" noTextEdit="1"/>
          </p:cNvSpPr>
          <p:nvPr>
            <p:ph type="sldImg"/>
          </p:nvPr>
        </p:nvSpPr>
        <p:spPr>
          <a:xfrm>
            <a:off x="407988" y="698500"/>
            <a:ext cx="6207125" cy="3490913"/>
          </a:xfrm>
          <a:ln/>
        </p:spPr>
      </p:sp>
      <p:sp>
        <p:nvSpPr>
          <p:cNvPr id="105476"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5929DC5E-A65C-409B-8041-35A93AAF907D}" type="slidenum">
              <a:rPr lang="en-US" altLang="en-US"/>
              <a:pPr eaLnBrk="1" hangingPunct="1"/>
              <a:t>18</a:t>
            </a:fld>
            <a:endParaRPr lang="en-US" altLang="en-US" dirty="0"/>
          </a:p>
        </p:txBody>
      </p:sp>
      <p:sp>
        <p:nvSpPr>
          <p:cNvPr id="105475" name="Rectangle 2"/>
          <p:cNvSpPr>
            <a:spLocks noGrp="1" noRot="1" noChangeAspect="1" noChangeArrowheads="1" noTextEdit="1"/>
          </p:cNvSpPr>
          <p:nvPr>
            <p:ph type="sldImg"/>
          </p:nvPr>
        </p:nvSpPr>
        <p:spPr>
          <a:xfrm>
            <a:off x="407988" y="698500"/>
            <a:ext cx="6207125" cy="3490913"/>
          </a:xfrm>
          <a:ln/>
        </p:spPr>
      </p:sp>
      <p:sp>
        <p:nvSpPr>
          <p:cNvPr id="105476"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5929DC5E-A65C-409B-8041-35A93AAF907D}" type="slidenum">
              <a:rPr lang="en-US" altLang="en-US"/>
              <a:pPr eaLnBrk="1" hangingPunct="1"/>
              <a:t>19</a:t>
            </a:fld>
            <a:endParaRPr lang="en-US" altLang="en-US" dirty="0"/>
          </a:p>
        </p:txBody>
      </p:sp>
      <p:sp>
        <p:nvSpPr>
          <p:cNvPr id="105475" name="Rectangle 2"/>
          <p:cNvSpPr>
            <a:spLocks noGrp="1" noRot="1" noChangeAspect="1" noChangeArrowheads="1" noTextEdit="1"/>
          </p:cNvSpPr>
          <p:nvPr>
            <p:ph type="sldImg"/>
          </p:nvPr>
        </p:nvSpPr>
        <p:spPr>
          <a:xfrm>
            <a:off x="407988" y="698500"/>
            <a:ext cx="6207125" cy="3490913"/>
          </a:xfrm>
          <a:ln/>
        </p:spPr>
      </p:sp>
      <p:sp>
        <p:nvSpPr>
          <p:cNvPr id="105476"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20</a:t>
            </a:fld>
            <a:endParaRPr lang="en-US" dirty="0"/>
          </a:p>
        </p:txBody>
      </p:sp>
    </p:spTree>
    <p:extLst>
      <p:ext uri="{BB962C8B-B14F-4D97-AF65-F5344CB8AC3E}">
        <p14:creationId xmlns:p14="http://schemas.microsoft.com/office/powerpoint/2010/main" val="340551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21</a:t>
            </a:fld>
            <a:endParaRPr lang="en-US" dirty="0"/>
          </a:p>
        </p:txBody>
      </p:sp>
    </p:spTree>
    <p:extLst>
      <p:ext uri="{BB962C8B-B14F-4D97-AF65-F5344CB8AC3E}">
        <p14:creationId xmlns:p14="http://schemas.microsoft.com/office/powerpoint/2010/main" val="340551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2</a:t>
            </a:fld>
            <a:endParaRPr lang="en-US"/>
          </a:p>
        </p:txBody>
      </p:sp>
    </p:spTree>
    <p:extLst>
      <p:ext uri="{BB962C8B-B14F-4D97-AF65-F5344CB8AC3E}">
        <p14:creationId xmlns:p14="http://schemas.microsoft.com/office/powerpoint/2010/main" val="298684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22</a:t>
            </a:fld>
            <a:endParaRPr lang="en-US" dirty="0"/>
          </a:p>
        </p:txBody>
      </p:sp>
    </p:spTree>
    <p:extLst>
      <p:ext uri="{BB962C8B-B14F-4D97-AF65-F5344CB8AC3E}">
        <p14:creationId xmlns:p14="http://schemas.microsoft.com/office/powerpoint/2010/main" val="403408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33D4C9C9-9038-4F03-8F04-AF3DF8A10582}" type="slidenum">
              <a:rPr lang="en-US" altLang="en-US"/>
              <a:pPr eaLnBrk="1" hangingPunct="1"/>
              <a:t>23</a:t>
            </a:fld>
            <a:endParaRPr lang="en-US" altLang="en-US" dirty="0"/>
          </a:p>
        </p:txBody>
      </p:sp>
      <p:sp>
        <p:nvSpPr>
          <p:cNvPr id="129027"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7" tIns="68853" rIns="137707" bIns="688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3F42BF8-5ADC-4D02-A229-76450CBD3758}" type="slidenum">
              <a:rPr lang="en-US" altLang="en-US"/>
              <a:pPr algn="r" eaLnBrk="1" hangingPunct="1"/>
              <a:t>23</a:t>
            </a:fld>
            <a:endParaRPr lang="en-US" altLang="en-US" dirty="0"/>
          </a:p>
        </p:txBody>
      </p:sp>
      <p:sp>
        <p:nvSpPr>
          <p:cNvPr id="129028" name="Rectangle 4"/>
          <p:cNvSpPr>
            <a:spLocks noGrp="1" noRot="1" noChangeAspect="1" noChangeArrowheads="1" noTextEdit="1"/>
          </p:cNvSpPr>
          <p:nvPr>
            <p:ph type="sldImg"/>
          </p:nvPr>
        </p:nvSpPr>
        <p:spPr>
          <a:xfrm>
            <a:off x="407988" y="698500"/>
            <a:ext cx="6207125" cy="3490913"/>
          </a:xfrm>
          <a:ln/>
        </p:spPr>
      </p:sp>
      <p:sp>
        <p:nvSpPr>
          <p:cNvPr id="129029"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407988" y="698500"/>
            <a:ext cx="6207125" cy="3490913"/>
          </a:xfrm>
          <a:ln/>
        </p:spPr>
      </p:sp>
      <p:sp>
        <p:nvSpPr>
          <p:cNvPr id="110595" name="Notes Placeholder 2"/>
          <p:cNvSpPr>
            <a:spLocks noGrp="1"/>
          </p:cNvSpPr>
          <p:nvPr>
            <p:ph type="body" idx="1"/>
          </p:nvPr>
        </p:nvSpPr>
        <p:spPr>
          <a:noFill/>
        </p:spPr>
        <p:txBody>
          <a:bodyPr/>
          <a:lstStyle/>
          <a:p>
            <a:pPr eaLnBrk="1" hangingPunct="1"/>
            <a:endParaRPr lang="en-US" altLang="en-US" dirty="0" smtClean="0">
              <a:latin typeface="Arial" pitchFamily="34" charset="0"/>
            </a:endParaRPr>
          </a:p>
        </p:txBody>
      </p:sp>
      <p:sp>
        <p:nvSpPr>
          <p:cNvPr id="110596" name="Slide Number Placeholder 3"/>
          <p:cNvSpPr>
            <a:spLocks noGrp="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B4E0CA79-E665-431B-9A3A-0FAAF6A2C64F}" type="slidenum">
              <a:rPr lang="en-US" altLang="en-US"/>
              <a:pPr eaLnBrk="1" hangingPunct="1"/>
              <a:t>24</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25</a:t>
            </a:fld>
            <a:endParaRPr lang="en-US" dirty="0"/>
          </a:p>
        </p:txBody>
      </p:sp>
    </p:spTree>
    <p:extLst>
      <p:ext uri="{BB962C8B-B14F-4D97-AF65-F5344CB8AC3E}">
        <p14:creationId xmlns:p14="http://schemas.microsoft.com/office/powerpoint/2010/main" val="3990206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26</a:t>
            </a:fld>
            <a:endParaRPr lang="en-US" dirty="0"/>
          </a:p>
        </p:txBody>
      </p:sp>
    </p:spTree>
    <p:extLst>
      <p:ext uri="{BB962C8B-B14F-4D97-AF65-F5344CB8AC3E}">
        <p14:creationId xmlns:p14="http://schemas.microsoft.com/office/powerpoint/2010/main" val="3990206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949FDD71-4316-407B-BDEB-5E3FF6D4D60D}" type="slidenum">
              <a:rPr lang="en-US" altLang="en-US"/>
              <a:pPr eaLnBrk="1" hangingPunct="1"/>
              <a:t>27</a:t>
            </a:fld>
            <a:endParaRPr lang="en-US" altLang="en-US" dirty="0"/>
          </a:p>
        </p:txBody>
      </p:sp>
      <p:sp>
        <p:nvSpPr>
          <p:cNvPr id="113667"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7" tIns="68853" rIns="137707" bIns="688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01FEDFC-DB7C-4BD1-912D-777345F9D2DB}" type="slidenum">
              <a:rPr lang="en-US" altLang="en-US"/>
              <a:pPr algn="r" eaLnBrk="1" hangingPunct="1"/>
              <a:t>27</a:t>
            </a:fld>
            <a:endParaRPr lang="en-US" altLang="en-US" dirty="0"/>
          </a:p>
        </p:txBody>
      </p:sp>
      <p:sp>
        <p:nvSpPr>
          <p:cNvPr id="113668" name="Rectangle 4"/>
          <p:cNvSpPr>
            <a:spLocks noGrp="1" noRot="1" noChangeAspect="1" noChangeArrowheads="1" noTextEdit="1"/>
          </p:cNvSpPr>
          <p:nvPr>
            <p:ph type="sldImg"/>
          </p:nvPr>
        </p:nvSpPr>
        <p:spPr>
          <a:xfrm>
            <a:off x="407988" y="698500"/>
            <a:ext cx="6207125" cy="3490913"/>
          </a:xfrm>
          <a:ln/>
        </p:spPr>
      </p:sp>
      <p:sp>
        <p:nvSpPr>
          <p:cNvPr id="113669"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0974" lvl="1" eaLnBrk="1" hangingPunct="1"/>
            <a:r>
              <a:rPr lang="en-US" altLang="en-US" dirty="0" smtClean="0">
                <a:latin typeface="Arial" pitchFamily="34" charset="0"/>
              </a:rPr>
              <a:t>Based on the IC power dissipation from the previous step and the ambient temperature of the customer’s application, calculate the required maximum </a:t>
            </a:r>
            <a:r>
              <a:rPr lang="el-GR" altLang="en-US" smtClean="0">
                <a:latin typeface="Arial" pitchFamily="34" charset="0"/>
              </a:rPr>
              <a:t>θ</a:t>
            </a:r>
            <a:r>
              <a:rPr lang="en-US" altLang="en-US" baseline="-25000" dirty="0" smtClean="0">
                <a:latin typeface="Arial" pitchFamily="34" charset="0"/>
              </a:rPr>
              <a:t>JA</a:t>
            </a:r>
            <a:r>
              <a:rPr kumimoji="1" lang="en-US" altLang="en-US" dirty="0" smtClean="0">
                <a:latin typeface="Arial" pitchFamily="34" charset="0"/>
              </a:rPr>
              <a:t> for the application. The calculation is simple. It can be simplified further by using the embedded excel calculator.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A01FD7D9-CD09-4692-83A9-0CF25AB01E3A}" type="slidenum">
              <a:rPr lang="en-US" altLang="en-US"/>
              <a:pPr eaLnBrk="1" hangingPunct="1"/>
              <a:t>28</a:t>
            </a:fld>
            <a:endParaRPr lang="en-US" altLang="en-US" dirty="0"/>
          </a:p>
        </p:txBody>
      </p:sp>
      <p:sp>
        <p:nvSpPr>
          <p:cNvPr id="114691"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7" tIns="68853" rIns="137707" bIns="688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375800D-4416-44C7-970D-BAB58BC2CFB1}" type="slidenum">
              <a:rPr lang="en-US" altLang="en-US"/>
              <a:pPr algn="r" eaLnBrk="1" hangingPunct="1"/>
              <a:t>28</a:t>
            </a:fld>
            <a:endParaRPr lang="en-US" altLang="en-US" dirty="0"/>
          </a:p>
        </p:txBody>
      </p:sp>
      <p:sp>
        <p:nvSpPr>
          <p:cNvPr id="114692" name="Rectangle 4"/>
          <p:cNvSpPr>
            <a:spLocks noGrp="1" noRot="1" noChangeAspect="1" noChangeArrowheads="1" noTextEdit="1"/>
          </p:cNvSpPr>
          <p:nvPr>
            <p:ph type="sldImg"/>
          </p:nvPr>
        </p:nvSpPr>
        <p:spPr>
          <a:xfrm>
            <a:off x="407988" y="698500"/>
            <a:ext cx="6207125" cy="3490913"/>
          </a:xfrm>
          <a:ln/>
        </p:spPr>
      </p:sp>
      <p:sp>
        <p:nvSpPr>
          <p:cNvPr id="114693"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98A1DD09-1F36-4A24-8516-5B7B8C342DD5}" type="slidenum">
              <a:rPr lang="en-US" altLang="en-US">
                <a:solidFill>
                  <a:srgbClr val="000000"/>
                </a:solidFill>
              </a:rPr>
              <a:pPr eaLnBrk="1" hangingPunct="1"/>
              <a:t>29</a:t>
            </a:fld>
            <a:endParaRPr lang="en-US" altLang="en-US" dirty="0">
              <a:solidFill>
                <a:srgbClr val="000000"/>
              </a:solidFill>
            </a:endParaRPr>
          </a:p>
        </p:txBody>
      </p:sp>
      <p:sp>
        <p:nvSpPr>
          <p:cNvPr id="116739"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7" tIns="68853" rIns="137707" bIns="688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00651B6-14B5-4088-8142-7706CCF90A2F}" type="slidenum">
              <a:rPr lang="en-US" altLang="en-US">
                <a:solidFill>
                  <a:srgbClr val="000000"/>
                </a:solidFill>
              </a:rPr>
              <a:pPr algn="r" eaLnBrk="1" hangingPunct="1"/>
              <a:t>29</a:t>
            </a:fld>
            <a:endParaRPr lang="en-US" altLang="en-US" dirty="0">
              <a:solidFill>
                <a:srgbClr val="000000"/>
              </a:solidFill>
            </a:endParaRPr>
          </a:p>
        </p:txBody>
      </p:sp>
      <p:sp>
        <p:nvSpPr>
          <p:cNvPr id="116740" name="Rectangle 4"/>
          <p:cNvSpPr>
            <a:spLocks noGrp="1" noRot="1" noChangeAspect="1" noChangeArrowheads="1" noTextEdit="1"/>
          </p:cNvSpPr>
          <p:nvPr>
            <p:ph type="sldImg"/>
          </p:nvPr>
        </p:nvSpPr>
        <p:spPr>
          <a:xfrm>
            <a:off x="407988" y="698500"/>
            <a:ext cx="6207125" cy="3490913"/>
          </a:xfrm>
          <a:ln/>
        </p:spPr>
      </p:sp>
      <p:sp>
        <p:nvSpPr>
          <p:cNvPr id="116741"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0974" lvl="1" eaLnBrk="1" hangingPunct="1"/>
            <a:r>
              <a:rPr lang="en-US" altLang="en-US" dirty="0" smtClean="0">
                <a:latin typeface="Arial" pitchFamily="34" charset="0"/>
              </a:rPr>
              <a:t>Some datasheets will be more helpful in getting you started with your thermal calculations. There may be a thermal resistance vs board area curve available. In that case, you can make a quick estimate right away.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DEA99B48-74A9-4266-A3BE-80FA46C2F0A1}" type="slidenum">
              <a:rPr lang="en-US" altLang="en-US"/>
              <a:pPr eaLnBrk="1" hangingPunct="1"/>
              <a:t>30</a:t>
            </a:fld>
            <a:endParaRPr lang="en-US" altLang="en-US" dirty="0"/>
          </a:p>
        </p:txBody>
      </p:sp>
      <p:sp>
        <p:nvSpPr>
          <p:cNvPr id="117763"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BA81D317-06FC-411E-BFE4-23DA38F00348}" type="slidenum">
              <a:rPr lang="en-US" altLang="en-US"/>
              <a:pPr algn="r" eaLnBrk="1" hangingPunct="1"/>
              <a:t>30</a:t>
            </a:fld>
            <a:endParaRPr lang="en-US" altLang="en-US" dirty="0"/>
          </a:p>
        </p:txBody>
      </p:sp>
      <p:sp>
        <p:nvSpPr>
          <p:cNvPr id="117764" name="Rectangle 4"/>
          <p:cNvSpPr>
            <a:spLocks noGrp="1" noRot="1" noChangeAspect="1" noChangeArrowheads="1" noTextEdit="1"/>
          </p:cNvSpPr>
          <p:nvPr>
            <p:ph type="sldImg"/>
          </p:nvPr>
        </p:nvSpPr>
        <p:spPr>
          <a:xfrm>
            <a:off x="407988" y="698500"/>
            <a:ext cx="6207125" cy="3490913"/>
          </a:xfrm>
          <a:ln/>
        </p:spPr>
      </p:sp>
      <p:sp>
        <p:nvSpPr>
          <p:cNvPr id="117765"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A1B33996-2BE9-415A-8D48-E3D9959745ED}" type="slidenum">
              <a:rPr lang="en-US" altLang="en-US"/>
              <a:pPr eaLnBrk="1" hangingPunct="1"/>
              <a:t>31</a:t>
            </a:fld>
            <a:endParaRPr lang="en-US" altLang="en-US" dirty="0"/>
          </a:p>
        </p:txBody>
      </p:sp>
      <p:sp>
        <p:nvSpPr>
          <p:cNvPr id="118787"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55CF28E-0E37-40F2-AC7B-06BAD7C14BF8}" type="slidenum">
              <a:rPr lang="en-US" altLang="en-US"/>
              <a:pPr algn="r" eaLnBrk="1" hangingPunct="1"/>
              <a:t>31</a:t>
            </a:fld>
            <a:endParaRPr lang="en-US" altLang="en-US" dirty="0"/>
          </a:p>
        </p:txBody>
      </p:sp>
      <p:sp>
        <p:nvSpPr>
          <p:cNvPr id="118788" name="Rectangle 7"/>
          <p:cNvSpPr txBox="1">
            <a:spLocks noGrp="1" noChangeArrowheads="1"/>
          </p:cNvSpPr>
          <p:nvPr/>
        </p:nvSpPr>
        <p:spPr bwMode="auto">
          <a:xfrm>
            <a:off x="3978376" y="9097096"/>
            <a:ext cx="3043131" cy="21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CEA359F-D7FD-4D9D-B814-24FCFC6DC49E}" type="slidenum">
              <a:rPr lang="en-US" altLang="en-US"/>
              <a:pPr algn="r" eaLnBrk="1" hangingPunct="1"/>
              <a:t>31</a:t>
            </a:fld>
            <a:endParaRPr lang="en-US" altLang="en-US" dirty="0"/>
          </a:p>
        </p:txBody>
      </p:sp>
      <p:sp>
        <p:nvSpPr>
          <p:cNvPr id="118789" name="Rectangle 3"/>
          <p:cNvSpPr>
            <a:spLocks noGrp="1" noRot="1" noChangeAspect="1" noChangeArrowheads="1" noTextEdit="1"/>
          </p:cNvSpPr>
          <p:nvPr>
            <p:ph type="sldImg"/>
          </p:nvPr>
        </p:nvSpPr>
        <p:spPr>
          <a:xfrm>
            <a:off x="407988" y="698500"/>
            <a:ext cx="6207125" cy="3490913"/>
          </a:xfrm>
          <a:ln/>
        </p:spPr>
      </p:sp>
      <p:sp>
        <p:nvSpPr>
          <p:cNvPr id="118790" name="Rectangle 4"/>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9121" y="8843328"/>
            <a:ext cx="3042391" cy="46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406" tIns="68203" rIns="136406" bIns="68203"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6A21FB14-3EE0-487C-8046-37203FF19A0D}" type="slidenum">
              <a:rPr lang="en-US" altLang="en-US">
                <a:solidFill>
                  <a:prstClr val="black"/>
                </a:solidFill>
              </a:rPr>
              <a:pPr algn="r" eaLnBrk="1" hangingPunct="1"/>
              <a:t>3</a:t>
            </a:fld>
            <a:endParaRPr lang="en-US" altLang="en-US">
              <a:solidFill>
                <a:prstClr val="black"/>
              </a:solidFill>
            </a:endParaRPr>
          </a:p>
        </p:txBody>
      </p:sp>
      <p:sp>
        <p:nvSpPr>
          <p:cNvPr id="68611" name="Rectangle 2"/>
          <p:cNvSpPr>
            <a:spLocks noGrp="1" noRot="1" noChangeAspect="1" noChangeArrowheads="1" noTextEdit="1"/>
          </p:cNvSpPr>
          <p:nvPr>
            <p:ph type="sldImg"/>
          </p:nvPr>
        </p:nvSpPr>
        <p:spPr>
          <a:xfrm>
            <a:off x="360363" y="690563"/>
            <a:ext cx="6253162" cy="3517900"/>
          </a:xfrm>
          <a:ln/>
        </p:spPr>
      </p:sp>
      <p:sp>
        <p:nvSpPr>
          <p:cNvPr id="68612" name="Rectangle 3"/>
          <p:cNvSpPr>
            <a:spLocks noGrp="1" noChangeArrowheads="1"/>
          </p:cNvSpPr>
          <p:nvPr>
            <p:ph type="body" idx="1"/>
          </p:nvPr>
        </p:nvSpPr>
        <p:spPr>
          <a:xfrm>
            <a:off x="920828" y="4438356"/>
            <a:ext cx="5132143" cy="4207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648650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C36DFE7F-836B-4E01-BA27-33E9513E73DD}" type="slidenum">
              <a:rPr lang="en-US" altLang="en-US"/>
              <a:pPr eaLnBrk="1" hangingPunct="1"/>
              <a:t>32</a:t>
            </a:fld>
            <a:endParaRPr lang="en-US" altLang="en-US" dirty="0"/>
          </a:p>
        </p:txBody>
      </p:sp>
      <p:sp>
        <p:nvSpPr>
          <p:cNvPr id="121859"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3412591-4864-4EB4-A2C0-A01207B89AD0}" type="slidenum">
              <a:rPr lang="en-US" altLang="en-US"/>
              <a:pPr algn="r" eaLnBrk="1" hangingPunct="1"/>
              <a:t>32</a:t>
            </a:fld>
            <a:endParaRPr lang="en-US" altLang="en-US" dirty="0"/>
          </a:p>
        </p:txBody>
      </p:sp>
      <p:sp>
        <p:nvSpPr>
          <p:cNvPr id="121860"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5CD5E99-BBE8-499E-8625-7AABE65255EA}" type="slidenum">
              <a:rPr lang="en-US" altLang="en-US"/>
              <a:pPr algn="r" eaLnBrk="1" hangingPunct="1"/>
              <a:t>32</a:t>
            </a:fld>
            <a:endParaRPr lang="en-US" altLang="en-US" dirty="0"/>
          </a:p>
        </p:txBody>
      </p:sp>
      <p:sp>
        <p:nvSpPr>
          <p:cNvPr id="121861"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3A56AF7-9ADC-42FF-9B40-B7F2E3615091}" type="slidenum">
              <a:rPr lang="en-US" altLang="en-US"/>
              <a:pPr algn="r" eaLnBrk="1" hangingPunct="1"/>
              <a:t>32</a:t>
            </a:fld>
            <a:endParaRPr lang="en-US" altLang="en-US" dirty="0"/>
          </a:p>
        </p:txBody>
      </p:sp>
      <p:sp>
        <p:nvSpPr>
          <p:cNvPr id="121862"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C20E0CE-DCD0-4E95-81D0-EE94025EA3BA}" type="slidenum">
              <a:rPr lang="en-US" altLang="en-US">
                <a:solidFill>
                  <a:srgbClr val="000000"/>
                </a:solidFill>
                <a:ea typeface="MS PGothic" pitchFamily="34" charset="-128"/>
              </a:rPr>
              <a:pPr algn="r" eaLnBrk="1" hangingPunct="1"/>
              <a:t>32</a:t>
            </a:fld>
            <a:endParaRPr lang="en-US" altLang="en-US" dirty="0">
              <a:solidFill>
                <a:srgbClr val="000000"/>
              </a:solidFill>
              <a:ea typeface="MS PGothic" pitchFamily="34" charset="-128"/>
            </a:endParaRPr>
          </a:p>
        </p:txBody>
      </p:sp>
      <p:sp>
        <p:nvSpPr>
          <p:cNvPr id="121863" name="Rectangle 2"/>
          <p:cNvSpPr>
            <a:spLocks noGrp="1" noRot="1" noChangeAspect="1" noChangeArrowheads="1" noTextEdit="1"/>
          </p:cNvSpPr>
          <p:nvPr>
            <p:ph type="sldImg"/>
          </p:nvPr>
        </p:nvSpPr>
        <p:spPr>
          <a:xfrm>
            <a:off x="407988" y="698500"/>
            <a:ext cx="6207125" cy="3490913"/>
          </a:xfrm>
          <a:ln/>
        </p:spPr>
      </p:sp>
      <p:sp>
        <p:nvSpPr>
          <p:cNvPr id="1218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b="1" dirty="0" smtClean="0">
              <a:latin typeface="Arial" pitchFamily="34" charset="0"/>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C36DFE7F-836B-4E01-BA27-33E9513E73DD}" type="slidenum">
              <a:rPr lang="en-US" altLang="en-US"/>
              <a:pPr eaLnBrk="1" hangingPunct="1"/>
              <a:t>33</a:t>
            </a:fld>
            <a:endParaRPr lang="en-US" altLang="en-US" dirty="0"/>
          </a:p>
        </p:txBody>
      </p:sp>
      <p:sp>
        <p:nvSpPr>
          <p:cNvPr id="121859"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3412591-4864-4EB4-A2C0-A01207B89AD0}" type="slidenum">
              <a:rPr lang="en-US" altLang="en-US"/>
              <a:pPr algn="r" eaLnBrk="1" hangingPunct="1"/>
              <a:t>33</a:t>
            </a:fld>
            <a:endParaRPr lang="en-US" altLang="en-US" dirty="0"/>
          </a:p>
        </p:txBody>
      </p:sp>
      <p:sp>
        <p:nvSpPr>
          <p:cNvPr id="121860"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5CD5E99-BBE8-499E-8625-7AABE65255EA}" type="slidenum">
              <a:rPr lang="en-US" altLang="en-US"/>
              <a:pPr algn="r" eaLnBrk="1" hangingPunct="1"/>
              <a:t>33</a:t>
            </a:fld>
            <a:endParaRPr lang="en-US" altLang="en-US" dirty="0"/>
          </a:p>
        </p:txBody>
      </p:sp>
      <p:sp>
        <p:nvSpPr>
          <p:cNvPr id="121861"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3A56AF7-9ADC-42FF-9B40-B7F2E3615091}" type="slidenum">
              <a:rPr lang="en-US" altLang="en-US"/>
              <a:pPr algn="r" eaLnBrk="1" hangingPunct="1"/>
              <a:t>33</a:t>
            </a:fld>
            <a:endParaRPr lang="en-US" altLang="en-US" dirty="0"/>
          </a:p>
        </p:txBody>
      </p:sp>
      <p:sp>
        <p:nvSpPr>
          <p:cNvPr id="121862"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C20E0CE-DCD0-4E95-81D0-EE94025EA3BA}" type="slidenum">
              <a:rPr lang="en-US" altLang="en-US">
                <a:solidFill>
                  <a:srgbClr val="000000"/>
                </a:solidFill>
                <a:ea typeface="MS PGothic" pitchFamily="34" charset="-128"/>
              </a:rPr>
              <a:pPr algn="r" eaLnBrk="1" hangingPunct="1"/>
              <a:t>33</a:t>
            </a:fld>
            <a:endParaRPr lang="en-US" altLang="en-US" dirty="0">
              <a:solidFill>
                <a:srgbClr val="000000"/>
              </a:solidFill>
              <a:ea typeface="MS PGothic" pitchFamily="34" charset="-128"/>
            </a:endParaRPr>
          </a:p>
        </p:txBody>
      </p:sp>
      <p:sp>
        <p:nvSpPr>
          <p:cNvPr id="121863" name="Rectangle 2"/>
          <p:cNvSpPr>
            <a:spLocks noGrp="1" noRot="1" noChangeAspect="1" noChangeArrowheads="1" noTextEdit="1"/>
          </p:cNvSpPr>
          <p:nvPr>
            <p:ph type="sldImg"/>
          </p:nvPr>
        </p:nvSpPr>
        <p:spPr>
          <a:xfrm>
            <a:off x="407988" y="698500"/>
            <a:ext cx="6207125" cy="3490913"/>
          </a:xfrm>
          <a:ln/>
        </p:spPr>
      </p:sp>
      <p:sp>
        <p:nvSpPr>
          <p:cNvPr id="1218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b="1" dirty="0" smtClean="0">
              <a:latin typeface="Arial" pitchFamily="34" charset="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C36DFE7F-836B-4E01-BA27-33E9513E73DD}" type="slidenum">
              <a:rPr lang="en-US" altLang="en-US"/>
              <a:pPr eaLnBrk="1" hangingPunct="1"/>
              <a:t>34</a:t>
            </a:fld>
            <a:endParaRPr lang="en-US" altLang="en-US" dirty="0"/>
          </a:p>
        </p:txBody>
      </p:sp>
      <p:sp>
        <p:nvSpPr>
          <p:cNvPr id="121859"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3412591-4864-4EB4-A2C0-A01207B89AD0}" type="slidenum">
              <a:rPr lang="en-US" altLang="en-US"/>
              <a:pPr algn="r" eaLnBrk="1" hangingPunct="1"/>
              <a:t>34</a:t>
            </a:fld>
            <a:endParaRPr lang="en-US" altLang="en-US" dirty="0"/>
          </a:p>
        </p:txBody>
      </p:sp>
      <p:sp>
        <p:nvSpPr>
          <p:cNvPr id="121860"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5CD5E99-BBE8-499E-8625-7AABE65255EA}" type="slidenum">
              <a:rPr lang="en-US" altLang="en-US"/>
              <a:pPr algn="r" eaLnBrk="1" hangingPunct="1"/>
              <a:t>34</a:t>
            </a:fld>
            <a:endParaRPr lang="en-US" altLang="en-US" dirty="0"/>
          </a:p>
        </p:txBody>
      </p:sp>
      <p:sp>
        <p:nvSpPr>
          <p:cNvPr id="121861"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3A56AF7-9ADC-42FF-9B40-B7F2E3615091}" type="slidenum">
              <a:rPr lang="en-US" altLang="en-US"/>
              <a:pPr algn="r" eaLnBrk="1" hangingPunct="1"/>
              <a:t>34</a:t>
            </a:fld>
            <a:endParaRPr lang="en-US" altLang="en-US" dirty="0"/>
          </a:p>
        </p:txBody>
      </p:sp>
      <p:sp>
        <p:nvSpPr>
          <p:cNvPr id="121862"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C20E0CE-DCD0-4E95-81D0-EE94025EA3BA}" type="slidenum">
              <a:rPr lang="en-US" altLang="en-US">
                <a:solidFill>
                  <a:srgbClr val="000000"/>
                </a:solidFill>
                <a:ea typeface="MS PGothic" pitchFamily="34" charset="-128"/>
              </a:rPr>
              <a:pPr algn="r" eaLnBrk="1" hangingPunct="1"/>
              <a:t>34</a:t>
            </a:fld>
            <a:endParaRPr lang="en-US" altLang="en-US" dirty="0">
              <a:solidFill>
                <a:srgbClr val="000000"/>
              </a:solidFill>
              <a:ea typeface="MS PGothic" pitchFamily="34" charset="-128"/>
            </a:endParaRPr>
          </a:p>
        </p:txBody>
      </p:sp>
      <p:sp>
        <p:nvSpPr>
          <p:cNvPr id="121863" name="Rectangle 2"/>
          <p:cNvSpPr>
            <a:spLocks noGrp="1" noRot="1" noChangeAspect="1" noChangeArrowheads="1" noTextEdit="1"/>
          </p:cNvSpPr>
          <p:nvPr>
            <p:ph type="sldImg"/>
          </p:nvPr>
        </p:nvSpPr>
        <p:spPr>
          <a:xfrm>
            <a:off x="407988" y="698500"/>
            <a:ext cx="6207125" cy="3490913"/>
          </a:xfrm>
          <a:ln/>
        </p:spPr>
      </p:sp>
      <p:sp>
        <p:nvSpPr>
          <p:cNvPr id="1218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b="1" dirty="0" smtClean="0">
              <a:latin typeface="Arial" pitchFamily="34" charset="0"/>
              <a:ea typeface="MS PGothic"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C36DFE7F-836B-4E01-BA27-33E9513E73DD}" type="slidenum">
              <a:rPr lang="en-US" altLang="en-US"/>
              <a:pPr eaLnBrk="1" hangingPunct="1"/>
              <a:t>35</a:t>
            </a:fld>
            <a:endParaRPr lang="en-US" altLang="en-US" dirty="0"/>
          </a:p>
        </p:txBody>
      </p:sp>
      <p:sp>
        <p:nvSpPr>
          <p:cNvPr id="121859"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3412591-4864-4EB4-A2C0-A01207B89AD0}" type="slidenum">
              <a:rPr lang="en-US" altLang="en-US"/>
              <a:pPr algn="r" eaLnBrk="1" hangingPunct="1"/>
              <a:t>35</a:t>
            </a:fld>
            <a:endParaRPr lang="en-US" altLang="en-US" dirty="0"/>
          </a:p>
        </p:txBody>
      </p:sp>
      <p:sp>
        <p:nvSpPr>
          <p:cNvPr id="121860"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5CD5E99-BBE8-499E-8625-7AABE65255EA}" type="slidenum">
              <a:rPr lang="en-US" altLang="en-US"/>
              <a:pPr algn="r" eaLnBrk="1" hangingPunct="1"/>
              <a:t>35</a:t>
            </a:fld>
            <a:endParaRPr lang="en-US" altLang="en-US" dirty="0"/>
          </a:p>
        </p:txBody>
      </p:sp>
      <p:sp>
        <p:nvSpPr>
          <p:cNvPr id="121861"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03A56AF7-9ADC-42FF-9B40-B7F2E3615091}" type="slidenum">
              <a:rPr lang="en-US" altLang="en-US"/>
              <a:pPr algn="r" eaLnBrk="1" hangingPunct="1"/>
              <a:t>35</a:t>
            </a:fld>
            <a:endParaRPr lang="en-US" altLang="en-US" dirty="0"/>
          </a:p>
        </p:txBody>
      </p:sp>
      <p:sp>
        <p:nvSpPr>
          <p:cNvPr id="121862"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697" tIns="68849" rIns="137697" bIns="6884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C20E0CE-DCD0-4E95-81D0-EE94025EA3BA}" type="slidenum">
              <a:rPr lang="en-US" altLang="en-US">
                <a:solidFill>
                  <a:srgbClr val="000000"/>
                </a:solidFill>
                <a:ea typeface="MS PGothic" pitchFamily="34" charset="-128"/>
              </a:rPr>
              <a:pPr algn="r" eaLnBrk="1" hangingPunct="1"/>
              <a:t>35</a:t>
            </a:fld>
            <a:endParaRPr lang="en-US" altLang="en-US" dirty="0">
              <a:solidFill>
                <a:srgbClr val="000000"/>
              </a:solidFill>
              <a:ea typeface="MS PGothic" pitchFamily="34" charset="-128"/>
            </a:endParaRPr>
          </a:p>
        </p:txBody>
      </p:sp>
      <p:sp>
        <p:nvSpPr>
          <p:cNvPr id="121863" name="Rectangle 2"/>
          <p:cNvSpPr>
            <a:spLocks noGrp="1" noRot="1" noChangeAspect="1" noChangeArrowheads="1" noTextEdit="1"/>
          </p:cNvSpPr>
          <p:nvPr>
            <p:ph type="sldImg"/>
          </p:nvPr>
        </p:nvSpPr>
        <p:spPr>
          <a:xfrm>
            <a:off x="407988" y="698500"/>
            <a:ext cx="6207125" cy="3490913"/>
          </a:xfrm>
          <a:ln/>
        </p:spPr>
      </p:sp>
      <p:sp>
        <p:nvSpPr>
          <p:cNvPr id="1218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b="1" dirty="0" smtClean="0">
              <a:latin typeface="Arial" pitchFamily="34" charset="0"/>
              <a:ea typeface="MS PGothic"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B8AC5E38-1412-419C-A719-0D0AC03A1E8F}" type="slidenum">
              <a:rPr lang="en-US" altLang="en-US"/>
              <a:pPr eaLnBrk="1" hangingPunct="1"/>
              <a:t>36</a:t>
            </a:fld>
            <a:endParaRPr lang="en-US" altLang="en-US" dirty="0"/>
          </a:p>
        </p:txBody>
      </p:sp>
      <p:sp>
        <p:nvSpPr>
          <p:cNvPr id="122883"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7" tIns="68853" rIns="137707" bIns="688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1729601-0D51-47B4-BEC0-814568A6A48C}" type="slidenum">
              <a:rPr lang="en-US" altLang="en-US"/>
              <a:pPr algn="r" eaLnBrk="1" hangingPunct="1"/>
              <a:t>36</a:t>
            </a:fld>
            <a:endParaRPr lang="en-US" altLang="en-US" dirty="0"/>
          </a:p>
        </p:txBody>
      </p:sp>
      <p:sp>
        <p:nvSpPr>
          <p:cNvPr id="122884" name="Rectangle 4"/>
          <p:cNvSpPr>
            <a:spLocks noGrp="1" noRot="1" noChangeAspect="1" noChangeArrowheads="1" noTextEdit="1"/>
          </p:cNvSpPr>
          <p:nvPr>
            <p:ph type="sldImg"/>
          </p:nvPr>
        </p:nvSpPr>
        <p:spPr>
          <a:xfrm>
            <a:off x="407988" y="698500"/>
            <a:ext cx="6207125" cy="3490913"/>
          </a:xfrm>
          <a:ln/>
        </p:spPr>
      </p:sp>
      <p:sp>
        <p:nvSpPr>
          <p:cNvPr id="122885"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423B73C3-6BC9-4BD7-AC67-EA6EDE8F77E1}" type="slidenum">
              <a:rPr lang="en-US" altLang="en-US"/>
              <a:pPr eaLnBrk="1" hangingPunct="1"/>
              <a:t>37</a:t>
            </a:fld>
            <a:endParaRPr lang="en-US" altLang="en-US" dirty="0"/>
          </a:p>
        </p:txBody>
      </p:sp>
      <p:sp>
        <p:nvSpPr>
          <p:cNvPr id="123907"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7" tIns="68853" rIns="137707" bIns="6885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94923EA-C2A1-417F-B435-D3B81C9772EF}" type="slidenum">
              <a:rPr lang="en-US" altLang="en-US"/>
              <a:pPr algn="r" eaLnBrk="1" hangingPunct="1"/>
              <a:t>37</a:t>
            </a:fld>
            <a:endParaRPr lang="en-US" altLang="en-US" dirty="0"/>
          </a:p>
        </p:txBody>
      </p:sp>
      <p:sp>
        <p:nvSpPr>
          <p:cNvPr id="123908" name="Rectangle 4"/>
          <p:cNvSpPr>
            <a:spLocks noGrp="1" noRot="1" noChangeAspect="1" noChangeArrowheads="1" noTextEdit="1"/>
          </p:cNvSpPr>
          <p:nvPr>
            <p:ph type="sldImg"/>
          </p:nvPr>
        </p:nvSpPr>
        <p:spPr>
          <a:xfrm>
            <a:off x="407988" y="698500"/>
            <a:ext cx="6207125" cy="3490913"/>
          </a:xfrm>
          <a:ln/>
        </p:spPr>
      </p:sp>
      <p:sp>
        <p:nvSpPr>
          <p:cNvPr id="123909"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8220" eaLnBrk="0" hangingPunct="0">
              <a:defRPr>
                <a:solidFill>
                  <a:schemeClr val="tx1"/>
                </a:solidFill>
                <a:latin typeface="Arial" pitchFamily="34" charset="0"/>
              </a:defRPr>
            </a:lvl1pPr>
            <a:lvl2pPr marL="1107751" indent="-425697" defTabSz="1378220" eaLnBrk="0" hangingPunct="0">
              <a:defRPr>
                <a:solidFill>
                  <a:schemeClr val="tx1"/>
                </a:solidFill>
                <a:latin typeface="Arial" pitchFamily="34" charset="0"/>
              </a:defRPr>
            </a:lvl2pPr>
            <a:lvl3pPr marL="1702783" indent="-338675" defTabSz="1378220" eaLnBrk="0" hangingPunct="0">
              <a:defRPr>
                <a:solidFill>
                  <a:schemeClr val="tx1"/>
                </a:solidFill>
                <a:latin typeface="Arial" pitchFamily="34" charset="0"/>
              </a:defRPr>
            </a:lvl3pPr>
            <a:lvl4pPr marL="2384838" indent="-338675" defTabSz="1378220" eaLnBrk="0" hangingPunct="0">
              <a:defRPr>
                <a:solidFill>
                  <a:schemeClr val="tx1"/>
                </a:solidFill>
                <a:latin typeface="Arial" pitchFamily="34" charset="0"/>
              </a:defRPr>
            </a:lvl4pPr>
            <a:lvl5pPr marL="3066892" indent="-338675" defTabSz="1378220" eaLnBrk="0" hangingPunct="0">
              <a:defRPr>
                <a:solidFill>
                  <a:schemeClr val="tx1"/>
                </a:solidFill>
                <a:latin typeface="Arial" pitchFamily="34" charset="0"/>
              </a:defRPr>
            </a:lvl5pPr>
            <a:lvl6pPr marL="3744243" indent="-338675" defTabSz="1378220" eaLnBrk="0" fontAlgn="base" hangingPunct="0">
              <a:spcBef>
                <a:spcPct val="0"/>
              </a:spcBef>
              <a:spcAft>
                <a:spcPct val="0"/>
              </a:spcAft>
              <a:defRPr>
                <a:solidFill>
                  <a:schemeClr val="tx1"/>
                </a:solidFill>
                <a:latin typeface="Arial" pitchFamily="34" charset="0"/>
              </a:defRPr>
            </a:lvl6pPr>
            <a:lvl7pPr marL="4421593" indent="-338675" defTabSz="1378220" eaLnBrk="0" fontAlgn="base" hangingPunct="0">
              <a:spcBef>
                <a:spcPct val="0"/>
              </a:spcBef>
              <a:spcAft>
                <a:spcPct val="0"/>
              </a:spcAft>
              <a:defRPr>
                <a:solidFill>
                  <a:schemeClr val="tx1"/>
                </a:solidFill>
                <a:latin typeface="Arial" pitchFamily="34" charset="0"/>
              </a:defRPr>
            </a:lvl7pPr>
            <a:lvl8pPr marL="5098944" indent="-338675" defTabSz="1378220" eaLnBrk="0" fontAlgn="base" hangingPunct="0">
              <a:spcBef>
                <a:spcPct val="0"/>
              </a:spcBef>
              <a:spcAft>
                <a:spcPct val="0"/>
              </a:spcAft>
              <a:defRPr>
                <a:solidFill>
                  <a:schemeClr val="tx1"/>
                </a:solidFill>
                <a:latin typeface="Arial" pitchFamily="34" charset="0"/>
              </a:defRPr>
            </a:lvl8pPr>
            <a:lvl9pPr marL="5776294"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0F7AD8A2-8498-41EB-BAA7-D7CA7D7C668B}" type="slidenum">
              <a:rPr lang="en-US" altLang="en-US"/>
              <a:pPr eaLnBrk="1" hangingPunct="1"/>
              <a:t>38</a:t>
            </a:fld>
            <a:endParaRPr lang="en-US" altLang="en-US" dirty="0"/>
          </a:p>
        </p:txBody>
      </p:sp>
      <p:sp>
        <p:nvSpPr>
          <p:cNvPr id="125955" name="Rectangle 2"/>
          <p:cNvSpPr>
            <a:spLocks noGrp="1" noRot="1" noChangeAspect="1" noChangeArrowheads="1" noTextEdit="1"/>
          </p:cNvSpPr>
          <p:nvPr>
            <p:ph type="sldImg"/>
          </p:nvPr>
        </p:nvSpPr>
        <p:spPr>
          <a:xfrm>
            <a:off x="411163" y="700088"/>
            <a:ext cx="6200775" cy="3487737"/>
          </a:xfrm>
          <a:ln/>
        </p:spPr>
      </p:sp>
      <p:sp>
        <p:nvSpPr>
          <p:cNvPr id="125956" name="Rectangle 3"/>
          <p:cNvSpPr>
            <a:spLocks noGrp="1" noChangeArrowheads="1"/>
          </p:cNvSpPr>
          <p:nvPr>
            <p:ph type="body" idx="1"/>
          </p:nvPr>
        </p:nvSpPr>
        <p:spPr>
          <a:xfrm>
            <a:off x="936838" y="4421823"/>
            <a:ext cx="5149424" cy="41890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bottleneck is a normalized value, it cannot be compared directly across designs. However,</a:t>
            </a:r>
            <a:r>
              <a:rPr lang="en-US" baseline="0" dirty="0" smtClean="0"/>
              <a:t> since these two boards use the same package model, the effects of layout are evident. The test board on the left has many thin signal traces and large via clearance (on the bottom pins), as well as thin switch node traces (on the top). In comparison, the thermally optimized application board on the right has fewer traces and vias near the board and wider switch node traces, resulting in lower thermal resistance and die temperature.</a:t>
            </a:r>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40</a:t>
            </a:fld>
            <a:endParaRPr lang="en-US" dirty="0"/>
          </a:p>
        </p:txBody>
      </p:sp>
    </p:spTree>
    <p:extLst>
      <p:ext uri="{BB962C8B-B14F-4D97-AF65-F5344CB8AC3E}">
        <p14:creationId xmlns:p14="http://schemas.microsoft.com/office/powerpoint/2010/main" val="2793398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1AC1A6FB-9FD7-403B-8424-A1AAB0F22DB0}" type="slidenum">
              <a:rPr lang="en-US" altLang="en-US"/>
              <a:pPr eaLnBrk="1" hangingPunct="1"/>
              <a:t>41</a:t>
            </a:fld>
            <a:endParaRPr lang="en-US" altLang="en-US" dirty="0"/>
          </a:p>
        </p:txBody>
      </p:sp>
      <p:sp>
        <p:nvSpPr>
          <p:cNvPr id="128003" name="Rectangle 2"/>
          <p:cNvSpPr>
            <a:spLocks noGrp="1" noRot="1" noChangeAspect="1" noChangeArrowheads="1" noTextEdit="1"/>
          </p:cNvSpPr>
          <p:nvPr>
            <p:ph type="sldImg"/>
          </p:nvPr>
        </p:nvSpPr>
        <p:spPr>
          <a:xfrm>
            <a:off x="411163" y="700088"/>
            <a:ext cx="6200775" cy="3487737"/>
          </a:xfrm>
          <a:ln/>
        </p:spPr>
      </p:sp>
      <p:sp>
        <p:nvSpPr>
          <p:cNvPr id="128004" name="Rectangle 3"/>
          <p:cNvSpPr>
            <a:spLocks noGrp="1" noChangeArrowheads="1"/>
          </p:cNvSpPr>
          <p:nvPr>
            <p:ph type="body" idx="1"/>
          </p:nvPr>
        </p:nvSpPr>
        <p:spPr>
          <a:xfrm>
            <a:off x="936838" y="4421823"/>
            <a:ext cx="5149424" cy="41890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1AC1A6FB-9FD7-403B-8424-A1AAB0F22DB0}" type="slidenum">
              <a:rPr lang="en-US" altLang="en-US"/>
              <a:pPr eaLnBrk="1" hangingPunct="1"/>
              <a:t>42</a:t>
            </a:fld>
            <a:endParaRPr lang="en-US" altLang="en-US" dirty="0"/>
          </a:p>
        </p:txBody>
      </p:sp>
      <p:sp>
        <p:nvSpPr>
          <p:cNvPr id="128003" name="Rectangle 2"/>
          <p:cNvSpPr>
            <a:spLocks noGrp="1" noRot="1" noChangeAspect="1" noChangeArrowheads="1" noTextEdit="1"/>
          </p:cNvSpPr>
          <p:nvPr>
            <p:ph type="sldImg"/>
          </p:nvPr>
        </p:nvSpPr>
        <p:spPr>
          <a:xfrm>
            <a:off x="411163" y="700088"/>
            <a:ext cx="6200775" cy="3487737"/>
          </a:xfrm>
          <a:ln/>
        </p:spPr>
      </p:sp>
      <p:sp>
        <p:nvSpPr>
          <p:cNvPr id="128004" name="Rectangle 3"/>
          <p:cNvSpPr>
            <a:spLocks noGrp="1" noChangeArrowheads="1"/>
          </p:cNvSpPr>
          <p:nvPr>
            <p:ph type="body" idx="1"/>
          </p:nvPr>
        </p:nvSpPr>
        <p:spPr>
          <a:xfrm>
            <a:off x="936838" y="4421823"/>
            <a:ext cx="5149424" cy="41890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pPr>
                <a:defRPr/>
              </a:pPr>
              <a:t>4</a:t>
            </a:fld>
            <a:endParaRPr lang="en-US" dirty="0"/>
          </a:p>
        </p:txBody>
      </p:sp>
    </p:spTree>
    <p:extLst>
      <p:ext uri="{BB962C8B-B14F-4D97-AF65-F5344CB8AC3E}">
        <p14:creationId xmlns:p14="http://schemas.microsoft.com/office/powerpoint/2010/main" val="190944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1AC1A6FB-9FD7-403B-8424-A1AAB0F22DB0}" type="slidenum">
              <a:rPr lang="en-US" altLang="en-US"/>
              <a:pPr eaLnBrk="1" hangingPunct="1"/>
              <a:t>43</a:t>
            </a:fld>
            <a:endParaRPr lang="en-US" altLang="en-US" dirty="0"/>
          </a:p>
        </p:txBody>
      </p:sp>
      <p:sp>
        <p:nvSpPr>
          <p:cNvPr id="128003" name="Rectangle 2"/>
          <p:cNvSpPr>
            <a:spLocks noGrp="1" noRot="1" noChangeAspect="1" noChangeArrowheads="1" noTextEdit="1"/>
          </p:cNvSpPr>
          <p:nvPr>
            <p:ph type="sldImg"/>
          </p:nvPr>
        </p:nvSpPr>
        <p:spPr>
          <a:xfrm>
            <a:off x="411163" y="700088"/>
            <a:ext cx="6200775" cy="3487737"/>
          </a:xfrm>
          <a:ln/>
        </p:spPr>
      </p:sp>
      <p:sp>
        <p:nvSpPr>
          <p:cNvPr id="128004" name="Rectangle 3"/>
          <p:cNvSpPr>
            <a:spLocks noGrp="1" noChangeArrowheads="1"/>
          </p:cNvSpPr>
          <p:nvPr>
            <p:ph type="body" idx="1"/>
          </p:nvPr>
        </p:nvSpPr>
        <p:spPr>
          <a:xfrm>
            <a:off x="936838" y="4421823"/>
            <a:ext cx="5149424" cy="41890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A4086A66-3FF9-45C9-92D3-9C4EE2F953EC}" type="slidenum">
              <a:rPr lang="en-US" altLang="en-US"/>
              <a:pPr eaLnBrk="1" hangingPunct="1"/>
              <a:t>44</a:t>
            </a:fld>
            <a:endParaRPr lang="en-US" altLang="en-US" dirty="0"/>
          </a:p>
        </p:txBody>
      </p:sp>
      <p:sp>
        <p:nvSpPr>
          <p:cNvPr id="131075" name="Rectangle 2"/>
          <p:cNvSpPr>
            <a:spLocks noGrp="1" noRot="1" noChangeAspect="1" noChangeArrowheads="1" noTextEdit="1"/>
          </p:cNvSpPr>
          <p:nvPr>
            <p:ph type="sldImg"/>
          </p:nvPr>
        </p:nvSpPr>
        <p:spPr>
          <a:xfrm>
            <a:off x="407988" y="698500"/>
            <a:ext cx="6207125" cy="3490913"/>
          </a:xfrm>
          <a:ln/>
        </p:spPr>
      </p:sp>
      <p:sp>
        <p:nvSpPr>
          <p:cNvPr id="131076"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6C5302F7-D47F-4AB4-979D-80B68D840145}" type="slidenum">
              <a:rPr lang="en-US" altLang="en-US"/>
              <a:pPr eaLnBrk="1" hangingPunct="1"/>
              <a:t>45</a:t>
            </a:fld>
            <a:endParaRPr lang="en-US" altLang="en-US" dirty="0"/>
          </a:p>
        </p:txBody>
      </p:sp>
      <p:sp>
        <p:nvSpPr>
          <p:cNvPr id="132099" name="Rectangle 2"/>
          <p:cNvSpPr>
            <a:spLocks noGrp="1" noRot="1" noChangeAspect="1" noChangeArrowheads="1" noTextEdit="1"/>
          </p:cNvSpPr>
          <p:nvPr>
            <p:ph type="sldImg"/>
          </p:nvPr>
        </p:nvSpPr>
        <p:spPr>
          <a:xfrm>
            <a:off x="407988" y="698500"/>
            <a:ext cx="6207125" cy="3490913"/>
          </a:xfrm>
          <a:ln/>
        </p:spPr>
      </p:sp>
      <p:sp>
        <p:nvSpPr>
          <p:cNvPr id="132100" name="Rectangle 3"/>
          <p:cNvSpPr>
            <a:spLocks noGrp="1" noChangeArrowheads="1"/>
          </p:cNvSpPr>
          <p:nvPr>
            <p:ph type="body" idx="1"/>
          </p:nvPr>
        </p:nvSpPr>
        <p:spPr>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FFCA2842-18DB-4E73-BA40-A43C6F4A7232}" type="slidenum">
              <a:rPr lang="en-US" altLang="en-US"/>
              <a:pPr eaLnBrk="1" hangingPunct="1"/>
              <a:t>48</a:t>
            </a:fld>
            <a:endParaRPr lang="en-US" altLang="en-US" dirty="0"/>
          </a:p>
        </p:txBody>
      </p:sp>
      <p:sp>
        <p:nvSpPr>
          <p:cNvPr id="134147" name="Rectangle 2"/>
          <p:cNvSpPr>
            <a:spLocks noGrp="1" noRot="1" noChangeAspect="1" noChangeArrowheads="1" noTextEdit="1"/>
          </p:cNvSpPr>
          <p:nvPr>
            <p:ph type="sldImg"/>
          </p:nvPr>
        </p:nvSpPr>
        <p:spPr>
          <a:xfrm>
            <a:off x="407988" y="698500"/>
            <a:ext cx="6207125" cy="3490913"/>
          </a:xfrm>
          <a:ln/>
        </p:spPr>
      </p:sp>
      <p:sp>
        <p:nvSpPr>
          <p:cNvPr id="134148" name="Rectangle 3"/>
          <p:cNvSpPr>
            <a:spLocks noGrp="1" noChangeArrowheads="1"/>
          </p:cNvSpPr>
          <p:nvPr>
            <p:ph type="body" idx="1"/>
          </p:nvPr>
        </p:nvSpPr>
        <p:spPr>
          <a:xfrm>
            <a:off x="704223" y="4423417"/>
            <a:ext cx="5614656" cy="4187501"/>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pPr/>
              <a:t>61</a:t>
            </a:fld>
            <a:endParaRPr lang="en-US" dirty="0"/>
          </a:p>
        </p:txBody>
      </p:sp>
    </p:spTree>
    <p:extLst>
      <p:ext uri="{BB962C8B-B14F-4D97-AF65-F5344CB8AC3E}">
        <p14:creationId xmlns:p14="http://schemas.microsoft.com/office/powerpoint/2010/main" val="329291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E57D3355-F02E-4544-90F5-3AB434BB3244}" type="slidenum">
              <a:rPr lang="en-US" altLang="en-US"/>
              <a:pPr eaLnBrk="1" hangingPunct="1"/>
              <a:t>5</a:t>
            </a:fld>
            <a:endParaRPr lang="en-US" altLang="en-US"/>
          </a:p>
        </p:txBody>
      </p:sp>
      <p:sp>
        <p:nvSpPr>
          <p:cNvPr id="81923"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14" tIns="68856" rIns="137714" bIns="6885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6BE9D98-CC5A-4B76-AA9C-BAB9A07A2B8E}" type="slidenum">
              <a:rPr lang="en-US" altLang="en-US">
                <a:cs typeface="Arial" pitchFamily="34" charset="0"/>
              </a:rPr>
              <a:pPr algn="r" eaLnBrk="1" hangingPunct="1"/>
              <a:t>5</a:t>
            </a:fld>
            <a:endParaRPr lang="en-US" altLang="en-US">
              <a:cs typeface="Arial" pitchFamily="34" charset="0"/>
            </a:endParaRPr>
          </a:p>
        </p:txBody>
      </p:sp>
      <p:sp>
        <p:nvSpPr>
          <p:cNvPr id="81924" name="Rectangle 4"/>
          <p:cNvSpPr>
            <a:spLocks noGrp="1" noRot="1" noChangeAspect="1" noChangeArrowheads="1" noTextEdit="1"/>
          </p:cNvSpPr>
          <p:nvPr>
            <p:ph type="sldImg"/>
          </p:nvPr>
        </p:nvSpPr>
        <p:spPr>
          <a:xfrm>
            <a:off x="407988" y="698500"/>
            <a:ext cx="6207125" cy="3490913"/>
          </a:xfrm>
          <a:ln/>
        </p:spPr>
      </p:sp>
      <p:sp>
        <p:nvSpPr>
          <p:cNvPr id="81925"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The primary heat transfer path is conduction.</a:t>
            </a:r>
          </a:p>
          <a:p>
            <a:pPr eaLnBrk="1" hangingPunct="1"/>
            <a:endParaRPr lang="en-US" altLang="en-US" smtClean="0">
              <a:latin typeface="Arial" pitchFamily="34" charset="0"/>
            </a:endParaRPr>
          </a:p>
          <a:p>
            <a:pPr eaLnBrk="1" hangingPunct="1"/>
            <a:r>
              <a:rPr lang="en-US" altLang="en-US" smtClean="0">
                <a:latin typeface="Arial" pitchFamily="34" charset="0"/>
              </a:rPr>
              <a:t>Convection is really a combination of conduction and fluid flow.  It allows heat to leave the PCB and travel to the ambient environment.</a:t>
            </a:r>
          </a:p>
          <a:p>
            <a:pPr eaLnBrk="1" hangingPunct="1"/>
            <a:endParaRPr lang="en-US" altLang="en-US" smtClean="0">
              <a:latin typeface="Arial" pitchFamily="34" charset="0"/>
            </a:endParaRPr>
          </a:p>
          <a:p>
            <a:pPr eaLnBrk="1" hangingPunct="1"/>
            <a:r>
              <a:rPr lang="en-US" altLang="en-US" smtClean="0">
                <a:latin typeface="Arial" pitchFamily="34" charset="0"/>
              </a:rPr>
              <a:t>Radiation  is what is measured by thermal cameras.  Although significant, especially in smaller designs, much less heat is usually transferred as radiation.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B7B124-C454-48BE-99AB-F9D2C90112D4}" type="slidenum">
              <a:rPr lang="en-US" altLang="en-US"/>
              <a:pPr/>
              <a:t>6</a:t>
            </a:fld>
            <a:endParaRPr lang="en-US" altLang="en-US"/>
          </a:p>
        </p:txBody>
      </p:sp>
      <p:sp>
        <p:nvSpPr>
          <p:cNvPr id="194562" name="Rectangle 2"/>
          <p:cNvSpPr>
            <a:spLocks noGrp="1" noRot="1" noChangeAspect="1" noChangeArrowheads="1" noTextEdit="1"/>
          </p:cNvSpPr>
          <p:nvPr>
            <p:ph type="sldImg"/>
          </p:nvPr>
        </p:nvSpPr>
        <p:spPr>
          <a:xfrm>
            <a:off x="407988" y="698500"/>
            <a:ext cx="6207125" cy="3490913"/>
          </a:xfrm>
          <a:ln/>
        </p:spPr>
      </p:sp>
      <p:sp>
        <p:nvSpPr>
          <p:cNvPr id="194563" name="Rectangle 3"/>
          <p:cNvSpPr>
            <a:spLocks noGrp="1" noChangeArrowheads="1"/>
          </p:cNvSpPr>
          <p:nvPr>
            <p:ph type="body" idx="1"/>
          </p:nvPr>
        </p:nvSpPr>
        <p:spPr/>
        <p:txBody>
          <a:bodyPr/>
          <a:lstStyle/>
          <a:p>
            <a:r>
              <a:rPr lang="en-US" altLang="en-US" dirty="0" smtClean="0"/>
              <a:t>Conduction out of the IC,</a:t>
            </a:r>
            <a:r>
              <a:rPr lang="en-US" altLang="en-US" baseline="0" dirty="0" smtClean="0"/>
              <a:t> into the PCB and across the PCB. Convection off of the PCB and the package. </a:t>
            </a:r>
          </a:p>
          <a:p>
            <a:r>
              <a:rPr lang="en-US" altLang="en-US" baseline="0" dirty="0" smtClean="0"/>
              <a:t>All heat transfer methods depend on the area. A larger area increases how much heat is transferred. In the package design, it is important to increase the area in which conduction occurs to get heat out of the IC. </a:t>
            </a:r>
          </a:p>
          <a:p>
            <a:r>
              <a:rPr lang="en-US" altLang="en-US" baseline="0" dirty="0" smtClean="0"/>
              <a:t>The paths with lowest thermal resistance are the pad and pins of the IC.</a:t>
            </a:r>
          </a:p>
          <a:p>
            <a:r>
              <a:rPr lang="en-US" altLang="en-US" baseline="0" dirty="0" smtClean="0"/>
              <a:t>Conduction and Convection both depend on the temperature delta.</a:t>
            </a: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1378220" eaLnBrk="0" hangingPunct="0">
              <a:defRPr>
                <a:solidFill>
                  <a:schemeClr val="tx1"/>
                </a:solidFill>
                <a:latin typeface="Arial" pitchFamily="34" charset="0"/>
              </a:defRPr>
            </a:lvl1pPr>
            <a:lvl2pPr marL="1100695" indent="-423344" defTabSz="1378220" eaLnBrk="0" hangingPunct="0">
              <a:defRPr>
                <a:solidFill>
                  <a:schemeClr val="tx1"/>
                </a:solidFill>
                <a:latin typeface="Arial" pitchFamily="34" charset="0"/>
              </a:defRPr>
            </a:lvl2pPr>
            <a:lvl3pPr marL="1693376" indent="-338675" defTabSz="1378220" eaLnBrk="0" hangingPunct="0">
              <a:defRPr>
                <a:solidFill>
                  <a:schemeClr val="tx1"/>
                </a:solidFill>
                <a:latin typeface="Arial" pitchFamily="34" charset="0"/>
              </a:defRPr>
            </a:lvl3pPr>
            <a:lvl4pPr marL="2370727" indent="-338675" defTabSz="1378220" eaLnBrk="0" hangingPunct="0">
              <a:defRPr>
                <a:solidFill>
                  <a:schemeClr val="tx1"/>
                </a:solidFill>
                <a:latin typeface="Arial" pitchFamily="34" charset="0"/>
              </a:defRPr>
            </a:lvl4pPr>
            <a:lvl5pPr marL="3048077" indent="-338675" defTabSz="1378220" eaLnBrk="0" hangingPunct="0">
              <a:defRPr>
                <a:solidFill>
                  <a:schemeClr val="tx1"/>
                </a:solidFill>
                <a:latin typeface="Arial" pitchFamily="34" charset="0"/>
              </a:defRPr>
            </a:lvl5pPr>
            <a:lvl6pPr marL="3725428" indent="-338675" defTabSz="1378220" eaLnBrk="0" fontAlgn="base" hangingPunct="0">
              <a:spcBef>
                <a:spcPct val="0"/>
              </a:spcBef>
              <a:spcAft>
                <a:spcPct val="0"/>
              </a:spcAft>
              <a:defRPr>
                <a:solidFill>
                  <a:schemeClr val="tx1"/>
                </a:solidFill>
                <a:latin typeface="Arial" pitchFamily="34" charset="0"/>
              </a:defRPr>
            </a:lvl6pPr>
            <a:lvl7pPr marL="4402778" indent="-338675" defTabSz="1378220" eaLnBrk="0" fontAlgn="base" hangingPunct="0">
              <a:spcBef>
                <a:spcPct val="0"/>
              </a:spcBef>
              <a:spcAft>
                <a:spcPct val="0"/>
              </a:spcAft>
              <a:defRPr>
                <a:solidFill>
                  <a:schemeClr val="tx1"/>
                </a:solidFill>
                <a:latin typeface="Arial" pitchFamily="34" charset="0"/>
              </a:defRPr>
            </a:lvl7pPr>
            <a:lvl8pPr marL="5080129" indent="-338675" defTabSz="1378220" eaLnBrk="0" fontAlgn="base" hangingPunct="0">
              <a:spcBef>
                <a:spcPct val="0"/>
              </a:spcBef>
              <a:spcAft>
                <a:spcPct val="0"/>
              </a:spcAft>
              <a:defRPr>
                <a:solidFill>
                  <a:schemeClr val="tx1"/>
                </a:solidFill>
                <a:latin typeface="Arial" pitchFamily="34" charset="0"/>
              </a:defRPr>
            </a:lvl8pPr>
            <a:lvl9pPr marL="5757479" indent="-338675" defTabSz="1378220" eaLnBrk="0" fontAlgn="base" hangingPunct="0">
              <a:spcBef>
                <a:spcPct val="0"/>
              </a:spcBef>
              <a:spcAft>
                <a:spcPct val="0"/>
              </a:spcAft>
              <a:defRPr>
                <a:solidFill>
                  <a:schemeClr val="tx1"/>
                </a:solidFill>
                <a:latin typeface="Arial" pitchFamily="34" charset="0"/>
              </a:defRPr>
            </a:lvl9pPr>
          </a:lstStyle>
          <a:p>
            <a:pPr eaLnBrk="1" hangingPunct="1"/>
            <a:fld id="{689D379B-7041-4103-AA33-94B2BEB33342}" type="slidenum">
              <a:rPr lang="en-US" altLang="en-US"/>
              <a:pPr eaLnBrk="1" hangingPunct="1"/>
              <a:t>7</a:t>
            </a:fld>
            <a:endParaRPr lang="en-US" altLang="en-US"/>
          </a:p>
        </p:txBody>
      </p:sp>
      <p:sp>
        <p:nvSpPr>
          <p:cNvPr id="83971" name="Rectangle 2"/>
          <p:cNvSpPr>
            <a:spLocks noGrp="1" noRot="1" noChangeAspect="1" noChangeArrowheads="1" noTextEdit="1"/>
          </p:cNvSpPr>
          <p:nvPr>
            <p:ph type="sldImg"/>
          </p:nvPr>
        </p:nvSpPr>
        <p:spPr>
          <a:xfrm>
            <a:off x="407988" y="698500"/>
            <a:ext cx="6207125" cy="3490913"/>
          </a:xfrm>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To illustrate Thermal Impedance, an electrical analogy is commonly used.  Thermal resistance is analogous to electrical resistance.  Voltage potential is analogous to a temperature delta, and current analogous to power flow.  </a:t>
            </a:r>
          </a:p>
          <a:p>
            <a:pPr eaLnBrk="1" hangingPunct="1"/>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4" tIns="68852" rIns="137704" bIns="6885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a:cs typeface="Arial" pitchFamily="34" charset="0"/>
              </a:rPr>
              <a:t>1-</a:t>
            </a:r>
            <a:fld id="{D95993AC-32EB-4773-84F2-07581DD5FCBA}" type="slidenum">
              <a:rPr lang="en-US" altLang="en-US">
                <a:cs typeface="Arial" pitchFamily="34" charset="0"/>
              </a:rPr>
              <a:pPr algn="r" eaLnBrk="1" hangingPunct="1"/>
              <a:t>8</a:t>
            </a:fld>
            <a:endParaRPr lang="en-US" altLang="en-US">
              <a:cs typeface="Arial" pitchFamily="34" charset="0"/>
            </a:endParaRPr>
          </a:p>
        </p:txBody>
      </p:sp>
      <p:sp>
        <p:nvSpPr>
          <p:cNvPr id="88067" name="Rectangle 2"/>
          <p:cNvSpPr>
            <a:spLocks noGrp="1" noRot="1" noChangeAspect="1" noChangeArrowheads="1" noTextEdit="1"/>
          </p:cNvSpPr>
          <p:nvPr>
            <p:ph type="sldImg"/>
          </p:nvPr>
        </p:nvSpPr>
        <p:spPr>
          <a:xfrm>
            <a:off x="407988" y="698500"/>
            <a:ext cx="6207125" cy="3490913"/>
          </a:xfrm>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itchFamily="34" charset="0"/>
              </a:rPr>
              <a:t>In most DC/DC converters, most of the heat is dissipated from the silicon to the package to the PCB, and finally the ambient air.  A much smaller amount of heat is dissipated from the silicon to the case and then to the ambient air.  The split of course depends on how the device is manufactured -  the device could be manufactured with a heat slug on the top or bottom of the die. Often a bottom thermal pad is used.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978376" y="8842052"/>
            <a:ext cx="3043131"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704" tIns="68852" rIns="137704" bIns="68852"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a:cs typeface="Arial" pitchFamily="34" charset="0"/>
              </a:rPr>
              <a:t>1-</a:t>
            </a:r>
            <a:fld id="{81A72EBA-B4BD-4630-A299-68B423977107}" type="slidenum">
              <a:rPr lang="en-US" altLang="en-US">
                <a:cs typeface="Arial" pitchFamily="34" charset="0"/>
              </a:rPr>
              <a:pPr algn="r" eaLnBrk="1" hangingPunct="1"/>
              <a:t>9</a:t>
            </a:fld>
            <a:endParaRPr lang="en-US" altLang="en-US">
              <a:cs typeface="Arial" pitchFamily="34" charset="0"/>
            </a:endParaRPr>
          </a:p>
        </p:txBody>
      </p:sp>
      <p:sp>
        <p:nvSpPr>
          <p:cNvPr id="86019" name="Rectangle 2"/>
          <p:cNvSpPr>
            <a:spLocks noGrp="1" noRot="1" noChangeAspect="1" noChangeArrowheads="1" noTextEdit="1"/>
          </p:cNvSpPr>
          <p:nvPr>
            <p:ph type="sldImg"/>
          </p:nvPr>
        </p:nvSpPr>
        <p:spPr>
          <a:xfrm>
            <a:off x="407988" y="698500"/>
            <a:ext cx="6207125" cy="3490913"/>
          </a:xfrm>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latin typeface="Arial" pitchFamily="34" charset="0"/>
              </a:rPr>
              <a:t>Thermal resistance is defined in degrees Celsius per watt. As power is dissipated, there is a temperature change.</a:t>
            </a:r>
          </a:p>
          <a:p>
            <a:pPr eaLnBrk="1" hangingPunct="1">
              <a:spcBef>
                <a:spcPct val="0"/>
              </a:spcBef>
            </a:pPr>
            <a:r>
              <a:rPr lang="en-GB" altLang="en-US" smtClean="0">
                <a:latin typeface="Arial" pitchFamily="34" charset="0"/>
              </a:rPr>
              <a:t>The higher the thermal resistance, the higher the temperature rise.</a:t>
            </a:r>
          </a:p>
          <a:p>
            <a:pPr eaLnBrk="1" hangingPunct="1">
              <a:spcBef>
                <a:spcPct val="0"/>
              </a:spcBef>
            </a:pPr>
            <a:r>
              <a:rPr lang="en-GB" altLang="en-US" smtClean="0">
                <a:latin typeface="Arial" pitchFamily="34" charset="0"/>
              </a:rPr>
              <a:t>At each interface from the junction to the ambient air, there is an associated thermal resistance.</a:t>
            </a:r>
          </a:p>
          <a:p>
            <a:pPr eaLnBrk="1" hangingPunct="1">
              <a:spcBef>
                <a:spcPct val="0"/>
              </a:spcBef>
            </a:pPr>
            <a:r>
              <a:rPr lang="en-GB" altLang="en-US" smtClean="0">
                <a:latin typeface="Arial" pitchFamily="34" charset="0"/>
              </a:rPr>
              <a:t>The temperature rise for each interface is above the next interface in the direction of heat flow from the junction to the ambient. Heat flows from the hottest to the coolest point.</a:t>
            </a:r>
          </a:p>
          <a:p>
            <a:pPr eaLnBrk="1" hangingPunct="1">
              <a:spcBef>
                <a:spcPct val="0"/>
              </a:spcBef>
            </a:pPr>
            <a:r>
              <a:rPr lang="en-GB" altLang="en-US" smtClean="0">
                <a:latin typeface="Arial" pitchFamily="34" charset="0"/>
              </a:rPr>
              <a:t>The most effective path for thermal transfer is metal (i.e. traces, ground, leads, etc.). Plastics provide poor conduction paths.</a:t>
            </a:r>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descr="Tech Days 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3074" name="Rectangle 2"/>
          <p:cNvSpPr>
            <a:spLocks noGrp="1" noChangeArrowheads="1"/>
          </p:cNvSpPr>
          <p:nvPr>
            <p:ph type="ctrTitle"/>
          </p:nvPr>
        </p:nvSpPr>
        <p:spPr>
          <a:xfrm>
            <a:off x="548640" y="2331722"/>
            <a:ext cx="13533120" cy="1764030"/>
          </a:xfrm>
        </p:spPr>
        <p:txBody>
          <a:bodyPr/>
          <a:lstStyle>
            <a:lvl1pPr>
              <a:defRPr sz="4000">
                <a:solidFill>
                  <a:schemeClr val="tx2"/>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548640" y="4438650"/>
            <a:ext cx="13533120" cy="1783080"/>
          </a:xfrm>
          <a:ln/>
        </p:spPr>
        <p:txBody>
          <a:bodyPr/>
          <a:lstStyle>
            <a:lvl1pPr marL="0" indent="0">
              <a:buFontTx/>
              <a:buNone/>
              <a:defRPr b="1"/>
            </a:lvl1pPr>
          </a:lstStyle>
          <a:p>
            <a:r>
              <a:rPr lang="en-US" smtClean="0"/>
              <a:t>Click to edit Master subtitle style</a:t>
            </a:r>
            <a:endParaRPr lang="en-US"/>
          </a:p>
        </p:txBody>
      </p:sp>
      <p:sp>
        <p:nvSpPr>
          <p:cNvPr id="4" name="Rectangle 24"/>
          <p:cNvSpPr>
            <a:spLocks noGrp="1" noChangeArrowheads="1"/>
          </p:cNvSpPr>
          <p:nvPr>
            <p:ph type="sldNum" sz="quarter" idx="10"/>
          </p:nvPr>
        </p:nvSpPr>
        <p:spPr>
          <a:xfrm>
            <a:off x="10627360" y="7246622"/>
            <a:ext cx="3413760" cy="247650"/>
          </a:xfrm>
        </p:spPr>
        <p:txBody>
          <a:bodyPr/>
          <a:lstStyle>
            <a:lvl1pPr>
              <a:defRPr/>
            </a:lvl1pPr>
          </a:lstStyle>
          <a:p>
            <a:fld id="{B1006088-BF21-4FD5-870B-675EAADE47BD}" type="slidenum">
              <a:rPr lang="en-US" smtClean="0"/>
              <a:pPr/>
              <a:t>‹#›</a:t>
            </a:fld>
            <a:endParaRPr lang="en-US" dirty="0"/>
          </a:p>
        </p:txBody>
      </p:sp>
      <p:sp>
        <p:nvSpPr>
          <p:cNvPr id="6" name="Rectangle 5"/>
          <p:cNvSpPr/>
          <p:nvPr/>
        </p:nvSpPr>
        <p:spPr>
          <a:xfrm>
            <a:off x="1"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_hz_2c_pos_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871" y="7475774"/>
            <a:ext cx="3253354" cy="753826"/>
          </a:xfrm>
          <a:prstGeom prst="rect">
            <a:avLst/>
          </a:prstGeom>
        </p:spPr>
      </p:pic>
      <p:pic>
        <p:nvPicPr>
          <p:cNvPr id="8" name="Picture 7" descr="Tech Days 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9" name="Rectangle 8"/>
          <p:cNvSpPr/>
          <p:nvPr userDrawn="1"/>
        </p:nvSpPr>
        <p:spPr>
          <a:xfrm>
            <a:off x="2"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10" name="Picture 9" descr="ti_hz_2c_pos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1872" y="7475777"/>
            <a:ext cx="3253354" cy="7538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4BD60626-1ACC-48B1-8201-AA7BD5684B5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3200"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20080" y="327662"/>
            <a:ext cx="8178800" cy="7023736"/>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1522" y="1722122"/>
            <a:ext cx="4813301" cy="5629276"/>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1F5D59E-3020-483D-90FC-392986F41C5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8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867661" y="735330"/>
            <a:ext cx="8778240" cy="4937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7E2DB302-961D-41B7-BD2E-EA757E550C4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89852D4D-CA63-4F5E-A04D-C043C1229BEE}"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55303" y="171450"/>
            <a:ext cx="3426459" cy="6882766"/>
          </a:xfrm>
        </p:spPr>
        <p:txBody>
          <a:bodyPr vert="eaVert"/>
          <a:lstStyle>
            <a:lvl1pPr>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70841" y="171450"/>
            <a:ext cx="10040621" cy="68827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C0706DD-24B8-4851-91EA-2616D1811F3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5" y="182880"/>
            <a:ext cx="13413739" cy="100584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463040"/>
            <a:ext cx="658368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463040"/>
            <a:ext cx="658368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1"/>
          <p:cNvSpPr>
            <a:spLocks noGrp="1" noChangeArrowheads="1"/>
          </p:cNvSpPr>
          <p:nvPr>
            <p:ph type="sldNum" sz="quarter" idx="10"/>
          </p:nvPr>
        </p:nvSpPr>
        <p:spPr>
          <a:xfrm>
            <a:off x="10627360" y="7259957"/>
            <a:ext cx="3413760" cy="247650"/>
          </a:xfrm>
          <a:prstGeom prst="rect">
            <a:avLst/>
          </a:prstGeom>
        </p:spPr>
        <p:txBody>
          <a:bodyPr/>
          <a:lstStyle>
            <a:lvl1pPr>
              <a:defRPr>
                <a:latin typeface="Arial" charset="0"/>
              </a:defRPr>
            </a:lvl1pPr>
          </a:lstStyle>
          <a:p>
            <a:pPr>
              <a:defRPr/>
            </a:pPr>
            <a:fld id="{7EDD2013-0794-45FE-924F-EDF34520EAC5}" type="slidenum">
              <a:rPr lang="en-US"/>
              <a:pPr>
                <a:defRPr/>
              </a:pPr>
              <a:t>‹#›</a:t>
            </a:fld>
            <a:endParaRPr lang="en-US" dirty="0"/>
          </a:p>
        </p:txBody>
      </p:sp>
      <p:sp>
        <p:nvSpPr>
          <p:cNvPr id="6" name="Footer Placeholder 7"/>
          <p:cNvSpPr>
            <a:spLocks noGrp="1"/>
          </p:cNvSpPr>
          <p:nvPr>
            <p:ph type="ftr" sz="quarter" idx="11"/>
          </p:nvPr>
        </p:nvSpPr>
        <p:spPr>
          <a:xfrm>
            <a:off x="4632960" y="7637146"/>
            <a:ext cx="5364480" cy="274320"/>
          </a:xfrm>
          <a:prstGeom prst="rect">
            <a:avLst/>
          </a:prstGeom>
        </p:spPr>
        <p:txBody>
          <a:bodyPr lIns="146304" tIns="73152" rIns="146304" bIns="73152"/>
          <a:lstStyle>
            <a:lvl1pPr>
              <a:defRPr>
                <a:latin typeface="Arial" charset="0"/>
              </a:defRPr>
            </a:lvl1pPr>
          </a:lstStyle>
          <a:p>
            <a:pPr>
              <a:defRPr/>
            </a:pPr>
            <a:r>
              <a:rPr lang="en-US" dirty="0"/>
              <a:t>© 2010 National Semiconductor Corporation. Confidential.</a:t>
            </a:r>
          </a:p>
        </p:txBody>
      </p:sp>
    </p:spTree>
    <p:extLst>
      <p:ext uri="{BB962C8B-B14F-4D97-AF65-F5344CB8AC3E}">
        <p14:creationId xmlns:p14="http://schemas.microsoft.com/office/powerpoint/2010/main" val="2004915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0840" y="171450"/>
            <a:ext cx="13533120" cy="97726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5" y="1423035"/>
            <a:ext cx="6652261" cy="56311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429501" y="1423037"/>
            <a:ext cx="6652259" cy="2724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429501" y="4330066"/>
            <a:ext cx="6652259" cy="2724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578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descr="selected_powerpoint_bg_2.jpg"/>
          <p:cNvPicPr>
            <a:picLocks noChangeAspect="1"/>
          </p:cNvPicPr>
          <p:nvPr/>
        </p:nvPicPr>
        <p:blipFill>
          <a:blip r:embed="rId2" cstate="print"/>
          <a:srcRect/>
          <a:stretch>
            <a:fillRect/>
          </a:stretch>
        </p:blipFill>
        <p:spPr bwMode="auto">
          <a:xfrm>
            <a:off x="0" y="0"/>
            <a:ext cx="14630400" cy="8229600"/>
          </a:xfrm>
          <a:prstGeom prst="rect">
            <a:avLst/>
          </a:prstGeom>
          <a:noFill/>
          <a:ln w="9525">
            <a:noFill/>
            <a:miter lim="800000"/>
            <a:headEnd/>
            <a:tailEnd/>
          </a:ln>
        </p:spPr>
      </p:pic>
      <p:sp>
        <p:nvSpPr>
          <p:cNvPr id="13" name="Rectangle 12"/>
          <p:cNvSpPr/>
          <p:nvPr/>
        </p:nvSpPr>
        <p:spPr>
          <a:xfrm>
            <a:off x="1"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7" descr="ti_logo_powerpoint_1_line.png"/>
          <p:cNvPicPr>
            <a:picLocks noChangeAspect="1"/>
          </p:cNvPicPr>
          <p:nvPr/>
        </p:nvPicPr>
        <p:blipFill>
          <a:blip r:embed="rId3" cstate="print"/>
          <a:srcRect/>
          <a:stretch>
            <a:fillRect/>
          </a:stretch>
        </p:blipFill>
        <p:spPr bwMode="auto">
          <a:xfrm>
            <a:off x="10680703" y="7728587"/>
            <a:ext cx="2999739" cy="278130"/>
          </a:xfrm>
          <a:prstGeom prst="rect">
            <a:avLst/>
          </a:prstGeom>
          <a:noFill/>
          <a:ln w="9525">
            <a:noFill/>
            <a:miter lim="800000"/>
            <a:headEnd/>
            <a:tailEnd/>
          </a:ln>
        </p:spPr>
      </p:pic>
      <p:sp>
        <p:nvSpPr>
          <p:cNvPr id="3074" name="Rectangle 2"/>
          <p:cNvSpPr>
            <a:spLocks noGrp="1" noChangeArrowheads="1"/>
          </p:cNvSpPr>
          <p:nvPr>
            <p:ph type="ctrTitle"/>
          </p:nvPr>
        </p:nvSpPr>
        <p:spPr>
          <a:xfrm>
            <a:off x="548640" y="2331722"/>
            <a:ext cx="13533120" cy="1764030"/>
          </a:xfrm>
        </p:spPr>
        <p:txBody>
          <a:bodyPr/>
          <a:lstStyle>
            <a:lvl1pPr>
              <a:defRPr sz="4000">
                <a:solidFill>
                  <a:schemeClr val="tx2"/>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548640" y="4438650"/>
            <a:ext cx="13533120" cy="1783080"/>
          </a:xfrm>
          <a:ln/>
        </p:spPr>
        <p:txBody>
          <a:bodyPr/>
          <a:lstStyle>
            <a:lvl1pPr marL="0" indent="0">
              <a:buFontTx/>
              <a:buNone/>
              <a:defRPr b="1"/>
            </a:lvl1pPr>
          </a:lstStyle>
          <a:p>
            <a:r>
              <a:rPr lang="en-US" smtClean="0"/>
              <a:t>Click to edit Master subtitle style</a:t>
            </a:r>
            <a:endParaRPr lang="en-US"/>
          </a:p>
        </p:txBody>
      </p:sp>
      <p:sp>
        <p:nvSpPr>
          <p:cNvPr id="12" name="Rectangle 24"/>
          <p:cNvSpPr>
            <a:spLocks noGrp="1" noChangeArrowheads="1"/>
          </p:cNvSpPr>
          <p:nvPr>
            <p:ph type="sldNum" sz="quarter" idx="10"/>
          </p:nvPr>
        </p:nvSpPr>
        <p:spPr>
          <a:xfrm>
            <a:off x="10627360" y="7246622"/>
            <a:ext cx="3413760" cy="247650"/>
          </a:xfrm>
        </p:spPr>
        <p:txBody>
          <a:bodyPr/>
          <a:lstStyle>
            <a:lvl1pPr>
              <a:defRPr/>
            </a:lvl1pPr>
          </a:lstStyle>
          <a:p>
            <a:fld id="{B09843C0-6DAC-490D-A4BA-BCECDC8ED96F}" type="slidenum">
              <a:rPr lang="en-US" smtClean="0"/>
              <a:pPr/>
              <a:t>‹#›</a:t>
            </a:fld>
            <a:endParaRPr lang="en-US" dirty="0"/>
          </a:p>
        </p:txBody>
      </p:sp>
      <p:pic>
        <p:nvPicPr>
          <p:cNvPr id="8" name="Picture 6" descr="selected_powerpoint_bg_2.jpg"/>
          <p:cNvPicPr>
            <a:picLocks noChangeAspect="1"/>
          </p:cNvPicPr>
          <p:nvPr userDrawn="1"/>
        </p:nvPicPr>
        <p:blipFill>
          <a:blip r:embed="rId2" cstate="print"/>
          <a:srcRect/>
          <a:stretch>
            <a:fillRect/>
          </a:stretch>
        </p:blipFill>
        <p:spPr bwMode="auto">
          <a:xfrm>
            <a:off x="0" y="0"/>
            <a:ext cx="14630400" cy="8229600"/>
          </a:xfrm>
          <a:prstGeom prst="rect">
            <a:avLst/>
          </a:prstGeom>
          <a:noFill/>
          <a:ln w="9525">
            <a:noFill/>
            <a:miter lim="800000"/>
            <a:headEnd/>
            <a:tailEnd/>
          </a:ln>
        </p:spPr>
      </p:pic>
      <p:sp>
        <p:nvSpPr>
          <p:cNvPr id="9" name="Rectangle 8"/>
          <p:cNvSpPr/>
          <p:nvPr userDrawn="1"/>
        </p:nvSpPr>
        <p:spPr>
          <a:xfrm>
            <a:off x="2"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11" name="Picture 27" descr="ti_logo_powerpoint_1_line.png"/>
          <p:cNvPicPr>
            <a:picLocks noChangeAspect="1"/>
          </p:cNvPicPr>
          <p:nvPr userDrawn="1"/>
        </p:nvPicPr>
        <p:blipFill>
          <a:blip r:embed="rId3" cstate="print"/>
          <a:srcRect/>
          <a:stretch>
            <a:fillRect/>
          </a:stretch>
        </p:blipFill>
        <p:spPr bwMode="auto">
          <a:xfrm>
            <a:off x="10680707" y="7728589"/>
            <a:ext cx="2999739" cy="27813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selected_powerpoint_bg_1.jpg"/>
          <p:cNvPicPr>
            <a:picLocks noChangeAspect="1"/>
          </p:cNvPicPr>
          <p:nvPr/>
        </p:nvPicPr>
        <p:blipFill>
          <a:blip r:embed="rId2" cstate="print"/>
          <a:srcRect/>
          <a:stretch>
            <a:fillRect/>
          </a:stretch>
        </p:blipFill>
        <p:spPr bwMode="auto">
          <a:xfrm>
            <a:off x="0" y="0"/>
            <a:ext cx="14630400" cy="8229600"/>
          </a:xfrm>
          <a:prstGeom prst="rect">
            <a:avLst/>
          </a:prstGeom>
          <a:noFill/>
          <a:ln w="9525">
            <a:noFill/>
            <a:miter lim="800000"/>
            <a:headEnd/>
            <a:tailEnd/>
          </a:ln>
        </p:spPr>
      </p:pic>
      <p:sp>
        <p:nvSpPr>
          <p:cNvPr id="5" name="Rectangle 4"/>
          <p:cNvSpPr/>
          <p:nvPr/>
        </p:nvSpPr>
        <p:spPr>
          <a:xfrm>
            <a:off x="1" y="7589520"/>
            <a:ext cx="140868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1"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7" descr="ti_logo_powerpoint_1_line.png"/>
          <p:cNvPicPr>
            <a:picLocks noChangeAspect="1"/>
          </p:cNvPicPr>
          <p:nvPr/>
        </p:nvPicPr>
        <p:blipFill>
          <a:blip r:embed="rId3" cstate="print"/>
          <a:srcRect/>
          <a:stretch>
            <a:fillRect/>
          </a:stretch>
        </p:blipFill>
        <p:spPr bwMode="auto">
          <a:xfrm>
            <a:off x="10680703" y="7728587"/>
            <a:ext cx="2999739" cy="278130"/>
          </a:xfrm>
          <a:prstGeom prst="rect">
            <a:avLst/>
          </a:prstGeom>
          <a:noFill/>
          <a:ln w="9525">
            <a:noFill/>
            <a:miter lim="800000"/>
            <a:headEnd/>
            <a:tailEnd/>
          </a:ln>
        </p:spPr>
      </p:pic>
      <p:sp>
        <p:nvSpPr>
          <p:cNvPr id="3074" name="Rectangle 2"/>
          <p:cNvSpPr>
            <a:spLocks noGrp="1" noChangeArrowheads="1"/>
          </p:cNvSpPr>
          <p:nvPr>
            <p:ph type="ctrTitle"/>
          </p:nvPr>
        </p:nvSpPr>
        <p:spPr>
          <a:xfrm>
            <a:off x="548640" y="2331722"/>
            <a:ext cx="13533120" cy="1764030"/>
          </a:xfrm>
        </p:spPr>
        <p:txBody>
          <a:bodyPr/>
          <a:lstStyle>
            <a:lvl1pPr>
              <a:defRPr sz="4000">
                <a:solidFill>
                  <a:schemeClr val="tx2"/>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548640" y="4438650"/>
            <a:ext cx="13533120" cy="1783080"/>
          </a:xfrm>
          <a:ln/>
        </p:spPr>
        <p:txBody>
          <a:bodyPr/>
          <a:lstStyle>
            <a:lvl1pPr marL="0" indent="0">
              <a:buFontTx/>
              <a:buNone/>
              <a:defRPr b="1"/>
            </a:lvl1pPr>
          </a:lstStyle>
          <a:p>
            <a:r>
              <a:rPr lang="en-US" smtClean="0"/>
              <a:t>Click to edit Master subtitle style</a:t>
            </a:r>
            <a:endParaRPr lang="en-US"/>
          </a:p>
        </p:txBody>
      </p:sp>
      <p:sp>
        <p:nvSpPr>
          <p:cNvPr id="12" name="Rectangle 24"/>
          <p:cNvSpPr>
            <a:spLocks noGrp="1" noChangeArrowheads="1"/>
          </p:cNvSpPr>
          <p:nvPr>
            <p:ph type="sldNum" sz="quarter" idx="10"/>
          </p:nvPr>
        </p:nvSpPr>
        <p:spPr>
          <a:xfrm>
            <a:off x="10627360" y="7246622"/>
            <a:ext cx="3413760" cy="247650"/>
          </a:xfrm>
        </p:spPr>
        <p:txBody>
          <a:bodyPr/>
          <a:lstStyle>
            <a:lvl1pPr>
              <a:defRPr/>
            </a:lvl1pPr>
          </a:lstStyle>
          <a:p>
            <a:fld id="{F2394529-A9B3-4A54-83EC-E61379E8334E}" type="slidenum">
              <a:rPr lang="en-US" smtClean="0"/>
              <a:pPr/>
              <a:t>‹#›</a:t>
            </a:fld>
            <a:endParaRPr lang="en-US" dirty="0"/>
          </a:p>
        </p:txBody>
      </p:sp>
      <p:pic>
        <p:nvPicPr>
          <p:cNvPr id="9" name="Picture 6" descr="selected_powerpoint_bg_1.jpg"/>
          <p:cNvPicPr>
            <a:picLocks noChangeAspect="1"/>
          </p:cNvPicPr>
          <p:nvPr userDrawn="1"/>
        </p:nvPicPr>
        <p:blipFill>
          <a:blip r:embed="rId2" cstate="print"/>
          <a:srcRect/>
          <a:stretch>
            <a:fillRect/>
          </a:stretch>
        </p:blipFill>
        <p:spPr bwMode="auto">
          <a:xfrm>
            <a:off x="0" y="0"/>
            <a:ext cx="14630400" cy="8229600"/>
          </a:xfrm>
          <a:prstGeom prst="rect">
            <a:avLst/>
          </a:prstGeom>
          <a:noFill/>
          <a:ln w="9525">
            <a:noFill/>
            <a:miter lim="800000"/>
            <a:headEnd/>
            <a:tailEnd/>
          </a:ln>
        </p:spPr>
      </p:pic>
      <p:sp>
        <p:nvSpPr>
          <p:cNvPr id="11" name="Rectangle 10"/>
          <p:cNvSpPr/>
          <p:nvPr userDrawn="1"/>
        </p:nvSpPr>
        <p:spPr>
          <a:xfrm>
            <a:off x="2" y="7589520"/>
            <a:ext cx="140868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endParaRPr lang="en-US" dirty="0">
              <a:solidFill>
                <a:srgbClr val="FFFFFF"/>
              </a:solidFill>
            </a:endParaRPr>
          </a:p>
        </p:txBody>
      </p:sp>
      <p:sp>
        <p:nvSpPr>
          <p:cNvPr id="14" name="Rectangle 13"/>
          <p:cNvSpPr/>
          <p:nvPr userDrawn="1"/>
        </p:nvSpPr>
        <p:spPr>
          <a:xfrm>
            <a:off x="2"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15" name="Picture 27" descr="ti_logo_powerpoint_1_line.png"/>
          <p:cNvPicPr>
            <a:picLocks noChangeAspect="1"/>
          </p:cNvPicPr>
          <p:nvPr userDrawn="1"/>
        </p:nvPicPr>
        <p:blipFill>
          <a:blip r:embed="rId3" cstate="print"/>
          <a:srcRect/>
          <a:stretch>
            <a:fillRect/>
          </a:stretch>
        </p:blipFill>
        <p:spPr bwMode="auto">
          <a:xfrm>
            <a:off x="10680707" y="7728589"/>
            <a:ext cx="2999739" cy="27813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descr="selected_powerpoint_bg_1_grey.jpg"/>
          <p:cNvPicPr>
            <a:picLocks noChangeAspect="1"/>
          </p:cNvPicPr>
          <p:nvPr/>
        </p:nvPicPr>
        <p:blipFill>
          <a:blip r:embed="rId2" cstate="print"/>
          <a:srcRect/>
          <a:stretch>
            <a:fillRect/>
          </a:stretch>
        </p:blipFill>
        <p:spPr bwMode="auto">
          <a:xfrm>
            <a:off x="0" y="0"/>
            <a:ext cx="14630400" cy="8229600"/>
          </a:xfrm>
          <a:prstGeom prst="rect">
            <a:avLst/>
          </a:prstGeom>
          <a:noFill/>
          <a:ln w="9525">
            <a:noFill/>
            <a:miter lim="800000"/>
            <a:headEnd/>
            <a:tailEnd/>
          </a:ln>
        </p:spPr>
      </p:pic>
      <p:sp>
        <p:nvSpPr>
          <p:cNvPr id="5" name="Rectangle 4"/>
          <p:cNvSpPr/>
          <p:nvPr/>
        </p:nvSpPr>
        <p:spPr>
          <a:xfrm>
            <a:off x="0" y="7589520"/>
            <a:ext cx="1405128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1"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7" descr="ti_logo_powerpoint_1_line.png"/>
          <p:cNvPicPr>
            <a:picLocks noChangeAspect="1"/>
          </p:cNvPicPr>
          <p:nvPr/>
        </p:nvPicPr>
        <p:blipFill>
          <a:blip r:embed="rId3" cstate="print"/>
          <a:srcRect/>
          <a:stretch>
            <a:fillRect/>
          </a:stretch>
        </p:blipFill>
        <p:spPr bwMode="auto">
          <a:xfrm>
            <a:off x="10680703" y="7728587"/>
            <a:ext cx="2999739" cy="278130"/>
          </a:xfrm>
          <a:prstGeom prst="rect">
            <a:avLst/>
          </a:prstGeom>
          <a:noFill/>
          <a:ln w="9525">
            <a:noFill/>
            <a:miter lim="800000"/>
            <a:headEnd/>
            <a:tailEnd/>
          </a:ln>
        </p:spPr>
      </p:pic>
      <p:sp>
        <p:nvSpPr>
          <p:cNvPr id="3074" name="Rectangle 2"/>
          <p:cNvSpPr>
            <a:spLocks noGrp="1" noChangeArrowheads="1"/>
          </p:cNvSpPr>
          <p:nvPr>
            <p:ph type="ctrTitle"/>
          </p:nvPr>
        </p:nvSpPr>
        <p:spPr>
          <a:xfrm>
            <a:off x="548640" y="2331722"/>
            <a:ext cx="13533120" cy="1764030"/>
          </a:xfrm>
        </p:spPr>
        <p:txBody>
          <a:bodyPr/>
          <a:lstStyle>
            <a:lvl1pPr>
              <a:defRPr sz="4000">
                <a:solidFill>
                  <a:schemeClr val="tx2"/>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548640" y="4438650"/>
            <a:ext cx="13533120" cy="1783080"/>
          </a:xfrm>
          <a:ln/>
        </p:spPr>
        <p:txBody>
          <a:bodyPr/>
          <a:lstStyle>
            <a:lvl1pPr marL="0" indent="0">
              <a:buFontTx/>
              <a:buNone/>
              <a:defRPr b="1"/>
            </a:lvl1pPr>
          </a:lstStyle>
          <a:p>
            <a:r>
              <a:rPr lang="en-US" smtClean="0"/>
              <a:t>Click to edit Master subtitle style</a:t>
            </a:r>
            <a:endParaRPr lang="en-US"/>
          </a:p>
        </p:txBody>
      </p:sp>
      <p:sp>
        <p:nvSpPr>
          <p:cNvPr id="12" name="Rectangle 24"/>
          <p:cNvSpPr>
            <a:spLocks noGrp="1" noChangeArrowheads="1"/>
          </p:cNvSpPr>
          <p:nvPr>
            <p:ph type="sldNum" sz="quarter" idx="10"/>
          </p:nvPr>
        </p:nvSpPr>
        <p:spPr>
          <a:xfrm>
            <a:off x="10627360" y="7246622"/>
            <a:ext cx="3413760" cy="247650"/>
          </a:xfrm>
        </p:spPr>
        <p:txBody>
          <a:bodyPr/>
          <a:lstStyle>
            <a:lvl1pPr>
              <a:defRPr/>
            </a:lvl1pPr>
          </a:lstStyle>
          <a:p>
            <a:fld id="{91A5AC0A-F4BD-4464-80DC-A88E0D9F781D}" type="slidenum">
              <a:rPr lang="en-US" smtClean="0"/>
              <a:pPr/>
              <a:t>‹#›</a:t>
            </a:fld>
            <a:endParaRPr lang="en-US" dirty="0"/>
          </a:p>
        </p:txBody>
      </p:sp>
      <p:pic>
        <p:nvPicPr>
          <p:cNvPr id="9" name="Picture 6" descr="selected_powerpoint_bg_1_grey.jpg"/>
          <p:cNvPicPr>
            <a:picLocks noChangeAspect="1"/>
          </p:cNvPicPr>
          <p:nvPr userDrawn="1"/>
        </p:nvPicPr>
        <p:blipFill>
          <a:blip r:embed="rId2" cstate="print"/>
          <a:srcRect/>
          <a:stretch>
            <a:fillRect/>
          </a:stretch>
        </p:blipFill>
        <p:spPr bwMode="auto">
          <a:xfrm>
            <a:off x="0" y="0"/>
            <a:ext cx="14630400" cy="8229600"/>
          </a:xfrm>
          <a:prstGeom prst="rect">
            <a:avLst/>
          </a:prstGeom>
          <a:noFill/>
          <a:ln w="9525">
            <a:noFill/>
            <a:miter lim="800000"/>
            <a:headEnd/>
            <a:tailEnd/>
          </a:ln>
        </p:spPr>
      </p:pic>
      <p:sp>
        <p:nvSpPr>
          <p:cNvPr id="11" name="Rectangle 10"/>
          <p:cNvSpPr/>
          <p:nvPr userDrawn="1"/>
        </p:nvSpPr>
        <p:spPr>
          <a:xfrm>
            <a:off x="0" y="7589520"/>
            <a:ext cx="1405128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endParaRPr lang="en-US" dirty="0">
              <a:solidFill>
                <a:srgbClr val="FFFFFF"/>
              </a:solidFill>
            </a:endParaRPr>
          </a:p>
        </p:txBody>
      </p:sp>
      <p:sp>
        <p:nvSpPr>
          <p:cNvPr id="14" name="Rectangle 13"/>
          <p:cNvSpPr/>
          <p:nvPr userDrawn="1"/>
        </p:nvSpPr>
        <p:spPr>
          <a:xfrm>
            <a:off x="2"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15" name="Picture 27" descr="ti_logo_powerpoint_1_line.png"/>
          <p:cNvPicPr>
            <a:picLocks noChangeAspect="1"/>
          </p:cNvPicPr>
          <p:nvPr userDrawn="1"/>
        </p:nvPicPr>
        <p:blipFill>
          <a:blip r:embed="rId3" cstate="print"/>
          <a:srcRect/>
          <a:stretch>
            <a:fillRect/>
          </a:stretch>
        </p:blipFill>
        <p:spPr bwMode="auto">
          <a:xfrm>
            <a:off x="10680707" y="7728589"/>
            <a:ext cx="2999739" cy="27813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1" y="1258162"/>
            <a:ext cx="13548360" cy="5935118"/>
          </a:xfrm>
        </p:spPr>
        <p:txBody>
          <a:bodyPr/>
          <a:lstStyle>
            <a:lvl1pPr>
              <a:spcBef>
                <a:spcPts val="800"/>
              </a:spcBef>
              <a:defRPr/>
            </a:lvl1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6"/>
          <p:cNvSpPr>
            <a:spLocks noGrp="1" noChangeArrowheads="1"/>
          </p:cNvSpPr>
          <p:nvPr>
            <p:ph type="sldNum" sz="quarter" idx="10"/>
          </p:nvPr>
        </p:nvSpPr>
        <p:spPr>
          <a:ln/>
        </p:spPr>
        <p:txBody>
          <a:bodyPr/>
          <a:lstStyle>
            <a:lvl1pPr>
              <a:defRPr/>
            </a:lvl1pPr>
          </a:lstStyle>
          <a:p>
            <a:fld id="{3B20521C-F793-4067-BB07-C7AF74E21EF3}" type="slidenum">
              <a:rPr lang="en-US" smtClean="0"/>
              <a:pPr/>
              <a:t>‹#›</a:t>
            </a:fld>
            <a:endParaRPr lang="en-US" dirty="0"/>
          </a:p>
        </p:txBody>
      </p:sp>
      <p:pic>
        <p:nvPicPr>
          <p:cNvPr id="6" name="Picture 5" descr="TechDays-logo-4c-2.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05395" y="237347"/>
            <a:ext cx="2389893" cy="722869"/>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4000" b="1" cap="all">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10622280" y="7259957"/>
            <a:ext cx="3413760" cy="247650"/>
          </a:xfrm>
        </p:spPr>
        <p:txBody>
          <a:bodyPr/>
          <a:lstStyle>
            <a:lvl1pPr>
              <a:defRPr/>
            </a:lvl1pPr>
          </a:lstStyle>
          <a:p>
            <a:fld id="{156AB8A3-9FE4-4612-8857-687BFF70DD9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33402" y="1423036"/>
            <a:ext cx="6652261" cy="5631180"/>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429502" y="1423036"/>
            <a:ext cx="6652259" cy="5631180"/>
          </a:xfrm>
          <a:noFill/>
          <a:ln w="9525" algn="ctr">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Aft>
                <a:spcPct val="0"/>
              </a:spcAft>
              <a:defRPr lang="en-US" sz="2000" smtClean="0">
                <a:solidFill>
                  <a:schemeClr val="tx1"/>
                </a:solidFill>
                <a:latin typeface="+mn-lt"/>
                <a:ea typeface="+mn-ea"/>
                <a:cs typeface="+mn-cs"/>
              </a:defRPr>
            </a:lvl1pPr>
            <a:lvl2pPr algn="l" rtl="0" eaLnBrk="0" fontAlgn="base" hangingPunct="0">
              <a:spcAft>
                <a:spcPct val="0"/>
              </a:spcAft>
              <a:defRPr lang="en-US" sz="1800" smtClean="0">
                <a:solidFill>
                  <a:schemeClr val="tx1"/>
                </a:solidFill>
                <a:latin typeface="+mn-lt"/>
                <a:ea typeface="+mn-ea"/>
                <a:cs typeface="+mn-cs"/>
              </a:defRPr>
            </a:lvl2pPr>
            <a:lvl3pPr algn="l" rtl="0" eaLnBrk="0" fontAlgn="base" hangingPunct="0">
              <a:spcAft>
                <a:spcPct val="0"/>
              </a:spcAft>
              <a:defRPr lang="en-US" sz="1800" smtClean="0">
                <a:solidFill>
                  <a:schemeClr val="tx1"/>
                </a:solidFill>
                <a:latin typeface="+mn-lt"/>
                <a:ea typeface="+mn-ea"/>
                <a:cs typeface="+mn-cs"/>
              </a:defRPr>
            </a:lvl3pPr>
            <a:lvl4pPr algn="l" rtl="0" eaLnBrk="0" fontAlgn="base" hangingPunct="0">
              <a:spcAft>
                <a:spcPct val="0"/>
              </a:spcAft>
              <a:defRPr lang="en-US" sz="1800" smtClean="0">
                <a:solidFill>
                  <a:schemeClr val="tx1"/>
                </a:solidFill>
                <a:latin typeface="+mn-lt"/>
                <a:ea typeface="+mn-ea"/>
                <a:cs typeface="+mn-cs"/>
              </a:defRPr>
            </a:lvl4pPr>
            <a:lvl5pPr algn="l" rtl="0" eaLnBrk="0" fontAlgn="base" hangingPunct="0">
              <a:spcAft>
                <a:spcPct val="0"/>
              </a:spcAft>
              <a:defRPr lang="en-US" sz="180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93A6A834-CC4A-4943-952A-D55BFAADAD5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31521" y="1842136"/>
            <a:ext cx="6464301"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31521" y="2609850"/>
            <a:ext cx="6464301" cy="474154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2B3D8EEF-7576-4AB0-8518-088FB58AB7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fld id="{803D9FE4-F784-4A94-8F3E-54A098F0E8CC}"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1" y="7589520"/>
            <a:ext cx="140868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9" name="Rectangle 18"/>
          <p:cNvSpPr/>
          <p:nvPr/>
        </p:nvSpPr>
        <p:spPr>
          <a:xfrm>
            <a:off x="66041" y="7589520"/>
            <a:ext cx="139852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2" name="Rectangle 21"/>
          <p:cNvSpPr/>
          <p:nvPr/>
        </p:nvSpPr>
        <p:spPr>
          <a:xfrm>
            <a:off x="1"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2"/>
          <p:cNvSpPr>
            <a:spLocks noGrp="1" noChangeArrowheads="1"/>
          </p:cNvSpPr>
          <p:nvPr>
            <p:ph type="title"/>
          </p:nvPr>
        </p:nvSpPr>
        <p:spPr bwMode="auto">
          <a:xfrm>
            <a:off x="370840" y="171450"/>
            <a:ext cx="13533120" cy="9772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0" name="Rectangle 3"/>
          <p:cNvSpPr>
            <a:spLocks noGrp="1" noChangeArrowheads="1"/>
          </p:cNvSpPr>
          <p:nvPr>
            <p:ph type="body" idx="1"/>
          </p:nvPr>
        </p:nvSpPr>
        <p:spPr bwMode="auto">
          <a:xfrm>
            <a:off x="533401" y="1270638"/>
            <a:ext cx="13548360" cy="592264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6"/>
          <p:cNvSpPr>
            <a:spLocks noGrp="1" noChangeArrowheads="1"/>
          </p:cNvSpPr>
          <p:nvPr>
            <p:ph type="sldNum" sz="quarter" idx="4"/>
          </p:nvPr>
        </p:nvSpPr>
        <p:spPr bwMode="auto">
          <a:xfrm>
            <a:off x="10627360" y="7259957"/>
            <a:ext cx="341376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fld id="{3144B24B-BAB1-431A-82C6-36E096187F50}" type="slidenum">
              <a:rPr lang="en-US" smtClean="0"/>
              <a:pPr/>
              <a:t>‹#›</a:t>
            </a:fld>
            <a:endParaRPr lang="en-US" dirty="0"/>
          </a:p>
        </p:txBody>
      </p:sp>
      <p:pic>
        <p:nvPicPr>
          <p:cNvPr id="10" name="Picture 9" descr="ti_hz_2c_pos_rgb.eps"/>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21871" y="7475774"/>
            <a:ext cx="3253354" cy="753826"/>
          </a:xfrm>
          <a:prstGeom prst="rect">
            <a:avLst/>
          </a:prstGeom>
        </p:spPr>
      </p:pic>
      <p:sp>
        <p:nvSpPr>
          <p:cNvPr id="9" name="Rectangle 8"/>
          <p:cNvSpPr/>
          <p:nvPr userDrawn="1"/>
        </p:nvSpPr>
        <p:spPr>
          <a:xfrm>
            <a:off x="2" y="7589520"/>
            <a:ext cx="140868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endParaRPr lang="en-US" dirty="0">
              <a:solidFill>
                <a:srgbClr val="FFFFFF"/>
              </a:solidFill>
            </a:endParaRPr>
          </a:p>
        </p:txBody>
      </p:sp>
      <p:sp>
        <p:nvSpPr>
          <p:cNvPr id="11" name="Rectangle 10"/>
          <p:cNvSpPr/>
          <p:nvPr userDrawn="1"/>
        </p:nvSpPr>
        <p:spPr>
          <a:xfrm>
            <a:off x="66042" y="7589520"/>
            <a:ext cx="139852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endParaRPr lang="en-US" dirty="0">
              <a:solidFill>
                <a:srgbClr val="FFFFFF"/>
              </a:solidFill>
            </a:endParaRPr>
          </a:p>
        </p:txBody>
      </p:sp>
      <p:sp>
        <p:nvSpPr>
          <p:cNvPr id="12" name="Rectangle 11"/>
          <p:cNvSpPr/>
          <p:nvPr userDrawn="1"/>
        </p:nvSpPr>
        <p:spPr>
          <a:xfrm>
            <a:off x="2" y="7585710"/>
            <a:ext cx="14097000" cy="559613"/>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13" name="Picture 12" descr="ti_hz_2c_pos_rgb.eps"/>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521872" y="7475777"/>
            <a:ext cx="3253354" cy="753826"/>
          </a:xfrm>
          <a:prstGeom prst="rect">
            <a:avLst/>
          </a:prstGeom>
        </p:spPr>
      </p:pic>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Lst>
  <p:timing>
    <p:tnLst>
      <p:par>
        <p:cTn id="1" dur="indefinite" restart="never" nodeType="tmRoot"/>
      </p:par>
    </p:tnLst>
  </p:timing>
  <p:hf hdr="0" ftr="0" dt="0"/>
  <p:txStyles>
    <p:titleStyle>
      <a:lvl1pPr algn="l" rtl="0" eaLnBrk="1" fontAlgn="base" hangingPunct="1">
        <a:lnSpc>
          <a:spcPct val="85000"/>
        </a:lnSpc>
        <a:spcBef>
          <a:spcPct val="0"/>
        </a:spcBef>
        <a:spcAft>
          <a:spcPct val="0"/>
        </a:spcAft>
        <a:defRPr sz="3600" b="1">
          <a:solidFill>
            <a:schemeClr val="tx2"/>
          </a:solidFill>
          <a:latin typeface="+mj-lt"/>
          <a:ea typeface="+mj-ea"/>
          <a:cs typeface="+mj-cs"/>
        </a:defRPr>
      </a:lvl1pPr>
      <a:lvl2pPr algn="l" rtl="0" eaLnBrk="1" fontAlgn="base" hangingPunct="1">
        <a:lnSpc>
          <a:spcPct val="85000"/>
        </a:lnSpc>
        <a:spcBef>
          <a:spcPct val="0"/>
        </a:spcBef>
        <a:spcAft>
          <a:spcPct val="0"/>
        </a:spcAft>
        <a:defRPr sz="3200" b="1">
          <a:solidFill>
            <a:schemeClr val="tx2"/>
          </a:solidFill>
          <a:latin typeface="Arial" charset="0"/>
        </a:defRPr>
      </a:lvl2pPr>
      <a:lvl3pPr algn="l" rtl="0" eaLnBrk="1" fontAlgn="base" hangingPunct="1">
        <a:lnSpc>
          <a:spcPct val="85000"/>
        </a:lnSpc>
        <a:spcBef>
          <a:spcPct val="0"/>
        </a:spcBef>
        <a:spcAft>
          <a:spcPct val="0"/>
        </a:spcAft>
        <a:defRPr sz="3200" b="1">
          <a:solidFill>
            <a:schemeClr val="tx2"/>
          </a:solidFill>
          <a:latin typeface="Arial" charset="0"/>
        </a:defRPr>
      </a:lvl3pPr>
      <a:lvl4pPr algn="l" rtl="0" eaLnBrk="1" fontAlgn="base" hangingPunct="1">
        <a:lnSpc>
          <a:spcPct val="85000"/>
        </a:lnSpc>
        <a:spcBef>
          <a:spcPct val="0"/>
        </a:spcBef>
        <a:spcAft>
          <a:spcPct val="0"/>
        </a:spcAft>
        <a:defRPr sz="3200" b="1">
          <a:solidFill>
            <a:schemeClr val="tx2"/>
          </a:solidFill>
          <a:latin typeface="Arial" charset="0"/>
        </a:defRPr>
      </a:lvl4pPr>
      <a:lvl5pPr algn="l" rtl="0" eaLnBrk="1" fontAlgn="base" hangingPunct="1">
        <a:lnSpc>
          <a:spcPct val="85000"/>
        </a:lnSpc>
        <a:spcBef>
          <a:spcPct val="0"/>
        </a:spcBef>
        <a:spcAft>
          <a:spcPct val="0"/>
        </a:spcAft>
        <a:defRPr sz="3200" b="1">
          <a:solidFill>
            <a:schemeClr val="tx2"/>
          </a:solidFill>
          <a:latin typeface="Arial" charset="0"/>
        </a:defRPr>
      </a:lvl5pPr>
      <a:lvl6pPr marL="457200" algn="l" rtl="0" eaLnBrk="1" fontAlgn="base" hangingPunct="1">
        <a:lnSpc>
          <a:spcPct val="85000"/>
        </a:lnSpc>
        <a:spcBef>
          <a:spcPct val="0"/>
        </a:spcBef>
        <a:spcAft>
          <a:spcPct val="0"/>
        </a:spcAft>
        <a:defRPr sz="3200" b="1">
          <a:solidFill>
            <a:srgbClr val="FF0000"/>
          </a:solidFill>
          <a:latin typeface="Arial" charset="0"/>
        </a:defRPr>
      </a:lvl6pPr>
      <a:lvl7pPr marL="914400" algn="l" rtl="0" eaLnBrk="1" fontAlgn="base" hangingPunct="1">
        <a:lnSpc>
          <a:spcPct val="85000"/>
        </a:lnSpc>
        <a:spcBef>
          <a:spcPct val="0"/>
        </a:spcBef>
        <a:spcAft>
          <a:spcPct val="0"/>
        </a:spcAft>
        <a:defRPr sz="3200" b="1">
          <a:solidFill>
            <a:srgbClr val="FF0000"/>
          </a:solidFill>
          <a:latin typeface="Arial" charset="0"/>
        </a:defRPr>
      </a:lvl7pPr>
      <a:lvl8pPr marL="1371600" algn="l" rtl="0" eaLnBrk="1" fontAlgn="base" hangingPunct="1">
        <a:lnSpc>
          <a:spcPct val="85000"/>
        </a:lnSpc>
        <a:spcBef>
          <a:spcPct val="0"/>
        </a:spcBef>
        <a:spcAft>
          <a:spcPct val="0"/>
        </a:spcAft>
        <a:defRPr sz="3200" b="1">
          <a:solidFill>
            <a:srgbClr val="FF0000"/>
          </a:solidFill>
          <a:latin typeface="Arial" charset="0"/>
        </a:defRPr>
      </a:lvl8pPr>
      <a:lvl9pPr marL="1828800" algn="l" rtl="0" eaLnBrk="1" fontAlgn="base" hangingPunct="1">
        <a:lnSpc>
          <a:spcPct val="85000"/>
        </a:lnSpc>
        <a:spcBef>
          <a:spcPct val="0"/>
        </a:spcBef>
        <a:spcAft>
          <a:spcPct val="0"/>
        </a:spcAft>
        <a:defRPr sz="3200" b="1">
          <a:solidFill>
            <a:srgbClr val="FF0000"/>
          </a:solidFill>
          <a:latin typeface="Arial" charset="0"/>
        </a:defRPr>
      </a:lvl9pPr>
    </p:titleStyle>
    <p:bodyStyle>
      <a:lvl1pPr marL="227013" indent="-227013" algn="l" rtl="0" eaLnBrk="1" fontAlgn="base" hangingPunct="1">
        <a:spcBef>
          <a:spcPts val="800"/>
        </a:spcBef>
        <a:spcAft>
          <a:spcPct val="0"/>
        </a:spcAft>
        <a:buChar char="•"/>
        <a:defRPr sz="2000">
          <a:solidFill>
            <a:schemeClr val="tx1"/>
          </a:solidFill>
          <a:latin typeface="+mn-lt"/>
          <a:ea typeface="+mn-ea"/>
          <a:cs typeface="+mn-cs"/>
        </a:defRPr>
      </a:lvl1pPr>
      <a:lvl2pPr marL="574675" indent="-233363" algn="l" rtl="0" eaLnBrk="1" fontAlgn="base" hangingPunct="1">
        <a:spcBef>
          <a:spcPct val="20000"/>
        </a:spcBef>
        <a:spcAft>
          <a:spcPct val="0"/>
        </a:spcAft>
        <a:buChar char="–"/>
        <a:defRPr>
          <a:solidFill>
            <a:schemeClr val="tx1"/>
          </a:solidFill>
          <a:latin typeface="+mn-lt"/>
        </a:defRPr>
      </a:lvl2pPr>
      <a:lvl3pPr marL="854075" indent="-165100" algn="l" rtl="0" eaLnBrk="1" fontAlgn="base" hangingPunct="1">
        <a:spcBef>
          <a:spcPct val="15000"/>
        </a:spcBef>
        <a:spcAft>
          <a:spcPct val="0"/>
        </a:spcAft>
        <a:buChar char="•"/>
        <a:defRPr>
          <a:solidFill>
            <a:schemeClr val="tx1"/>
          </a:solidFill>
          <a:latin typeface="+mn-lt"/>
        </a:defRPr>
      </a:lvl3pPr>
      <a:lvl4pPr marL="1201738" indent="-233363" algn="l" rtl="0" eaLnBrk="1" fontAlgn="base" hangingPunct="1">
        <a:spcBef>
          <a:spcPct val="5000"/>
        </a:spcBef>
        <a:spcAft>
          <a:spcPct val="0"/>
        </a:spcAft>
        <a:buChar char="–"/>
        <a:defRPr>
          <a:solidFill>
            <a:schemeClr val="tx1"/>
          </a:solidFill>
          <a:latin typeface="+mn-lt"/>
        </a:defRPr>
      </a:lvl4pPr>
      <a:lvl5pPr marL="1489075" indent="-173038" algn="l" rtl="0" eaLnBrk="1" fontAlgn="base" hangingPunct="1">
        <a:spcBef>
          <a:spcPct val="0"/>
        </a:spcBef>
        <a:spcAft>
          <a:spcPct val="0"/>
        </a:spcAft>
        <a:buChar char="»"/>
        <a:defRPr>
          <a:solidFill>
            <a:schemeClr val="tx1"/>
          </a:solidFill>
          <a:latin typeface="+mn-lt"/>
        </a:defRPr>
      </a:lvl5pPr>
      <a:lvl6pPr marL="1946275" indent="-173038" algn="l" rtl="0" eaLnBrk="1" fontAlgn="base" hangingPunct="1">
        <a:spcBef>
          <a:spcPct val="0"/>
        </a:spcBef>
        <a:spcAft>
          <a:spcPct val="0"/>
        </a:spcAft>
        <a:buChar char="»"/>
        <a:defRPr sz="1600">
          <a:solidFill>
            <a:schemeClr val="tx1"/>
          </a:solidFill>
          <a:latin typeface="+mn-lt"/>
        </a:defRPr>
      </a:lvl6pPr>
      <a:lvl7pPr marL="2403475" indent="-173038" algn="l" rtl="0" eaLnBrk="1" fontAlgn="base" hangingPunct="1">
        <a:spcBef>
          <a:spcPct val="0"/>
        </a:spcBef>
        <a:spcAft>
          <a:spcPct val="0"/>
        </a:spcAft>
        <a:buChar char="»"/>
        <a:defRPr sz="1600">
          <a:solidFill>
            <a:schemeClr val="tx1"/>
          </a:solidFill>
          <a:latin typeface="+mn-lt"/>
        </a:defRPr>
      </a:lvl7pPr>
      <a:lvl8pPr marL="2860675" indent="-173038" algn="l" rtl="0" eaLnBrk="1" fontAlgn="base" hangingPunct="1">
        <a:spcBef>
          <a:spcPct val="0"/>
        </a:spcBef>
        <a:spcAft>
          <a:spcPct val="0"/>
        </a:spcAft>
        <a:buChar char="»"/>
        <a:defRPr sz="1600">
          <a:solidFill>
            <a:schemeClr val="tx1"/>
          </a:solidFill>
          <a:latin typeface="+mn-lt"/>
        </a:defRPr>
      </a:lvl8pPr>
      <a:lvl9pPr marL="3317875" indent="-173038" algn="l" rtl="0" eaLnBrk="1" fontAlgn="base" hangingPunct="1">
        <a:spcBef>
          <a:spcPct val="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0.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9.w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23.xml"/><Relationship Id="rId7" Type="http://schemas.openxmlformats.org/officeDocument/2006/relationships/image" Target="../media/image33.wmf"/><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32.wmf"/><Relationship Id="rId4" Type="http://schemas.openxmlformats.org/officeDocument/2006/relationships/oleObject" Target="../embeddings/oleObject7.bin"/><Relationship Id="rId9" Type="http://schemas.openxmlformats.org/officeDocument/2006/relationships/image" Target="../media/image34.wmf"/></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7.w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36.wmf"/><Relationship Id="rId4" Type="http://schemas.openxmlformats.org/officeDocument/2006/relationships/package" Target="../embeddings/Microsoft_Excel_Worksheet1.xlsx"/></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www.ti.com/lit/an/snva419c/snva419c.pdf" TargetMode="External"/><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39.wmf"/><Relationship Id="rId5" Type="http://schemas.openxmlformats.org/officeDocument/2006/relationships/oleObject" Target="../embeddings/Microsoft_Excel_97-2003_Worksheet1.xls"/><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hyperlink" Target="http://www.ti.com/adc/docs/midlevel.tsp?contentId=76735"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https://webench.ti.com/webench5/power/webench5.cgi"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ti.com/lit/an/snva839/snva839.pdf"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50.wmf"/><Relationship Id="rId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35.xml"/><Relationship Id="rId7" Type="http://schemas.openxmlformats.org/officeDocument/2006/relationships/image" Target="../media/image52.wmf"/><Relationship Id="rId2" Type="http://schemas.openxmlformats.org/officeDocument/2006/relationships/slideLayout" Target="../slideLayouts/slideLayout16.xml"/><Relationship Id="rId1" Type="http://schemas.openxmlformats.org/officeDocument/2006/relationships/vmlDrawing" Target="../drawings/vmlDrawing8.vml"/><Relationship Id="rId6" Type="http://schemas.openxmlformats.org/officeDocument/2006/relationships/package" Target="../embeddings/Microsoft_Excel_Worksheet2.xlsx"/><Relationship Id="rId5" Type="http://schemas.openxmlformats.org/officeDocument/2006/relationships/image" Target="../media/image51.emf"/><Relationship Id="rId4" Type="http://schemas.openxmlformats.org/officeDocument/2006/relationships/oleObject" Target="../embeddings/oleObject12.bin"/><Relationship Id="rId9" Type="http://schemas.openxmlformats.org/officeDocument/2006/relationships/image" Target="../media/image53.wmf"/></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ti.com/lit/an/snva839/snva839.pdf"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hyperlink" Target="http://www.ti.com/lit/an/snva839/snva839.pdf" TargetMode="Externa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www.ti.com/lit/ug/tiducz9/tiducz9.pdf" TargetMode="External"/><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hyperlink" Target="http://www.ti.com/lit/ds/symlink/lmr33630.pdf#page=26" TargetMode="External"/><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image" Target="../media/image84.wmf"/><Relationship Id="rId5" Type="http://schemas.openxmlformats.org/officeDocument/2006/relationships/oleObject" Target="../embeddings/oleObject15.bin"/><Relationship Id="rId4" Type="http://schemas.openxmlformats.org/officeDocument/2006/relationships/image" Target="../media/image83.wmf"/></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10" Type="http://schemas.openxmlformats.org/officeDocument/2006/relationships/image" Target="../media/image12.wmf"/><Relationship Id="rId4" Type="http://schemas.openxmlformats.org/officeDocument/2006/relationships/image" Target="../media/image13.png"/><Relationship Id="rId9"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www.ti.com/lit/an/snva419c/snva419c.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dirty="0"/>
              <a:t>PCB Thermal Design with </a:t>
            </a:r>
            <a:r>
              <a:rPr lang="en-US" dirty="0" smtClean="0"/>
              <a:t>ultra small flip-chip packages (without Thermal Pad): </a:t>
            </a:r>
            <a:r>
              <a:rPr lang="en-US" dirty="0" err="1" smtClean="0"/>
              <a:t>HotRod</a:t>
            </a:r>
            <a:endParaRPr lang="en-US" dirty="0" smtClean="0"/>
          </a:p>
        </p:txBody>
      </p:sp>
      <p:sp>
        <p:nvSpPr>
          <p:cNvPr id="7171" name="Rectangle 3"/>
          <p:cNvSpPr>
            <a:spLocks noGrp="1" noChangeArrowheads="1"/>
          </p:cNvSpPr>
          <p:nvPr>
            <p:ph type="subTitle" idx="1"/>
          </p:nvPr>
        </p:nvSpPr>
        <p:spPr/>
        <p:txBody>
          <a:bodyPr/>
          <a:lstStyle/>
          <a:p>
            <a:r>
              <a:rPr lang="en-US" dirty="0" smtClean="0"/>
              <a:t>Arief Hernadi - Application Engineer </a:t>
            </a:r>
            <a:r>
              <a:rPr lang="en-US" dirty="0"/>
              <a:t>CCP (APP, BSR)</a:t>
            </a:r>
          </a:p>
          <a:p>
            <a:endParaRPr lang="en-US" dirty="0" smtClean="0"/>
          </a:p>
          <a:p>
            <a:endParaRPr lang="en-US" altLang="en-US" dirty="0" smtClean="0"/>
          </a:p>
          <a:p>
            <a:r>
              <a:rPr lang="en-US" altLang="en-US" dirty="0" smtClean="0"/>
              <a:t>With </a:t>
            </a:r>
            <a:r>
              <a:rPr lang="en-US" altLang="en-US" dirty="0"/>
              <a:t>material provided by </a:t>
            </a:r>
            <a:r>
              <a:rPr lang="en-US" altLang="en-US" dirty="0" smtClean="0"/>
              <a:t>Frank De Stasi, Marc-Davis Marsh, Anthony Fagnani</a:t>
            </a:r>
            <a:endParaRPr lang="en-US" dirty="0" smtClean="0"/>
          </a:p>
          <a:p>
            <a:endParaRPr lang="en-US" dirty="0"/>
          </a:p>
        </p:txBody>
      </p:sp>
      <p:sp>
        <p:nvSpPr>
          <p:cNvPr id="7172" name="Rectangle 24"/>
          <p:cNvSpPr>
            <a:spLocks noGrp="1" noChangeArrowheads="1"/>
          </p:cNvSpPr>
          <p:nvPr>
            <p:ph type="sldNum" sz="quarter" idx="10"/>
          </p:nvPr>
        </p:nvSpPr>
        <p:spPr>
          <a:noFill/>
        </p:spPr>
        <p:txBody>
          <a:bodyPr/>
          <a:lstStyle/>
          <a:p>
            <a:fld id="{1DC78278-2A4A-4873-B12C-5FA0FB6AA3CD}" type="slidenum">
              <a:rPr lang="en-US"/>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C895A23-4C8A-49FC-A47A-A61EBF65AAE8}" type="slidenum">
              <a:rPr lang="en-US" altLang="en-US" sz="1300">
                <a:cs typeface="Arial" pitchFamily="34" charset="0"/>
              </a:rPr>
              <a:pPr/>
              <a:t>10</a:t>
            </a:fld>
            <a:endParaRPr lang="en-US" altLang="en-US" sz="1300" dirty="0">
              <a:cs typeface="Arial" pitchFamily="34" charset="0"/>
            </a:endParaRPr>
          </a:p>
        </p:txBody>
      </p:sp>
      <p:sp>
        <p:nvSpPr>
          <p:cNvPr id="13315" name="Rectangle 4"/>
          <p:cNvSpPr>
            <a:spLocks noGrp="1" noChangeArrowheads="1"/>
          </p:cNvSpPr>
          <p:nvPr>
            <p:ph type="title"/>
          </p:nvPr>
        </p:nvSpPr>
        <p:spPr/>
        <p:txBody>
          <a:bodyPr/>
          <a:lstStyle/>
          <a:p>
            <a:pPr eaLnBrk="1" hangingPunct="1"/>
            <a:r>
              <a:rPr lang="en-US" altLang="en-US" dirty="0" smtClean="0"/>
              <a:t>The Goal of Thermal Management</a:t>
            </a:r>
            <a:endParaRPr lang="en-US" alt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40539909"/>
              </p:ext>
            </p:extLst>
          </p:nvPr>
        </p:nvGraphicFramePr>
        <p:xfrm>
          <a:off x="4465710" y="3538903"/>
          <a:ext cx="4152902" cy="798635"/>
        </p:xfrm>
        <a:graphic>
          <a:graphicData uri="http://schemas.openxmlformats.org/presentationml/2006/ole">
            <mc:AlternateContent xmlns:mc="http://schemas.openxmlformats.org/markup-compatibility/2006">
              <mc:Choice xmlns:v="urn:schemas-microsoft-com:vml" Requires="v">
                <p:oleObj spid="_x0000_s23898" name="Equation" r:id="rId4" imgW="990360" imgH="190440" progId="Equation.DSMT4">
                  <p:embed/>
                </p:oleObj>
              </mc:Choice>
              <mc:Fallback>
                <p:oleObj name="Equation" r:id="rId4" imgW="990360" imgH="190440" progId="Equation.DSMT4">
                  <p:embed/>
                  <p:pic>
                    <p:nvPicPr>
                      <p:cNvPr id="0" name=""/>
                      <p:cNvPicPr/>
                      <p:nvPr/>
                    </p:nvPicPr>
                    <p:blipFill>
                      <a:blip r:embed="rId5"/>
                      <a:stretch>
                        <a:fillRect/>
                      </a:stretch>
                    </p:blipFill>
                    <p:spPr>
                      <a:xfrm>
                        <a:off x="4465710" y="3538903"/>
                        <a:ext cx="4152902" cy="798635"/>
                      </a:xfrm>
                      <a:prstGeom prst="rect">
                        <a:avLst/>
                      </a:prstGeom>
                    </p:spPr>
                  </p:pic>
                </p:oleObj>
              </mc:Fallback>
            </mc:AlternateContent>
          </a:graphicData>
        </a:graphic>
      </p:graphicFrame>
      <p:sp>
        <p:nvSpPr>
          <p:cNvPr id="4" name="TextBox 3"/>
          <p:cNvSpPr txBox="1"/>
          <p:nvPr/>
        </p:nvSpPr>
        <p:spPr>
          <a:xfrm>
            <a:off x="609600" y="2214098"/>
            <a:ext cx="3575538" cy="923330"/>
          </a:xfrm>
          <a:prstGeom prst="rect">
            <a:avLst/>
          </a:prstGeom>
          <a:noFill/>
          <a:ln w="25400">
            <a:solidFill>
              <a:srgbClr val="FF0000"/>
            </a:solidFill>
          </a:ln>
        </p:spPr>
        <p:txBody>
          <a:bodyPr wrap="square" rtlCol="0">
            <a:spAutoFit/>
          </a:bodyPr>
          <a:lstStyle/>
          <a:p>
            <a:r>
              <a:rPr lang="en-US" dirty="0" smtClean="0"/>
              <a:t>Maximum junction temperature. </a:t>
            </a:r>
            <a:r>
              <a:rPr lang="en-US" i="1" dirty="0" smtClean="0">
                <a:solidFill>
                  <a:srgbClr val="0070C0"/>
                </a:solidFill>
              </a:rPr>
              <a:t>Given in data sheet of converter; usually 125°C or 150°C</a:t>
            </a:r>
            <a:endParaRPr lang="en-US" i="1" dirty="0">
              <a:solidFill>
                <a:srgbClr val="0070C0"/>
              </a:solidFill>
            </a:endParaRPr>
          </a:p>
        </p:txBody>
      </p:sp>
      <p:sp>
        <p:nvSpPr>
          <p:cNvPr id="8" name="TextBox 7"/>
          <p:cNvSpPr txBox="1"/>
          <p:nvPr/>
        </p:nvSpPr>
        <p:spPr>
          <a:xfrm>
            <a:off x="808892" y="4716189"/>
            <a:ext cx="3575538" cy="923330"/>
          </a:xfrm>
          <a:prstGeom prst="rect">
            <a:avLst/>
          </a:prstGeom>
          <a:noFill/>
          <a:ln w="25400">
            <a:solidFill>
              <a:srgbClr val="FF0000"/>
            </a:solidFill>
          </a:ln>
        </p:spPr>
        <p:txBody>
          <a:bodyPr wrap="square" rtlCol="0">
            <a:spAutoFit/>
          </a:bodyPr>
          <a:lstStyle/>
          <a:p>
            <a:r>
              <a:rPr lang="en-US" dirty="0" smtClean="0"/>
              <a:t>Maximum ambient temperature. </a:t>
            </a:r>
            <a:r>
              <a:rPr lang="en-US" i="1" dirty="0" smtClean="0">
                <a:solidFill>
                  <a:srgbClr val="0070C0"/>
                </a:solidFill>
              </a:rPr>
              <a:t>Specified by customer application</a:t>
            </a:r>
            <a:endParaRPr lang="en-US" i="1" dirty="0">
              <a:solidFill>
                <a:srgbClr val="0070C0"/>
              </a:solidFill>
            </a:endParaRPr>
          </a:p>
        </p:txBody>
      </p:sp>
      <p:sp>
        <p:nvSpPr>
          <p:cNvPr id="9" name="TextBox 8"/>
          <p:cNvSpPr txBox="1"/>
          <p:nvPr/>
        </p:nvSpPr>
        <p:spPr>
          <a:xfrm>
            <a:off x="7479323" y="2190650"/>
            <a:ext cx="3575538" cy="923330"/>
          </a:xfrm>
          <a:prstGeom prst="rect">
            <a:avLst/>
          </a:prstGeom>
          <a:noFill/>
          <a:ln w="25400">
            <a:solidFill>
              <a:srgbClr val="FF0000"/>
            </a:solidFill>
          </a:ln>
        </p:spPr>
        <p:txBody>
          <a:bodyPr wrap="square" rtlCol="0">
            <a:spAutoFit/>
          </a:bodyPr>
          <a:lstStyle/>
          <a:p>
            <a:r>
              <a:rPr lang="en-US" dirty="0" smtClean="0"/>
              <a:t>Power dissipation of converter.</a:t>
            </a:r>
          </a:p>
          <a:p>
            <a:r>
              <a:rPr lang="en-US" i="1" dirty="0" smtClean="0">
                <a:solidFill>
                  <a:srgbClr val="0070C0"/>
                </a:solidFill>
              </a:rPr>
              <a:t>Depends on required output power and converter efficiency</a:t>
            </a:r>
            <a:endParaRPr lang="en-US" i="1" dirty="0">
              <a:solidFill>
                <a:srgbClr val="0070C0"/>
              </a:solidFill>
            </a:endParaRPr>
          </a:p>
        </p:txBody>
      </p:sp>
      <p:sp>
        <p:nvSpPr>
          <p:cNvPr id="10" name="TextBox 9"/>
          <p:cNvSpPr txBox="1"/>
          <p:nvPr/>
        </p:nvSpPr>
        <p:spPr>
          <a:xfrm>
            <a:off x="9601200" y="3908134"/>
            <a:ext cx="3575538" cy="1477328"/>
          </a:xfrm>
          <a:prstGeom prst="rect">
            <a:avLst/>
          </a:prstGeom>
          <a:noFill/>
          <a:ln w="25400">
            <a:solidFill>
              <a:srgbClr val="FF0000"/>
            </a:solidFill>
          </a:ln>
        </p:spPr>
        <p:txBody>
          <a:bodyPr wrap="square" rtlCol="0">
            <a:spAutoFit/>
          </a:bodyPr>
          <a:lstStyle/>
          <a:p>
            <a:r>
              <a:rPr lang="en-US" dirty="0" smtClean="0"/>
              <a:t>Thermal resistance from ambient to junction of converter.</a:t>
            </a:r>
          </a:p>
          <a:p>
            <a:r>
              <a:rPr lang="en-US" i="1" dirty="0" smtClean="0">
                <a:solidFill>
                  <a:srgbClr val="0070C0"/>
                </a:solidFill>
              </a:rPr>
              <a:t>Depends on everything; package, copper area, airflow, etc.</a:t>
            </a:r>
            <a:endParaRPr lang="en-US" i="1" dirty="0">
              <a:solidFill>
                <a:srgbClr val="0070C0"/>
              </a:solidFill>
            </a:endParaRPr>
          </a:p>
        </p:txBody>
      </p:sp>
      <p:cxnSp>
        <p:nvCxnSpPr>
          <p:cNvPr id="6" name="Straight Arrow Connector 5"/>
          <p:cNvCxnSpPr/>
          <p:nvPr/>
        </p:nvCxnSpPr>
        <p:spPr>
          <a:xfrm>
            <a:off x="4185138" y="3137428"/>
            <a:ext cx="398585" cy="49672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p:cNvCxnSpPr>
          <p:nvPr/>
        </p:nvCxnSpPr>
        <p:spPr>
          <a:xfrm flipV="1">
            <a:off x="4384430" y="4213100"/>
            <a:ext cx="1512274" cy="96475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151077" y="3113980"/>
            <a:ext cx="328247" cy="52017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1"/>
          </p:cNvCxnSpPr>
          <p:nvPr/>
        </p:nvCxnSpPr>
        <p:spPr>
          <a:xfrm flipH="1" flipV="1">
            <a:off x="8299940" y="4288465"/>
            <a:ext cx="1301260" cy="3583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19552" y="6459415"/>
            <a:ext cx="12057186" cy="523220"/>
          </a:xfrm>
          <a:prstGeom prst="rect">
            <a:avLst/>
          </a:prstGeom>
          <a:noFill/>
          <a:ln w="38100">
            <a:solidFill>
              <a:srgbClr val="FF0000"/>
            </a:solidFill>
          </a:ln>
        </p:spPr>
        <p:txBody>
          <a:bodyPr wrap="square" rtlCol="0">
            <a:spAutoFit/>
          </a:bodyPr>
          <a:lstStyle/>
          <a:p>
            <a:r>
              <a:rPr lang="en-US" sz="2800" b="1" dirty="0" smtClean="0"/>
              <a:t>The goal is to keep T</a:t>
            </a:r>
            <a:r>
              <a:rPr lang="en-US" sz="2800" b="1" baseline="-25000" dirty="0" smtClean="0"/>
              <a:t>J</a:t>
            </a:r>
            <a:r>
              <a:rPr lang="en-US" sz="2800" b="1" dirty="0" smtClean="0"/>
              <a:t> below the maximum specified in the data sheet.</a:t>
            </a:r>
            <a:endParaRPr lang="en-US" sz="2800" b="1" dirty="0"/>
          </a:p>
        </p:txBody>
      </p:sp>
    </p:spTree>
    <p:extLst>
      <p:ext uri="{BB962C8B-B14F-4D97-AF65-F5344CB8AC3E}">
        <p14:creationId xmlns:p14="http://schemas.microsoft.com/office/powerpoint/2010/main" val="1632311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Basic Terminology </a:t>
            </a:r>
            <a:endParaRPr lang="en-US" dirty="0"/>
          </a:p>
        </p:txBody>
      </p:sp>
      <p:sp>
        <p:nvSpPr>
          <p:cNvPr id="3" name="Content Placeholder 2"/>
          <p:cNvSpPr>
            <a:spLocks noGrp="1"/>
          </p:cNvSpPr>
          <p:nvPr>
            <p:ph idx="1"/>
          </p:nvPr>
        </p:nvSpPr>
        <p:spPr/>
        <p:txBody>
          <a:bodyPr/>
          <a:lstStyle/>
          <a:p>
            <a:r>
              <a:rPr lang="en-US" sz="2800" b="1" dirty="0" smtClean="0"/>
              <a:t>Thermal resistance; </a:t>
            </a:r>
            <a:r>
              <a:rPr lang="el-GR" sz="2800" b="1" dirty="0" smtClean="0"/>
              <a:t>θ</a:t>
            </a:r>
            <a:r>
              <a:rPr lang="en-US" sz="2800" b="1" baseline="-25000" dirty="0" smtClean="0"/>
              <a:t>JA</a:t>
            </a:r>
            <a:r>
              <a:rPr lang="en-US" sz="2800" b="1" dirty="0" smtClean="0"/>
              <a:t>  </a:t>
            </a:r>
          </a:p>
          <a:p>
            <a:pPr marL="0" indent="0">
              <a:buNone/>
            </a:pPr>
            <a:endParaRPr lang="en-US" sz="2800" b="1" baseline="-25000" dirty="0" smtClean="0"/>
          </a:p>
          <a:p>
            <a:pPr lvl="1"/>
            <a:r>
              <a:rPr lang="en-US" sz="2400" dirty="0" smtClean="0"/>
              <a:t>Total thermal resistance from the junction to the ambient environment</a:t>
            </a:r>
          </a:p>
          <a:p>
            <a:pPr lvl="1"/>
            <a:endParaRPr lang="en-US" sz="2400" dirty="0" smtClean="0"/>
          </a:p>
          <a:p>
            <a:pPr lvl="2"/>
            <a:r>
              <a:rPr lang="en-US" sz="2000" dirty="0" smtClean="0"/>
              <a:t>Not </a:t>
            </a:r>
            <a:r>
              <a:rPr lang="en-US" sz="2000" dirty="0"/>
              <a:t>too easy to estimate, in some </a:t>
            </a:r>
            <a:r>
              <a:rPr lang="en-US" sz="2000" dirty="0" smtClean="0"/>
              <a:t>cases</a:t>
            </a:r>
          </a:p>
          <a:p>
            <a:pPr lvl="2"/>
            <a:endParaRPr lang="en-US" sz="2000" dirty="0" smtClean="0"/>
          </a:p>
          <a:p>
            <a:pPr lvl="2"/>
            <a:r>
              <a:rPr lang="en-US" sz="2000" dirty="0"/>
              <a:t>Depends on many </a:t>
            </a:r>
            <a:r>
              <a:rPr lang="en-US" sz="2000" dirty="0" smtClean="0"/>
              <a:t>factors</a:t>
            </a:r>
          </a:p>
          <a:p>
            <a:pPr lvl="3"/>
            <a:r>
              <a:rPr lang="en-US" sz="2000" dirty="0" smtClean="0"/>
              <a:t>Package type</a:t>
            </a:r>
          </a:p>
          <a:p>
            <a:pPr lvl="3"/>
            <a:r>
              <a:rPr lang="en-US" sz="2000" dirty="0" smtClean="0"/>
              <a:t>Copper heatsink area</a:t>
            </a:r>
          </a:p>
          <a:p>
            <a:pPr lvl="3"/>
            <a:r>
              <a:rPr lang="en-US" sz="2000" dirty="0" smtClean="0"/>
              <a:t>Air flow</a:t>
            </a:r>
          </a:p>
          <a:p>
            <a:pPr lvl="3"/>
            <a:r>
              <a:rPr lang="en-US" sz="2000" dirty="0" smtClean="0"/>
              <a:t>Number of copper planes</a:t>
            </a:r>
          </a:p>
          <a:p>
            <a:pPr lvl="3"/>
            <a:r>
              <a:rPr lang="en-US" sz="2000" dirty="0" smtClean="0"/>
              <a:t>Weight of copper planes</a:t>
            </a:r>
          </a:p>
          <a:p>
            <a:pPr lvl="3"/>
            <a:r>
              <a:rPr lang="en-US" sz="2000" dirty="0" smtClean="0"/>
              <a:t>Number of thermal vias</a:t>
            </a:r>
          </a:p>
          <a:p>
            <a:pPr lvl="3"/>
            <a:r>
              <a:rPr lang="en-US" sz="2000" dirty="0" smtClean="0"/>
              <a:t>Adjacent components</a:t>
            </a:r>
          </a:p>
          <a:p>
            <a:pPr lvl="3"/>
            <a:r>
              <a:rPr lang="en-US" sz="2000" dirty="0" smtClean="0"/>
              <a:t>Power dissipation</a:t>
            </a:r>
          </a:p>
          <a:p>
            <a:pPr lvl="3"/>
            <a:endParaRPr lang="en-US" sz="2000" dirty="0" smtClean="0"/>
          </a:p>
          <a:p>
            <a:pPr lvl="3"/>
            <a:endParaRPr lang="en-US" sz="2000" dirty="0"/>
          </a:p>
          <a:p>
            <a:pPr lvl="2"/>
            <a:endParaRPr lang="en-US" sz="2000" dirty="0" smtClean="0"/>
          </a:p>
          <a:p>
            <a:pPr lvl="2"/>
            <a:endParaRPr lang="en-US" sz="2000" dirty="0" smtClean="0"/>
          </a:p>
          <a:p>
            <a:pPr lvl="2"/>
            <a:endParaRPr lang="en-US" sz="2000"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11</a:t>
            </a:fld>
            <a:endParaRPr lang="en-US" dirty="0"/>
          </a:p>
        </p:txBody>
      </p:sp>
    </p:spTree>
    <p:extLst>
      <p:ext uri="{BB962C8B-B14F-4D97-AF65-F5344CB8AC3E}">
        <p14:creationId xmlns:p14="http://schemas.microsoft.com/office/powerpoint/2010/main" val="1888965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3758" y="180470"/>
            <a:ext cx="13533120" cy="1120141"/>
          </a:xfrm>
        </p:spPr>
        <p:txBody>
          <a:bodyPr/>
          <a:lstStyle/>
          <a:p>
            <a:pPr eaLnBrk="1" hangingPunct="1"/>
            <a:r>
              <a:rPr lang="en-US" dirty="0"/>
              <a:t>Some Basic Terminology </a:t>
            </a:r>
            <a:endParaRPr lang="en-US" altLang="en-US" dirty="0"/>
          </a:p>
        </p:txBody>
      </p:sp>
      <p:sp>
        <p:nvSpPr>
          <p:cNvPr id="6" name="Rectangle 3"/>
          <p:cNvSpPr txBox="1">
            <a:spLocks noChangeArrowheads="1"/>
          </p:cNvSpPr>
          <p:nvPr/>
        </p:nvSpPr>
        <p:spPr bwMode="auto">
          <a:xfrm>
            <a:off x="487680" y="1359878"/>
            <a:ext cx="13573760" cy="6131168"/>
          </a:xfrm>
          <a:prstGeom prst="rect">
            <a:avLst/>
          </a:prstGeom>
          <a:noFill/>
          <a:ln w="9525" algn="ctr">
            <a:noFill/>
            <a:miter lim="800000"/>
            <a:headEnd/>
            <a:tailEnd/>
          </a:ln>
        </p:spPr>
        <p:txBody>
          <a:bodyPr lIns="145579" tIns="74214" rIns="145579" bIns="74214"/>
          <a:lstStyle/>
          <a:p>
            <a:pPr marL="279400" indent="-279400" defTabSz="1300480">
              <a:lnSpc>
                <a:spcPct val="70000"/>
              </a:lnSpc>
              <a:spcBef>
                <a:spcPct val="65000"/>
              </a:spcBef>
              <a:defRPr/>
            </a:pPr>
            <a:endParaRPr lang="en-US" sz="2400" dirty="0" smtClean="0"/>
          </a:p>
          <a:p>
            <a:pPr marL="279400" indent="-279400" defTabSz="1300480">
              <a:lnSpc>
                <a:spcPct val="70000"/>
              </a:lnSpc>
              <a:spcBef>
                <a:spcPct val="65000"/>
              </a:spcBef>
              <a:defRPr/>
            </a:pPr>
            <a:r>
              <a:rPr lang="en-US" sz="3200" b="1" dirty="0" smtClean="0"/>
              <a:t>Difference between </a:t>
            </a:r>
            <a:r>
              <a:rPr lang="el-GR" sz="3200" b="1" dirty="0" smtClean="0"/>
              <a:t>θ</a:t>
            </a:r>
            <a:r>
              <a:rPr lang="en-US" sz="3200" b="1" dirty="0" smtClean="0"/>
              <a:t>-type and  </a:t>
            </a:r>
            <a:r>
              <a:rPr lang="el-GR" sz="3200" b="1" dirty="0" smtClean="0"/>
              <a:t>Ψ</a:t>
            </a:r>
            <a:r>
              <a:rPr lang="en-US" sz="3200" b="1" dirty="0" smtClean="0"/>
              <a:t>-type Parameters</a:t>
            </a:r>
          </a:p>
          <a:p>
            <a:pPr marL="279400" indent="-279400" defTabSz="1300480">
              <a:lnSpc>
                <a:spcPct val="70000"/>
              </a:lnSpc>
              <a:spcBef>
                <a:spcPct val="65000"/>
              </a:spcBef>
              <a:defRPr/>
            </a:pPr>
            <a:r>
              <a:rPr lang="el-GR" sz="2400" dirty="0" smtClean="0"/>
              <a:t>θ</a:t>
            </a:r>
            <a:r>
              <a:rPr lang="en-US" sz="2400" dirty="0" smtClean="0"/>
              <a:t> </a:t>
            </a:r>
            <a:r>
              <a:rPr lang="en-US" sz="2400" b="1" dirty="0"/>
              <a:t>Type</a:t>
            </a:r>
            <a:endParaRPr lang="en-GB" sz="2400" kern="0" dirty="0">
              <a:latin typeface="+mn-lt"/>
            </a:endParaRPr>
          </a:p>
          <a:p>
            <a:pPr marL="888832" lvl="1" indent="-279400" defTabSz="1300480">
              <a:lnSpc>
                <a:spcPct val="70000"/>
              </a:lnSpc>
              <a:spcBef>
                <a:spcPct val="65000"/>
              </a:spcBef>
              <a:buFontTx/>
              <a:buChar char="•"/>
              <a:defRPr/>
            </a:pPr>
            <a:r>
              <a:rPr lang="en-GB" sz="2000" kern="0" dirty="0"/>
              <a:t>All the heat flows from the junction to location </a:t>
            </a:r>
            <a:r>
              <a:rPr lang="en-GB" sz="2000" kern="0" dirty="0" smtClean="0"/>
              <a:t>X</a:t>
            </a:r>
          </a:p>
          <a:p>
            <a:pPr marL="1346032" lvl="2" indent="-279400" defTabSz="1300480">
              <a:lnSpc>
                <a:spcPct val="70000"/>
              </a:lnSpc>
              <a:spcBef>
                <a:spcPct val="65000"/>
              </a:spcBef>
              <a:buFontTx/>
              <a:buChar char="•"/>
              <a:defRPr/>
            </a:pPr>
            <a:r>
              <a:rPr lang="en-GB" kern="0" dirty="0"/>
              <a:t>Assumes isothermal </a:t>
            </a:r>
            <a:r>
              <a:rPr lang="en-GB" kern="0" dirty="0" smtClean="0"/>
              <a:t>conditions</a:t>
            </a:r>
            <a:endParaRPr lang="en-GB" kern="0" dirty="0"/>
          </a:p>
          <a:p>
            <a:pPr marL="888832" lvl="1" indent="-279400" defTabSz="1300480">
              <a:lnSpc>
                <a:spcPct val="70000"/>
              </a:lnSpc>
              <a:spcBef>
                <a:spcPct val="65000"/>
              </a:spcBef>
              <a:buFontTx/>
              <a:buChar char="•"/>
              <a:defRPr/>
            </a:pPr>
            <a:r>
              <a:rPr lang="en-GB" sz="2000" kern="0" dirty="0" smtClean="0"/>
              <a:t>Location  </a:t>
            </a:r>
            <a:r>
              <a:rPr lang="en-GB" sz="2000" kern="0" dirty="0"/>
              <a:t>X serves as the external heat sink to the </a:t>
            </a:r>
            <a:r>
              <a:rPr lang="en-GB" sz="2000" kern="0" dirty="0" smtClean="0"/>
              <a:t>package</a:t>
            </a:r>
          </a:p>
          <a:p>
            <a:pPr marL="1346032" lvl="2" indent="-279400" defTabSz="1300480">
              <a:lnSpc>
                <a:spcPct val="70000"/>
              </a:lnSpc>
              <a:spcBef>
                <a:spcPct val="65000"/>
              </a:spcBef>
              <a:buFontTx/>
              <a:buChar char="•"/>
              <a:defRPr/>
            </a:pPr>
            <a:r>
              <a:rPr lang="en-GB" kern="0" dirty="0"/>
              <a:t>Assumes </a:t>
            </a:r>
            <a:r>
              <a:rPr lang="en-GB" kern="0" dirty="0" smtClean="0"/>
              <a:t>non-isothermal </a:t>
            </a:r>
            <a:r>
              <a:rPr lang="en-GB" kern="0" dirty="0"/>
              <a:t>conditions</a:t>
            </a:r>
          </a:p>
          <a:p>
            <a:pPr marL="1346032" lvl="2" indent="-279400" defTabSz="1300480">
              <a:lnSpc>
                <a:spcPct val="70000"/>
              </a:lnSpc>
              <a:spcBef>
                <a:spcPct val="65000"/>
              </a:spcBef>
              <a:buFontTx/>
              <a:buChar char="•"/>
              <a:defRPr/>
            </a:pPr>
            <a:endParaRPr lang="en-US" dirty="0"/>
          </a:p>
          <a:p>
            <a:pPr marL="279400" indent="-279400" defTabSz="1300480">
              <a:lnSpc>
                <a:spcPct val="70000"/>
              </a:lnSpc>
              <a:spcBef>
                <a:spcPct val="65000"/>
              </a:spcBef>
              <a:defRPr/>
            </a:pPr>
            <a:r>
              <a:rPr lang="en-US" sz="2400" dirty="0"/>
              <a:t>ψ </a:t>
            </a:r>
            <a:r>
              <a:rPr lang="en-US" sz="2400" b="1" dirty="0"/>
              <a:t>Type</a:t>
            </a:r>
          </a:p>
          <a:p>
            <a:pPr marL="888832" lvl="1" indent="-279400" defTabSz="1300480">
              <a:lnSpc>
                <a:spcPct val="70000"/>
              </a:lnSpc>
              <a:spcBef>
                <a:spcPct val="65000"/>
              </a:spcBef>
              <a:buFontTx/>
              <a:buChar char="•"/>
              <a:defRPr/>
            </a:pPr>
            <a:r>
              <a:rPr lang="en-GB" sz="2000" kern="0" dirty="0">
                <a:latin typeface="+mn-lt"/>
              </a:rPr>
              <a:t>Only a fraction of the heat flows from the junction to location </a:t>
            </a:r>
            <a:r>
              <a:rPr lang="en-GB" sz="2000" kern="0" dirty="0" smtClean="0">
                <a:latin typeface="+mn-lt"/>
              </a:rPr>
              <a:t>X</a:t>
            </a:r>
          </a:p>
          <a:p>
            <a:pPr marL="1346032" lvl="2" indent="-279400" defTabSz="1300480">
              <a:lnSpc>
                <a:spcPct val="70000"/>
              </a:lnSpc>
              <a:spcBef>
                <a:spcPct val="65000"/>
              </a:spcBef>
              <a:buFontTx/>
              <a:buChar char="•"/>
              <a:defRPr/>
            </a:pPr>
            <a:r>
              <a:rPr lang="en-GB" sz="2000" kern="0" dirty="0"/>
              <a:t>Assumes non-isothermal conditions</a:t>
            </a:r>
          </a:p>
          <a:p>
            <a:pPr marL="888832" lvl="1" indent="-279400" defTabSz="1300480">
              <a:lnSpc>
                <a:spcPct val="70000"/>
              </a:lnSpc>
              <a:spcBef>
                <a:spcPct val="65000"/>
              </a:spcBef>
              <a:buFontTx/>
              <a:buChar char="•"/>
              <a:defRPr/>
            </a:pPr>
            <a:r>
              <a:rPr lang="en-GB" sz="2000" kern="0" dirty="0" smtClean="0"/>
              <a:t>Temperature gradient exists in location X</a:t>
            </a:r>
            <a:endParaRPr lang="en-GB" kern="0" dirty="0" smtClean="0"/>
          </a:p>
          <a:p>
            <a:pPr marL="1346032" lvl="2" indent="-279400" defTabSz="1300480">
              <a:lnSpc>
                <a:spcPct val="70000"/>
              </a:lnSpc>
              <a:spcBef>
                <a:spcPct val="65000"/>
              </a:spcBef>
              <a:buFontTx/>
              <a:buChar char="•"/>
              <a:defRPr/>
            </a:pPr>
            <a:r>
              <a:rPr lang="en-GB" kern="0" dirty="0"/>
              <a:t>Assumes non-isothermal conditions</a:t>
            </a:r>
          </a:p>
          <a:p>
            <a:pPr marL="1346032" lvl="2" indent="-279400" defTabSz="1300480">
              <a:lnSpc>
                <a:spcPct val="70000"/>
              </a:lnSpc>
              <a:spcBef>
                <a:spcPct val="65000"/>
              </a:spcBef>
              <a:buFontTx/>
              <a:buChar char="•"/>
              <a:defRPr/>
            </a:pPr>
            <a:endParaRPr lang="en-GB" kern="0" dirty="0">
              <a:solidFill>
                <a:srgbClr val="C6060B"/>
              </a:solidFill>
              <a:latin typeface="+mn-lt"/>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969" y="2573739"/>
            <a:ext cx="5697414" cy="230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852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828800" y="3108960"/>
            <a:ext cx="1194816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7320" tIns="73661" rIns="147320" bIns="7366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pPr>
            <a:endParaRPr lang="en-US" altLang="en-US" sz="3800" b="1" dirty="0">
              <a:solidFill>
                <a:srgbClr val="FF0000"/>
              </a:solidFill>
            </a:endParaRPr>
          </a:p>
        </p:txBody>
      </p:sp>
      <p:sp>
        <p:nvSpPr>
          <p:cNvPr id="21508" name="Text Box 5"/>
          <p:cNvSpPr txBox="1">
            <a:spLocks noChangeArrowheads="1"/>
          </p:cNvSpPr>
          <p:nvPr/>
        </p:nvSpPr>
        <p:spPr bwMode="auto">
          <a:xfrm>
            <a:off x="365760" y="4023362"/>
            <a:ext cx="6583680" cy="64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ltLang="en-US" sz="3200" dirty="0"/>
          </a:p>
        </p:txBody>
      </p:sp>
      <p:sp>
        <p:nvSpPr>
          <p:cNvPr id="21509" name="AutoShape 6"/>
          <p:cNvSpPr>
            <a:spLocks noChangeAspect="1" noChangeArrowheads="1" noTextEdit="1"/>
          </p:cNvSpPr>
          <p:nvPr/>
        </p:nvSpPr>
        <p:spPr bwMode="auto">
          <a:xfrm>
            <a:off x="243842" y="1798320"/>
            <a:ext cx="530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lstStyle/>
          <a:p>
            <a:endParaRPr lang="en-US" dirty="0"/>
          </a:p>
        </p:txBody>
      </p:sp>
      <p:sp>
        <p:nvSpPr>
          <p:cNvPr id="21510" name="Text Box 7"/>
          <p:cNvSpPr txBox="1">
            <a:spLocks noChangeArrowheads="1"/>
          </p:cNvSpPr>
          <p:nvPr/>
        </p:nvSpPr>
        <p:spPr bwMode="auto">
          <a:xfrm>
            <a:off x="5852160" y="1097284"/>
            <a:ext cx="3169920"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900" b="1" dirty="0"/>
              <a:t> Power dissipation = 2 W</a:t>
            </a:r>
          </a:p>
        </p:txBody>
      </p:sp>
      <p:grpSp>
        <p:nvGrpSpPr>
          <p:cNvPr id="21511" name="Group 8"/>
          <p:cNvGrpSpPr>
            <a:grpSpLocks/>
          </p:cNvGrpSpPr>
          <p:nvPr/>
        </p:nvGrpSpPr>
        <p:grpSpPr bwMode="auto">
          <a:xfrm>
            <a:off x="8534400" y="1188720"/>
            <a:ext cx="5730240" cy="2743200"/>
            <a:chOff x="3360" y="624"/>
            <a:chExt cx="2256" cy="1440"/>
          </a:xfrm>
        </p:grpSpPr>
        <p:sp>
          <p:nvSpPr>
            <p:cNvPr id="21661" name="AutoShape 9"/>
            <p:cNvSpPr>
              <a:spLocks noChangeAspect="1" noChangeArrowheads="1" noTextEdit="1"/>
            </p:cNvSpPr>
            <p:nvPr/>
          </p:nvSpPr>
          <p:spPr bwMode="auto">
            <a:xfrm>
              <a:off x="3360" y="944"/>
              <a:ext cx="2090"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662" name="Rectangle 10"/>
            <p:cNvSpPr>
              <a:spLocks noChangeArrowheads="1"/>
            </p:cNvSpPr>
            <p:nvPr/>
          </p:nvSpPr>
          <p:spPr bwMode="auto">
            <a:xfrm>
              <a:off x="4191" y="1360"/>
              <a:ext cx="726" cy="98"/>
            </a:xfrm>
            <a:prstGeom prst="rect">
              <a:avLst/>
            </a:prstGeom>
            <a:solidFill>
              <a:srgbClr val="808080"/>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663" name="Rectangle 11"/>
            <p:cNvSpPr>
              <a:spLocks noChangeArrowheads="1"/>
            </p:cNvSpPr>
            <p:nvPr/>
          </p:nvSpPr>
          <p:spPr bwMode="auto">
            <a:xfrm>
              <a:off x="4263" y="1240"/>
              <a:ext cx="582" cy="122"/>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664" name="Line 12"/>
            <p:cNvSpPr>
              <a:spLocks noChangeShapeType="1"/>
            </p:cNvSpPr>
            <p:nvPr/>
          </p:nvSpPr>
          <p:spPr bwMode="auto">
            <a:xfrm>
              <a:off x="4046" y="1096"/>
              <a:ext cx="1015" cy="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65" name="Line 13"/>
            <p:cNvSpPr>
              <a:spLocks noChangeShapeType="1"/>
            </p:cNvSpPr>
            <p:nvPr/>
          </p:nvSpPr>
          <p:spPr bwMode="auto">
            <a:xfrm>
              <a:off x="5061" y="1096"/>
              <a:ext cx="1" cy="12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66" name="Line 14"/>
            <p:cNvSpPr>
              <a:spLocks noChangeShapeType="1"/>
            </p:cNvSpPr>
            <p:nvPr/>
          </p:nvSpPr>
          <p:spPr bwMode="auto">
            <a:xfrm>
              <a:off x="4046" y="1096"/>
              <a:ext cx="1" cy="12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67" name="Line 15"/>
            <p:cNvSpPr>
              <a:spLocks noChangeShapeType="1"/>
            </p:cNvSpPr>
            <p:nvPr/>
          </p:nvSpPr>
          <p:spPr bwMode="auto">
            <a:xfrm flipH="1">
              <a:off x="3804" y="1216"/>
              <a:ext cx="36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68" name="Line 16"/>
            <p:cNvSpPr>
              <a:spLocks noChangeShapeType="1"/>
            </p:cNvSpPr>
            <p:nvPr/>
          </p:nvSpPr>
          <p:spPr bwMode="auto">
            <a:xfrm>
              <a:off x="4167" y="1216"/>
              <a:ext cx="0" cy="7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69" name="Line 17"/>
            <p:cNvSpPr>
              <a:spLocks noChangeShapeType="1"/>
            </p:cNvSpPr>
            <p:nvPr/>
          </p:nvSpPr>
          <p:spPr bwMode="auto">
            <a:xfrm flipH="1">
              <a:off x="3852" y="1288"/>
              <a:ext cx="315"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0" name="Line 18"/>
            <p:cNvSpPr>
              <a:spLocks noChangeShapeType="1"/>
            </p:cNvSpPr>
            <p:nvPr/>
          </p:nvSpPr>
          <p:spPr bwMode="auto">
            <a:xfrm flipV="1">
              <a:off x="3852" y="1288"/>
              <a:ext cx="1" cy="289"/>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1" name="Line 19"/>
            <p:cNvSpPr>
              <a:spLocks noChangeShapeType="1"/>
            </p:cNvSpPr>
            <p:nvPr/>
          </p:nvSpPr>
          <p:spPr bwMode="auto">
            <a:xfrm flipV="1">
              <a:off x="3804" y="1216"/>
              <a:ext cx="1" cy="31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2" name="Line 20"/>
            <p:cNvSpPr>
              <a:spLocks noChangeShapeType="1"/>
            </p:cNvSpPr>
            <p:nvPr/>
          </p:nvSpPr>
          <p:spPr bwMode="auto">
            <a:xfrm flipH="1">
              <a:off x="3683" y="1529"/>
              <a:ext cx="121"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3" name="Line 21"/>
            <p:cNvSpPr>
              <a:spLocks noChangeShapeType="1"/>
            </p:cNvSpPr>
            <p:nvPr/>
          </p:nvSpPr>
          <p:spPr bwMode="auto">
            <a:xfrm>
              <a:off x="3683" y="1529"/>
              <a:ext cx="1" cy="48"/>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4" name="Line 22"/>
            <p:cNvSpPr>
              <a:spLocks noChangeShapeType="1"/>
            </p:cNvSpPr>
            <p:nvPr/>
          </p:nvSpPr>
          <p:spPr bwMode="auto">
            <a:xfrm flipH="1">
              <a:off x="4940" y="1216"/>
              <a:ext cx="362"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5" name="Line 23"/>
            <p:cNvSpPr>
              <a:spLocks noChangeShapeType="1"/>
            </p:cNvSpPr>
            <p:nvPr/>
          </p:nvSpPr>
          <p:spPr bwMode="auto">
            <a:xfrm>
              <a:off x="4046" y="1288"/>
              <a:ext cx="1" cy="24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6" name="Line 24"/>
            <p:cNvSpPr>
              <a:spLocks noChangeShapeType="1"/>
            </p:cNvSpPr>
            <p:nvPr/>
          </p:nvSpPr>
          <p:spPr bwMode="auto">
            <a:xfrm>
              <a:off x="4046" y="1529"/>
              <a:ext cx="1015"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7" name="Line 25"/>
            <p:cNvSpPr>
              <a:spLocks noChangeShapeType="1"/>
            </p:cNvSpPr>
            <p:nvPr/>
          </p:nvSpPr>
          <p:spPr bwMode="auto">
            <a:xfrm>
              <a:off x="4940" y="1216"/>
              <a:ext cx="1" cy="7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8" name="Line 26"/>
            <p:cNvSpPr>
              <a:spLocks noChangeShapeType="1"/>
            </p:cNvSpPr>
            <p:nvPr/>
          </p:nvSpPr>
          <p:spPr bwMode="auto">
            <a:xfrm>
              <a:off x="4940" y="1288"/>
              <a:ext cx="314"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79" name="Line 27"/>
            <p:cNvSpPr>
              <a:spLocks noChangeShapeType="1"/>
            </p:cNvSpPr>
            <p:nvPr/>
          </p:nvSpPr>
          <p:spPr bwMode="auto">
            <a:xfrm>
              <a:off x="5061" y="1288"/>
              <a:ext cx="1" cy="24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80" name="Line 28"/>
            <p:cNvSpPr>
              <a:spLocks noChangeShapeType="1"/>
            </p:cNvSpPr>
            <p:nvPr/>
          </p:nvSpPr>
          <p:spPr bwMode="auto">
            <a:xfrm>
              <a:off x="5254" y="1288"/>
              <a:ext cx="1" cy="289"/>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81" name="Line 29"/>
            <p:cNvSpPr>
              <a:spLocks noChangeShapeType="1"/>
            </p:cNvSpPr>
            <p:nvPr/>
          </p:nvSpPr>
          <p:spPr bwMode="auto">
            <a:xfrm>
              <a:off x="5302" y="1216"/>
              <a:ext cx="1" cy="31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82" name="Line 30"/>
            <p:cNvSpPr>
              <a:spLocks noChangeShapeType="1"/>
            </p:cNvSpPr>
            <p:nvPr/>
          </p:nvSpPr>
          <p:spPr bwMode="auto">
            <a:xfrm>
              <a:off x="5302" y="1529"/>
              <a:ext cx="121"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83" name="Line 31"/>
            <p:cNvSpPr>
              <a:spLocks noChangeShapeType="1"/>
            </p:cNvSpPr>
            <p:nvPr/>
          </p:nvSpPr>
          <p:spPr bwMode="auto">
            <a:xfrm>
              <a:off x="5423" y="1529"/>
              <a:ext cx="1" cy="48"/>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84" name="Line 32"/>
            <p:cNvSpPr>
              <a:spLocks noChangeShapeType="1"/>
            </p:cNvSpPr>
            <p:nvPr/>
          </p:nvSpPr>
          <p:spPr bwMode="auto">
            <a:xfrm>
              <a:off x="3539" y="1577"/>
              <a:ext cx="2077"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85" name="Rectangle 33"/>
            <p:cNvSpPr>
              <a:spLocks noChangeArrowheads="1"/>
            </p:cNvSpPr>
            <p:nvPr/>
          </p:nvSpPr>
          <p:spPr bwMode="auto">
            <a:xfrm>
              <a:off x="4669" y="1205"/>
              <a:ext cx="16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Pad</a:t>
              </a:r>
              <a:endParaRPr lang="en-US" altLang="en-US" sz="3800" dirty="0">
                <a:latin typeface="Times New Roman" pitchFamily="18" charset="0"/>
                <a:ea typeface="MS PGothic" pitchFamily="34" charset="-128"/>
              </a:endParaRPr>
            </a:p>
          </p:txBody>
        </p:sp>
        <p:sp>
          <p:nvSpPr>
            <p:cNvPr id="21686" name="Rectangle 34"/>
            <p:cNvSpPr>
              <a:spLocks noChangeArrowheads="1"/>
            </p:cNvSpPr>
            <p:nvPr/>
          </p:nvSpPr>
          <p:spPr bwMode="auto">
            <a:xfrm>
              <a:off x="4278" y="1099"/>
              <a:ext cx="20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Chip</a:t>
              </a:r>
              <a:endParaRPr lang="en-US" altLang="en-US" sz="3800" dirty="0">
                <a:latin typeface="Times New Roman" pitchFamily="18" charset="0"/>
                <a:ea typeface="MS PGothic" pitchFamily="34" charset="-128"/>
              </a:endParaRPr>
            </a:p>
          </p:txBody>
        </p:sp>
        <p:sp>
          <p:nvSpPr>
            <p:cNvPr id="21687" name="Rectangle 35"/>
            <p:cNvSpPr>
              <a:spLocks noChangeArrowheads="1"/>
            </p:cNvSpPr>
            <p:nvPr/>
          </p:nvSpPr>
          <p:spPr bwMode="auto">
            <a:xfrm>
              <a:off x="3504" y="1584"/>
              <a:ext cx="21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PWB</a:t>
              </a:r>
              <a:endParaRPr lang="en-US" altLang="en-US" sz="3800" dirty="0">
                <a:latin typeface="Times New Roman" pitchFamily="18" charset="0"/>
                <a:ea typeface="MS PGothic" pitchFamily="34" charset="-128"/>
              </a:endParaRPr>
            </a:p>
          </p:txBody>
        </p:sp>
        <p:sp>
          <p:nvSpPr>
            <p:cNvPr id="21688" name="Rectangle 36"/>
            <p:cNvSpPr>
              <a:spLocks noChangeArrowheads="1"/>
            </p:cNvSpPr>
            <p:nvPr/>
          </p:nvSpPr>
          <p:spPr bwMode="auto">
            <a:xfrm>
              <a:off x="4146" y="864"/>
              <a:ext cx="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3800" dirty="0">
                <a:latin typeface="Times New Roman" pitchFamily="18" charset="0"/>
                <a:ea typeface="MS PGothic" pitchFamily="34" charset="-128"/>
              </a:endParaRPr>
            </a:p>
          </p:txBody>
        </p:sp>
        <p:sp>
          <p:nvSpPr>
            <p:cNvPr id="21689" name="Line 37"/>
            <p:cNvSpPr>
              <a:spLocks noChangeShapeType="1"/>
            </p:cNvSpPr>
            <p:nvPr/>
          </p:nvSpPr>
          <p:spPr bwMode="auto">
            <a:xfrm>
              <a:off x="3539" y="1721"/>
              <a:ext cx="2077"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690" name="Rectangle 38"/>
            <p:cNvSpPr>
              <a:spLocks noChangeArrowheads="1"/>
            </p:cNvSpPr>
            <p:nvPr/>
          </p:nvSpPr>
          <p:spPr bwMode="auto">
            <a:xfrm>
              <a:off x="3744" y="624"/>
              <a:ext cx="1650" cy="490"/>
            </a:xfrm>
            <a:prstGeom prst="rect">
              <a:avLst/>
            </a:prstGeom>
            <a:solidFill>
              <a:srgbClr val="FFFF99"/>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691" name="Rectangle 39"/>
            <p:cNvSpPr>
              <a:spLocks noChangeArrowheads="1"/>
            </p:cNvSpPr>
            <p:nvPr/>
          </p:nvSpPr>
          <p:spPr bwMode="auto">
            <a:xfrm>
              <a:off x="3792" y="672"/>
              <a:ext cx="158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  </a:t>
              </a:r>
              <a:r>
                <a:rPr lang="en-US" altLang="en-US" dirty="0">
                  <a:solidFill>
                    <a:srgbClr val="000000"/>
                  </a:solidFill>
                  <a:ea typeface="MS PGothic" pitchFamily="34" charset="-128"/>
                </a:rPr>
                <a:t>Cu  Plate at constant temp =25 </a:t>
              </a:r>
              <a:r>
                <a:rPr lang="en-US" altLang="en-US" dirty="0">
                  <a:solidFill>
                    <a:srgbClr val="000000"/>
                  </a:solidFill>
                  <a:ea typeface="MS PGothic" pitchFamily="34" charset="-128"/>
                  <a:cs typeface="Arial" pitchFamily="34" charset="0"/>
                </a:rPr>
                <a:t>˚</a:t>
              </a:r>
              <a:r>
                <a:rPr lang="en-US" altLang="en-US" dirty="0">
                  <a:solidFill>
                    <a:srgbClr val="000000"/>
                  </a:solidFill>
                  <a:ea typeface="MS PGothic" pitchFamily="34" charset="-128"/>
                </a:rPr>
                <a:t>C </a:t>
              </a:r>
            </a:p>
            <a:p>
              <a:pPr eaLnBrk="1" hangingPunct="1"/>
              <a:endParaRPr lang="en-US" altLang="en-US" sz="3800" dirty="0">
                <a:latin typeface="Times New Roman" pitchFamily="18" charset="0"/>
                <a:ea typeface="MS PGothic" pitchFamily="34" charset="-128"/>
              </a:endParaRPr>
            </a:p>
          </p:txBody>
        </p:sp>
        <p:sp>
          <p:nvSpPr>
            <p:cNvPr id="21692" name="Line 40"/>
            <p:cNvSpPr>
              <a:spLocks noChangeShapeType="1"/>
            </p:cNvSpPr>
            <p:nvPr/>
          </p:nvSpPr>
          <p:spPr bwMode="auto">
            <a:xfrm flipV="1">
              <a:off x="4560" y="1056"/>
              <a:ext cx="0" cy="240"/>
            </a:xfrm>
            <a:prstGeom prst="line">
              <a:avLst/>
            </a:prstGeom>
            <a:noFill/>
            <a:ln w="57150">
              <a:solidFill>
                <a:srgbClr val="FF0000"/>
              </a:solidFill>
              <a:round/>
              <a:headEnd type="none" w="sm" len="sm"/>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693" name="Oval 41"/>
            <p:cNvSpPr>
              <a:spLocks noChangeArrowheads="1"/>
            </p:cNvSpPr>
            <p:nvPr/>
          </p:nvSpPr>
          <p:spPr bwMode="auto">
            <a:xfrm>
              <a:off x="4368" y="864"/>
              <a:ext cx="384" cy="192"/>
            </a:xfrm>
            <a:prstGeom prst="ellipse">
              <a:avLst/>
            </a:prstGeom>
            <a:solidFill>
              <a:srgbClr val="CCFFFF"/>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900" b="1" dirty="0"/>
                <a:t>2 W</a:t>
              </a:r>
            </a:p>
          </p:txBody>
        </p:sp>
        <p:sp>
          <p:nvSpPr>
            <p:cNvPr id="21694" name="Line 42"/>
            <p:cNvSpPr>
              <a:spLocks noChangeShapeType="1"/>
            </p:cNvSpPr>
            <p:nvPr/>
          </p:nvSpPr>
          <p:spPr bwMode="auto">
            <a:xfrm flipH="1" flipV="1">
              <a:off x="3504" y="1104"/>
              <a:ext cx="1056" cy="144"/>
            </a:xfrm>
            <a:prstGeom prst="line">
              <a:avLst/>
            </a:prstGeom>
            <a:noFill/>
            <a:ln w="12700">
              <a:solidFill>
                <a:srgbClr val="00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1512" name="Text Box 43"/>
          <p:cNvSpPr txBox="1">
            <a:spLocks noChangeArrowheads="1"/>
          </p:cNvSpPr>
          <p:nvPr/>
        </p:nvSpPr>
        <p:spPr bwMode="auto">
          <a:xfrm>
            <a:off x="5974080" y="1828804"/>
            <a:ext cx="3169920"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900" dirty="0"/>
              <a:t>  </a:t>
            </a:r>
            <a:r>
              <a:rPr lang="en-US" altLang="en-US" sz="1900" b="1" dirty="0"/>
              <a:t>Junction temp monitor</a:t>
            </a:r>
          </a:p>
        </p:txBody>
      </p:sp>
      <p:sp>
        <p:nvSpPr>
          <p:cNvPr id="21513" name="Rectangle 44"/>
          <p:cNvSpPr>
            <a:spLocks noChangeArrowheads="1"/>
          </p:cNvSpPr>
          <p:nvPr/>
        </p:nvSpPr>
        <p:spPr bwMode="auto">
          <a:xfrm>
            <a:off x="365760" y="3749042"/>
            <a:ext cx="6339840" cy="103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solidFill>
                  <a:srgbClr val="0000CC"/>
                </a:solidFill>
              </a:rPr>
              <a:t> </a:t>
            </a:r>
            <a:r>
              <a:rPr lang="en-US" altLang="en-US" sz="2400" dirty="0">
                <a:solidFill>
                  <a:srgbClr val="0000CC"/>
                </a:solidFill>
              </a:rPr>
              <a:t>Psi-JT</a:t>
            </a:r>
          </a:p>
          <a:p>
            <a:pPr algn="ctr" eaLnBrk="1" hangingPunct="1"/>
            <a:r>
              <a:rPr lang="en-US" altLang="en-US" sz="2400" dirty="0">
                <a:solidFill>
                  <a:srgbClr val="0000CC"/>
                </a:solidFill>
              </a:rPr>
              <a:t>Power is dissipated in all directions</a:t>
            </a:r>
          </a:p>
        </p:txBody>
      </p:sp>
      <p:sp>
        <p:nvSpPr>
          <p:cNvPr id="21514" name="Rectangle 45"/>
          <p:cNvSpPr>
            <a:spLocks noChangeArrowheads="1"/>
          </p:cNvSpPr>
          <p:nvPr/>
        </p:nvSpPr>
        <p:spPr bwMode="auto">
          <a:xfrm>
            <a:off x="8168640" y="3657604"/>
            <a:ext cx="6217920"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rgbClr val="0000CC"/>
                </a:solidFill>
              </a:rPr>
              <a:t>Theta JC</a:t>
            </a:r>
          </a:p>
          <a:p>
            <a:pPr algn="ctr" eaLnBrk="1" hangingPunct="1"/>
            <a:r>
              <a:rPr lang="en-US" altLang="en-US" sz="2400" dirty="0">
                <a:solidFill>
                  <a:srgbClr val="0000CC"/>
                </a:solidFill>
              </a:rPr>
              <a:t>All the Power is forced to be dissipated only in one direction {</a:t>
            </a:r>
            <a:r>
              <a:rPr lang="en-US" altLang="en-US" sz="2400" dirty="0">
                <a:solidFill>
                  <a:srgbClr val="FF0000"/>
                </a:solidFill>
              </a:rPr>
              <a:t>UPWARD</a:t>
            </a:r>
            <a:r>
              <a:rPr lang="en-US" altLang="en-US" sz="2400" dirty="0">
                <a:solidFill>
                  <a:srgbClr val="0000CC"/>
                </a:solidFill>
              </a:rPr>
              <a:t>}</a:t>
            </a:r>
          </a:p>
        </p:txBody>
      </p:sp>
      <p:grpSp>
        <p:nvGrpSpPr>
          <p:cNvPr id="21515" name="Group 46"/>
          <p:cNvGrpSpPr>
            <a:grpSpLocks/>
          </p:cNvGrpSpPr>
          <p:nvPr/>
        </p:nvGrpSpPr>
        <p:grpSpPr bwMode="auto">
          <a:xfrm>
            <a:off x="7802880" y="5029200"/>
            <a:ext cx="5272724" cy="2377440"/>
            <a:chOff x="3072" y="2640"/>
            <a:chExt cx="2688" cy="1248"/>
          </a:xfrm>
        </p:grpSpPr>
        <p:sp>
          <p:nvSpPr>
            <p:cNvPr id="21627" name="Oval 47"/>
            <p:cNvSpPr>
              <a:spLocks noChangeArrowheads="1"/>
            </p:cNvSpPr>
            <p:nvPr/>
          </p:nvSpPr>
          <p:spPr bwMode="auto">
            <a:xfrm>
              <a:off x="5557" y="3426"/>
              <a:ext cx="203" cy="205"/>
            </a:xfrm>
            <a:prstGeom prst="ellipse">
              <a:avLst/>
            </a:prstGeom>
            <a:solidFill>
              <a:srgbClr val="00CC00"/>
            </a:solidFill>
            <a:ln w="28575" algn="ctr">
              <a:solidFill>
                <a:srgbClr val="996633"/>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A</a:t>
              </a:r>
            </a:p>
          </p:txBody>
        </p:sp>
        <p:sp>
          <p:nvSpPr>
            <p:cNvPr id="21628" name="Oval 48"/>
            <p:cNvSpPr>
              <a:spLocks noChangeArrowheads="1"/>
            </p:cNvSpPr>
            <p:nvPr/>
          </p:nvSpPr>
          <p:spPr bwMode="auto">
            <a:xfrm>
              <a:off x="3072" y="3426"/>
              <a:ext cx="203" cy="205"/>
            </a:xfrm>
            <a:prstGeom prst="ellipse">
              <a:avLst/>
            </a:prstGeom>
            <a:solidFill>
              <a:srgbClr val="FF0000"/>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J</a:t>
              </a:r>
            </a:p>
          </p:txBody>
        </p:sp>
        <p:cxnSp>
          <p:nvCxnSpPr>
            <p:cNvPr id="21629" name="AutoShape 49"/>
            <p:cNvCxnSpPr>
              <a:cxnSpLocks noChangeShapeType="1"/>
              <a:stCxn id="21628" idx="0"/>
              <a:endCxn id="21638" idx="2"/>
            </p:cNvCxnSpPr>
            <p:nvPr/>
          </p:nvCxnSpPr>
          <p:spPr bwMode="auto">
            <a:xfrm rot="-5400000">
              <a:off x="3597" y="2752"/>
              <a:ext cx="251" cy="1098"/>
            </a:xfrm>
            <a:prstGeom prst="bentConnector2">
              <a:avLst/>
            </a:prstGeom>
            <a:noFill/>
            <a:ln w="57150">
              <a:solidFill>
                <a:srgbClr val="00CC00"/>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630" name="Oval 50"/>
            <p:cNvSpPr>
              <a:spLocks noChangeArrowheads="1"/>
            </p:cNvSpPr>
            <p:nvPr/>
          </p:nvSpPr>
          <p:spPr bwMode="auto">
            <a:xfrm>
              <a:off x="4238" y="3426"/>
              <a:ext cx="203" cy="205"/>
            </a:xfrm>
            <a:prstGeom prst="ellipse">
              <a:avLst/>
            </a:prstGeom>
            <a:solidFill>
              <a:srgbClr val="996633"/>
            </a:solidFill>
            <a:ln w="12700" algn="ctr">
              <a:solidFill>
                <a:srgbClr val="FFFF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B</a:t>
              </a:r>
            </a:p>
          </p:txBody>
        </p:sp>
        <p:cxnSp>
          <p:nvCxnSpPr>
            <p:cNvPr id="21631" name="AutoShape 51"/>
            <p:cNvCxnSpPr>
              <a:cxnSpLocks noChangeShapeType="1"/>
              <a:stCxn id="21628" idx="6"/>
              <a:endCxn id="21630" idx="2"/>
            </p:cNvCxnSpPr>
            <p:nvPr/>
          </p:nvCxnSpPr>
          <p:spPr bwMode="auto">
            <a:xfrm>
              <a:off x="3275" y="3528"/>
              <a:ext cx="963" cy="0"/>
            </a:xfrm>
            <a:prstGeom prst="straightConnector1">
              <a:avLst/>
            </a:prstGeom>
            <a:noFill/>
            <a:ln w="5715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32" name="AutoShape 52"/>
            <p:cNvCxnSpPr>
              <a:cxnSpLocks noChangeShapeType="1"/>
              <a:endCxn id="21627" idx="2"/>
            </p:cNvCxnSpPr>
            <p:nvPr/>
          </p:nvCxnSpPr>
          <p:spPr bwMode="auto">
            <a:xfrm>
              <a:off x="4432" y="3529"/>
              <a:ext cx="1116" cy="0"/>
            </a:xfrm>
            <a:prstGeom prst="straightConnector1">
              <a:avLst/>
            </a:prstGeom>
            <a:noFill/>
            <a:ln w="5715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33" name="AutoShape 53"/>
            <p:cNvCxnSpPr>
              <a:cxnSpLocks noChangeShapeType="1"/>
              <a:stCxn id="21628" idx="4"/>
              <a:endCxn id="21630" idx="4"/>
            </p:cNvCxnSpPr>
            <p:nvPr/>
          </p:nvCxnSpPr>
          <p:spPr bwMode="auto">
            <a:xfrm rot="16200000" flipH="1">
              <a:off x="3756" y="3048"/>
              <a:ext cx="1" cy="1167"/>
            </a:xfrm>
            <a:prstGeom prst="bentConnector3">
              <a:avLst>
                <a:gd name="adj1" fmla="val 14400000"/>
              </a:avLst>
            </a:prstGeom>
            <a:noFill/>
            <a:ln w="57150">
              <a:solidFill>
                <a:schemeClr val="accent2"/>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634" name="Rectangle 54"/>
            <p:cNvSpPr>
              <a:spLocks noChangeArrowheads="1"/>
            </p:cNvSpPr>
            <p:nvPr/>
          </p:nvSpPr>
          <p:spPr bwMode="auto">
            <a:xfrm>
              <a:off x="3427" y="3425"/>
              <a:ext cx="558" cy="206"/>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635" name="Rectangle 55"/>
            <p:cNvSpPr>
              <a:spLocks noChangeArrowheads="1"/>
            </p:cNvSpPr>
            <p:nvPr/>
          </p:nvSpPr>
          <p:spPr bwMode="auto">
            <a:xfrm>
              <a:off x="3427" y="3682"/>
              <a:ext cx="558" cy="206"/>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636" name="Rectangle 56"/>
            <p:cNvSpPr>
              <a:spLocks noChangeArrowheads="1"/>
            </p:cNvSpPr>
            <p:nvPr/>
          </p:nvSpPr>
          <p:spPr bwMode="auto">
            <a:xfrm>
              <a:off x="4695" y="3425"/>
              <a:ext cx="558" cy="206"/>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637" name="Group 57"/>
            <p:cNvGrpSpPr>
              <a:grpSpLocks/>
            </p:cNvGrpSpPr>
            <p:nvPr/>
          </p:nvGrpSpPr>
          <p:grpSpPr bwMode="auto">
            <a:xfrm rot="-5400000">
              <a:off x="4903" y="3269"/>
              <a:ext cx="141" cy="558"/>
              <a:chOff x="2256" y="2160"/>
              <a:chExt cx="192" cy="768"/>
            </a:xfrm>
          </p:grpSpPr>
          <p:sp>
            <p:nvSpPr>
              <p:cNvPr id="21655" name="Line 58"/>
              <p:cNvSpPr>
                <a:spLocks noChangeShapeType="1"/>
              </p:cNvSpPr>
              <p:nvPr/>
            </p:nvSpPr>
            <p:spPr bwMode="auto">
              <a:xfrm>
                <a:off x="2352" y="2160"/>
                <a:ext cx="96" cy="96"/>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6" name="Line 59"/>
              <p:cNvSpPr>
                <a:spLocks noChangeShapeType="1"/>
              </p:cNvSpPr>
              <p:nvPr/>
            </p:nvSpPr>
            <p:spPr bwMode="auto">
              <a:xfrm flipH="1">
                <a:off x="2256" y="2256"/>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7" name="Line 60"/>
              <p:cNvSpPr>
                <a:spLocks noChangeShapeType="1"/>
              </p:cNvSpPr>
              <p:nvPr/>
            </p:nvSpPr>
            <p:spPr bwMode="auto">
              <a:xfrm>
                <a:off x="2256" y="2400"/>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8" name="Line 61"/>
              <p:cNvSpPr>
                <a:spLocks noChangeShapeType="1"/>
              </p:cNvSpPr>
              <p:nvPr/>
            </p:nvSpPr>
            <p:spPr bwMode="auto">
              <a:xfrm flipH="1">
                <a:off x="2256" y="2544"/>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659" name="Line 62"/>
              <p:cNvSpPr>
                <a:spLocks noChangeShapeType="1"/>
              </p:cNvSpPr>
              <p:nvPr/>
            </p:nvSpPr>
            <p:spPr bwMode="auto">
              <a:xfrm>
                <a:off x="2256" y="2688"/>
                <a:ext cx="144" cy="96"/>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60" name="Line 63"/>
              <p:cNvSpPr>
                <a:spLocks noChangeShapeType="1"/>
              </p:cNvSpPr>
              <p:nvPr/>
            </p:nvSpPr>
            <p:spPr bwMode="auto">
              <a:xfrm>
                <a:off x="2400" y="2784"/>
                <a:ext cx="0"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sp>
          <p:nvSpPr>
            <p:cNvPr id="21638" name="Oval 64"/>
            <p:cNvSpPr>
              <a:spLocks noChangeArrowheads="1"/>
            </p:cNvSpPr>
            <p:nvPr/>
          </p:nvSpPr>
          <p:spPr bwMode="auto">
            <a:xfrm>
              <a:off x="4272" y="3072"/>
              <a:ext cx="203" cy="205"/>
            </a:xfrm>
            <a:prstGeom prst="ellipse">
              <a:avLst/>
            </a:prstGeom>
            <a:solidFill>
              <a:srgbClr val="00CCFF"/>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C</a:t>
              </a:r>
            </a:p>
          </p:txBody>
        </p:sp>
        <p:grpSp>
          <p:nvGrpSpPr>
            <p:cNvPr id="21639" name="Group 65"/>
            <p:cNvGrpSpPr>
              <a:grpSpLocks/>
            </p:cNvGrpSpPr>
            <p:nvPr/>
          </p:nvGrpSpPr>
          <p:grpSpPr bwMode="auto">
            <a:xfrm>
              <a:off x="3312" y="3072"/>
              <a:ext cx="672" cy="206"/>
              <a:chOff x="2500" y="3216"/>
              <a:chExt cx="811" cy="206"/>
            </a:xfrm>
          </p:grpSpPr>
          <p:sp>
            <p:nvSpPr>
              <p:cNvPr id="21647" name="Rectangle 66"/>
              <p:cNvSpPr>
                <a:spLocks noChangeArrowheads="1"/>
              </p:cNvSpPr>
              <p:nvPr/>
            </p:nvSpPr>
            <p:spPr bwMode="auto">
              <a:xfrm>
                <a:off x="2500" y="3216"/>
                <a:ext cx="811" cy="206"/>
              </a:xfrm>
              <a:prstGeom prst="rect">
                <a:avLst/>
              </a:prstGeom>
              <a:solidFill>
                <a:schemeClr val="bg1"/>
              </a:solidFill>
              <a:ln>
                <a:noFill/>
              </a:ln>
              <a:effectLst/>
              <a:extLst>
                <a:ext uri="{91240B29-F687-4F45-9708-019B960494DF}">
                  <a14:hiddenLine xmlns:a14="http://schemas.microsoft.com/office/drawing/2010/main" w="12700" algn="ctr">
                    <a:solidFill>
                      <a:srgbClr val="00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648" name="Group 67"/>
              <p:cNvGrpSpPr>
                <a:grpSpLocks/>
              </p:cNvGrpSpPr>
              <p:nvPr/>
            </p:nvGrpSpPr>
            <p:grpSpPr bwMode="auto">
              <a:xfrm rot="-5400000">
                <a:off x="2835" y="2932"/>
                <a:ext cx="142" cy="811"/>
                <a:chOff x="2256" y="2160"/>
                <a:chExt cx="192" cy="768"/>
              </a:xfrm>
            </p:grpSpPr>
            <p:sp>
              <p:nvSpPr>
                <p:cNvPr id="21649" name="Line 68"/>
                <p:cNvSpPr>
                  <a:spLocks noChangeShapeType="1"/>
                </p:cNvSpPr>
                <p:nvPr/>
              </p:nvSpPr>
              <p:spPr bwMode="auto">
                <a:xfrm>
                  <a:off x="2352" y="2160"/>
                  <a:ext cx="96" cy="96"/>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0" name="Line 69"/>
                <p:cNvSpPr>
                  <a:spLocks noChangeShapeType="1"/>
                </p:cNvSpPr>
                <p:nvPr/>
              </p:nvSpPr>
              <p:spPr bwMode="auto">
                <a:xfrm flipH="1">
                  <a:off x="2256" y="2256"/>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1" name="Line 70"/>
                <p:cNvSpPr>
                  <a:spLocks noChangeShapeType="1"/>
                </p:cNvSpPr>
                <p:nvPr/>
              </p:nvSpPr>
              <p:spPr bwMode="auto">
                <a:xfrm>
                  <a:off x="2256" y="2400"/>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2" name="Line 71"/>
                <p:cNvSpPr>
                  <a:spLocks noChangeShapeType="1"/>
                </p:cNvSpPr>
                <p:nvPr/>
              </p:nvSpPr>
              <p:spPr bwMode="auto">
                <a:xfrm flipH="1">
                  <a:off x="2256" y="2544"/>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653" name="Line 72"/>
                <p:cNvSpPr>
                  <a:spLocks noChangeShapeType="1"/>
                </p:cNvSpPr>
                <p:nvPr/>
              </p:nvSpPr>
              <p:spPr bwMode="auto">
                <a:xfrm>
                  <a:off x="2256" y="2688"/>
                  <a:ext cx="144" cy="96"/>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54" name="Line 73"/>
                <p:cNvSpPr>
                  <a:spLocks noChangeShapeType="1"/>
                </p:cNvSpPr>
                <p:nvPr/>
              </p:nvSpPr>
              <p:spPr bwMode="auto">
                <a:xfrm>
                  <a:off x="2400" y="2784"/>
                  <a:ext cx="0"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grpSp>
        <p:cxnSp>
          <p:nvCxnSpPr>
            <p:cNvPr id="21640" name="AutoShape 74"/>
            <p:cNvCxnSpPr>
              <a:cxnSpLocks noChangeShapeType="1"/>
              <a:stCxn id="21638" idx="6"/>
              <a:endCxn id="21627" idx="0"/>
            </p:cNvCxnSpPr>
            <p:nvPr/>
          </p:nvCxnSpPr>
          <p:spPr bwMode="auto">
            <a:xfrm>
              <a:off x="4475" y="3175"/>
              <a:ext cx="1184" cy="242"/>
            </a:xfrm>
            <a:prstGeom prst="bentConnector2">
              <a:avLst/>
            </a:prstGeom>
            <a:noFill/>
            <a:ln w="57150">
              <a:solidFill>
                <a:srgbClr val="00CC00"/>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641" name="Group 75"/>
            <p:cNvGrpSpPr>
              <a:grpSpLocks/>
            </p:cNvGrpSpPr>
            <p:nvPr/>
          </p:nvGrpSpPr>
          <p:grpSpPr bwMode="auto">
            <a:xfrm>
              <a:off x="3072" y="2640"/>
              <a:ext cx="1302" cy="889"/>
              <a:chOff x="3072" y="2640"/>
              <a:chExt cx="1302" cy="889"/>
            </a:xfrm>
          </p:grpSpPr>
          <p:sp>
            <p:nvSpPr>
              <p:cNvPr id="21642" name="Oval 76"/>
              <p:cNvSpPr>
                <a:spLocks noChangeArrowheads="1"/>
              </p:cNvSpPr>
              <p:nvPr/>
            </p:nvSpPr>
            <p:spPr bwMode="auto">
              <a:xfrm>
                <a:off x="3264" y="2640"/>
                <a:ext cx="288" cy="240"/>
              </a:xfrm>
              <a:prstGeom prst="ellipse">
                <a:avLst/>
              </a:prstGeom>
              <a:noFill/>
              <a:ln w="12700" algn="ctr">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643" name="Line 77"/>
              <p:cNvSpPr>
                <a:spLocks noChangeShapeType="1"/>
              </p:cNvSpPr>
              <p:nvPr/>
            </p:nvSpPr>
            <p:spPr bwMode="auto">
              <a:xfrm flipV="1">
                <a:off x="3345" y="2693"/>
                <a:ext cx="123" cy="112"/>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21644" name="AutoShape 78"/>
              <p:cNvCxnSpPr>
                <a:cxnSpLocks noChangeShapeType="1"/>
                <a:stCxn id="21642" idx="2"/>
                <a:endCxn id="21628" idx="2"/>
              </p:cNvCxnSpPr>
              <p:nvPr/>
            </p:nvCxnSpPr>
            <p:spPr bwMode="auto">
              <a:xfrm rot="10800000" flipV="1">
                <a:off x="3072" y="2760"/>
                <a:ext cx="192" cy="769"/>
              </a:xfrm>
              <a:prstGeom prst="bentConnector3">
                <a:avLst>
                  <a:gd name="adj1" fmla="val 175000"/>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45" name="AutoShape 79"/>
              <p:cNvCxnSpPr>
                <a:cxnSpLocks noChangeShapeType="1"/>
                <a:stCxn id="21642" idx="6"/>
                <a:endCxn id="21638" idx="0"/>
              </p:cNvCxnSpPr>
              <p:nvPr/>
            </p:nvCxnSpPr>
            <p:spPr bwMode="auto">
              <a:xfrm>
                <a:off x="3552" y="2760"/>
                <a:ext cx="822" cy="312"/>
              </a:xfrm>
              <a:prstGeom prst="bentConnector2">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516" name="Group 81"/>
          <p:cNvGrpSpPr>
            <a:grpSpLocks/>
          </p:cNvGrpSpPr>
          <p:nvPr/>
        </p:nvGrpSpPr>
        <p:grpSpPr bwMode="auto">
          <a:xfrm>
            <a:off x="581661" y="4846320"/>
            <a:ext cx="5636259" cy="2468880"/>
            <a:chOff x="229" y="2544"/>
            <a:chExt cx="2603" cy="1296"/>
          </a:xfrm>
        </p:grpSpPr>
        <p:sp>
          <p:nvSpPr>
            <p:cNvPr id="21559" name="Oval 82"/>
            <p:cNvSpPr>
              <a:spLocks noChangeArrowheads="1"/>
            </p:cNvSpPr>
            <p:nvPr/>
          </p:nvSpPr>
          <p:spPr bwMode="auto">
            <a:xfrm>
              <a:off x="2629" y="3378"/>
              <a:ext cx="203" cy="205"/>
            </a:xfrm>
            <a:prstGeom prst="ellipse">
              <a:avLst/>
            </a:prstGeom>
            <a:solidFill>
              <a:srgbClr val="00CC00"/>
            </a:solidFill>
            <a:ln w="28575" algn="ctr">
              <a:solidFill>
                <a:srgbClr val="996633"/>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A</a:t>
              </a:r>
            </a:p>
          </p:txBody>
        </p:sp>
        <p:sp>
          <p:nvSpPr>
            <p:cNvPr id="21560" name="Oval 83"/>
            <p:cNvSpPr>
              <a:spLocks noChangeArrowheads="1"/>
            </p:cNvSpPr>
            <p:nvPr/>
          </p:nvSpPr>
          <p:spPr bwMode="auto">
            <a:xfrm>
              <a:off x="229" y="3378"/>
              <a:ext cx="203" cy="205"/>
            </a:xfrm>
            <a:prstGeom prst="ellipse">
              <a:avLst/>
            </a:prstGeom>
            <a:solidFill>
              <a:srgbClr val="FF0000"/>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J</a:t>
              </a:r>
            </a:p>
          </p:txBody>
        </p:sp>
        <p:cxnSp>
          <p:nvCxnSpPr>
            <p:cNvPr id="21561" name="AutoShape 84"/>
            <p:cNvCxnSpPr>
              <a:cxnSpLocks noChangeShapeType="1"/>
              <a:stCxn id="21560" idx="0"/>
              <a:endCxn id="21571" idx="2"/>
            </p:cNvCxnSpPr>
            <p:nvPr/>
          </p:nvCxnSpPr>
          <p:spPr bwMode="auto">
            <a:xfrm rot="-5400000">
              <a:off x="754" y="2704"/>
              <a:ext cx="251" cy="1098"/>
            </a:xfrm>
            <a:prstGeom prst="bentConnector2">
              <a:avLst/>
            </a:prstGeom>
            <a:noFill/>
            <a:ln w="57150">
              <a:solidFill>
                <a:srgbClr val="00CC00"/>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62" name="Oval 85"/>
            <p:cNvSpPr>
              <a:spLocks noChangeArrowheads="1"/>
            </p:cNvSpPr>
            <p:nvPr/>
          </p:nvSpPr>
          <p:spPr bwMode="auto">
            <a:xfrm>
              <a:off x="1395" y="3378"/>
              <a:ext cx="203" cy="205"/>
            </a:xfrm>
            <a:prstGeom prst="ellipse">
              <a:avLst/>
            </a:prstGeom>
            <a:solidFill>
              <a:srgbClr val="996633"/>
            </a:solidFill>
            <a:ln w="12700" algn="ctr">
              <a:solidFill>
                <a:srgbClr val="FFFF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B</a:t>
              </a:r>
            </a:p>
          </p:txBody>
        </p:sp>
        <p:cxnSp>
          <p:nvCxnSpPr>
            <p:cNvPr id="21563" name="AutoShape 86"/>
            <p:cNvCxnSpPr>
              <a:cxnSpLocks noChangeShapeType="1"/>
              <a:stCxn id="21560" idx="6"/>
              <a:endCxn id="21562" idx="2"/>
            </p:cNvCxnSpPr>
            <p:nvPr/>
          </p:nvCxnSpPr>
          <p:spPr bwMode="auto">
            <a:xfrm>
              <a:off x="432" y="3480"/>
              <a:ext cx="963" cy="0"/>
            </a:xfrm>
            <a:prstGeom prst="straightConnector1">
              <a:avLst/>
            </a:prstGeom>
            <a:noFill/>
            <a:ln w="5715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64" name="AutoShape 87"/>
            <p:cNvCxnSpPr>
              <a:cxnSpLocks noChangeShapeType="1"/>
              <a:stCxn id="21562" idx="6"/>
              <a:endCxn id="21559" idx="2"/>
            </p:cNvCxnSpPr>
            <p:nvPr/>
          </p:nvCxnSpPr>
          <p:spPr bwMode="auto">
            <a:xfrm>
              <a:off x="1598" y="3481"/>
              <a:ext cx="1022" cy="0"/>
            </a:xfrm>
            <a:prstGeom prst="straightConnector1">
              <a:avLst/>
            </a:prstGeom>
            <a:noFill/>
            <a:ln w="5715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65" name="AutoShape 88"/>
            <p:cNvCxnSpPr>
              <a:cxnSpLocks noChangeShapeType="1"/>
              <a:stCxn id="21560" idx="4"/>
              <a:endCxn id="21562" idx="4"/>
            </p:cNvCxnSpPr>
            <p:nvPr/>
          </p:nvCxnSpPr>
          <p:spPr bwMode="auto">
            <a:xfrm rot="16200000" flipH="1">
              <a:off x="913" y="3000"/>
              <a:ext cx="1" cy="1167"/>
            </a:xfrm>
            <a:prstGeom prst="bentConnector3">
              <a:avLst>
                <a:gd name="adj1" fmla="val 14400000"/>
              </a:avLst>
            </a:prstGeom>
            <a:noFill/>
            <a:ln w="57150">
              <a:solidFill>
                <a:schemeClr val="accent2"/>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66" name="Rectangle 89"/>
            <p:cNvSpPr>
              <a:spLocks noChangeArrowheads="1"/>
            </p:cNvSpPr>
            <p:nvPr/>
          </p:nvSpPr>
          <p:spPr bwMode="auto">
            <a:xfrm>
              <a:off x="584" y="3377"/>
              <a:ext cx="558" cy="206"/>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567" name="Rectangle 90"/>
            <p:cNvSpPr>
              <a:spLocks noChangeArrowheads="1"/>
            </p:cNvSpPr>
            <p:nvPr/>
          </p:nvSpPr>
          <p:spPr bwMode="auto">
            <a:xfrm>
              <a:off x="584" y="3634"/>
              <a:ext cx="558" cy="206"/>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568" name="Group 91"/>
            <p:cNvGrpSpPr>
              <a:grpSpLocks/>
            </p:cNvGrpSpPr>
            <p:nvPr/>
          </p:nvGrpSpPr>
          <p:grpSpPr bwMode="auto">
            <a:xfrm rot="-5400000">
              <a:off x="792" y="3478"/>
              <a:ext cx="141" cy="558"/>
              <a:chOff x="2256" y="2160"/>
              <a:chExt cx="192" cy="768"/>
            </a:xfrm>
          </p:grpSpPr>
          <p:sp>
            <p:nvSpPr>
              <p:cNvPr id="21621" name="Line 92"/>
              <p:cNvSpPr>
                <a:spLocks noChangeShapeType="1"/>
              </p:cNvSpPr>
              <p:nvPr/>
            </p:nvSpPr>
            <p:spPr bwMode="auto">
              <a:xfrm>
                <a:off x="2352" y="2160"/>
                <a:ext cx="96" cy="96"/>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22" name="Line 93"/>
              <p:cNvSpPr>
                <a:spLocks noChangeShapeType="1"/>
              </p:cNvSpPr>
              <p:nvPr/>
            </p:nvSpPr>
            <p:spPr bwMode="auto">
              <a:xfrm flipH="1">
                <a:off x="2256" y="2256"/>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23" name="Line 94"/>
              <p:cNvSpPr>
                <a:spLocks noChangeShapeType="1"/>
              </p:cNvSpPr>
              <p:nvPr/>
            </p:nvSpPr>
            <p:spPr bwMode="auto">
              <a:xfrm>
                <a:off x="2256" y="2400"/>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24" name="Line 95"/>
              <p:cNvSpPr>
                <a:spLocks noChangeShapeType="1"/>
              </p:cNvSpPr>
              <p:nvPr/>
            </p:nvSpPr>
            <p:spPr bwMode="auto">
              <a:xfrm flipH="1">
                <a:off x="2256" y="2544"/>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625" name="Line 96"/>
              <p:cNvSpPr>
                <a:spLocks noChangeShapeType="1"/>
              </p:cNvSpPr>
              <p:nvPr/>
            </p:nvSpPr>
            <p:spPr bwMode="auto">
              <a:xfrm>
                <a:off x="2256" y="2688"/>
                <a:ext cx="144" cy="96"/>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26" name="Line 97"/>
              <p:cNvSpPr>
                <a:spLocks noChangeShapeType="1"/>
              </p:cNvSpPr>
              <p:nvPr/>
            </p:nvSpPr>
            <p:spPr bwMode="auto">
              <a:xfrm>
                <a:off x="2400" y="2784"/>
                <a:ext cx="0"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sp>
          <p:nvSpPr>
            <p:cNvPr id="21569" name="Rectangle 98"/>
            <p:cNvSpPr>
              <a:spLocks noChangeArrowheads="1"/>
            </p:cNvSpPr>
            <p:nvPr/>
          </p:nvSpPr>
          <p:spPr bwMode="auto">
            <a:xfrm>
              <a:off x="1852" y="3377"/>
              <a:ext cx="558" cy="206"/>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570" name="Group 99"/>
            <p:cNvGrpSpPr>
              <a:grpSpLocks/>
            </p:cNvGrpSpPr>
            <p:nvPr/>
          </p:nvGrpSpPr>
          <p:grpSpPr bwMode="auto">
            <a:xfrm rot="-5400000">
              <a:off x="2060" y="3221"/>
              <a:ext cx="141" cy="558"/>
              <a:chOff x="2256" y="2160"/>
              <a:chExt cx="192" cy="768"/>
            </a:xfrm>
          </p:grpSpPr>
          <p:sp>
            <p:nvSpPr>
              <p:cNvPr id="21615" name="Line 100"/>
              <p:cNvSpPr>
                <a:spLocks noChangeShapeType="1"/>
              </p:cNvSpPr>
              <p:nvPr/>
            </p:nvSpPr>
            <p:spPr bwMode="auto">
              <a:xfrm>
                <a:off x="2352" y="2160"/>
                <a:ext cx="96" cy="96"/>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6" name="Line 101"/>
              <p:cNvSpPr>
                <a:spLocks noChangeShapeType="1"/>
              </p:cNvSpPr>
              <p:nvPr/>
            </p:nvSpPr>
            <p:spPr bwMode="auto">
              <a:xfrm flipH="1">
                <a:off x="2256" y="2256"/>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7" name="Line 102"/>
              <p:cNvSpPr>
                <a:spLocks noChangeShapeType="1"/>
              </p:cNvSpPr>
              <p:nvPr/>
            </p:nvSpPr>
            <p:spPr bwMode="auto">
              <a:xfrm>
                <a:off x="2256" y="2400"/>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8" name="Line 103"/>
              <p:cNvSpPr>
                <a:spLocks noChangeShapeType="1"/>
              </p:cNvSpPr>
              <p:nvPr/>
            </p:nvSpPr>
            <p:spPr bwMode="auto">
              <a:xfrm flipH="1">
                <a:off x="2256" y="2544"/>
                <a:ext cx="192"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619" name="Line 104"/>
              <p:cNvSpPr>
                <a:spLocks noChangeShapeType="1"/>
              </p:cNvSpPr>
              <p:nvPr/>
            </p:nvSpPr>
            <p:spPr bwMode="auto">
              <a:xfrm>
                <a:off x="2256" y="2688"/>
                <a:ext cx="144" cy="96"/>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20" name="Line 105"/>
              <p:cNvSpPr>
                <a:spLocks noChangeShapeType="1"/>
              </p:cNvSpPr>
              <p:nvPr/>
            </p:nvSpPr>
            <p:spPr bwMode="auto">
              <a:xfrm>
                <a:off x="2400" y="2784"/>
                <a:ext cx="0" cy="144"/>
              </a:xfrm>
              <a:prstGeom prst="line">
                <a:avLst/>
              </a:prstGeom>
              <a:noFill/>
              <a:ln w="38100">
                <a:solidFill>
                  <a:schemeClr val="accent2"/>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sp>
          <p:nvSpPr>
            <p:cNvPr id="21571" name="Oval 106"/>
            <p:cNvSpPr>
              <a:spLocks noChangeArrowheads="1"/>
            </p:cNvSpPr>
            <p:nvPr/>
          </p:nvSpPr>
          <p:spPr bwMode="auto">
            <a:xfrm>
              <a:off x="1429" y="3024"/>
              <a:ext cx="203" cy="205"/>
            </a:xfrm>
            <a:prstGeom prst="ellipse">
              <a:avLst/>
            </a:prstGeom>
            <a:solidFill>
              <a:srgbClr val="00CCFF"/>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T</a:t>
              </a:r>
            </a:p>
          </p:txBody>
        </p:sp>
        <p:grpSp>
          <p:nvGrpSpPr>
            <p:cNvPr id="21572" name="Group 107"/>
            <p:cNvGrpSpPr>
              <a:grpSpLocks/>
            </p:cNvGrpSpPr>
            <p:nvPr/>
          </p:nvGrpSpPr>
          <p:grpSpPr bwMode="auto">
            <a:xfrm>
              <a:off x="469" y="3024"/>
              <a:ext cx="672" cy="206"/>
              <a:chOff x="2500" y="3216"/>
              <a:chExt cx="811" cy="206"/>
            </a:xfrm>
          </p:grpSpPr>
          <p:sp>
            <p:nvSpPr>
              <p:cNvPr id="21607" name="Rectangle 108"/>
              <p:cNvSpPr>
                <a:spLocks noChangeArrowheads="1"/>
              </p:cNvSpPr>
              <p:nvPr/>
            </p:nvSpPr>
            <p:spPr bwMode="auto">
              <a:xfrm>
                <a:off x="2500" y="3216"/>
                <a:ext cx="811" cy="206"/>
              </a:xfrm>
              <a:prstGeom prst="rect">
                <a:avLst/>
              </a:prstGeom>
              <a:solidFill>
                <a:schemeClr val="bg1"/>
              </a:solidFill>
              <a:ln>
                <a:noFill/>
              </a:ln>
              <a:effectLst/>
              <a:extLst>
                <a:ext uri="{91240B29-F687-4F45-9708-019B960494DF}">
                  <a14:hiddenLine xmlns:a14="http://schemas.microsoft.com/office/drawing/2010/main" w="12700" algn="ctr">
                    <a:solidFill>
                      <a:srgbClr val="00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608" name="Group 109"/>
              <p:cNvGrpSpPr>
                <a:grpSpLocks/>
              </p:cNvGrpSpPr>
              <p:nvPr/>
            </p:nvGrpSpPr>
            <p:grpSpPr bwMode="auto">
              <a:xfrm rot="-5400000">
                <a:off x="2835" y="2932"/>
                <a:ext cx="142" cy="811"/>
                <a:chOff x="2256" y="2160"/>
                <a:chExt cx="192" cy="768"/>
              </a:xfrm>
            </p:grpSpPr>
            <p:sp>
              <p:nvSpPr>
                <p:cNvPr id="21609" name="Line 110"/>
                <p:cNvSpPr>
                  <a:spLocks noChangeShapeType="1"/>
                </p:cNvSpPr>
                <p:nvPr/>
              </p:nvSpPr>
              <p:spPr bwMode="auto">
                <a:xfrm>
                  <a:off x="2352" y="2160"/>
                  <a:ext cx="96" cy="96"/>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0" name="Line 111"/>
                <p:cNvSpPr>
                  <a:spLocks noChangeShapeType="1"/>
                </p:cNvSpPr>
                <p:nvPr/>
              </p:nvSpPr>
              <p:spPr bwMode="auto">
                <a:xfrm flipH="1">
                  <a:off x="2256" y="2256"/>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1" name="Line 112"/>
                <p:cNvSpPr>
                  <a:spLocks noChangeShapeType="1"/>
                </p:cNvSpPr>
                <p:nvPr/>
              </p:nvSpPr>
              <p:spPr bwMode="auto">
                <a:xfrm>
                  <a:off x="2256" y="2400"/>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2" name="Line 113"/>
                <p:cNvSpPr>
                  <a:spLocks noChangeShapeType="1"/>
                </p:cNvSpPr>
                <p:nvPr/>
              </p:nvSpPr>
              <p:spPr bwMode="auto">
                <a:xfrm flipH="1">
                  <a:off x="2256" y="2544"/>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613" name="Line 114"/>
                <p:cNvSpPr>
                  <a:spLocks noChangeShapeType="1"/>
                </p:cNvSpPr>
                <p:nvPr/>
              </p:nvSpPr>
              <p:spPr bwMode="auto">
                <a:xfrm>
                  <a:off x="2256" y="2688"/>
                  <a:ext cx="144" cy="96"/>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14" name="Line 115"/>
                <p:cNvSpPr>
                  <a:spLocks noChangeShapeType="1"/>
                </p:cNvSpPr>
                <p:nvPr/>
              </p:nvSpPr>
              <p:spPr bwMode="auto">
                <a:xfrm>
                  <a:off x="2400" y="2784"/>
                  <a:ext cx="0"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grpSp>
        <p:cxnSp>
          <p:nvCxnSpPr>
            <p:cNvPr id="21573" name="AutoShape 116"/>
            <p:cNvCxnSpPr>
              <a:cxnSpLocks noChangeShapeType="1"/>
              <a:stCxn id="21571" idx="6"/>
              <a:endCxn id="21559" idx="0"/>
            </p:cNvCxnSpPr>
            <p:nvPr/>
          </p:nvCxnSpPr>
          <p:spPr bwMode="auto">
            <a:xfrm>
              <a:off x="1632" y="3127"/>
              <a:ext cx="1099" cy="242"/>
            </a:xfrm>
            <a:prstGeom prst="bentConnector2">
              <a:avLst/>
            </a:prstGeom>
            <a:noFill/>
            <a:ln w="57150">
              <a:solidFill>
                <a:srgbClr val="00CC00"/>
              </a:solidFill>
              <a:miter lim="800000"/>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574" name="Group 117"/>
            <p:cNvGrpSpPr>
              <a:grpSpLocks/>
            </p:cNvGrpSpPr>
            <p:nvPr/>
          </p:nvGrpSpPr>
          <p:grpSpPr bwMode="auto">
            <a:xfrm>
              <a:off x="1861" y="3024"/>
              <a:ext cx="672" cy="206"/>
              <a:chOff x="2500" y="3216"/>
              <a:chExt cx="811" cy="206"/>
            </a:xfrm>
          </p:grpSpPr>
          <p:sp>
            <p:nvSpPr>
              <p:cNvPr id="21599" name="Rectangle 118"/>
              <p:cNvSpPr>
                <a:spLocks noChangeArrowheads="1"/>
              </p:cNvSpPr>
              <p:nvPr/>
            </p:nvSpPr>
            <p:spPr bwMode="auto">
              <a:xfrm>
                <a:off x="2500" y="3216"/>
                <a:ext cx="811" cy="206"/>
              </a:xfrm>
              <a:prstGeom prst="rect">
                <a:avLst/>
              </a:prstGeom>
              <a:solidFill>
                <a:schemeClr val="bg1"/>
              </a:solidFill>
              <a:ln>
                <a:noFill/>
              </a:ln>
              <a:effectLst/>
              <a:extLst>
                <a:ext uri="{91240B29-F687-4F45-9708-019B960494DF}">
                  <a14:hiddenLine xmlns:a14="http://schemas.microsoft.com/office/drawing/2010/main" w="12700" algn="ctr">
                    <a:solidFill>
                      <a:srgbClr val="00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600" name="Group 119"/>
              <p:cNvGrpSpPr>
                <a:grpSpLocks/>
              </p:cNvGrpSpPr>
              <p:nvPr/>
            </p:nvGrpSpPr>
            <p:grpSpPr bwMode="auto">
              <a:xfrm rot="-5400000">
                <a:off x="2835" y="2932"/>
                <a:ext cx="142" cy="811"/>
                <a:chOff x="2256" y="2160"/>
                <a:chExt cx="192" cy="768"/>
              </a:xfrm>
            </p:grpSpPr>
            <p:sp>
              <p:nvSpPr>
                <p:cNvPr id="21601" name="Line 120"/>
                <p:cNvSpPr>
                  <a:spLocks noChangeShapeType="1"/>
                </p:cNvSpPr>
                <p:nvPr/>
              </p:nvSpPr>
              <p:spPr bwMode="auto">
                <a:xfrm>
                  <a:off x="2352" y="2160"/>
                  <a:ext cx="96" cy="96"/>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02" name="Line 121"/>
                <p:cNvSpPr>
                  <a:spLocks noChangeShapeType="1"/>
                </p:cNvSpPr>
                <p:nvPr/>
              </p:nvSpPr>
              <p:spPr bwMode="auto">
                <a:xfrm flipH="1">
                  <a:off x="2256" y="2256"/>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03" name="Line 122"/>
                <p:cNvSpPr>
                  <a:spLocks noChangeShapeType="1"/>
                </p:cNvSpPr>
                <p:nvPr/>
              </p:nvSpPr>
              <p:spPr bwMode="auto">
                <a:xfrm>
                  <a:off x="2256" y="2400"/>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04" name="Line 123"/>
                <p:cNvSpPr>
                  <a:spLocks noChangeShapeType="1"/>
                </p:cNvSpPr>
                <p:nvPr/>
              </p:nvSpPr>
              <p:spPr bwMode="auto">
                <a:xfrm flipH="1">
                  <a:off x="2256" y="2544"/>
                  <a:ext cx="192"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605" name="Line 124"/>
                <p:cNvSpPr>
                  <a:spLocks noChangeShapeType="1"/>
                </p:cNvSpPr>
                <p:nvPr/>
              </p:nvSpPr>
              <p:spPr bwMode="auto">
                <a:xfrm>
                  <a:off x="2256" y="2688"/>
                  <a:ext cx="144" cy="96"/>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606" name="Line 125"/>
                <p:cNvSpPr>
                  <a:spLocks noChangeShapeType="1"/>
                </p:cNvSpPr>
                <p:nvPr/>
              </p:nvSpPr>
              <p:spPr bwMode="auto">
                <a:xfrm>
                  <a:off x="2400" y="2784"/>
                  <a:ext cx="0" cy="144"/>
                </a:xfrm>
                <a:prstGeom prst="line">
                  <a:avLst/>
                </a:prstGeom>
                <a:noFill/>
                <a:ln w="38100">
                  <a:solidFill>
                    <a:srgbClr val="00CC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grpSp>
        <p:sp>
          <p:nvSpPr>
            <p:cNvPr id="21575" name="Oval 126"/>
            <p:cNvSpPr>
              <a:spLocks noChangeArrowheads="1"/>
            </p:cNvSpPr>
            <p:nvPr/>
          </p:nvSpPr>
          <p:spPr bwMode="auto">
            <a:xfrm>
              <a:off x="463" y="2544"/>
              <a:ext cx="288" cy="240"/>
            </a:xfrm>
            <a:prstGeom prst="ellipse">
              <a:avLst/>
            </a:prstGeom>
            <a:noFill/>
            <a:ln w="12700" algn="ctr">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576" name="Line 127"/>
            <p:cNvSpPr>
              <a:spLocks noChangeShapeType="1"/>
            </p:cNvSpPr>
            <p:nvPr/>
          </p:nvSpPr>
          <p:spPr bwMode="auto">
            <a:xfrm flipV="1">
              <a:off x="544" y="2597"/>
              <a:ext cx="123" cy="112"/>
            </a:xfrm>
            <a:prstGeom prst="line">
              <a:avLst/>
            </a:prstGeom>
            <a:noFill/>
            <a:ln w="5715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21577" name="AutoShape 128"/>
            <p:cNvCxnSpPr>
              <a:cxnSpLocks noChangeShapeType="1"/>
              <a:stCxn id="21575" idx="2"/>
              <a:endCxn id="21560" idx="2"/>
            </p:cNvCxnSpPr>
            <p:nvPr/>
          </p:nvCxnSpPr>
          <p:spPr bwMode="auto">
            <a:xfrm rot="10800000" flipV="1">
              <a:off x="229" y="2664"/>
              <a:ext cx="234" cy="817"/>
            </a:xfrm>
            <a:prstGeom prst="bentConnector3">
              <a:avLst>
                <a:gd name="adj1" fmla="val 161537"/>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78" name="AutoShape 129"/>
            <p:cNvCxnSpPr>
              <a:cxnSpLocks noChangeShapeType="1"/>
              <a:stCxn id="21575" idx="6"/>
              <a:endCxn id="21571" idx="0"/>
            </p:cNvCxnSpPr>
            <p:nvPr/>
          </p:nvCxnSpPr>
          <p:spPr bwMode="auto">
            <a:xfrm>
              <a:off x="751" y="2664"/>
              <a:ext cx="780" cy="360"/>
            </a:xfrm>
            <a:prstGeom prst="bentConnector2">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580" name="Group 131"/>
            <p:cNvGrpSpPr>
              <a:grpSpLocks/>
            </p:cNvGrpSpPr>
            <p:nvPr/>
          </p:nvGrpSpPr>
          <p:grpSpPr bwMode="auto">
            <a:xfrm>
              <a:off x="480" y="3408"/>
              <a:ext cx="240" cy="144"/>
              <a:chOff x="2500" y="3216"/>
              <a:chExt cx="811" cy="206"/>
            </a:xfrm>
          </p:grpSpPr>
          <p:sp>
            <p:nvSpPr>
              <p:cNvPr id="21591" name="Rectangle 132"/>
              <p:cNvSpPr>
                <a:spLocks noChangeArrowheads="1"/>
              </p:cNvSpPr>
              <p:nvPr/>
            </p:nvSpPr>
            <p:spPr bwMode="auto">
              <a:xfrm>
                <a:off x="2500" y="3216"/>
                <a:ext cx="811" cy="206"/>
              </a:xfrm>
              <a:prstGeom prst="rect">
                <a:avLst/>
              </a:prstGeom>
              <a:solidFill>
                <a:schemeClr val="bg1"/>
              </a:solidFill>
              <a:ln>
                <a:noFill/>
              </a:ln>
              <a:effectLst/>
              <a:extLst>
                <a:ext uri="{91240B29-F687-4F45-9708-019B960494DF}">
                  <a14:hiddenLine xmlns:a14="http://schemas.microsoft.com/office/drawing/2010/main" w="12700" algn="ctr">
                    <a:solidFill>
                      <a:srgbClr val="00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592" name="Group 133"/>
              <p:cNvGrpSpPr>
                <a:grpSpLocks/>
              </p:cNvGrpSpPr>
              <p:nvPr/>
            </p:nvGrpSpPr>
            <p:grpSpPr bwMode="auto">
              <a:xfrm rot="-5400000">
                <a:off x="2835" y="2932"/>
                <a:ext cx="142" cy="811"/>
                <a:chOff x="2256" y="2160"/>
                <a:chExt cx="192" cy="768"/>
              </a:xfrm>
            </p:grpSpPr>
            <p:sp>
              <p:nvSpPr>
                <p:cNvPr id="21593" name="Line 134"/>
                <p:cNvSpPr>
                  <a:spLocks noChangeShapeType="1"/>
                </p:cNvSpPr>
                <p:nvPr/>
              </p:nvSpPr>
              <p:spPr bwMode="auto">
                <a:xfrm>
                  <a:off x="2352" y="2160"/>
                  <a:ext cx="96" cy="96"/>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94" name="Line 135"/>
                <p:cNvSpPr>
                  <a:spLocks noChangeShapeType="1"/>
                </p:cNvSpPr>
                <p:nvPr/>
              </p:nvSpPr>
              <p:spPr bwMode="auto">
                <a:xfrm flipH="1">
                  <a:off x="2256" y="2256"/>
                  <a:ext cx="192"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95" name="Line 136"/>
                <p:cNvSpPr>
                  <a:spLocks noChangeShapeType="1"/>
                </p:cNvSpPr>
                <p:nvPr/>
              </p:nvSpPr>
              <p:spPr bwMode="auto">
                <a:xfrm>
                  <a:off x="2256" y="2400"/>
                  <a:ext cx="192"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96" name="Line 137"/>
                <p:cNvSpPr>
                  <a:spLocks noChangeShapeType="1"/>
                </p:cNvSpPr>
                <p:nvPr/>
              </p:nvSpPr>
              <p:spPr bwMode="auto">
                <a:xfrm flipH="1">
                  <a:off x="2256" y="2544"/>
                  <a:ext cx="192"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597" name="Line 138"/>
                <p:cNvSpPr>
                  <a:spLocks noChangeShapeType="1"/>
                </p:cNvSpPr>
                <p:nvPr/>
              </p:nvSpPr>
              <p:spPr bwMode="auto">
                <a:xfrm>
                  <a:off x="2256" y="2688"/>
                  <a:ext cx="144" cy="96"/>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98" name="Line 139"/>
                <p:cNvSpPr>
                  <a:spLocks noChangeShapeType="1"/>
                </p:cNvSpPr>
                <p:nvPr/>
              </p:nvSpPr>
              <p:spPr bwMode="auto">
                <a:xfrm>
                  <a:off x="2400" y="2784"/>
                  <a:ext cx="0"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grpSp>
        <p:sp>
          <p:nvSpPr>
            <p:cNvPr id="21581" name="Oval 140"/>
            <p:cNvSpPr>
              <a:spLocks noChangeArrowheads="1"/>
            </p:cNvSpPr>
            <p:nvPr/>
          </p:nvSpPr>
          <p:spPr bwMode="auto">
            <a:xfrm>
              <a:off x="720" y="3360"/>
              <a:ext cx="192" cy="192"/>
            </a:xfrm>
            <a:prstGeom prst="ellipse">
              <a:avLst/>
            </a:prstGeom>
            <a:solidFill>
              <a:schemeClr val="accent2"/>
            </a:solidFill>
            <a:ln w="12700" algn="ctr">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t>P</a:t>
              </a:r>
            </a:p>
          </p:txBody>
        </p:sp>
        <p:grpSp>
          <p:nvGrpSpPr>
            <p:cNvPr id="21582" name="Group 141"/>
            <p:cNvGrpSpPr>
              <a:grpSpLocks/>
            </p:cNvGrpSpPr>
            <p:nvPr/>
          </p:nvGrpSpPr>
          <p:grpSpPr bwMode="auto">
            <a:xfrm>
              <a:off x="912" y="3408"/>
              <a:ext cx="288" cy="144"/>
              <a:chOff x="2500" y="3216"/>
              <a:chExt cx="811" cy="206"/>
            </a:xfrm>
          </p:grpSpPr>
          <p:sp>
            <p:nvSpPr>
              <p:cNvPr id="21583" name="Rectangle 142"/>
              <p:cNvSpPr>
                <a:spLocks noChangeArrowheads="1"/>
              </p:cNvSpPr>
              <p:nvPr/>
            </p:nvSpPr>
            <p:spPr bwMode="auto">
              <a:xfrm>
                <a:off x="2500" y="3216"/>
                <a:ext cx="811" cy="206"/>
              </a:xfrm>
              <a:prstGeom prst="rect">
                <a:avLst/>
              </a:prstGeom>
              <a:solidFill>
                <a:schemeClr val="bg1"/>
              </a:solidFill>
              <a:ln>
                <a:noFill/>
              </a:ln>
              <a:effectLst/>
              <a:extLst>
                <a:ext uri="{91240B29-F687-4F45-9708-019B960494DF}">
                  <a14:hiddenLine xmlns:a14="http://schemas.microsoft.com/office/drawing/2010/main" w="12700" algn="ctr">
                    <a:solidFill>
                      <a:srgbClr val="00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21584" name="Group 143"/>
              <p:cNvGrpSpPr>
                <a:grpSpLocks/>
              </p:cNvGrpSpPr>
              <p:nvPr/>
            </p:nvGrpSpPr>
            <p:grpSpPr bwMode="auto">
              <a:xfrm rot="-5400000">
                <a:off x="2835" y="2932"/>
                <a:ext cx="142" cy="811"/>
                <a:chOff x="2256" y="2160"/>
                <a:chExt cx="192" cy="768"/>
              </a:xfrm>
            </p:grpSpPr>
            <p:sp>
              <p:nvSpPr>
                <p:cNvPr id="21585" name="Line 144"/>
                <p:cNvSpPr>
                  <a:spLocks noChangeShapeType="1"/>
                </p:cNvSpPr>
                <p:nvPr/>
              </p:nvSpPr>
              <p:spPr bwMode="auto">
                <a:xfrm>
                  <a:off x="2352" y="2160"/>
                  <a:ext cx="96" cy="96"/>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86" name="Line 145"/>
                <p:cNvSpPr>
                  <a:spLocks noChangeShapeType="1"/>
                </p:cNvSpPr>
                <p:nvPr/>
              </p:nvSpPr>
              <p:spPr bwMode="auto">
                <a:xfrm flipH="1">
                  <a:off x="2256" y="2256"/>
                  <a:ext cx="192"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87" name="Line 146"/>
                <p:cNvSpPr>
                  <a:spLocks noChangeShapeType="1"/>
                </p:cNvSpPr>
                <p:nvPr/>
              </p:nvSpPr>
              <p:spPr bwMode="auto">
                <a:xfrm>
                  <a:off x="2256" y="2400"/>
                  <a:ext cx="192"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88" name="Line 147"/>
                <p:cNvSpPr>
                  <a:spLocks noChangeShapeType="1"/>
                </p:cNvSpPr>
                <p:nvPr/>
              </p:nvSpPr>
              <p:spPr bwMode="auto">
                <a:xfrm flipH="1">
                  <a:off x="2256" y="2544"/>
                  <a:ext cx="192"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21589" name="Line 148"/>
                <p:cNvSpPr>
                  <a:spLocks noChangeShapeType="1"/>
                </p:cNvSpPr>
                <p:nvPr/>
              </p:nvSpPr>
              <p:spPr bwMode="auto">
                <a:xfrm>
                  <a:off x="2256" y="2688"/>
                  <a:ext cx="144" cy="96"/>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1590" name="Line 149"/>
                <p:cNvSpPr>
                  <a:spLocks noChangeShapeType="1"/>
                </p:cNvSpPr>
                <p:nvPr/>
              </p:nvSpPr>
              <p:spPr bwMode="auto">
                <a:xfrm>
                  <a:off x="2400" y="2784"/>
                  <a:ext cx="0" cy="144"/>
                </a:xfrm>
                <a:prstGeom prst="line">
                  <a:avLst/>
                </a:prstGeom>
                <a:noFill/>
                <a:ln w="38100">
                  <a:solidFill>
                    <a:srgbClr val="0000CC"/>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pSp>
        </p:grpSp>
      </p:grpSp>
      <p:grpSp>
        <p:nvGrpSpPr>
          <p:cNvPr id="21517" name="Group 150"/>
          <p:cNvGrpSpPr>
            <a:grpSpLocks/>
          </p:cNvGrpSpPr>
          <p:nvPr/>
        </p:nvGrpSpPr>
        <p:grpSpPr bwMode="auto">
          <a:xfrm>
            <a:off x="487680" y="1554480"/>
            <a:ext cx="5730240" cy="2103120"/>
            <a:chOff x="192" y="816"/>
            <a:chExt cx="2256" cy="1104"/>
          </a:xfrm>
        </p:grpSpPr>
        <p:sp>
          <p:nvSpPr>
            <p:cNvPr id="21524" name="Rectangle 151"/>
            <p:cNvSpPr>
              <a:spLocks noChangeArrowheads="1"/>
            </p:cNvSpPr>
            <p:nvPr/>
          </p:nvSpPr>
          <p:spPr bwMode="auto">
            <a:xfrm>
              <a:off x="927" y="1360"/>
              <a:ext cx="726" cy="98"/>
            </a:xfrm>
            <a:prstGeom prst="rect">
              <a:avLst/>
            </a:prstGeom>
            <a:solidFill>
              <a:srgbClr val="808080"/>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525" name="Rectangle 152"/>
            <p:cNvSpPr>
              <a:spLocks noChangeArrowheads="1"/>
            </p:cNvSpPr>
            <p:nvPr/>
          </p:nvSpPr>
          <p:spPr bwMode="auto">
            <a:xfrm>
              <a:off x="999" y="1240"/>
              <a:ext cx="582" cy="122"/>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21526" name="Line 153"/>
            <p:cNvSpPr>
              <a:spLocks noChangeShapeType="1"/>
            </p:cNvSpPr>
            <p:nvPr/>
          </p:nvSpPr>
          <p:spPr bwMode="auto">
            <a:xfrm>
              <a:off x="782" y="1096"/>
              <a:ext cx="1015" cy="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27" name="Line 154"/>
            <p:cNvSpPr>
              <a:spLocks noChangeShapeType="1"/>
            </p:cNvSpPr>
            <p:nvPr/>
          </p:nvSpPr>
          <p:spPr bwMode="auto">
            <a:xfrm>
              <a:off x="1797" y="1096"/>
              <a:ext cx="1" cy="12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28" name="Line 155"/>
            <p:cNvSpPr>
              <a:spLocks noChangeShapeType="1"/>
            </p:cNvSpPr>
            <p:nvPr/>
          </p:nvSpPr>
          <p:spPr bwMode="auto">
            <a:xfrm>
              <a:off x="782" y="1096"/>
              <a:ext cx="1" cy="120"/>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29" name="Line 156"/>
            <p:cNvSpPr>
              <a:spLocks noChangeShapeType="1"/>
            </p:cNvSpPr>
            <p:nvPr/>
          </p:nvSpPr>
          <p:spPr bwMode="auto">
            <a:xfrm flipH="1">
              <a:off x="540" y="1216"/>
              <a:ext cx="363"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0" name="Line 157"/>
            <p:cNvSpPr>
              <a:spLocks noChangeShapeType="1"/>
            </p:cNvSpPr>
            <p:nvPr/>
          </p:nvSpPr>
          <p:spPr bwMode="auto">
            <a:xfrm>
              <a:off x="903" y="1216"/>
              <a:ext cx="0" cy="7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1" name="Line 158"/>
            <p:cNvSpPr>
              <a:spLocks noChangeShapeType="1"/>
            </p:cNvSpPr>
            <p:nvPr/>
          </p:nvSpPr>
          <p:spPr bwMode="auto">
            <a:xfrm flipH="1">
              <a:off x="588" y="1288"/>
              <a:ext cx="315"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2" name="Line 159"/>
            <p:cNvSpPr>
              <a:spLocks noChangeShapeType="1"/>
            </p:cNvSpPr>
            <p:nvPr/>
          </p:nvSpPr>
          <p:spPr bwMode="auto">
            <a:xfrm flipV="1">
              <a:off x="588" y="1288"/>
              <a:ext cx="1" cy="289"/>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3" name="Line 160"/>
            <p:cNvSpPr>
              <a:spLocks noChangeShapeType="1"/>
            </p:cNvSpPr>
            <p:nvPr/>
          </p:nvSpPr>
          <p:spPr bwMode="auto">
            <a:xfrm flipV="1">
              <a:off x="540" y="1216"/>
              <a:ext cx="1" cy="31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4" name="Line 161"/>
            <p:cNvSpPr>
              <a:spLocks noChangeShapeType="1"/>
            </p:cNvSpPr>
            <p:nvPr/>
          </p:nvSpPr>
          <p:spPr bwMode="auto">
            <a:xfrm flipH="1">
              <a:off x="419" y="1529"/>
              <a:ext cx="121"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5" name="Line 162"/>
            <p:cNvSpPr>
              <a:spLocks noChangeShapeType="1"/>
            </p:cNvSpPr>
            <p:nvPr/>
          </p:nvSpPr>
          <p:spPr bwMode="auto">
            <a:xfrm>
              <a:off x="419" y="1529"/>
              <a:ext cx="1" cy="48"/>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6" name="Line 163"/>
            <p:cNvSpPr>
              <a:spLocks noChangeShapeType="1"/>
            </p:cNvSpPr>
            <p:nvPr/>
          </p:nvSpPr>
          <p:spPr bwMode="auto">
            <a:xfrm flipH="1">
              <a:off x="1676" y="1216"/>
              <a:ext cx="362"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7" name="Line 164"/>
            <p:cNvSpPr>
              <a:spLocks noChangeShapeType="1"/>
            </p:cNvSpPr>
            <p:nvPr/>
          </p:nvSpPr>
          <p:spPr bwMode="auto">
            <a:xfrm>
              <a:off x="782" y="1288"/>
              <a:ext cx="1" cy="24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8" name="Line 165"/>
            <p:cNvSpPr>
              <a:spLocks noChangeShapeType="1"/>
            </p:cNvSpPr>
            <p:nvPr/>
          </p:nvSpPr>
          <p:spPr bwMode="auto">
            <a:xfrm>
              <a:off x="782" y="1529"/>
              <a:ext cx="1015"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39" name="Line 166"/>
            <p:cNvSpPr>
              <a:spLocks noChangeShapeType="1"/>
            </p:cNvSpPr>
            <p:nvPr/>
          </p:nvSpPr>
          <p:spPr bwMode="auto">
            <a:xfrm>
              <a:off x="1676" y="1216"/>
              <a:ext cx="1" cy="72"/>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0" name="Line 167"/>
            <p:cNvSpPr>
              <a:spLocks noChangeShapeType="1"/>
            </p:cNvSpPr>
            <p:nvPr/>
          </p:nvSpPr>
          <p:spPr bwMode="auto">
            <a:xfrm>
              <a:off x="1676" y="1288"/>
              <a:ext cx="314"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1" name="Line 168"/>
            <p:cNvSpPr>
              <a:spLocks noChangeShapeType="1"/>
            </p:cNvSpPr>
            <p:nvPr/>
          </p:nvSpPr>
          <p:spPr bwMode="auto">
            <a:xfrm>
              <a:off x="1797" y="1288"/>
              <a:ext cx="1" cy="24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2" name="Line 169"/>
            <p:cNvSpPr>
              <a:spLocks noChangeShapeType="1"/>
            </p:cNvSpPr>
            <p:nvPr/>
          </p:nvSpPr>
          <p:spPr bwMode="auto">
            <a:xfrm>
              <a:off x="1990" y="1288"/>
              <a:ext cx="1" cy="289"/>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3" name="Line 170"/>
            <p:cNvSpPr>
              <a:spLocks noChangeShapeType="1"/>
            </p:cNvSpPr>
            <p:nvPr/>
          </p:nvSpPr>
          <p:spPr bwMode="auto">
            <a:xfrm>
              <a:off x="2038" y="1216"/>
              <a:ext cx="1" cy="313"/>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4" name="Line 171"/>
            <p:cNvSpPr>
              <a:spLocks noChangeShapeType="1"/>
            </p:cNvSpPr>
            <p:nvPr/>
          </p:nvSpPr>
          <p:spPr bwMode="auto">
            <a:xfrm>
              <a:off x="2038" y="1529"/>
              <a:ext cx="121"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5" name="Line 172"/>
            <p:cNvSpPr>
              <a:spLocks noChangeShapeType="1"/>
            </p:cNvSpPr>
            <p:nvPr/>
          </p:nvSpPr>
          <p:spPr bwMode="auto">
            <a:xfrm>
              <a:off x="2159" y="1529"/>
              <a:ext cx="1" cy="48"/>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6" name="Line 173"/>
            <p:cNvSpPr>
              <a:spLocks noChangeShapeType="1"/>
            </p:cNvSpPr>
            <p:nvPr/>
          </p:nvSpPr>
          <p:spPr bwMode="auto">
            <a:xfrm>
              <a:off x="275" y="1577"/>
              <a:ext cx="2077"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47" name="Rectangle 174"/>
            <p:cNvSpPr>
              <a:spLocks noChangeArrowheads="1"/>
            </p:cNvSpPr>
            <p:nvPr/>
          </p:nvSpPr>
          <p:spPr bwMode="auto">
            <a:xfrm>
              <a:off x="1011" y="1208"/>
              <a:ext cx="167"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Pad</a:t>
              </a:r>
              <a:endParaRPr lang="en-US" altLang="en-US" sz="3800" dirty="0">
                <a:latin typeface="Times New Roman" pitchFamily="18" charset="0"/>
                <a:ea typeface="MS PGothic" pitchFamily="34" charset="-128"/>
              </a:endParaRPr>
            </a:p>
          </p:txBody>
        </p:sp>
        <p:sp>
          <p:nvSpPr>
            <p:cNvPr id="21548" name="Rectangle 175"/>
            <p:cNvSpPr>
              <a:spLocks noChangeArrowheads="1"/>
            </p:cNvSpPr>
            <p:nvPr/>
          </p:nvSpPr>
          <p:spPr bwMode="auto">
            <a:xfrm>
              <a:off x="1286" y="1105"/>
              <a:ext cx="20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Chip</a:t>
              </a:r>
              <a:endParaRPr lang="en-US" altLang="en-US" sz="3800" dirty="0">
                <a:latin typeface="Times New Roman" pitchFamily="18" charset="0"/>
                <a:ea typeface="MS PGothic" pitchFamily="34" charset="-128"/>
              </a:endParaRPr>
            </a:p>
          </p:txBody>
        </p:sp>
        <p:sp>
          <p:nvSpPr>
            <p:cNvPr id="21549" name="Rectangle 176"/>
            <p:cNvSpPr>
              <a:spLocks noChangeArrowheads="1"/>
            </p:cNvSpPr>
            <p:nvPr/>
          </p:nvSpPr>
          <p:spPr bwMode="auto">
            <a:xfrm>
              <a:off x="192" y="1584"/>
              <a:ext cx="212"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ea typeface="MS PGothic" pitchFamily="34" charset="-128"/>
                </a:rPr>
                <a:t>PWB</a:t>
              </a:r>
              <a:endParaRPr lang="en-US" altLang="en-US" sz="3800" dirty="0">
                <a:latin typeface="Times New Roman" pitchFamily="18" charset="0"/>
                <a:ea typeface="MS PGothic" pitchFamily="34" charset="-128"/>
              </a:endParaRPr>
            </a:p>
          </p:txBody>
        </p:sp>
        <p:sp>
          <p:nvSpPr>
            <p:cNvPr id="21550" name="Rectangle 177"/>
            <p:cNvSpPr>
              <a:spLocks noChangeArrowheads="1"/>
            </p:cNvSpPr>
            <p:nvPr/>
          </p:nvSpPr>
          <p:spPr bwMode="auto">
            <a:xfrm>
              <a:off x="882" y="864"/>
              <a:ext cx="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3800" dirty="0">
                <a:latin typeface="Times New Roman" pitchFamily="18" charset="0"/>
                <a:ea typeface="MS PGothic" pitchFamily="34" charset="-128"/>
              </a:endParaRPr>
            </a:p>
          </p:txBody>
        </p:sp>
        <p:sp>
          <p:nvSpPr>
            <p:cNvPr id="21551" name="Line 178"/>
            <p:cNvSpPr>
              <a:spLocks noChangeShapeType="1"/>
            </p:cNvSpPr>
            <p:nvPr/>
          </p:nvSpPr>
          <p:spPr bwMode="auto">
            <a:xfrm>
              <a:off x="275" y="1721"/>
              <a:ext cx="2077" cy="1"/>
            </a:xfrm>
            <a:prstGeom prst="line">
              <a:avLst/>
            </a:prstGeom>
            <a:noFill/>
            <a:ln w="174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552" name="Line 179"/>
            <p:cNvSpPr>
              <a:spLocks noChangeShapeType="1"/>
            </p:cNvSpPr>
            <p:nvPr/>
          </p:nvSpPr>
          <p:spPr bwMode="auto">
            <a:xfrm flipV="1">
              <a:off x="1296" y="1008"/>
              <a:ext cx="0" cy="240"/>
            </a:xfrm>
            <a:prstGeom prst="line">
              <a:avLst/>
            </a:prstGeom>
            <a:noFill/>
            <a:ln w="57150">
              <a:solidFill>
                <a:srgbClr val="FF0000"/>
              </a:solidFill>
              <a:round/>
              <a:headEnd type="none" w="sm" len="sm"/>
              <a:tailEnd type="stealth"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53" name="Line 180"/>
            <p:cNvSpPr>
              <a:spLocks noChangeShapeType="1"/>
            </p:cNvSpPr>
            <p:nvPr/>
          </p:nvSpPr>
          <p:spPr bwMode="auto">
            <a:xfrm>
              <a:off x="1296" y="1344"/>
              <a:ext cx="0" cy="336"/>
            </a:xfrm>
            <a:prstGeom prst="line">
              <a:avLst/>
            </a:prstGeom>
            <a:noFill/>
            <a:ln w="57150">
              <a:solidFill>
                <a:srgbClr val="FF0000"/>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54" name="Oval 181"/>
            <p:cNvSpPr>
              <a:spLocks noChangeArrowheads="1"/>
            </p:cNvSpPr>
            <p:nvPr/>
          </p:nvSpPr>
          <p:spPr bwMode="auto">
            <a:xfrm>
              <a:off x="1104" y="816"/>
              <a:ext cx="384" cy="192"/>
            </a:xfrm>
            <a:prstGeom prst="ellipse">
              <a:avLst/>
            </a:prstGeom>
            <a:solidFill>
              <a:srgbClr val="CCFFFF"/>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900" b="1" dirty="0"/>
                <a:t>0.1 W</a:t>
              </a:r>
            </a:p>
          </p:txBody>
        </p:sp>
        <p:sp>
          <p:nvSpPr>
            <p:cNvPr id="21555" name="Oval 182"/>
            <p:cNvSpPr>
              <a:spLocks noChangeArrowheads="1"/>
            </p:cNvSpPr>
            <p:nvPr/>
          </p:nvSpPr>
          <p:spPr bwMode="auto">
            <a:xfrm>
              <a:off x="1104" y="1728"/>
              <a:ext cx="384" cy="192"/>
            </a:xfrm>
            <a:prstGeom prst="ellipse">
              <a:avLst/>
            </a:prstGeom>
            <a:solidFill>
              <a:srgbClr val="CCFFFF"/>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900" b="1" dirty="0"/>
                <a:t>1.1 W</a:t>
              </a:r>
            </a:p>
          </p:txBody>
        </p:sp>
        <p:sp>
          <p:nvSpPr>
            <p:cNvPr id="21556" name="Line 183"/>
            <p:cNvSpPr>
              <a:spLocks noChangeShapeType="1"/>
            </p:cNvSpPr>
            <p:nvPr/>
          </p:nvSpPr>
          <p:spPr bwMode="auto">
            <a:xfrm flipV="1">
              <a:off x="1344" y="1056"/>
              <a:ext cx="1104" cy="192"/>
            </a:xfrm>
            <a:prstGeom prst="line">
              <a:avLst/>
            </a:prstGeom>
            <a:noFill/>
            <a:ln w="12700">
              <a:solidFill>
                <a:srgbClr val="0000CC"/>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57" name="Line 184"/>
            <p:cNvSpPr>
              <a:spLocks noChangeShapeType="1"/>
            </p:cNvSpPr>
            <p:nvPr/>
          </p:nvSpPr>
          <p:spPr bwMode="auto">
            <a:xfrm flipH="1">
              <a:off x="672" y="1248"/>
              <a:ext cx="432" cy="0"/>
            </a:xfrm>
            <a:prstGeom prst="line">
              <a:avLst/>
            </a:prstGeom>
            <a:noFill/>
            <a:ln w="57150">
              <a:solidFill>
                <a:srgbClr val="FF0000"/>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58" name="Oval 185"/>
            <p:cNvSpPr>
              <a:spLocks noChangeArrowheads="1"/>
            </p:cNvSpPr>
            <p:nvPr/>
          </p:nvSpPr>
          <p:spPr bwMode="auto">
            <a:xfrm>
              <a:off x="336" y="1008"/>
              <a:ext cx="384" cy="192"/>
            </a:xfrm>
            <a:prstGeom prst="ellipse">
              <a:avLst/>
            </a:prstGeom>
            <a:solidFill>
              <a:srgbClr val="CCFFFF"/>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900" b="1" dirty="0"/>
                <a:t>0.8 W</a:t>
              </a:r>
            </a:p>
          </p:txBody>
        </p:sp>
      </p:grpSp>
      <p:sp>
        <p:nvSpPr>
          <p:cNvPr id="21518" name="Text Box 186"/>
          <p:cNvSpPr txBox="1">
            <a:spLocks noChangeArrowheads="1"/>
          </p:cNvSpPr>
          <p:nvPr/>
        </p:nvSpPr>
        <p:spPr bwMode="auto">
          <a:xfrm>
            <a:off x="6096000" y="1463044"/>
            <a:ext cx="3169920"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1900" dirty="0"/>
              <a:t>  </a:t>
            </a:r>
            <a:r>
              <a:rPr lang="en-US" altLang="en-US" sz="1900" b="1" dirty="0"/>
              <a:t>Case temp monitor</a:t>
            </a:r>
          </a:p>
        </p:txBody>
      </p:sp>
      <p:sp>
        <p:nvSpPr>
          <p:cNvPr id="21519" name="Line 187"/>
          <p:cNvSpPr>
            <a:spLocks noChangeShapeType="1"/>
          </p:cNvSpPr>
          <p:nvPr/>
        </p:nvSpPr>
        <p:spPr bwMode="auto">
          <a:xfrm flipH="1">
            <a:off x="3291840" y="1645920"/>
            <a:ext cx="3048000" cy="4572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p>
            <a:endParaRPr lang="en-US" dirty="0"/>
          </a:p>
        </p:txBody>
      </p:sp>
      <p:sp>
        <p:nvSpPr>
          <p:cNvPr id="21520" name="Line 188"/>
          <p:cNvSpPr>
            <a:spLocks noChangeShapeType="1"/>
          </p:cNvSpPr>
          <p:nvPr/>
        </p:nvSpPr>
        <p:spPr bwMode="auto">
          <a:xfrm>
            <a:off x="8656320" y="1645920"/>
            <a:ext cx="2804160" cy="457200"/>
          </a:xfrm>
          <a:prstGeom prst="line">
            <a:avLst/>
          </a:prstGeom>
          <a:noFill/>
          <a:ln w="19050">
            <a:solidFill>
              <a:srgbClr val="0000CC"/>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p>
            <a:endParaRPr lang="en-US" dirty="0"/>
          </a:p>
        </p:txBody>
      </p:sp>
      <p:sp>
        <p:nvSpPr>
          <p:cNvPr id="21521" name="Rectangle 191"/>
          <p:cNvSpPr>
            <a:spLocks noGrp="1" noChangeArrowheads="1"/>
          </p:cNvSpPr>
          <p:nvPr>
            <p:ph type="title"/>
          </p:nvPr>
        </p:nvSpPr>
        <p:spPr/>
        <p:txBody>
          <a:bodyPr/>
          <a:lstStyle/>
          <a:p>
            <a:pPr eaLnBrk="1" hangingPunct="1"/>
            <a:r>
              <a:rPr lang="en-US" altLang="en-US" dirty="0" smtClean="0"/>
              <a:t>                   </a:t>
            </a:r>
            <a:r>
              <a:rPr lang="el-GR" altLang="en-US" sz="4800" dirty="0" smtClean="0"/>
              <a:t>Ψ</a:t>
            </a:r>
            <a:r>
              <a:rPr lang="en-US" altLang="en-US" sz="4800" baseline="-25000" dirty="0" smtClean="0"/>
              <a:t>JT</a:t>
            </a:r>
            <a:r>
              <a:rPr lang="en-US" altLang="en-US" sz="4800" dirty="0" smtClean="0"/>
              <a:t>               vs               </a:t>
            </a:r>
            <a:r>
              <a:rPr lang="el-GR" altLang="en-US" sz="4800" dirty="0" smtClean="0"/>
              <a:t>θ</a:t>
            </a:r>
            <a:r>
              <a:rPr lang="en-US" altLang="en-US" sz="4800" baseline="-25000" dirty="0" smtClean="0"/>
              <a:t>JC</a:t>
            </a:r>
          </a:p>
        </p:txBody>
      </p:sp>
      <p:graphicFrame>
        <p:nvGraphicFramePr>
          <p:cNvPr id="21522" name="Object 189"/>
          <p:cNvGraphicFramePr>
            <a:graphicFrameLocks noGrp="1" noChangeAspect="1"/>
          </p:cNvGraphicFramePr>
          <p:nvPr>
            <p:ph idx="1"/>
            <p:extLst>
              <p:ext uri="{D42A27DB-BD31-4B8C-83A1-F6EECF244321}">
                <p14:modId xmlns:p14="http://schemas.microsoft.com/office/powerpoint/2010/main" val="682815919"/>
              </p:ext>
            </p:extLst>
          </p:nvPr>
        </p:nvGraphicFramePr>
        <p:xfrm>
          <a:off x="6767513" y="4029075"/>
          <a:ext cx="1079500" cy="393700"/>
        </p:xfrm>
        <a:graphic>
          <a:graphicData uri="http://schemas.openxmlformats.org/presentationml/2006/ole">
            <mc:AlternateContent xmlns:mc="http://schemas.openxmlformats.org/markup-compatibility/2006">
              <mc:Choice xmlns:v="urn:schemas-microsoft-com:vml" Requires="v">
                <p:oleObj spid="_x0000_s48158" name="Equation" r:id="rId4" imgW="1079032" imgH="393529" progId="Equation.3">
                  <p:embed/>
                </p:oleObj>
              </mc:Choice>
              <mc:Fallback>
                <p:oleObj name="Equation" r:id="rId4" imgW="1079032"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513" y="4029075"/>
                        <a:ext cx="10795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523" name="Object 190"/>
          <p:cNvGraphicFramePr>
            <a:graphicFrameLocks noChangeAspect="1"/>
          </p:cNvGraphicFramePr>
          <p:nvPr/>
        </p:nvGraphicFramePr>
        <p:xfrm>
          <a:off x="4267202" y="4937761"/>
          <a:ext cx="2727960" cy="756286"/>
        </p:xfrm>
        <a:graphic>
          <a:graphicData uri="http://schemas.openxmlformats.org/presentationml/2006/ole">
            <mc:AlternateContent xmlns:mc="http://schemas.openxmlformats.org/markup-compatibility/2006">
              <mc:Choice xmlns:v="urn:schemas-microsoft-com:vml" Requires="v">
                <p:oleObj spid="_x0000_s48159" name="Equation" r:id="rId6" imgW="1066337" imgH="393529" progId="Equation.3">
                  <p:embed/>
                </p:oleObj>
              </mc:Choice>
              <mc:Fallback>
                <p:oleObj name="Equation" r:id="rId6" imgW="1066337"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2" y="4937761"/>
                        <a:ext cx="2727960" cy="75628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75500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39" y="2331724"/>
            <a:ext cx="13896565" cy="1764030"/>
          </a:xfrm>
        </p:spPr>
        <p:txBody>
          <a:bodyPr/>
          <a:lstStyle/>
          <a:p>
            <a:pPr marL="853440" indent="-853440" eaLnBrk="1" hangingPunct="1"/>
            <a:r>
              <a:rPr lang="en-US" altLang="en-US" dirty="0" smtClean="0"/>
              <a:t>Hot </a:t>
            </a:r>
            <a:r>
              <a:rPr lang="en-US" altLang="en-US" dirty="0" smtClean="0"/>
              <a:t>Rod (Flip Chip) Package</a:t>
            </a:r>
            <a:endParaRPr lang="en-US" altLang="en-US" dirty="0"/>
          </a:p>
        </p:txBody>
      </p:sp>
      <p:sp>
        <p:nvSpPr>
          <p:cNvPr id="4" name="Slide Number Placeholder 3"/>
          <p:cNvSpPr>
            <a:spLocks noGrp="1"/>
          </p:cNvSpPr>
          <p:nvPr>
            <p:ph type="sldNum" sz="quarter" idx="10"/>
          </p:nvPr>
        </p:nvSpPr>
        <p:spPr/>
        <p:txBody>
          <a:bodyPr/>
          <a:lstStyle/>
          <a:p>
            <a:pPr>
              <a:defRPr/>
            </a:pPr>
            <a:fld id="{03BA23CF-AA30-4A18-B744-605C3E9DBF07}" type="slidenum">
              <a:rPr lang="en-US" smtClean="0"/>
              <a:pPr>
                <a:defRPr/>
              </a:pPr>
              <a:t>14</a:t>
            </a:fld>
            <a:endParaRPr lang="en-US" dirty="0"/>
          </a:p>
        </p:txBody>
      </p:sp>
    </p:spTree>
    <p:extLst>
      <p:ext uri="{BB962C8B-B14F-4D97-AF65-F5344CB8AC3E}">
        <p14:creationId xmlns:p14="http://schemas.microsoft.com/office/powerpoint/2010/main" val="619892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341" y="173543"/>
            <a:ext cx="11498459" cy="977266"/>
          </a:xfrm>
        </p:spPr>
        <p:txBody>
          <a:bodyPr/>
          <a:lstStyle/>
          <a:p>
            <a:r>
              <a:rPr lang="en-US" sz="3600" dirty="0" smtClean="0"/>
              <a:t>Comparing Hotrod </a:t>
            </a:r>
            <a:r>
              <a:rPr lang="en-US" sz="3600" dirty="0"/>
              <a:t>Package </a:t>
            </a:r>
            <a:r>
              <a:rPr lang="en-US" sz="3600" dirty="0" smtClean="0"/>
              <a:t>and </a:t>
            </a:r>
            <a:r>
              <a:rPr lang="en-US" sz="3600" dirty="0" err="1" smtClean="0"/>
              <a:t>Wirebond</a:t>
            </a:r>
            <a:r>
              <a:rPr lang="en-US" sz="3600" dirty="0" smtClean="0"/>
              <a:t> Package</a:t>
            </a:r>
            <a:endParaRPr lang="en-US" sz="3600" dirty="0">
              <a:solidFill>
                <a:schemeClr val="tx1"/>
              </a:solidFill>
            </a:endParaRPr>
          </a:p>
        </p:txBody>
      </p:sp>
      <p:sp>
        <p:nvSpPr>
          <p:cNvPr id="4" name="TextBox 3"/>
          <p:cNvSpPr txBox="1"/>
          <p:nvPr/>
        </p:nvSpPr>
        <p:spPr>
          <a:xfrm>
            <a:off x="9954228" y="1136488"/>
            <a:ext cx="4676172" cy="1877431"/>
          </a:xfrm>
          <a:prstGeom prst="rect">
            <a:avLst/>
          </a:prstGeom>
          <a:noFill/>
        </p:spPr>
        <p:txBody>
          <a:bodyPr wrap="square" lIns="121915" tIns="60957" rIns="121915" bIns="60957" rtlCol="0">
            <a:spAutoFit/>
          </a:bodyPr>
          <a:lstStyle/>
          <a:p>
            <a:pPr>
              <a:tabLst>
                <a:tab pos="761970" algn="l"/>
              </a:tabLst>
            </a:pPr>
            <a:r>
              <a:rPr lang="en-US" sz="2600" dirty="0"/>
              <a:t>Minimize EMI through:</a:t>
            </a:r>
          </a:p>
          <a:p>
            <a:pPr marL="918597" indent="-457182">
              <a:buFont typeface="+mj-lt"/>
              <a:buAutoNum type="arabicPeriod"/>
            </a:pPr>
            <a:r>
              <a:rPr lang="en-US" sz="2200" b="1" dirty="0">
                <a:solidFill>
                  <a:srgbClr val="DE0000"/>
                </a:solidFill>
              </a:rPr>
              <a:t>No-</a:t>
            </a:r>
            <a:r>
              <a:rPr lang="en-US" sz="2200" b="1" dirty="0" err="1">
                <a:solidFill>
                  <a:srgbClr val="DE0000"/>
                </a:solidFill>
              </a:rPr>
              <a:t>wirebond</a:t>
            </a:r>
            <a:r>
              <a:rPr lang="en-US" sz="2200" b="1" dirty="0">
                <a:solidFill>
                  <a:srgbClr val="DE0000"/>
                </a:solidFill>
              </a:rPr>
              <a:t> VSON packaging</a:t>
            </a:r>
          </a:p>
          <a:p>
            <a:pPr marL="918597" indent="-457182">
              <a:buFont typeface="+mj-lt"/>
              <a:buAutoNum type="arabicPeriod"/>
            </a:pPr>
            <a:r>
              <a:rPr lang="en-US" sz="2200" dirty="0"/>
              <a:t>Symmetric pinout </a:t>
            </a:r>
          </a:p>
          <a:p>
            <a:pPr marL="918597" indent="-457182">
              <a:buFont typeface="+mj-lt"/>
              <a:buAutoNum type="arabicPeriod"/>
            </a:pPr>
            <a:r>
              <a:rPr lang="en-US" sz="2200" dirty="0"/>
              <a:t>Spread spectrum feature</a:t>
            </a:r>
          </a:p>
        </p:txBody>
      </p:sp>
      <p:grpSp>
        <p:nvGrpSpPr>
          <p:cNvPr id="31" name="Group 30"/>
          <p:cNvGrpSpPr/>
          <p:nvPr/>
        </p:nvGrpSpPr>
        <p:grpSpPr>
          <a:xfrm>
            <a:off x="1035297" y="1269795"/>
            <a:ext cx="8311856" cy="1989095"/>
            <a:chOff x="4807352" y="957543"/>
            <a:chExt cx="6233890" cy="1491821"/>
          </a:xfrm>
        </p:grpSpPr>
        <p:grpSp>
          <p:nvGrpSpPr>
            <p:cNvPr id="32" name="Group 31"/>
            <p:cNvGrpSpPr/>
            <p:nvPr/>
          </p:nvGrpSpPr>
          <p:grpSpPr>
            <a:xfrm>
              <a:off x="4807352" y="967117"/>
              <a:ext cx="2901811" cy="1298124"/>
              <a:chOff x="5643498" y="957542"/>
              <a:chExt cx="3510688" cy="1570505"/>
            </a:xfrm>
          </p:grpSpPr>
          <p:grpSp>
            <p:nvGrpSpPr>
              <p:cNvPr id="42" name="Group 41"/>
              <p:cNvGrpSpPr/>
              <p:nvPr/>
            </p:nvGrpSpPr>
            <p:grpSpPr>
              <a:xfrm>
                <a:off x="5643498" y="1326874"/>
                <a:ext cx="3490849" cy="1201173"/>
                <a:chOff x="5615623" y="1762722"/>
                <a:chExt cx="2509315" cy="863435"/>
              </a:xfrm>
            </p:grpSpPr>
            <p:pic>
              <p:nvPicPr>
                <p:cNvPr id="4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l="5360" t="21765" b="15924"/>
                <a:stretch/>
              </p:blipFill>
              <p:spPr bwMode="auto">
                <a:xfrm>
                  <a:off x="5615623" y="1762722"/>
                  <a:ext cx="1744624" cy="863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p:cNvSpPr txBox="1"/>
                <p:nvPr/>
              </p:nvSpPr>
              <p:spPr>
                <a:xfrm>
                  <a:off x="7371936" y="1762723"/>
                  <a:ext cx="753002" cy="702606"/>
                </a:xfrm>
                <a:prstGeom prst="rect">
                  <a:avLst/>
                </a:prstGeom>
                <a:noFill/>
              </p:spPr>
              <p:txBody>
                <a:bodyPr wrap="none" rtlCol="0">
                  <a:spAutoFit/>
                </a:bodyPr>
                <a:lstStyle/>
                <a:p>
                  <a:r>
                    <a:rPr lang="en-US" sz="1600" dirty="0" err="1"/>
                    <a:t>Wirebond</a:t>
                  </a:r>
                  <a:endParaRPr lang="en-US" sz="1600" dirty="0"/>
                </a:p>
                <a:p>
                  <a:r>
                    <a:rPr lang="en-US" sz="1600" dirty="0"/>
                    <a:t>Silicon die</a:t>
                  </a:r>
                </a:p>
                <a:p>
                  <a:r>
                    <a:rPr lang="en-US" sz="1600" dirty="0"/>
                    <a:t>lead frame</a:t>
                  </a:r>
                </a:p>
                <a:p>
                  <a:r>
                    <a:rPr lang="en-US" sz="1600" dirty="0"/>
                    <a:t>board</a:t>
                  </a:r>
                </a:p>
              </p:txBody>
            </p:sp>
            <p:cxnSp>
              <p:nvCxnSpPr>
                <p:cNvPr id="46" name="Straight Arrow Connector 45"/>
                <p:cNvCxnSpPr/>
                <p:nvPr/>
              </p:nvCxnSpPr>
              <p:spPr>
                <a:xfrm flipH="1">
                  <a:off x="6525158" y="1880006"/>
                  <a:ext cx="899770" cy="87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975045" y="1967789"/>
                  <a:ext cx="434623" cy="1861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1"/>
                </p:cNvCxnSpPr>
                <p:nvPr/>
              </p:nvCxnSpPr>
              <p:spPr>
                <a:xfrm flipH="1">
                  <a:off x="7127455" y="2114026"/>
                  <a:ext cx="244481" cy="1923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7176503" y="2306373"/>
                  <a:ext cx="233165" cy="24797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695054" y="957542"/>
                <a:ext cx="3459132" cy="349084"/>
              </a:xfrm>
              <a:prstGeom prst="rect">
                <a:avLst/>
              </a:prstGeom>
              <a:noFill/>
            </p:spPr>
            <p:txBody>
              <a:bodyPr wrap="none" rtlCol="0">
                <a:spAutoFit/>
              </a:bodyPr>
              <a:lstStyle/>
              <a:p>
                <a:r>
                  <a:rPr lang="en-US" sz="1900" dirty="0"/>
                  <a:t>Standard </a:t>
                </a:r>
                <a:r>
                  <a:rPr lang="en-US" sz="1900" dirty="0" err="1"/>
                  <a:t>wirebond</a:t>
                </a:r>
                <a:r>
                  <a:rPr lang="en-US" sz="1900" dirty="0"/>
                  <a:t> QFN package</a:t>
                </a:r>
              </a:p>
            </p:txBody>
          </p:sp>
        </p:grpSp>
        <p:grpSp>
          <p:nvGrpSpPr>
            <p:cNvPr id="33" name="Group 32"/>
            <p:cNvGrpSpPr/>
            <p:nvPr/>
          </p:nvGrpSpPr>
          <p:grpSpPr>
            <a:xfrm>
              <a:off x="7542448" y="957543"/>
              <a:ext cx="3498794" cy="1491821"/>
              <a:chOff x="5250085" y="2630912"/>
              <a:chExt cx="6027291" cy="2569927"/>
            </a:xfrm>
          </p:grpSpPr>
          <p:sp>
            <p:nvSpPr>
              <p:cNvPr id="34" name="TextBox 33"/>
              <p:cNvSpPr txBox="1"/>
              <p:nvPr/>
            </p:nvSpPr>
            <p:spPr>
              <a:xfrm>
                <a:off x="5643499" y="2630912"/>
                <a:ext cx="4186090" cy="497063"/>
              </a:xfrm>
              <a:prstGeom prst="rect">
                <a:avLst/>
              </a:prstGeom>
              <a:noFill/>
            </p:spPr>
            <p:txBody>
              <a:bodyPr wrap="none" rtlCol="0">
                <a:spAutoFit/>
              </a:bodyPr>
              <a:lstStyle/>
              <a:p>
                <a:r>
                  <a:rPr lang="en-US" sz="1900" dirty="0"/>
                  <a:t>Flip chip on lead frame QFN</a:t>
                </a:r>
              </a:p>
            </p:txBody>
          </p:sp>
          <p:sp>
            <p:nvSpPr>
              <p:cNvPr id="35" name="TextBox 34"/>
              <p:cNvSpPr txBox="1"/>
              <p:nvPr/>
            </p:nvSpPr>
            <p:spPr>
              <a:xfrm>
                <a:off x="5250085" y="4803189"/>
                <a:ext cx="6027291" cy="397650"/>
              </a:xfrm>
              <a:prstGeom prst="rect">
                <a:avLst/>
              </a:prstGeom>
              <a:noFill/>
            </p:spPr>
            <p:txBody>
              <a:bodyPr wrap="none" rtlCol="0">
                <a:spAutoFit/>
              </a:bodyPr>
              <a:lstStyle/>
              <a:p>
                <a:r>
                  <a:rPr lang="en-US" sz="1400" b="1" dirty="0"/>
                  <a:t>Die is flipped and placed directly onto the lead frame</a:t>
                </a:r>
              </a:p>
            </p:txBody>
          </p:sp>
          <p:grpSp>
            <p:nvGrpSpPr>
              <p:cNvPr id="36" name="Group 35"/>
              <p:cNvGrpSpPr/>
              <p:nvPr/>
            </p:nvGrpSpPr>
            <p:grpSpPr>
              <a:xfrm>
                <a:off x="5564487" y="3061761"/>
                <a:ext cx="4720026" cy="1771110"/>
                <a:chOff x="5564486" y="3056981"/>
                <a:chExt cx="3273710" cy="1228406"/>
              </a:xfrm>
            </p:grpSpPr>
            <p:pic>
              <p:nvPicPr>
                <p:cNvPr id="3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128" b="98077" l="2624" r="96210">
                              <a14:foregroundMark x1="23032" y1="57051" x2="23032" y2="57051"/>
                            </a14:backgroundRemoval>
                          </a14:imgEffect>
                        </a14:imgLayer>
                      </a14:imgProps>
                    </a:ext>
                    <a:ext uri="{28A0092B-C50C-407E-A947-70E740481C1C}">
                      <a14:useLocalDpi xmlns:a14="http://schemas.microsoft.com/office/drawing/2010/main" val="0"/>
                    </a:ext>
                  </a:extLst>
                </a:blip>
                <a:srcRect/>
                <a:stretch>
                  <a:fillRect/>
                </a:stretch>
              </p:blipFill>
              <p:spPr bwMode="auto">
                <a:xfrm>
                  <a:off x="5564486" y="3056981"/>
                  <a:ext cx="2000885" cy="91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7599675" y="3099439"/>
                  <a:ext cx="1238521" cy="1185948"/>
                </a:xfrm>
                <a:prstGeom prst="rect">
                  <a:avLst/>
                </a:prstGeom>
                <a:noFill/>
              </p:spPr>
              <p:txBody>
                <a:bodyPr wrap="none" rtlCol="0">
                  <a:spAutoFit/>
                </a:bodyPr>
                <a:lstStyle/>
                <a:p>
                  <a:r>
                    <a:rPr lang="en-US" sz="1600" dirty="0"/>
                    <a:t>Silicon die</a:t>
                  </a:r>
                </a:p>
                <a:p>
                  <a:r>
                    <a:rPr lang="en-US" sz="1600" dirty="0"/>
                    <a:t>copper bump</a:t>
                  </a:r>
                </a:p>
                <a:p>
                  <a:r>
                    <a:rPr lang="en-US" sz="1600" dirty="0"/>
                    <a:t>solder</a:t>
                  </a:r>
                </a:p>
                <a:p>
                  <a:r>
                    <a:rPr lang="en-US" sz="1600" dirty="0"/>
                    <a:t>lead frame</a:t>
                  </a:r>
                </a:p>
                <a:p>
                  <a:r>
                    <a:rPr lang="en-US" sz="1600" dirty="0"/>
                    <a:t>board</a:t>
                  </a:r>
                </a:p>
              </p:txBody>
            </p:sp>
            <p:cxnSp>
              <p:nvCxnSpPr>
                <p:cNvPr id="39" name="Straight Arrow Connector 38"/>
                <p:cNvCxnSpPr/>
                <p:nvPr/>
              </p:nvCxnSpPr>
              <p:spPr>
                <a:xfrm flipH="1">
                  <a:off x="7294272" y="3294783"/>
                  <a:ext cx="340967" cy="972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140642" y="3512136"/>
                  <a:ext cx="49459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195960" y="3609017"/>
                  <a:ext cx="403716" cy="411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cxnSp>
        <p:nvCxnSpPr>
          <p:cNvPr id="50" name="Straight Arrow Connector 49"/>
          <p:cNvCxnSpPr/>
          <p:nvPr/>
        </p:nvCxnSpPr>
        <p:spPr>
          <a:xfrm flipH="1" flipV="1">
            <a:off x="6463094" y="2337113"/>
            <a:ext cx="334973" cy="1716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373529" y="2508725"/>
            <a:ext cx="380498" cy="274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4583" y="7326702"/>
            <a:ext cx="1748286" cy="181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a:p>
        </p:txBody>
      </p:sp>
      <p:sp>
        <p:nvSpPr>
          <p:cNvPr id="56" name="Rectangle 55"/>
          <p:cNvSpPr/>
          <p:nvPr/>
        </p:nvSpPr>
        <p:spPr>
          <a:xfrm>
            <a:off x="5293617" y="873797"/>
            <a:ext cx="2128376" cy="424732"/>
          </a:xfrm>
          <a:prstGeom prst="rect">
            <a:avLst/>
          </a:prstGeom>
        </p:spPr>
        <p:txBody>
          <a:bodyPr wrap="square" lIns="146304" tIns="73152" rIns="146304" bIns="73152">
            <a:spAutoFit/>
          </a:bodyPr>
          <a:lstStyle/>
          <a:p>
            <a:pPr algn="ctr" eaLnBrk="1" hangingPunct="1"/>
            <a:r>
              <a:rPr lang="en-US" altLang="en-US" b="1" dirty="0" err="1" smtClean="0">
                <a:solidFill>
                  <a:srgbClr val="FF0000"/>
                </a:solidFill>
                <a:cs typeface="Arial" pitchFamily="34" charset="0"/>
              </a:rPr>
              <a:t>HotRod</a:t>
            </a:r>
            <a:r>
              <a:rPr lang="en-US" altLang="en-US" b="1" dirty="0" smtClean="0">
                <a:solidFill>
                  <a:srgbClr val="FF0000"/>
                </a:solidFill>
                <a:cs typeface="Arial" pitchFamily="34" charset="0"/>
              </a:rPr>
              <a:t>™</a:t>
            </a:r>
            <a:endParaRPr lang="en-US" altLang="en-US" b="1" dirty="0">
              <a:solidFill>
                <a:srgbClr val="FF0000"/>
              </a:solidFill>
              <a:cs typeface="Arial" pitchFamily="34" charset="0"/>
            </a:endParaRPr>
          </a:p>
        </p:txBody>
      </p:sp>
      <p:pic>
        <p:nvPicPr>
          <p:cNvPr id="57" name="Picture 56" descr="C:\Users\a0413812\Desktop\Viper_ringing\tek001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7948" y="3683119"/>
            <a:ext cx="4508244" cy="335148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C:\Users\a0413812\Desktop\Viper_ringing\tek0009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214" y="3683121"/>
            <a:ext cx="4561403" cy="3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Oval 58"/>
          <p:cNvSpPr/>
          <p:nvPr/>
        </p:nvSpPr>
        <p:spPr>
          <a:xfrm>
            <a:off x="1888370" y="4297301"/>
            <a:ext cx="968667" cy="18372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60" name="Oval 59"/>
          <p:cNvSpPr/>
          <p:nvPr/>
        </p:nvSpPr>
        <p:spPr>
          <a:xfrm>
            <a:off x="7014623" y="4775140"/>
            <a:ext cx="843376" cy="13594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3" name="TextBox 2"/>
          <p:cNvSpPr txBox="1"/>
          <p:nvPr/>
        </p:nvSpPr>
        <p:spPr>
          <a:xfrm>
            <a:off x="973667" y="3877733"/>
            <a:ext cx="973970" cy="646331"/>
          </a:xfrm>
          <a:prstGeom prst="rect">
            <a:avLst/>
          </a:prstGeom>
          <a:noFill/>
        </p:spPr>
        <p:txBody>
          <a:bodyPr wrap="square" rtlCol="0">
            <a:spAutoFit/>
          </a:bodyPr>
          <a:lstStyle/>
          <a:p>
            <a:r>
              <a:rPr lang="en-US" dirty="0" smtClean="0">
                <a:solidFill>
                  <a:srgbClr val="FF0000"/>
                </a:solidFill>
              </a:rPr>
              <a:t>More ringing</a:t>
            </a:r>
            <a:endParaRPr lang="en-US" dirty="0">
              <a:solidFill>
                <a:srgbClr val="FF0000"/>
              </a:solidFill>
            </a:endParaRPr>
          </a:p>
        </p:txBody>
      </p:sp>
      <p:sp>
        <p:nvSpPr>
          <p:cNvPr id="52" name="TextBox 51"/>
          <p:cNvSpPr txBox="1"/>
          <p:nvPr/>
        </p:nvSpPr>
        <p:spPr>
          <a:xfrm>
            <a:off x="6006118" y="3877733"/>
            <a:ext cx="973970" cy="646331"/>
          </a:xfrm>
          <a:prstGeom prst="rect">
            <a:avLst/>
          </a:prstGeom>
          <a:noFill/>
        </p:spPr>
        <p:txBody>
          <a:bodyPr wrap="square" rtlCol="0">
            <a:spAutoFit/>
          </a:bodyPr>
          <a:lstStyle/>
          <a:p>
            <a:r>
              <a:rPr lang="en-US" dirty="0" smtClean="0">
                <a:solidFill>
                  <a:srgbClr val="FF0000"/>
                </a:solidFill>
              </a:rPr>
              <a:t>Less ringing</a:t>
            </a:r>
            <a:endParaRPr lang="en-US" dirty="0">
              <a:solidFill>
                <a:srgbClr val="FF0000"/>
              </a:solidFill>
            </a:endParaRPr>
          </a:p>
        </p:txBody>
      </p:sp>
    </p:spTree>
    <p:extLst>
      <p:ext uri="{BB962C8B-B14F-4D97-AF65-F5344CB8AC3E}">
        <p14:creationId xmlns:p14="http://schemas.microsoft.com/office/powerpoint/2010/main" val="1899096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400" dirty="0"/>
              <a:t>Package Differences</a:t>
            </a:r>
          </a:p>
        </p:txBody>
      </p:sp>
      <p:sp>
        <p:nvSpPr>
          <p:cNvPr id="7" name="Slide Number Placeholder 6"/>
          <p:cNvSpPr>
            <a:spLocks noGrp="1"/>
          </p:cNvSpPr>
          <p:nvPr>
            <p:ph type="sldNum" sz="quarter" idx="10"/>
          </p:nvPr>
        </p:nvSpPr>
        <p:spPr/>
        <p:txBody>
          <a:bodyPr/>
          <a:lstStyle/>
          <a:p>
            <a:fld id="{2B3D8EEF-7576-4AB0-8518-088FB58AB734}" type="slidenum">
              <a:rPr lang="en-US" smtClean="0"/>
              <a:pPr/>
              <a:t>16</a:t>
            </a:fld>
            <a:endParaRPr lang="en-US" dirty="0"/>
          </a:p>
        </p:txBody>
      </p:sp>
      <p:sp>
        <p:nvSpPr>
          <p:cNvPr id="10" name="Text Placeholder 2"/>
          <p:cNvSpPr txBox="1">
            <a:spLocks/>
          </p:cNvSpPr>
          <p:nvPr/>
        </p:nvSpPr>
        <p:spPr bwMode="auto">
          <a:xfrm>
            <a:off x="731521" y="1842136"/>
            <a:ext cx="6464301" cy="76771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227013" indent="-227013" algn="l" rtl="0" eaLnBrk="1" fontAlgn="base" hangingPunct="1">
              <a:spcBef>
                <a:spcPts val="800"/>
              </a:spcBef>
              <a:spcAft>
                <a:spcPct val="0"/>
              </a:spcAft>
              <a:buChar char="•"/>
              <a:defRPr sz="2000">
                <a:solidFill>
                  <a:schemeClr val="tx1"/>
                </a:solidFill>
                <a:latin typeface="+mn-lt"/>
                <a:ea typeface="+mn-ea"/>
                <a:cs typeface="+mn-cs"/>
              </a:defRPr>
            </a:lvl1pPr>
            <a:lvl2pPr marL="574675" indent="-233363" algn="l" rtl="0" eaLnBrk="1" fontAlgn="base" hangingPunct="1">
              <a:spcBef>
                <a:spcPct val="20000"/>
              </a:spcBef>
              <a:spcAft>
                <a:spcPct val="0"/>
              </a:spcAft>
              <a:buChar char="–"/>
              <a:defRPr>
                <a:solidFill>
                  <a:schemeClr val="tx1"/>
                </a:solidFill>
                <a:latin typeface="+mn-lt"/>
              </a:defRPr>
            </a:lvl2pPr>
            <a:lvl3pPr marL="854075" indent="-165100" algn="l" rtl="0" eaLnBrk="1" fontAlgn="base" hangingPunct="1">
              <a:spcBef>
                <a:spcPct val="15000"/>
              </a:spcBef>
              <a:spcAft>
                <a:spcPct val="0"/>
              </a:spcAft>
              <a:buChar char="•"/>
              <a:defRPr sz="1800">
                <a:solidFill>
                  <a:schemeClr val="tx1"/>
                </a:solidFill>
                <a:latin typeface="+mn-lt"/>
              </a:defRPr>
            </a:lvl3pPr>
            <a:lvl4pPr marL="1201738" indent="-233363" algn="l" rtl="0" eaLnBrk="1" fontAlgn="base" hangingPunct="1">
              <a:spcBef>
                <a:spcPct val="5000"/>
              </a:spcBef>
              <a:spcAft>
                <a:spcPct val="0"/>
              </a:spcAft>
              <a:buChar char="–"/>
              <a:defRPr sz="1800">
                <a:solidFill>
                  <a:schemeClr val="tx1"/>
                </a:solidFill>
                <a:latin typeface="+mn-lt"/>
              </a:defRPr>
            </a:lvl4pPr>
            <a:lvl5pPr marL="1489075" indent="-173038" algn="l" rtl="0" eaLnBrk="1" fontAlgn="base" hangingPunct="1">
              <a:spcBef>
                <a:spcPct val="0"/>
              </a:spcBef>
              <a:spcAft>
                <a:spcPct val="0"/>
              </a:spcAft>
              <a:buChar char="»"/>
              <a:defRPr sz="1800">
                <a:solidFill>
                  <a:schemeClr val="tx1"/>
                </a:solidFill>
                <a:latin typeface="+mn-lt"/>
              </a:defRPr>
            </a:lvl5pPr>
            <a:lvl6pPr marL="1946275" indent="-173038" algn="l" rtl="0" eaLnBrk="1" fontAlgn="base" hangingPunct="1">
              <a:spcBef>
                <a:spcPct val="0"/>
              </a:spcBef>
              <a:spcAft>
                <a:spcPct val="0"/>
              </a:spcAft>
              <a:buChar char="»"/>
              <a:defRPr sz="1600">
                <a:solidFill>
                  <a:schemeClr val="tx1"/>
                </a:solidFill>
                <a:latin typeface="+mn-lt"/>
              </a:defRPr>
            </a:lvl6pPr>
            <a:lvl7pPr marL="2403475" indent="-173038" algn="l" rtl="0" eaLnBrk="1" fontAlgn="base" hangingPunct="1">
              <a:spcBef>
                <a:spcPct val="0"/>
              </a:spcBef>
              <a:spcAft>
                <a:spcPct val="0"/>
              </a:spcAft>
              <a:buChar char="»"/>
              <a:defRPr sz="1600">
                <a:solidFill>
                  <a:schemeClr val="tx1"/>
                </a:solidFill>
                <a:latin typeface="+mn-lt"/>
              </a:defRPr>
            </a:lvl7pPr>
            <a:lvl8pPr marL="2860675" indent="-173038" algn="l" rtl="0" eaLnBrk="1" fontAlgn="base" hangingPunct="1">
              <a:spcBef>
                <a:spcPct val="0"/>
              </a:spcBef>
              <a:spcAft>
                <a:spcPct val="0"/>
              </a:spcAft>
              <a:buChar char="»"/>
              <a:defRPr sz="1600">
                <a:solidFill>
                  <a:schemeClr val="tx1"/>
                </a:solidFill>
                <a:latin typeface="+mn-lt"/>
              </a:defRPr>
            </a:lvl8pPr>
            <a:lvl9pPr marL="3317875" indent="-173038" algn="l" rtl="0" eaLnBrk="1" fontAlgn="base" hangingPunct="1">
              <a:spcBef>
                <a:spcPct val="0"/>
              </a:spcBef>
              <a:spcAft>
                <a:spcPct val="0"/>
              </a:spcAft>
              <a:buChar char="»"/>
              <a:defRPr sz="1600">
                <a:solidFill>
                  <a:schemeClr val="tx1"/>
                </a:solidFill>
                <a:latin typeface="+mn-lt"/>
              </a:defRPr>
            </a:lvl9pPr>
          </a:lstStyle>
          <a:p>
            <a:pPr marL="0" indent="0">
              <a:buNone/>
            </a:pPr>
            <a:r>
              <a:rPr lang="en-US" sz="2800" b="1" kern="0" dirty="0" smtClean="0"/>
              <a:t>Exposed Thermal DAP</a:t>
            </a:r>
            <a:endParaRPr lang="en-US" sz="2800" b="1" kern="0" dirty="0"/>
          </a:p>
        </p:txBody>
      </p:sp>
      <p:sp>
        <p:nvSpPr>
          <p:cNvPr id="11" name="Content Placeholder 3"/>
          <p:cNvSpPr>
            <a:spLocks noGrp="1"/>
          </p:cNvSpPr>
          <p:nvPr>
            <p:ph sz="half" idx="4294967295"/>
          </p:nvPr>
        </p:nvSpPr>
        <p:spPr>
          <a:xfrm>
            <a:off x="731521" y="2609850"/>
            <a:ext cx="6464301" cy="4741546"/>
          </a:xfrm>
          <a:prstGeom prst="rect">
            <a:avLst/>
          </a:prstGeom>
        </p:spPr>
        <p:txBody>
          <a:bodyPr/>
          <a:lstStyle/>
          <a:p>
            <a:pPr marL="365760" indent="-365760">
              <a:spcBef>
                <a:spcPts val="0"/>
              </a:spcBef>
              <a:buFont typeface="Arial" panose="020B0604020202020204" pitchFamily="34" charset="0"/>
              <a:buChar char="•"/>
            </a:pPr>
            <a:r>
              <a:rPr lang="en-US" sz="2200" dirty="0">
                <a:solidFill>
                  <a:srgbClr val="000000"/>
                </a:solidFill>
              </a:rPr>
              <a:t>Bondwires connect IC to pins</a:t>
            </a:r>
          </a:p>
          <a:p>
            <a:pPr marL="365760" indent="-365760">
              <a:spcBef>
                <a:spcPts val="0"/>
              </a:spcBef>
              <a:buFont typeface="Arial" panose="020B0604020202020204" pitchFamily="34" charset="0"/>
              <a:buChar char="•"/>
            </a:pPr>
            <a:r>
              <a:rPr lang="en-US" sz="2200" dirty="0" smtClean="0">
                <a:solidFill>
                  <a:srgbClr val="000000"/>
                </a:solidFill>
              </a:rPr>
              <a:t>Good </a:t>
            </a:r>
            <a:r>
              <a:rPr lang="en-US" sz="2200" dirty="0">
                <a:solidFill>
                  <a:srgbClr val="000000"/>
                </a:solidFill>
              </a:rPr>
              <a:t>thermal performance</a:t>
            </a:r>
          </a:p>
          <a:p>
            <a:pPr marL="365760" indent="-365760">
              <a:spcBef>
                <a:spcPts val="0"/>
              </a:spcBef>
              <a:buFont typeface="Arial" panose="020B0604020202020204" pitchFamily="34" charset="0"/>
              <a:buChar char="•"/>
            </a:pPr>
            <a:r>
              <a:rPr lang="en-US" sz="2200" dirty="0">
                <a:solidFill>
                  <a:srgbClr val="000000"/>
                </a:solidFill>
              </a:rPr>
              <a:t>Higher parasitic resistance and </a:t>
            </a:r>
            <a:r>
              <a:rPr lang="en-US" sz="2200" dirty="0" smtClean="0">
                <a:solidFill>
                  <a:srgbClr val="000000"/>
                </a:solidFill>
              </a:rPr>
              <a:t>inductance</a:t>
            </a:r>
          </a:p>
          <a:p>
            <a:pPr marL="365760" indent="-365760">
              <a:spcBef>
                <a:spcPts val="0"/>
              </a:spcBef>
              <a:buFont typeface="Arial" panose="020B0604020202020204" pitchFamily="34" charset="0"/>
              <a:buChar char="•"/>
            </a:pPr>
            <a:r>
              <a:rPr lang="en-US" sz="2200" dirty="0" smtClean="0">
                <a:solidFill>
                  <a:srgbClr val="000000"/>
                </a:solidFill>
              </a:rPr>
              <a:t>Larger than QFN</a:t>
            </a:r>
            <a:endParaRPr lang="en-US" sz="2200" dirty="0">
              <a:solidFill>
                <a:srgbClr val="000000"/>
              </a:solidFill>
            </a:endParaRPr>
          </a:p>
        </p:txBody>
      </p:sp>
      <p:sp>
        <p:nvSpPr>
          <p:cNvPr id="12" name="Text Placeholder 4"/>
          <p:cNvSpPr txBox="1">
            <a:spLocks/>
          </p:cNvSpPr>
          <p:nvPr/>
        </p:nvSpPr>
        <p:spPr>
          <a:xfrm>
            <a:off x="7432041" y="1842136"/>
            <a:ext cx="6466840" cy="767714"/>
          </a:xfrm>
          <a:prstGeom prst="rect">
            <a:avLst/>
          </a:prstGeom>
        </p:spPr>
        <p:txBody>
          <a:bodyPr/>
          <a:lstStyle>
            <a:lvl1pPr marL="227013" indent="-227013" algn="l" rtl="0" eaLnBrk="1" fontAlgn="base" hangingPunct="1">
              <a:spcBef>
                <a:spcPts val="800"/>
              </a:spcBef>
              <a:spcAft>
                <a:spcPct val="0"/>
              </a:spcAft>
              <a:buChar char="•"/>
              <a:defRPr sz="2000">
                <a:solidFill>
                  <a:schemeClr val="tx1"/>
                </a:solidFill>
                <a:latin typeface="+mn-lt"/>
                <a:ea typeface="+mn-ea"/>
                <a:cs typeface="+mn-cs"/>
              </a:defRPr>
            </a:lvl1pPr>
            <a:lvl2pPr marL="574675" indent="-233363" algn="l" rtl="0" eaLnBrk="1" fontAlgn="base" hangingPunct="1">
              <a:spcBef>
                <a:spcPct val="20000"/>
              </a:spcBef>
              <a:spcAft>
                <a:spcPct val="0"/>
              </a:spcAft>
              <a:buChar char="–"/>
              <a:defRPr>
                <a:solidFill>
                  <a:schemeClr val="tx1"/>
                </a:solidFill>
                <a:latin typeface="+mn-lt"/>
              </a:defRPr>
            </a:lvl2pPr>
            <a:lvl3pPr marL="854075" indent="-165100" algn="l" rtl="0" eaLnBrk="1" fontAlgn="base" hangingPunct="1">
              <a:spcBef>
                <a:spcPct val="15000"/>
              </a:spcBef>
              <a:spcAft>
                <a:spcPct val="0"/>
              </a:spcAft>
              <a:buChar char="•"/>
              <a:defRPr>
                <a:solidFill>
                  <a:schemeClr val="tx1"/>
                </a:solidFill>
                <a:latin typeface="+mn-lt"/>
              </a:defRPr>
            </a:lvl3pPr>
            <a:lvl4pPr marL="1201738" indent="-233363" algn="l" rtl="0" eaLnBrk="1" fontAlgn="base" hangingPunct="1">
              <a:spcBef>
                <a:spcPct val="5000"/>
              </a:spcBef>
              <a:spcAft>
                <a:spcPct val="0"/>
              </a:spcAft>
              <a:buChar char="–"/>
              <a:defRPr>
                <a:solidFill>
                  <a:schemeClr val="tx1"/>
                </a:solidFill>
                <a:latin typeface="+mn-lt"/>
              </a:defRPr>
            </a:lvl4pPr>
            <a:lvl5pPr marL="1489075" indent="-173038" algn="l" rtl="0" eaLnBrk="1" fontAlgn="base" hangingPunct="1">
              <a:spcBef>
                <a:spcPct val="0"/>
              </a:spcBef>
              <a:spcAft>
                <a:spcPct val="0"/>
              </a:spcAft>
              <a:buChar char="»"/>
              <a:defRPr>
                <a:solidFill>
                  <a:schemeClr val="tx1"/>
                </a:solidFill>
                <a:latin typeface="+mn-lt"/>
              </a:defRPr>
            </a:lvl5pPr>
            <a:lvl6pPr marL="1946275" indent="-173038" algn="l" rtl="0" eaLnBrk="1" fontAlgn="base" hangingPunct="1">
              <a:spcBef>
                <a:spcPct val="0"/>
              </a:spcBef>
              <a:spcAft>
                <a:spcPct val="0"/>
              </a:spcAft>
              <a:buChar char="»"/>
              <a:defRPr sz="1600">
                <a:solidFill>
                  <a:schemeClr val="tx1"/>
                </a:solidFill>
                <a:latin typeface="+mn-lt"/>
              </a:defRPr>
            </a:lvl6pPr>
            <a:lvl7pPr marL="2403475" indent="-173038" algn="l" rtl="0" eaLnBrk="1" fontAlgn="base" hangingPunct="1">
              <a:spcBef>
                <a:spcPct val="0"/>
              </a:spcBef>
              <a:spcAft>
                <a:spcPct val="0"/>
              </a:spcAft>
              <a:buChar char="»"/>
              <a:defRPr sz="1600">
                <a:solidFill>
                  <a:schemeClr val="tx1"/>
                </a:solidFill>
                <a:latin typeface="+mn-lt"/>
              </a:defRPr>
            </a:lvl7pPr>
            <a:lvl8pPr marL="2860675" indent="-173038" algn="l" rtl="0" eaLnBrk="1" fontAlgn="base" hangingPunct="1">
              <a:spcBef>
                <a:spcPct val="0"/>
              </a:spcBef>
              <a:spcAft>
                <a:spcPct val="0"/>
              </a:spcAft>
              <a:buChar char="»"/>
              <a:defRPr sz="1600">
                <a:solidFill>
                  <a:schemeClr val="tx1"/>
                </a:solidFill>
                <a:latin typeface="+mn-lt"/>
              </a:defRPr>
            </a:lvl8pPr>
            <a:lvl9pPr marL="3317875" indent="-173038" algn="l" rtl="0" eaLnBrk="1" fontAlgn="base" hangingPunct="1">
              <a:spcBef>
                <a:spcPct val="0"/>
              </a:spcBef>
              <a:spcAft>
                <a:spcPct val="0"/>
              </a:spcAft>
              <a:buChar char="»"/>
              <a:defRPr sz="1600">
                <a:solidFill>
                  <a:schemeClr val="tx1"/>
                </a:solidFill>
                <a:latin typeface="+mn-lt"/>
              </a:defRPr>
            </a:lvl9pPr>
          </a:lstStyle>
          <a:p>
            <a:pPr marL="0" indent="0">
              <a:buNone/>
            </a:pPr>
            <a:r>
              <a:rPr lang="en-US" sz="2800" b="1" kern="0" dirty="0" err="1" smtClean="0">
                <a:solidFill>
                  <a:srgbClr val="000000"/>
                </a:solidFill>
              </a:rPr>
              <a:t>HotRod</a:t>
            </a:r>
            <a:r>
              <a:rPr lang="en-US" sz="2800" b="1" kern="0" dirty="0" smtClean="0">
                <a:solidFill>
                  <a:srgbClr val="000000"/>
                </a:solidFill>
              </a:rPr>
              <a:t>™ QFN</a:t>
            </a:r>
            <a:endParaRPr lang="en-US" sz="2800" b="1" kern="0" dirty="0">
              <a:solidFill>
                <a:srgbClr val="000000"/>
              </a:solidFill>
            </a:endParaRPr>
          </a:p>
        </p:txBody>
      </p:sp>
      <p:sp>
        <p:nvSpPr>
          <p:cNvPr id="13" name="Content Placeholder 5"/>
          <p:cNvSpPr>
            <a:spLocks noGrp="1"/>
          </p:cNvSpPr>
          <p:nvPr>
            <p:ph sz="quarter" idx="4294967295"/>
          </p:nvPr>
        </p:nvSpPr>
        <p:spPr>
          <a:xfrm>
            <a:off x="7432041" y="2609850"/>
            <a:ext cx="6466840" cy="4741546"/>
          </a:xfrm>
          <a:prstGeom prst="rect">
            <a:avLst/>
          </a:prstGeom>
          <a:noFill/>
          <a:ln w="9525" algn="ctr">
            <a:noFill/>
            <a:miter lim="800000"/>
            <a:headEnd/>
            <a:tailEnd/>
          </a:ln>
        </p:spPr>
        <p:txBody>
          <a:bodyPr vert="horz" wrap="square" lIns="121886" tIns="60941" rIns="121886" bIns="60941" numCol="1" anchor="t" anchorCtr="0" compatLnSpc="1">
            <a:prstTxWarp prst="textNoShape">
              <a:avLst/>
            </a:prstTxWarp>
          </a:bodyPr>
          <a:lstStyle/>
          <a:p>
            <a:pPr marL="365760" indent="-365760">
              <a:spcBef>
                <a:spcPts val="0"/>
              </a:spcBef>
              <a:buFont typeface="Arial" panose="020B0604020202020204" pitchFamily="34" charset="0"/>
            </a:pPr>
            <a:r>
              <a:rPr lang="en-US" sz="2200" dirty="0">
                <a:solidFill>
                  <a:srgbClr val="000000"/>
                </a:solidFill>
              </a:rPr>
              <a:t>Copper pillars (bumps/posts) on IC soldered directly to the </a:t>
            </a:r>
            <a:r>
              <a:rPr lang="en-US" sz="2200" dirty="0" smtClean="0">
                <a:solidFill>
                  <a:srgbClr val="000000"/>
                </a:solidFill>
              </a:rPr>
              <a:t>lead-frame</a:t>
            </a:r>
          </a:p>
          <a:p>
            <a:pPr marL="365760" indent="-365760">
              <a:spcBef>
                <a:spcPts val="0"/>
              </a:spcBef>
              <a:buFont typeface="Arial" panose="020B0604020202020204" pitchFamily="34" charset="0"/>
            </a:pPr>
            <a:r>
              <a:rPr lang="en-US" sz="2200" dirty="0" smtClean="0">
                <a:solidFill>
                  <a:srgbClr val="000000"/>
                </a:solidFill>
              </a:rPr>
              <a:t>Poor thermals, compared to DAP</a:t>
            </a:r>
            <a:endParaRPr lang="en-US" sz="2200" dirty="0">
              <a:solidFill>
                <a:srgbClr val="000000"/>
              </a:solidFill>
            </a:endParaRPr>
          </a:p>
          <a:p>
            <a:pPr marL="365760" indent="-365760">
              <a:spcBef>
                <a:spcPts val="0"/>
              </a:spcBef>
              <a:buFont typeface="Arial" panose="020B0604020202020204" pitchFamily="34" charset="0"/>
            </a:pPr>
            <a:r>
              <a:rPr lang="en-US" sz="2200" dirty="0" smtClean="0">
                <a:solidFill>
                  <a:srgbClr val="000000"/>
                </a:solidFill>
              </a:rPr>
              <a:t>Reduced </a:t>
            </a:r>
            <a:r>
              <a:rPr lang="en-US" sz="2200" dirty="0">
                <a:solidFill>
                  <a:srgbClr val="000000"/>
                </a:solidFill>
              </a:rPr>
              <a:t>parasitic resistance and </a:t>
            </a:r>
            <a:r>
              <a:rPr lang="en-US" sz="2200" dirty="0" smtClean="0">
                <a:solidFill>
                  <a:srgbClr val="000000"/>
                </a:solidFill>
              </a:rPr>
              <a:t>inductance</a:t>
            </a:r>
          </a:p>
          <a:p>
            <a:pPr marL="365760" indent="-365760">
              <a:spcBef>
                <a:spcPts val="0"/>
              </a:spcBef>
              <a:buFont typeface="Arial" panose="020B0604020202020204" pitchFamily="34" charset="0"/>
            </a:pPr>
            <a:r>
              <a:rPr lang="en-US" sz="2200" dirty="0" smtClean="0">
                <a:solidFill>
                  <a:srgbClr val="000000"/>
                </a:solidFill>
              </a:rPr>
              <a:t>Smaller than SOIC</a:t>
            </a:r>
            <a:endParaRPr lang="en-US" sz="2200" dirty="0">
              <a:solidFill>
                <a:srgbClr val="000000"/>
              </a:solidFill>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127" y="4700566"/>
            <a:ext cx="5135880" cy="156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935" y="4536443"/>
            <a:ext cx="5135880" cy="156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a:off x="2491237" y="6106163"/>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049275" y="6106163"/>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607314" y="6106163"/>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165352" y="6106163"/>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23392" y="6106163"/>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299822" y="6270286"/>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2816196" y="6270286"/>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513435" y="6270286"/>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575153" y="6270286"/>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548233" y="6270286"/>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821816" y="6688847"/>
            <a:ext cx="1674117" cy="455509"/>
          </a:xfrm>
          <a:prstGeom prst="rect">
            <a:avLst/>
          </a:prstGeom>
          <a:noFill/>
        </p:spPr>
        <p:txBody>
          <a:bodyPr wrap="square" lIns="146304" tIns="73152" rIns="146304" bIns="73152" rtlCol="0">
            <a:spAutoFit/>
          </a:bodyPr>
          <a:lstStyle/>
          <a:p>
            <a:r>
              <a:rPr lang="en-US" sz="2000" b="1" dirty="0" smtClean="0">
                <a:solidFill>
                  <a:schemeClr val="tx2"/>
                </a:solidFill>
              </a:rPr>
              <a:t>Heat flow</a:t>
            </a:r>
            <a:endParaRPr lang="en-US" sz="2000" b="1" dirty="0">
              <a:solidFill>
                <a:schemeClr val="tx2"/>
              </a:solidFill>
            </a:endParaRPr>
          </a:p>
        </p:txBody>
      </p:sp>
      <p:cxnSp>
        <p:nvCxnSpPr>
          <p:cNvPr id="27" name="Straight Arrow Connector 26"/>
          <p:cNvCxnSpPr/>
          <p:nvPr/>
        </p:nvCxnSpPr>
        <p:spPr>
          <a:xfrm>
            <a:off x="2792100" y="6106163"/>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306450" y="6107534"/>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868425" y="6107534"/>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458975" y="6107534"/>
            <a:ext cx="0" cy="515816"/>
          </a:xfrm>
          <a:prstGeom prst="straightConnector1">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711174" y="6986926"/>
            <a:ext cx="1674117" cy="455509"/>
          </a:xfrm>
          <a:prstGeom prst="rect">
            <a:avLst/>
          </a:prstGeom>
          <a:noFill/>
        </p:spPr>
        <p:txBody>
          <a:bodyPr wrap="square" lIns="146304" tIns="73152" rIns="146304" bIns="73152" rtlCol="0">
            <a:spAutoFit/>
          </a:bodyPr>
          <a:lstStyle/>
          <a:p>
            <a:r>
              <a:rPr lang="en-US" sz="2000" b="1" dirty="0" smtClean="0">
                <a:solidFill>
                  <a:schemeClr val="tx2"/>
                </a:solidFill>
              </a:rPr>
              <a:t>Heat flow</a:t>
            </a:r>
            <a:endParaRPr lang="en-US" sz="2000" b="1" dirty="0">
              <a:solidFill>
                <a:schemeClr val="tx2"/>
              </a:solidFill>
            </a:endParaRPr>
          </a:p>
        </p:txBody>
      </p:sp>
    </p:spTree>
    <p:extLst>
      <p:ext uri="{BB962C8B-B14F-4D97-AF65-F5344CB8AC3E}">
        <p14:creationId xmlns:p14="http://schemas.microsoft.com/office/powerpoint/2010/main" val="3629539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1"/>
          <p:cNvSpPr>
            <a:spLocks noGrp="1" noChangeArrowheads="1"/>
          </p:cNvSpPr>
          <p:nvPr>
            <p:ph type="title"/>
          </p:nvPr>
        </p:nvSpPr>
        <p:spPr/>
        <p:txBody>
          <a:bodyPr/>
          <a:lstStyle/>
          <a:p>
            <a:pPr eaLnBrk="1" hangingPunct="1"/>
            <a:r>
              <a:rPr lang="en-US" altLang="en-US" sz="4400" dirty="0" smtClean="0">
                <a:solidFill>
                  <a:schemeClr val="tx2"/>
                </a:solidFill>
              </a:rPr>
              <a:t>Thermal Path for Exposed Pad Packages</a:t>
            </a:r>
          </a:p>
        </p:txBody>
      </p:sp>
      <p:pic>
        <p:nvPicPr>
          <p:cNvPr id="37891" name="Picture 2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25926" t="33673" r="27777" b="34338"/>
          <a:stretch>
            <a:fillRect/>
          </a:stretch>
        </p:blipFill>
        <p:spPr>
          <a:xfrm>
            <a:off x="2926082" y="4463416"/>
            <a:ext cx="7950200" cy="2543174"/>
          </a:xfrm>
          <a:noFill/>
          <a:extLst>
            <a:ext uri="{91240B29-F687-4F45-9708-019B960494DF}">
              <a14:hiddenLine xmlns:a14="http://schemas.microsoft.com/office/drawing/2010/main" w="9525">
                <a:solidFill>
                  <a:schemeClr val="tx1"/>
                </a:solidFill>
                <a:miter lim="800000"/>
                <a:headEnd/>
                <a:tailEnd/>
              </a14:hiddenLine>
            </a:ext>
          </a:extLst>
        </p:spPr>
      </p:pic>
      <p:sp>
        <p:nvSpPr>
          <p:cNvPr id="37892" name="Rectangle 25"/>
          <p:cNvSpPr>
            <a:spLocks noChangeArrowheads="1"/>
          </p:cNvSpPr>
          <p:nvPr/>
        </p:nvSpPr>
        <p:spPr bwMode="auto">
          <a:xfrm>
            <a:off x="4632960" y="5743576"/>
            <a:ext cx="4632960" cy="8229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3" name="Rectangle 26"/>
          <p:cNvSpPr>
            <a:spLocks noChangeArrowheads="1"/>
          </p:cNvSpPr>
          <p:nvPr/>
        </p:nvSpPr>
        <p:spPr bwMode="auto">
          <a:xfrm>
            <a:off x="4876800" y="6566536"/>
            <a:ext cx="4145280" cy="18288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4" name="Rectangle 27"/>
          <p:cNvSpPr>
            <a:spLocks noChangeArrowheads="1"/>
          </p:cNvSpPr>
          <p:nvPr/>
        </p:nvSpPr>
        <p:spPr bwMode="auto">
          <a:xfrm>
            <a:off x="5486400" y="6292216"/>
            <a:ext cx="2804160" cy="274320"/>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5" name="Rectangle 28"/>
          <p:cNvSpPr>
            <a:spLocks noChangeArrowheads="1"/>
          </p:cNvSpPr>
          <p:nvPr/>
        </p:nvSpPr>
        <p:spPr bwMode="auto">
          <a:xfrm>
            <a:off x="4993640" y="4389120"/>
            <a:ext cx="2926080" cy="1188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6" name="Rectangle 29"/>
          <p:cNvSpPr>
            <a:spLocks noChangeArrowheads="1"/>
          </p:cNvSpPr>
          <p:nvPr/>
        </p:nvSpPr>
        <p:spPr bwMode="auto">
          <a:xfrm>
            <a:off x="5161280" y="5604510"/>
            <a:ext cx="292608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37897" name="Group 30"/>
          <p:cNvGrpSpPr>
            <a:grpSpLocks/>
          </p:cNvGrpSpPr>
          <p:nvPr/>
        </p:nvGrpSpPr>
        <p:grpSpPr bwMode="auto">
          <a:xfrm>
            <a:off x="1097280" y="6793230"/>
            <a:ext cx="11704320" cy="516256"/>
            <a:chOff x="240" y="2784"/>
            <a:chExt cx="5424" cy="672"/>
          </a:xfrm>
        </p:grpSpPr>
        <p:sp>
          <p:nvSpPr>
            <p:cNvPr id="37912" name="Rectangle 31"/>
            <p:cNvSpPr>
              <a:spLocks noChangeArrowheads="1"/>
            </p:cNvSpPr>
            <p:nvPr/>
          </p:nvSpPr>
          <p:spPr bwMode="auto">
            <a:xfrm>
              <a:off x="240" y="2880"/>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3" name="Rectangle 32"/>
            <p:cNvSpPr>
              <a:spLocks noChangeArrowheads="1"/>
            </p:cNvSpPr>
            <p:nvPr/>
          </p:nvSpPr>
          <p:spPr bwMode="auto">
            <a:xfrm>
              <a:off x="240" y="3168"/>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37914" name="Group 33"/>
            <p:cNvGrpSpPr>
              <a:grpSpLocks/>
            </p:cNvGrpSpPr>
            <p:nvPr/>
          </p:nvGrpSpPr>
          <p:grpSpPr bwMode="auto">
            <a:xfrm>
              <a:off x="240" y="2784"/>
              <a:ext cx="5424" cy="672"/>
              <a:chOff x="240" y="2784"/>
              <a:chExt cx="5424" cy="672"/>
            </a:xfrm>
          </p:grpSpPr>
          <p:sp>
            <p:nvSpPr>
              <p:cNvPr id="37915" name="Rectangle 34"/>
              <p:cNvSpPr>
                <a:spLocks noChangeArrowheads="1"/>
              </p:cNvSpPr>
              <p:nvPr/>
            </p:nvSpPr>
            <p:spPr bwMode="auto">
              <a:xfrm>
                <a:off x="240" y="2784"/>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6" name="Rectangle 35"/>
              <p:cNvSpPr>
                <a:spLocks noChangeArrowheads="1"/>
              </p:cNvSpPr>
              <p:nvPr/>
            </p:nvSpPr>
            <p:spPr bwMode="auto">
              <a:xfrm>
                <a:off x="240" y="2928"/>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7" name="Rectangle 36"/>
              <p:cNvSpPr>
                <a:spLocks noChangeArrowheads="1"/>
              </p:cNvSpPr>
              <p:nvPr/>
            </p:nvSpPr>
            <p:spPr bwMode="auto">
              <a:xfrm>
                <a:off x="240" y="3072"/>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8" name="Rectangle 37"/>
              <p:cNvSpPr>
                <a:spLocks noChangeArrowheads="1"/>
              </p:cNvSpPr>
              <p:nvPr/>
            </p:nvSpPr>
            <p:spPr bwMode="auto">
              <a:xfrm>
                <a:off x="240" y="3216"/>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9" name="Rectangle 38"/>
              <p:cNvSpPr>
                <a:spLocks noChangeArrowheads="1"/>
              </p:cNvSpPr>
              <p:nvPr/>
            </p:nvSpPr>
            <p:spPr bwMode="auto">
              <a:xfrm>
                <a:off x="240" y="3024"/>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20" name="Rectangle 39"/>
              <p:cNvSpPr>
                <a:spLocks noChangeArrowheads="1"/>
              </p:cNvSpPr>
              <p:nvPr/>
            </p:nvSpPr>
            <p:spPr bwMode="auto">
              <a:xfrm>
                <a:off x="240" y="3312"/>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21" name="Rectangle 40"/>
              <p:cNvSpPr>
                <a:spLocks noChangeArrowheads="1"/>
              </p:cNvSpPr>
              <p:nvPr/>
            </p:nvSpPr>
            <p:spPr bwMode="auto">
              <a:xfrm>
                <a:off x="240" y="3360"/>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sp>
        <p:nvSpPr>
          <p:cNvPr id="37898" name="Rectangle 41"/>
          <p:cNvSpPr>
            <a:spLocks noChangeArrowheads="1"/>
          </p:cNvSpPr>
          <p:nvPr/>
        </p:nvSpPr>
        <p:spPr bwMode="auto">
          <a:xfrm>
            <a:off x="6583680" y="4389120"/>
            <a:ext cx="2926080" cy="1188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419883" name="Text Box 43"/>
          <p:cNvSpPr txBox="1">
            <a:spLocks noChangeArrowheads="1"/>
          </p:cNvSpPr>
          <p:nvPr/>
        </p:nvSpPr>
        <p:spPr bwMode="auto">
          <a:xfrm>
            <a:off x="6461760" y="5803392"/>
            <a:ext cx="158496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~80%</a:t>
            </a:r>
          </a:p>
        </p:txBody>
      </p:sp>
      <p:sp>
        <p:nvSpPr>
          <p:cNvPr id="419884" name="Line 44"/>
          <p:cNvSpPr>
            <a:spLocks noChangeShapeType="1"/>
          </p:cNvSpPr>
          <p:nvPr/>
        </p:nvSpPr>
        <p:spPr bwMode="auto">
          <a:xfrm flipV="1">
            <a:off x="10241280" y="5577840"/>
            <a:ext cx="85344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419885" name="Text Box 45"/>
          <p:cNvSpPr txBox="1">
            <a:spLocks noChangeArrowheads="1"/>
          </p:cNvSpPr>
          <p:nvPr/>
        </p:nvSpPr>
        <p:spPr bwMode="auto">
          <a:xfrm>
            <a:off x="10972800" y="5303520"/>
            <a:ext cx="170688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~20%</a:t>
            </a:r>
          </a:p>
        </p:txBody>
      </p:sp>
      <p:sp>
        <p:nvSpPr>
          <p:cNvPr id="419886" name="Line 46"/>
          <p:cNvSpPr>
            <a:spLocks noChangeShapeType="1"/>
          </p:cNvSpPr>
          <p:nvPr/>
        </p:nvSpPr>
        <p:spPr bwMode="auto">
          <a:xfrm flipV="1">
            <a:off x="7071360" y="4937760"/>
            <a:ext cx="0" cy="64008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419887" name="Text Box 47"/>
          <p:cNvSpPr txBox="1">
            <a:spLocks noChangeArrowheads="1"/>
          </p:cNvSpPr>
          <p:nvPr/>
        </p:nvSpPr>
        <p:spPr bwMode="auto">
          <a:xfrm>
            <a:off x="7193280" y="4754880"/>
            <a:ext cx="170688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&lt;1%</a:t>
            </a:r>
          </a:p>
        </p:txBody>
      </p:sp>
      <p:sp>
        <p:nvSpPr>
          <p:cNvPr id="419862" name="Rectangle 22"/>
          <p:cNvSpPr>
            <a:spLocks noGrp="1" noChangeArrowheads="1"/>
          </p:cNvSpPr>
          <p:nvPr>
            <p:ph type="body" idx="1"/>
          </p:nvPr>
        </p:nvSpPr>
        <p:spPr>
          <a:xfrm>
            <a:off x="516637" y="1337310"/>
            <a:ext cx="13475206" cy="3211244"/>
          </a:xfrm>
        </p:spPr>
        <p:txBody>
          <a:bodyPr/>
          <a:lstStyle/>
          <a:p>
            <a:pPr eaLnBrk="1" hangingPunct="1"/>
            <a:r>
              <a:rPr lang="en-US" altLang="en-US" sz="2800" b="1" dirty="0" smtClean="0"/>
              <a:t>PowerPad™  QFP/TSSOP, QFN</a:t>
            </a:r>
          </a:p>
          <a:p>
            <a:pPr eaLnBrk="1" hangingPunct="1"/>
            <a:endParaRPr lang="en-US" altLang="en-US" b="1" dirty="0" smtClean="0"/>
          </a:p>
          <a:p>
            <a:pPr lvl="1" eaLnBrk="1" hangingPunct="1"/>
            <a:r>
              <a:rPr lang="en-US" altLang="en-US" sz="2400" b="1" dirty="0" smtClean="0"/>
              <a:t>Typical power: 0.5-10W</a:t>
            </a:r>
          </a:p>
          <a:p>
            <a:pPr lvl="1" eaLnBrk="1" hangingPunct="1"/>
            <a:r>
              <a:rPr lang="en-US" altLang="en-US" sz="2400" b="1" dirty="0" smtClean="0"/>
              <a:t>Thermal design for these packages:</a:t>
            </a:r>
          </a:p>
          <a:p>
            <a:pPr lvl="2" eaLnBrk="1" hangingPunct="1"/>
            <a:r>
              <a:rPr lang="en-US" altLang="en-US" sz="2000" dirty="0" smtClean="0"/>
              <a:t>Soldered to PCB thermal/GND plane</a:t>
            </a:r>
            <a:endParaRPr lang="en-US" altLang="en-US" sz="2000" b="1" dirty="0" smtClean="0">
              <a:solidFill>
                <a:srgbClr val="FF0000"/>
              </a:solidFill>
            </a:endParaRPr>
          </a:p>
          <a:p>
            <a:pPr lvl="2" eaLnBrk="1" hangingPunct="1"/>
            <a:r>
              <a:rPr lang="en-US" altLang="en-US" sz="2000" dirty="0" smtClean="0"/>
              <a:t>PCB has thermal pad and vias tied to ground plane</a:t>
            </a:r>
          </a:p>
          <a:p>
            <a:pPr lvl="2" eaLnBrk="1" hangingPunct="1"/>
            <a:r>
              <a:rPr lang="en-US" altLang="en-US" sz="2000" dirty="0" smtClean="0"/>
              <a:t>Most of the Heat uses the Exposed Pad, because that is the lowest thermal impedance path</a:t>
            </a:r>
          </a:p>
        </p:txBody>
      </p:sp>
      <p:sp>
        <p:nvSpPr>
          <p:cNvPr id="37905" name="Line 49"/>
          <p:cNvSpPr>
            <a:spLocks noChangeShapeType="1"/>
          </p:cNvSpPr>
          <p:nvPr/>
        </p:nvSpPr>
        <p:spPr bwMode="auto">
          <a:xfrm>
            <a:off x="4864101" y="6766560"/>
            <a:ext cx="4163059"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37906" name="Rectangle 50"/>
          <p:cNvSpPr>
            <a:spLocks noChangeArrowheads="1"/>
          </p:cNvSpPr>
          <p:nvPr/>
        </p:nvSpPr>
        <p:spPr bwMode="auto">
          <a:xfrm>
            <a:off x="5181606" y="6785614"/>
            <a:ext cx="160021"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07" name="Rectangle 51"/>
          <p:cNvSpPr>
            <a:spLocks noChangeArrowheads="1"/>
          </p:cNvSpPr>
          <p:nvPr/>
        </p:nvSpPr>
        <p:spPr bwMode="auto">
          <a:xfrm>
            <a:off x="6017261" y="6785614"/>
            <a:ext cx="160019"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08" name="Rectangle 52"/>
          <p:cNvSpPr>
            <a:spLocks noChangeArrowheads="1"/>
          </p:cNvSpPr>
          <p:nvPr/>
        </p:nvSpPr>
        <p:spPr bwMode="auto">
          <a:xfrm>
            <a:off x="6855461" y="6785614"/>
            <a:ext cx="160019"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09" name="Rectangle 53"/>
          <p:cNvSpPr>
            <a:spLocks noChangeArrowheads="1"/>
          </p:cNvSpPr>
          <p:nvPr/>
        </p:nvSpPr>
        <p:spPr bwMode="auto">
          <a:xfrm>
            <a:off x="7691126" y="6785614"/>
            <a:ext cx="160021"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0" name="Rectangle 54"/>
          <p:cNvSpPr>
            <a:spLocks noChangeArrowheads="1"/>
          </p:cNvSpPr>
          <p:nvPr/>
        </p:nvSpPr>
        <p:spPr bwMode="auto">
          <a:xfrm>
            <a:off x="8529326" y="6785614"/>
            <a:ext cx="160021"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419882" name="Line 42"/>
          <p:cNvSpPr>
            <a:spLocks noChangeShapeType="1"/>
          </p:cNvSpPr>
          <p:nvPr/>
        </p:nvSpPr>
        <p:spPr bwMode="auto">
          <a:xfrm>
            <a:off x="6827520" y="6217920"/>
            <a:ext cx="0" cy="82296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pic>
        <p:nvPicPr>
          <p:cNvPr id="34" name="Content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6240" y="1181913"/>
            <a:ext cx="2187459" cy="2195472"/>
          </a:xfrm>
          <a:prstGeom prst="rect">
            <a:avLst/>
          </a:prstGeom>
        </p:spPr>
      </p:pic>
    </p:spTree>
    <p:extLst>
      <p:ext uri="{BB962C8B-B14F-4D97-AF65-F5344CB8AC3E}">
        <p14:creationId xmlns:p14="http://schemas.microsoft.com/office/powerpoint/2010/main" val="3262300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7"/>
          <p:cNvSpPr>
            <a:spLocks noChangeArrowheads="1"/>
          </p:cNvSpPr>
          <p:nvPr/>
        </p:nvSpPr>
        <p:spPr bwMode="auto">
          <a:xfrm>
            <a:off x="4864105" y="5833114"/>
            <a:ext cx="4124907" cy="899160"/>
          </a:xfrm>
          <a:prstGeom prst="rect">
            <a:avLst/>
          </a:prstGeom>
          <a:solidFill>
            <a:schemeClr val="accent5">
              <a:lumMod val="50000"/>
            </a:schemeClr>
          </a:solidFill>
          <a:ln w="15875">
            <a:solidFill>
              <a:schemeClr val="tx1"/>
            </a:solidFill>
            <a:miter lim="800000"/>
            <a:headEnd/>
            <a:tailEnd/>
          </a:ln>
          <a:effec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0" name="Rectangle 21"/>
          <p:cNvSpPr>
            <a:spLocks noGrp="1" noChangeArrowheads="1"/>
          </p:cNvSpPr>
          <p:nvPr>
            <p:ph type="title"/>
          </p:nvPr>
        </p:nvSpPr>
        <p:spPr/>
        <p:txBody>
          <a:bodyPr/>
          <a:lstStyle/>
          <a:p>
            <a:pPr eaLnBrk="1" hangingPunct="1"/>
            <a:r>
              <a:rPr lang="en-US" altLang="en-US" sz="4400" dirty="0" smtClean="0">
                <a:solidFill>
                  <a:schemeClr val="tx2"/>
                </a:solidFill>
              </a:rPr>
              <a:t>Thermal Path for HotRod™</a:t>
            </a:r>
          </a:p>
        </p:txBody>
      </p:sp>
      <p:sp>
        <p:nvSpPr>
          <p:cNvPr id="419862" name="Rectangle 22"/>
          <p:cNvSpPr>
            <a:spLocks noGrp="1" noChangeArrowheads="1"/>
          </p:cNvSpPr>
          <p:nvPr>
            <p:ph idx="1"/>
          </p:nvPr>
        </p:nvSpPr>
        <p:spPr>
          <a:xfrm>
            <a:off x="533403" y="1154433"/>
            <a:ext cx="9982490" cy="3829047"/>
          </a:xfrm>
        </p:spPr>
        <p:txBody>
          <a:bodyPr/>
          <a:lstStyle/>
          <a:p>
            <a:pPr eaLnBrk="1" hangingPunct="1"/>
            <a:r>
              <a:rPr lang="en-US" altLang="en-US" sz="2800" b="1" dirty="0" smtClean="0"/>
              <a:t>Flipped Die on Lead Frame (HotRod™)</a:t>
            </a:r>
          </a:p>
          <a:p>
            <a:pPr eaLnBrk="1" hangingPunct="1"/>
            <a:endParaRPr lang="en-US" altLang="en-US" sz="2800" b="1" dirty="0" smtClean="0"/>
          </a:p>
          <a:p>
            <a:pPr lvl="1" eaLnBrk="1" hangingPunct="1"/>
            <a:r>
              <a:rPr lang="en-US" altLang="en-US" sz="2400" b="1" dirty="0" smtClean="0"/>
              <a:t>Typical power: 0.5-3W</a:t>
            </a:r>
          </a:p>
          <a:p>
            <a:pPr lvl="1" eaLnBrk="1" hangingPunct="1"/>
            <a:r>
              <a:rPr lang="en-US" altLang="en-US" sz="2400" b="1" dirty="0" smtClean="0"/>
              <a:t>Thermal design for these packages:</a:t>
            </a:r>
          </a:p>
          <a:p>
            <a:pPr lvl="2" eaLnBrk="1" hangingPunct="1"/>
            <a:r>
              <a:rPr lang="en-US" altLang="en-US" sz="2000" dirty="0" smtClean="0"/>
              <a:t>Large Pads connected to Power Devices are essential to distribute heat.</a:t>
            </a:r>
          </a:p>
          <a:p>
            <a:pPr lvl="3" eaLnBrk="1" hangingPunct="1"/>
            <a:r>
              <a:rPr lang="en-US" altLang="en-US" sz="2000" dirty="0" smtClean="0"/>
              <a:t>Most of Heat is through large pads because of metal routing but pins can also distribute heat </a:t>
            </a:r>
          </a:p>
          <a:p>
            <a:pPr lvl="4" eaLnBrk="1" hangingPunct="1"/>
            <a:r>
              <a:rPr lang="en-US" altLang="en-US" sz="2000" dirty="0" smtClean="0"/>
              <a:t>PGND, GND, SW: Most effective</a:t>
            </a:r>
          </a:p>
          <a:p>
            <a:pPr lvl="3" eaLnBrk="1" hangingPunct="1"/>
            <a:endParaRPr lang="en-US" altLang="en-US" sz="2000" dirty="0" smtClean="0"/>
          </a:p>
          <a:p>
            <a:pPr marL="825499" lvl="2" indent="0" eaLnBrk="1" hangingPunct="1">
              <a:buNone/>
            </a:pPr>
            <a:endParaRPr lang="en-US" altLang="en-US" sz="2000" dirty="0" smtClean="0"/>
          </a:p>
        </p:txBody>
      </p:sp>
      <p:sp>
        <p:nvSpPr>
          <p:cNvPr id="37893" name="Rectangle 26"/>
          <p:cNvSpPr>
            <a:spLocks noChangeArrowheads="1"/>
          </p:cNvSpPr>
          <p:nvPr/>
        </p:nvSpPr>
        <p:spPr bwMode="auto">
          <a:xfrm>
            <a:off x="7785563" y="6584826"/>
            <a:ext cx="1203451" cy="181736"/>
          </a:xfrm>
          <a:prstGeom prst="rect">
            <a:avLst/>
          </a:prstGeom>
          <a:solidFill>
            <a:srgbClr val="FFCC00"/>
          </a:solidFill>
          <a:ln w="15875">
            <a:solidFill>
              <a:schemeClr val="tx1"/>
            </a:solidFill>
            <a:miter lim="800000"/>
            <a:headEnd/>
            <a:tailEnd/>
          </a:ln>
          <a:effec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4" name="Rectangle 27"/>
          <p:cNvSpPr>
            <a:spLocks noChangeArrowheads="1"/>
          </p:cNvSpPr>
          <p:nvPr/>
        </p:nvSpPr>
        <p:spPr bwMode="auto">
          <a:xfrm>
            <a:off x="5486400" y="6155056"/>
            <a:ext cx="2804160" cy="274320"/>
          </a:xfrm>
          <a:prstGeom prst="rect">
            <a:avLst/>
          </a:prstGeom>
          <a:solidFill>
            <a:schemeClr val="bg1">
              <a:lumMod val="85000"/>
            </a:schemeClr>
          </a:solidFill>
          <a:ln w="15875">
            <a:solidFill>
              <a:schemeClr val="tx1"/>
            </a:solidFill>
            <a:miter lim="800000"/>
            <a:headEnd/>
            <a:tailEnd/>
          </a:ln>
          <a:effec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895" name="Rectangle 28"/>
          <p:cNvSpPr>
            <a:spLocks noChangeArrowheads="1"/>
          </p:cNvSpPr>
          <p:nvPr/>
        </p:nvSpPr>
        <p:spPr bwMode="auto">
          <a:xfrm>
            <a:off x="4993640" y="4389120"/>
            <a:ext cx="2926080" cy="11887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37897" name="Group 30"/>
          <p:cNvGrpSpPr>
            <a:grpSpLocks/>
          </p:cNvGrpSpPr>
          <p:nvPr/>
        </p:nvGrpSpPr>
        <p:grpSpPr bwMode="auto">
          <a:xfrm>
            <a:off x="1097280" y="6793230"/>
            <a:ext cx="11704320" cy="516256"/>
            <a:chOff x="240" y="2784"/>
            <a:chExt cx="5424" cy="672"/>
          </a:xfrm>
        </p:grpSpPr>
        <p:sp>
          <p:nvSpPr>
            <p:cNvPr id="37912" name="Rectangle 31"/>
            <p:cNvSpPr>
              <a:spLocks noChangeArrowheads="1"/>
            </p:cNvSpPr>
            <p:nvPr/>
          </p:nvSpPr>
          <p:spPr bwMode="auto">
            <a:xfrm>
              <a:off x="240" y="2880"/>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3" name="Rectangle 32"/>
            <p:cNvSpPr>
              <a:spLocks noChangeArrowheads="1"/>
            </p:cNvSpPr>
            <p:nvPr/>
          </p:nvSpPr>
          <p:spPr bwMode="auto">
            <a:xfrm>
              <a:off x="240" y="3168"/>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nvGrpSpPr>
            <p:cNvPr id="37914" name="Group 33"/>
            <p:cNvGrpSpPr>
              <a:grpSpLocks/>
            </p:cNvGrpSpPr>
            <p:nvPr/>
          </p:nvGrpSpPr>
          <p:grpSpPr bwMode="auto">
            <a:xfrm>
              <a:off x="240" y="2784"/>
              <a:ext cx="5424" cy="672"/>
              <a:chOff x="240" y="2784"/>
              <a:chExt cx="5424" cy="672"/>
            </a:xfrm>
          </p:grpSpPr>
          <p:sp>
            <p:nvSpPr>
              <p:cNvPr id="37915" name="Rectangle 34"/>
              <p:cNvSpPr>
                <a:spLocks noChangeArrowheads="1"/>
              </p:cNvSpPr>
              <p:nvPr/>
            </p:nvSpPr>
            <p:spPr bwMode="auto">
              <a:xfrm>
                <a:off x="240" y="2784"/>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6" name="Rectangle 35"/>
              <p:cNvSpPr>
                <a:spLocks noChangeArrowheads="1"/>
              </p:cNvSpPr>
              <p:nvPr/>
            </p:nvSpPr>
            <p:spPr bwMode="auto">
              <a:xfrm>
                <a:off x="240" y="2928"/>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7" name="Rectangle 36"/>
              <p:cNvSpPr>
                <a:spLocks noChangeArrowheads="1"/>
              </p:cNvSpPr>
              <p:nvPr/>
            </p:nvSpPr>
            <p:spPr bwMode="auto">
              <a:xfrm>
                <a:off x="240" y="3072"/>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8" name="Rectangle 37"/>
              <p:cNvSpPr>
                <a:spLocks noChangeArrowheads="1"/>
              </p:cNvSpPr>
              <p:nvPr/>
            </p:nvSpPr>
            <p:spPr bwMode="auto">
              <a:xfrm>
                <a:off x="240" y="3216"/>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9" name="Rectangle 38"/>
              <p:cNvSpPr>
                <a:spLocks noChangeArrowheads="1"/>
              </p:cNvSpPr>
              <p:nvPr/>
            </p:nvSpPr>
            <p:spPr bwMode="auto">
              <a:xfrm>
                <a:off x="240" y="3024"/>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20" name="Rectangle 39"/>
              <p:cNvSpPr>
                <a:spLocks noChangeArrowheads="1"/>
              </p:cNvSpPr>
              <p:nvPr/>
            </p:nvSpPr>
            <p:spPr bwMode="auto">
              <a:xfrm>
                <a:off x="240" y="3312"/>
                <a:ext cx="5424"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21" name="Rectangle 40"/>
              <p:cNvSpPr>
                <a:spLocks noChangeArrowheads="1"/>
              </p:cNvSpPr>
              <p:nvPr/>
            </p:nvSpPr>
            <p:spPr bwMode="auto">
              <a:xfrm>
                <a:off x="240" y="3360"/>
                <a:ext cx="5424" cy="96"/>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sp>
        <p:nvSpPr>
          <p:cNvPr id="419883" name="Text Box 43"/>
          <p:cNvSpPr txBox="1">
            <a:spLocks noChangeArrowheads="1"/>
          </p:cNvSpPr>
          <p:nvPr/>
        </p:nvSpPr>
        <p:spPr bwMode="auto">
          <a:xfrm>
            <a:off x="3787147" y="6266730"/>
            <a:ext cx="96069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smtClean="0"/>
              <a:t>~98%</a:t>
            </a:r>
            <a:endParaRPr lang="en-US" altLang="en-US" dirty="0"/>
          </a:p>
        </p:txBody>
      </p:sp>
      <p:sp>
        <p:nvSpPr>
          <p:cNvPr id="419886" name="Line 46"/>
          <p:cNvSpPr>
            <a:spLocks noChangeShapeType="1"/>
          </p:cNvSpPr>
          <p:nvPr/>
        </p:nvSpPr>
        <p:spPr bwMode="auto">
          <a:xfrm flipV="1">
            <a:off x="7071360" y="5178213"/>
            <a:ext cx="0" cy="64008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419887" name="Text Box 47"/>
          <p:cNvSpPr txBox="1">
            <a:spLocks noChangeArrowheads="1"/>
          </p:cNvSpPr>
          <p:nvPr/>
        </p:nvSpPr>
        <p:spPr bwMode="auto">
          <a:xfrm>
            <a:off x="7071360" y="5162973"/>
            <a:ext cx="1706880"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smtClean="0"/>
              <a:t>&lt;2%</a:t>
            </a:r>
            <a:endParaRPr lang="en-US" altLang="en-US" dirty="0"/>
          </a:p>
        </p:txBody>
      </p:sp>
      <p:sp>
        <p:nvSpPr>
          <p:cNvPr id="37905" name="Line 49"/>
          <p:cNvSpPr>
            <a:spLocks noChangeShapeType="1"/>
          </p:cNvSpPr>
          <p:nvPr/>
        </p:nvSpPr>
        <p:spPr bwMode="auto">
          <a:xfrm>
            <a:off x="4864107" y="6766560"/>
            <a:ext cx="1203451"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37906" name="Rectangle 50"/>
          <p:cNvSpPr>
            <a:spLocks noChangeArrowheads="1"/>
          </p:cNvSpPr>
          <p:nvPr/>
        </p:nvSpPr>
        <p:spPr bwMode="auto">
          <a:xfrm>
            <a:off x="5181606" y="6785614"/>
            <a:ext cx="160021"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910" name="Rectangle 54"/>
          <p:cNvSpPr>
            <a:spLocks noChangeArrowheads="1"/>
          </p:cNvSpPr>
          <p:nvPr/>
        </p:nvSpPr>
        <p:spPr bwMode="auto">
          <a:xfrm>
            <a:off x="8529326" y="6785614"/>
            <a:ext cx="160021" cy="52578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4" name="Rectangle 26"/>
          <p:cNvSpPr>
            <a:spLocks noChangeArrowheads="1"/>
          </p:cNvSpPr>
          <p:nvPr/>
        </p:nvSpPr>
        <p:spPr bwMode="auto">
          <a:xfrm>
            <a:off x="7785558" y="6429376"/>
            <a:ext cx="212394" cy="155446"/>
          </a:xfrm>
          <a:prstGeom prst="rect">
            <a:avLst/>
          </a:prstGeom>
          <a:solidFill>
            <a:srgbClr val="FFCC00"/>
          </a:solidFill>
          <a:ln w="15875">
            <a:solidFill>
              <a:schemeClr val="tx1"/>
            </a:solidFill>
            <a:miter lim="800000"/>
            <a:headEnd/>
            <a:tailEnd/>
          </a:ln>
          <a:effec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5" name="Rectangle 26"/>
          <p:cNvSpPr>
            <a:spLocks noChangeArrowheads="1"/>
          </p:cNvSpPr>
          <p:nvPr/>
        </p:nvSpPr>
        <p:spPr bwMode="auto">
          <a:xfrm>
            <a:off x="4864107" y="6556823"/>
            <a:ext cx="1203451" cy="181736"/>
          </a:xfrm>
          <a:prstGeom prst="rect">
            <a:avLst/>
          </a:prstGeom>
          <a:solidFill>
            <a:srgbClr val="FFCC00"/>
          </a:solidFill>
          <a:ln w="15875">
            <a:solidFill>
              <a:schemeClr val="tx1"/>
            </a:solidFill>
            <a:miter lim="800000"/>
            <a:headEnd/>
            <a:tailEnd/>
          </a:ln>
          <a:effec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6" name="Rectangle 26"/>
          <p:cNvSpPr>
            <a:spLocks noChangeArrowheads="1"/>
          </p:cNvSpPr>
          <p:nvPr/>
        </p:nvSpPr>
        <p:spPr bwMode="auto">
          <a:xfrm>
            <a:off x="5855158" y="6401373"/>
            <a:ext cx="212394" cy="155446"/>
          </a:xfrm>
          <a:prstGeom prst="rect">
            <a:avLst/>
          </a:prstGeom>
          <a:solidFill>
            <a:srgbClr val="FFCC00"/>
          </a:solidFill>
          <a:ln w="15875">
            <a:solidFill>
              <a:schemeClr val="tx1"/>
            </a:solidFill>
            <a:miter lim="800000"/>
            <a:headEnd/>
            <a:tailEnd/>
          </a:ln>
          <a:effec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7" name="Line 49"/>
          <p:cNvSpPr>
            <a:spLocks noChangeShapeType="1"/>
          </p:cNvSpPr>
          <p:nvPr/>
        </p:nvSpPr>
        <p:spPr bwMode="auto">
          <a:xfrm>
            <a:off x="7785564" y="6776466"/>
            <a:ext cx="1203451" cy="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419882" name="Line 42"/>
          <p:cNvSpPr>
            <a:spLocks noChangeShapeType="1"/>
          </p:cNvSpPr>
          <p:nvPr/>
        </p:nvSpPr>
        <p:spPr bwMode="auto">
          <a:xfrm>
            <a:off x="7927339" y="6372035"/>
            <a:ext cx="601981" cy="18345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sp>
        <p:nvSpPr>
          <p:cNvPr id="38" name="Line 42"/>
          <p:cNvSpPr>
            <a:spLocks noChangeShapeType="1"/>
          </p:cNvSpPr>
          <p:nvPr/>
        </p:nvSpPr>
        <p:spPr bwMode="auto">
          <a:xfrm flipH="1">
            <a:off x="5173983" y="6262498"/>
            <a:ext cx="419608" cy="331090"/>
          </a:xfrm>
          <a:prstGeom prst="line">
            <a:avLst/>
          </a:prstGeom>
          <a:noFill/>
          <a:ln w="889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304" tIns="73152" rIns="146304" bIns="73152"/>
          <a:lstStyle/>
          <a:p>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941" y="1219047"/>
            <a:ext cx="3135961" cy="2402733"/>
          </a:xfrm>
          <a:prstGeom prst="rect">
            <a:avLst/>
          </a:prstGeom>
        </p:spPr>
      </p:pic>
      <p:sp>
        <p:nvSpPr>
          <p:cNvPr id="32" name="Text Box 43"/>
          <p:cNvSpPr txBox="1">
            <a:spLocks noChangeArrowheads="1"/>
          </p:cNvSpPr>
          <p:nvPr/>
        </p:nvSpPr>
        <p:spPr bwMode="auto">
          <a:xfrm>
            <a:off x="9085978" y="6313827"/>
            <a:ext cx="96069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smtClean="0"/>
              <a:t>~98%</a:t>
            </a:r>
            <a:endParaRPr lang="en-US" altLang="en-US" dirty="0"/>
          </a:p>
        </p:txBody>
      </p:sp>
    </p:spTree>
    <p:extLst>
      <p:ext uri="{BB962C8B-B14F-4D97-AF65-F5344CB8AC3E}">
        <p14:creationId xmlns:p14="http://schemas.microsoft.com/office/powerpoint/2010/main" val="2313302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797" y="1086689"/>
            <a:ext cx="5914664" cy="625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0" name="Rectangle 21"/>
          <p:cNvSpPr>
            <a:spLocks noGrp="1" noChangeArrowheads="1"/>
          </p:cNvSpPr>
          <p:nvPr>
            <p:ph type="title"/>
          </p:nvPr>
        </p:nvSpPr>
        <p:spPr/>
        <p:txBody>
          <a:bodyPr/>
          <a:lstStyle/>
          <a:p>
            <a:pPr eaLnBrk="1" hangingPunct="1"/>
            <a:r>
              <a:rPr lang="en-US" altLang="en-US" sz="4400" dirty="0" smtClean="0">
                <a:solidFill>
                  <a:schemeClr val="tx2"/>
                </a:solidFill>
              </a:rPr>
              <a:t>Thermal Layout for HotRod™</a:t>
            </a:r>
          </a:p>
        </p:txBody>
      </p:sp>
      <p:sp>
        <p:nvSpPr>
          <p:cNvPr id="3" name="TextBox 2"/>
          <p:cNvSpPr txBox="1"/>
          <p:nvPr/>
        </p:nvSpPr>
        <p:spPr>
          <a:xfrm>
            <a:off x="807521" y="1817628"/>
            <a:ext cx="3669476" cy="954107"/>
          </a:xfrm>
          <a:prstGeom prst="rect">
            <a:avLst/>
          </a:prstGeom>
          <a:solidFill>
            <a:schemeClr val="bg1"/>
          </a:solidFill>
          <a:ln w="25400">
            <a:solidFill>
              <a:schemeClr val="tx1"/>
            </a:solidFill>
          </a:ln>
        </p:spPr>
        <p:txBody>
          <a:bodyPr wrap="square" rtlCol="0">
            <a:spAutoFit/>
          </a:bodyPr>
          <a:lstStyle/>
          <a:p>
            <a:r>
              <a:rPr lang="en-US" sz="2800" dirty="0" smtClean="0"/>
              <a:t>Fat and Wide Traces on V</a:t>
            </a:r>
            <a:r>
              <a:rPr lang="en-US" sz="2800" baseline="-25000" dirty="0" smtClean="0"/>
              <a:t>IN</a:t>
            </a:r>
            <a:r>
              <a:rPr lang="en-US" sz="2800" dirty="0" smtClean="0"/>
              <a:t>, GND, SW </a:t>
            </a:r>
            <a:endParaRPr lang="en-US" sz="2800" dirty="0"/>
          </a:p>
        </p:txBody>
      </p:sp>
      <p:sp>
        <p:nvSpPr>
          <p:cNvPr id="39" name="TextBox 38"/>
          <p:cNvSpPr txBox="1"/>
          <p:nvPr/>
        </p:nvSpPr>
        <p:spPr>
          <a:xfrm>
            <a:off x="807521" y="6240635"/>
            <a:ext cx="3669476" cy="523220"/>
          </a:xfrm>
          <a:prstGeom prst="rect">
            <a:avLst/>
          </a:prstGeom>
          <a:solidFill>
            <a:schemeClr val="bg1"/>
          </a:solidFill>
          <a:ln w="25400">
            <a:solidFill>
              <a:schemeClr val="tx1"/>
            </a:solidFill>
          </a:ln>
        </p:spPr>
        <p:txBody>
          <a:bodyPr wrap="square" rtlCol="0">
            <a:spAutoFit/>
          </a:bodyPr>
          <a:lstStyle/>
          <a:p>
            <a:r>
              <a:rPr lang="en-US" sz="2800" dirty="0" smtClean="0"/>
              <a:t>Lots of GND vias</a:t>
            </a:r>
            <a:endParaRPr lang="en-US" sz="2800" dirty="0"/>
          </a:p>
        </p:txBody>
      </p:sp>
      <p:cxnSp>
        <p:nvCxnSpPr>
          <p:cNvPr id="5" name="Straight Arrow Connector 4"/>
          <p:cNvCxnSpPr/>
          <p:nvPr/>
        </p:nvCxnSpPr>
        <p:spPr>
          <a:xfrm>
            <a:off x="4476997" y="2691517"/>
            <a:ext cx="3833626" cy="24476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9" idx="3"/>
          </p:cNvCxnSpPr>
          <p:nvPr/>
        </p:nvCxnSpPr>
        <p:spPr>
          <a:xfrm>
            <a:off x="4476997" y="6502245"/>
            <a:ext cx="5546679" cy="4772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 idx="3"/>
          </p:cNvCxnSpPr>
          <p:nvPr/>
        </p:nvCxnSpPr>
        <p:spPr>
          <a:xfrm>
            <a:off x="4476997" y="2294682"/>
            <a:ext cx="4088269" cy="2011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476997" y="1817628"/>
            <a:ext cx="5546679" cy="210122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07521" y="3918857"/>
            <a:ext cx="3669476" cy="1384995"/>
          </a:xfrm>
          <a:prstGeom prst="rect">
            <a:avLst/>
          </a:prstGeom>
          <a:solidFill>
            <a:schemeClr val="bg1"/>
          </a:solidFill>
          <a:ln w="25400">
            <a:solidFill>
              <a:schemeClr val="tx1"/>
            </a:solidFill>
          </a:ln>
        </p:spPr>
        <p:txBody>
          <a:bodyPr wrap="square" rtlCol="0">
            <a:spAutoFit/>
          </a:bodyPr>
          <a:lstStyle/>
          <a:p>
            <a:r>
              <a:rPr lang="en-US" sz="2800" i="1" dirty="0" smtClean="0"/>
              <a:t>NOTE:</a:t>
            </a:r>
            <a:r>
              <a:rPr lang="en-US" sz="2800" dirty="0" smtClean="0"/>
              <a:t> Tradeoff on SW pin for EMI and Thermal</a:t>
            </a:r>
            <a:endParaRPr lang="en-US" sz="2800" dirty="0"/>
          </a:p>
        </p:txBody>
      </p:sp>
    </p:spTree>
    <p:extLst>
      <p:ext uri="{BB962C8B-B14F-4D97-AF65-F5344CB8AC3E}">
        <p14:creationId xmlns:p14="http://schemas.microsoft.com/office/powerpoint/2010/main" val="676916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2</a:t>
            </a:fld>
            <a:endParaRPr lang="en-US"/>
          </a:p>
        </p:txBody>
      </p:sp>
      <p:sp>
        <p:nvSpPr>
          <p:cNvPr id="10" name="Title 1"/>
          <p:cNvSpPr txBox="1">
            <a:spLocks/>
          </p:cNvSpPr>
          <p:nvPr/>
        </p:nvSpPr>
        <p:spPr>
          <a:xfrm>
            <a:off x="370840" y="171465"/>
            <a:ext cx="13533120" cy="977266"/>
          </a:xfrm>
          <a:prstGeom prst="rect">
            <a:avLst/>
          </a:prstGeom>
        </p:spPr>
        <p:txBody>
          <a:bodyPr lIns="146304" tIns="73152" rIns="146304" bIns="73152"/>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smtClean="0"/>
              <a:t>Arief Hernadi</a:t>
            </a:r>
          </a:p>
          <a:p>
            <a:r>
              <a:rPr lang="en-US" sz="2600" kern="0" dirty="0" smtClean="0">
                <a:solidFill>
                  <a:schemeClr val="tx1"/>
                </a:solidFill>
              </a:rPr>
              <a:t>Application </a:t>
            </a:r>
            <a:r>
              <a:rPr lang="en-US" sz="2600" kern="0" dirty="0">
                <a:solidFill>
                  <a:schemeClr val="tx1"/>
                </a:solidFill>
              </a:rPr>
              <a:t>Engineer, CCP </a:t>
            </a:r>
          </a:p>
        </p:txBody>
      </p:sp>
      <p:sp>
        <p:nvSpPr>
          <p:cNvPr id="11" name="Content Placeholder 2"/>
          <p:cNvSpPr txBox="1">
            <a:spLocks/>
          </p:cNvSpPr>
          <p:nvPr/>
        </p:nvSpPr>
        <p:spPr>
          <a:xfrm>
            <a:off x="128674" y="1600751"/>
            <a:ext cx="7581501" cy="5659204"/>
          </a:xfrm>
          <a:prstGeom prst="rect">
            <a:avLst/>
          </a:prstGeom>
          <a:solidFill>
            <a:schemeClr val="bg1"/>
          </a:solidFill>
        </p:spPr>
        <p:txBody>
          <a:bodyPr lIns="146304" tIns="73152" rIns="146304" bIns="73152"/>
          <a:lst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a:lstStyle>
          <a:p>
            <a:r>
              <a:rPr lang="en-US" sz="2600" b="1" kern="0" dirty="0"/>
              <a:t>Career</a:t>
            </a:r>
          </a:p>
          <a:p>
            <a:pPr lvl="1"/>
            <a:r>
              <a:rPr lang="en-US" sz="2600" kern="0" dirty="0"/>
              <a:t>Masters in Electrical Engineering, </a:t>
            </a:r>
            <a:r>
              <a:rPr lang="en-US" sz="2600" kern="0" dirty="0" smtClean="0"/>
              <a:t>Cal Poly San Luis Obispo</a:t>
            </a:r>
            <a:endParaRPr lang="en-US" sz="2600" kern="0" dirty="0"/>
          </a:p>
          <a:p>
            <a:pPr lvl="1"/>
            <a:r>
              <a:rPr lang="en-US" sz="2600" kern="0" dirty="0" smtClean="0"/>
              <a:t>Applications </a:t>
            </a:r>
            <a:r>
              <a:rPr lang="en-US" sz="2600" kern="0" dirty="0"/>
              <a:t>Engineer </a:t>
            </a:r>
            <a:r>
              <a:rPr lang="en-US" sz="2600" kern="0" dirty="0" smtClean="0"/>
              <a:t>(&gt;5 </a:t>
            </a:r>
            <a:r>
              <a:rPr lang="en-US" sz="2600" kern="0" dirty="0"/>
              <a:t>years)</a:t>
            </a:r>
            <a:br>
              <a:rPr lang="en-US" sz="2600" kern="0" dirty="0"/>
            </a:br>
            <a:endParaRPr lang="en-US" sz="2600" kern="0" dirty="0"/>
          </a:p>
          <a:p>
            <a:r>
              <a:rPr lang="en-US" sz="2600" b="1" kern="0" dirty="0"/>
              <a:t>Expertise</a:t>
            </a:r>
          </a:p>
          <a:p>
            <a:pPr lvl="1"/>
            <a:r>
              <a:rPr lang="en-US" sz="2600" kern="0" dirty="0" smtClean="0"/>
              <a:t>DC-DC Converter</a:t>
            </a:r>
            <a:endParaRPr lang="en-US" sz="2600" kern="0" dirty="0"/>
          </a:p>
          <a:p>
            <a:pPr lvl="1"/>
            <a:r>
              <a:rPr lang="en-US" sz="2600" kern="0" dirty="0"/>
              <a:t>EMI</a:t>
            </a:r>
          </a:p>
          <a:p>
            <a:pPr lvl="1"/>
            <a:r>
              <a:rPr lang="en-US" sz="2600" kern="0" dirty="0"/>
              <a:t>PCB </a:t>
            </a:r>
            <a:r>
              <a:rPr lang="en-US" sz="2600" kern="0" dirty="0" smtClean="0"/>
              <a:t>Layout </a:t>
            </a:r>
            <a:endParaRPr lang="en-US" sz="2600" kern="0" dirty="0"/>
          </a:p>
          <a:p>
            <a:pPr lvl="1"/>
            <a:r>
              <a:rPr lang="en-US" sz="2600" kern="0" dirty="0" smtClean="0"/>
              <a:t>Photography</a:t>
            </a:r>
            <a:endParaRPr lang="en-US" sz="2600" kern="0" dirty="0"/>
          </a:p>
          <a:p>
            <a:endParaRPr lang="en-US" sz="2900" kern="0" dirty="0"/>
          </a:p>
          <a:p>
            <a:endParaRPr lang="en-US" sz="2900" kern="0" dirty="0"/>
          </a:p>
        </p:txBody>
      </p:sp>
      <p:sp>
        <p:nvSpPr>
          <p:cNvPr id="12" name="Slide Number Placeholder 3"/>
          <p:cNvSpPr txBox="1">
            <a:spLocks/>
          </p:cNvSpPr>
          <p:nvPr/>
        </p:nvSpPr>
        <p:spPr bwMode="auto">
          <a:xfrm>
            <a:off x="10627360" y="7259955"/>
            <a:ext cx="3413760" cy="247651"/>
          </a:xfrm>
          <a:prstGeom prst="rect">
            <a:avLst/>
          </a:prstGeom>
          <a:noFill/>
          <a:ln w="9525">
            <a:noFill/>
            <a:miter lim="800000"/>
            <a:headEnd/>
            <a:tailEnd/>
          </a:ln>
          <a:effectLst/>
        </p:spPr>
        <p:txBody>
          <a:bodyPr vert="horz" wrap="square" lIns="121886" tIns="60941" rIns="121886" bIns="60941" numCol="1" anchor="t" anchorCtr="0" compatLnSpc="1">
            <a:prstTxWarp prst="textNoShape">
              <a:avLst/>
            </a:prstTxWarp>
          </a:bodyPr>
          <a:lstStyle>
            <a:defPPr>
              <a:defRPr lang="en-US"/>
            </a:defPPr>
            <a:lvl1pPr algn="r" rtl="0" fontAlgn="base">
              <a:spcBef>
                <a:spcPct val="0"/>
              </a:spcBef>
              <a:spcAft>
                <a:spcPct val="0"/>
              </a:spcAft>
              <a:defRPr sz="700"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defRPr/>
            </a:pPr>
            <a:fld id="{72ACA8AA-5CCB-4652-863D-3928736161B3}" type="slidenum">
              <a:rPr lang="en-US" smtClean="0">
                <a:solidFill>
                  <a:srgbClr val="000000"/>
                </a:solidFill>
              </a:rPr>
              <a:pPr>
                <a:defRPr/>
              </a:pPr>
              <a:t>2</a:t>
            </a:fld>
            <a:endParaRPr lang="en-US"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152" y="1251755"/>
            <a:ext cx="5880968" cy="5868716"/>
          </a:xfrm>
          <a:prstGeom prst="rect">
            <a:avLst/>
          </a:prstGeom>
        </p:spPr>
      </p:pic>
    </p:spTree>
    <p:extLst>
      <p:ext uri="{BB962C8B-B14F-4D97-AF65-F5344CB8AC3E}">
        <p14:creationId xmlns:p14="http://schemas.microsoft.com/office/powerpoint/2010/main" val="111943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Thermal Characteristics Table in Data Sheet</a:t>
            </a:r>
            <a:endParaRPr lang="en-US" sz="4000" dirty="0">
              <a:solidFill>
                <a:schemeClr val="tx1"/>
              </a:solidFill>
            </a:endParaRPr>
          </a:p>
        </p:txBody>
      </p:sp>
      <p:sp>
        <p:nvSpPr>
          <p:cNvPr id="4" name="Content Placeholder 3"/>
          <p:cNvSpPr>
            <a:spLocks noGrp="1"/>
          </p:cNvSpPr>
          <p:nvPr>
            <p:ph idx="1"/>
          </p:nvPr>
        </p:nvSpPr>
        <p:spPr>
          <a:xfrm>
            <a:off x="533402" y="4595446"/>
            <a:ext cx="13548360" cy="2597836"/>
          </a:xfrm>
        </p:spPr>
        <p:txBody>
          <a:bodyPr/>
          <a:lstStyle/>
          <a:p>
            <a:r>
              <a:rPr lang="en-US" sz="2800" dirty="0" smtClean="0"/>
              <a:t>Values of </a:t>
            </a:r>
            <a:r>
              <a:rPr lang="el-GR" sz="2800" dirty="0" smtClean="0"/>
              <a:t>θ</a:t>
            </a:r>
            <a:r>
              <a:rPr lang="en-US" sz="2800" baseline="-25000" dirty="0" smtClean="0"/>
              <a:t>JA</a:t>
            </a:r>
            <a:r>
              <a:rPr lang="en-US" sz="2800" dirty="0" smtClean="0"/>
              <a:t> given in the table are </a:t>
            </a:r>
            <a:r>
              <a:rPr lang="en-US" sz="2800" b="1" u="sng" dirty="0" smtClean="0"/>
              <a:t>NOT</a:t>
            </a:r>
            <a:r>
              <a:rPr lang="en-US" sz="2800" dirty="0" smtClean="0"/>
              <a:t> useful for thermal design</a:t>
            </a:r>
          </a:p>
          <a:p>
            <a:pPr lvl="1"/>
            <a:r>
              <a:rPr lang="en-US" sz="2400" dirty="0" smtClean="0"/>
              <a:t>They are useful for comparing packages within TI or with our competitors</a:t>
            </a:r>
          </a:p>
          <a:p>
            <a:pPr lvl="1"/>
            <a:endParaRPr lang="en-US" sz="2400" dirty="0"/>
          </a:p>
          <a:p>
            <a:r>
              <a:rPr lang="en-US" sz="2800" dirty="0" smtClean="0"/>
              <a:t>The other values </a:t>
            </a:r>
            <a:r>
              <a:rPr lang="en-US" sz="2700" dirty="0" smtClean="0"/>
              <a:t>can be useful</a:t>
            </a:r>
          </a:p>
          <a:p>
            <a:pPr lvl="1"/>
            <a:r>
              <a:rPr lang="el-GR" sz="2400" dirty="0"/>
              <a:t>θ</a:t>
            </a:r>
            <a:r>
              <a:rPr lang="en-US" sz="2400" baseline="-25000" dirty="0" smtClean="0"/>
              <a:t>JC</a:t>
            </a:r>
            <a:r>
              <a:rPr lang="en-US" sz="2400" dirty="0" smtClean="0"/>
              <a:t> , </a:t>
            </a:r>
            <a:r>
              <a:rPr lang="el-GR" sz="2400" dirty="0"/>
              <a:t>Ψ</a:t>
            </a:r>
            <a:r>
              <a:rPr lang="en-US" sz="2400" baseline="-25000" dirty="0" smtClean="0"/>
              <a:t>JB</a:t>
            </a:r>
            <a:r>
              <a:rPr lang="en-US" sz="2400" dirty="0" smtClean="0"/>
              <a:t> </a:t>
            </a:r>
            <a:r>
              <a:rPr lang="en-US" sz="2400" dirty="0"/>
              <a:t>and </a:t>
            </a:r>
            <a:r>
              <a:rPr lang="el-GR" sz="2400" dirty="0" smtClean="0"/>
              <a:t>Ψ</a:t>
            </a:r>
            <a:r>
              <a:rPr lang="en-US" sz="2400" baseline="-25000" dirty="0" smtClean="0"/>
              <a:t>JT</a:t>
            </a:r>
            <a:r>
              <a:rPr lang="en-US" sz="2400" dirty="0" smtClean="0"/>
              <a:t> are the most useful</a:t>
            </a:r>
          </a:p>
          <a:p>
            <a:pPr lvl="1"/>
            <a:endParaRPr lang="en-US" sz="2400" dirty="0" smtClean="0"/>
          </a:p>
          <a:p>
            <a:pPr lvl="1"/>
            <a:endParaRPr lang="en-US" dirty="0"/>
          </a:p>
        </p:txBody>
      </p:sp>
      <p:sp>
        <p:nvSpPr>
          <p:cNvPr id="6" name="Rectangle 5"/>
          <p:cNvSpPr/>
          <p:nvPr/>
        </p:nvSpPr>
        <p:spPr>
          <a:xfrm>
            <a:off x="494583" y="7326702"/>
            <a:ext cx="1748286" cy="181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634" y="1635892"/>
            <a:ext cx="12063567" cy="26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5"/>
          <p:cNvSpPr/>
          <p:nvPr/>
        </p:nvSpPr>
        <p:spPr>
          <a:xfrm>
            <a:off x="10796954" y="1180384"/>
            <a:ext cx="2128376" cy="455509"/>
          </a:xfrm>
          <a:prstGeom prst="rect">
            <a:avLst/>
          </a:prstGeom>
        </p:spPr>
        <p:txBody>
          <a:bodyPr wrap="square" lIns="146304" tIns="73152" rIns="146304" bIns="73152">
            <a:spAutoFit/>
          </a:bodyPr>
          <a:lstStyle/>
          <a:p>
            <a:pPr algn="ctr" eaLnBrk="1" hangingPunct="1"/>
            <a:r>
              <a:rPr lang="en-US" altLang="en-US" sz="2000" b="1" dirty="0" smtClean="0">
                <a:solidFill>
                  <a:srgbClr val="0070C0"/>
                </a:solidFill>
                <a:cs typeface="Arial" pitchFamily="34" charset="0"/>
              </a:rPr>
              <a:t>HotRod™</a:t>
            </a:r>
            <a:endParaRPr lang="en-US" altLang="en-US" sz="2000" b="1" dirty="0">
              <a:solidFill>
                <a:srgbClr val="0070C0"/>
              </a:solidFill>
              <a:cs typeface="Arial" pitchFamily="34" charset="0"/>
            </a:endParaRPr>
          </a:p>
        </p:txBody>
      </p:sp>
      <p:sp>
        <p:nvSpPr>
          <p:cNvPr id="57" name="Rectangle 56"/>
          <p:cNvSpPr/>
          <p:nvPr/>
        </p:nvSpPr>
        <p:spPr>
          <a:xfrm>
            <a:off x="9270611" y="1197111"/>
            <a:ext cx="1526343" cy="455509"/>
          </a:xfrm>
          <a:prstGeom prst="rect">
            <a:avLst/>
          </a:prstGeom>
        </p:spPr>
        <p:txBody>
          <a:bodyPr wrap="square" lIns="146304" tIns="73152" rIns="146304" bIns="73152">
            <a:spAutoFit/>
          </a:bodyPr>
          <a:lstStyle/>
          <a:p>
            <a:pPr algn="ctr" eaLnBrk="1" hangingPunct="1"/>
            <a:r>
              <a:rPr lang="en-US" altLang="en-US" sz="2000" b="1" dirty="0" smtClean="0">
                <a:solidFill>
                  <a:srgbClr val="0070C0"/>
                </a:solidFill>
                <a:cs typeface="Arial" pitchFamily="34" charset="0"/>
              </a:rPr>
              <a:t>SOIC</a:t>
            </a:r>
            <a:endParaRPr lang="en-US" altLang="en-US" sz="2000" b="1" dirty="0">
              <a:solidFill>
                <a:srgbClr val="0070C0"/>
              </a:solidFill>
              <a:cs typeface="Arial" pitchFamily="34" charset="0"/>
            </a:endParaRPr>
          </a:p>
        </p:txBody>
      </p:sp>
      <p:sp>
        <p:nvSpPr>
          <p:cNvPr id="3" name="Rectangle 2"/>
          <p:cNvSpPr/>
          <p:nvPr/>
        </p:nvSpPr>
        <p:spPr>
          <a:xfrm>
            <a:off x="1500554" y="2391508"/>
            <a:ext cx="12320954" cy="41030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889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Thermal Characteristics Table in Data Sheet</a:t>
            </a:r>
            <a:endParaRPr lang="en-US" sz="4000" dirty="0">
              <a:solidFill>
                <a:schemeClr val="tx1"/>
              </a:solidFill>
            </a:endParaRPr>
          </a:p>
        </p:txBody>
      </p:sp>
      <p:sp>
        <p:nvSpPr>
          <p:cNvPr id="4" name="Content Placeholder 3"/>
          <p:cNvSpPr>
            <a:spLocks noGrp="1"/>
          </p:cNvSpPr>
          <p:nvPr>
            <p:ph idx="1"/>
          </p:nvPr>
        </p:nvSpPr>
        <p:spPr>
          <a:xfrm>
            <a:off x="533402" y="1406769"/>
            <a:ext cx="13548360" cy="5786513"/>
          </a:xfrm>
        </p:spPr>
        <p:txBody>
          <a:bodyPr/>
          <a:lstStyle/>
          <a:p>
            <a:r>
              <a:rPr lang="en-US" sz="2800" dirty="0" smtClean="0"/>
              <a:t>The values given in the table are simulations</a:t>
            </a:r>
          </a:p>
          <a:p>
            <a:pPr lvl="1"/>
            <a:r>
              <a:rPr lang="en-US" sz="2400" dirty="0" smtClean="0"/>
              <a:t>The traces on the JEDEC board are too small to provide adequate heat-sinking</a:t>
            </a:r>
          </a:p>
          <a:p>
            <a:pPr lvl="2"/>
            <a:r>
              <a:rPr lang="en-US" sz="2400" dirty="0" smtClean="0"/>
              <a:t>For HotRod™ the heat is mostly dissipated from the pads</a:t>
            </a:r>
          </a:p>
          <a:p>
            <a:pPr lvl="3"/>
            <a:r>
              <a:rPr lang="en-US" sz="2400" dirty="0" smtClean="0"/>
              <a:t>This makes the JEDEC board a bad estimate for thermals</a:t>
            </a:r>
          </a:p>
          <a:p>
            <a:pPr lvl="1"/>
            <a:endParaRPr lang="en-US" sz="2400" dirty="0"/>
          </a:p>
          <a:p>
            <a:pPr lvl="1"/>
            <a:endParaRPr lang="en-US" sz="2400" dirty="0" smtClean="0"/>
          </a:p>
          <a:p>
            <a:r>
              <a:rPr lang="en-US" sz="2800" dirty="0" smtClean="0"/>
              <a:t>JEDEC uses the same standard for all packages</a:t>
            </a:r>
          </a:p>
          <a:p>
            <a:pPr lvl="1"/>
            <a:r>
              <a:rPr lang="en-US" sz="2400" dirty="0" smtClean="0"/>
              <a:t>This makes the numbers good for </a:t>
            </a:r>
            <a:r>
              <a:rPr lang="en-US" sz="2400" b="1" u="sng" dirty="0" smtClean="0"/>
              <a:t>comparing packages</a:t>
            </a:r>
          </a:p>
          <a:p>
            <a:pPr lvl="1"/>
            <a:endParaRPr lang="en-US" sz="2400" dirty="0"/>
          </a:p>
          <a:p>
            <a:r>
              <a:rPr lang="en-US" sz="2800" dirty="0" smtClean="0"/>
              <a:t>Need better methods for estimating </a:t>
            </a:r>
            <a:r>
              <a:rPr lang="el-GR" sz="2800" dirty="0" smtClean="0"/>
              <a:t>θ</a:t>
            </a:r>
            <a:r>
              <a:rPr lang="en-US" sz="2800" baseline="-25000" dirty="0" smtClean="0"/>
              <a:t>JA</a:t>
            </a:r>
            <a:r>
              <a:rPr lang="en-US" sz="2800" dirty="0" smtClean="0"/>
              <a:t> </a:t>
            </a:r>
          </a:p>
          <a:p>
            <a:pPr lvl="1"/>
            <a:endParaRPr lang="en-US" sz="2400" dirty="0"/>
          </a:p>
          <a:p>
            <a:pPr marL="0" indent="-6350">
              <a:buNone/>
            </a:pPr>
            <a:endParaRPr lang="en-US" dirty="0"/>
          </a:p>
          <a:p>
            <a:pPr marL="0" indent="-6350">
              <a:buNone/>
            </a:pPr>
            <a:endParaRPr lang="en-US" dirty="0"/>
          </a:p>
        </p:txBody>
      </p:sp>
      <p:sp>
        <p:nvSpPr>
          <p:cNvPr id="6" name="Rectangle 5"/>
          <p:cNvSpPr/>
          <p:nvPr/>
        </p:nvSpPr>
        <p:spPr>
          <a:xfrm>
            <a:off x="494583" y="7326702"/>
            <a:ext cx="1748286" cy="181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4710" y="3194316"/>
            <a:ext cx="4250121" cy="413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966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853440" indent="-853440" eaLnBrk="1" hangingPunct="1"/>
            <a:r>
              <a:rPr lang="en-US" altLang="en-US" dirty="0"/>
              <a:t>Designing a PCB for </a:t>
            </a:r>
            <a:r>
              <a:rPr lang="en-US" altLang="en-US" dirty="0" smtClean="0"/>
              <a:t>Thermal Performance</a:t>
            </a:r>
            <a:endParaRPr lang="en-US" altLang="en-US" dirty="0"/>
          </a:p>
        </p:txBody>
      </p:sp>
      <p:sp>
        <p:nvSpPr>
          <p:cNvPr id="4" name="Slide Number Placeholder 3"/>
          <p:cNvSpPr>
            <a:spLocks noGrp="1"/>
          </p:cNvSpPr>
          <p:nvPr>
            <p:ph type="sldNum" sz="quarter" idx="10"/>
          </p:nvPr>
        </p:nvSpPr>
        <p:spPr/>
        <p:txBody>
          <a:bodyPr/>
          <a:lstStyle/>
          <a:p>
            <a:pPr>
              <a:defRPr/>
            </a:pPr>
            <a:fld id="{03BA23CF-AA30-4A18-B744-605C3E9DBF07}" type="slidenum">
              <a:rPr lang="en-US" smtClean="0"/>
              <a:pPr>
                <a:defRPr/>
              </a:pPr>
              <a:t>22</a:t>
            </a:fld>
            <a:endParaRPr lang="en-US" dirty="0"/>
          </a:p>
        </p:txBody>
      </p:sp>
    </p:spTree>
    <p:extLst>
      <p:ext uri="{BB962C8B-B14F-4D97-AF65-F5344CB8AC3E}">
        <p14:creationId xmlns:p14="http://schemas.microsoft.com/office/powerpoint/2010/main" val="428019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7E15D38-3DFC-4392-A8E6-3D15CBE0EAD7}" type="slidenum">
              <a:rPr lang="en-US" altLang="en-US" sz="1300"/>
              <a:pPr/>
              <a:t>23</a:t>
            </a:fld>
            <a:endParaRPr lang="en-US" altLang="en-US" sz="1300" dirty="0"/>
          </a:p>
        </p:txBody>
      </p:sp>
      <p:sp>
        <p:nvSpPr>
          <p:cNvPr id="63491" name="Rectangle 4"/>
          <p:cNvSpPr>
            <a:spLocks noGrp="1" noChangeArrowheads="1"/>
          </p:cNvSpPr>
          <p:nvPr>
            <p:ph type="title"/>
          </p:nvPr>
        </p:nvSpPr>
        <p:spPr>
          <a:xfrm>
            <a:off x="717550" y="187570"/>
            <a:ext cx="13167360" cy="803910"/>
          </a:xfrm>
        </p:spPr>
        <p:txBody>
          <a:bodyPr/>
          <a:lstStyle/>
          <a:p>
            <a:pPr eaLnBrk="1" hangingPunct="1"/>
            <a:r>
              <a:rPr lang="en-US" altLang="en-US" sz="4000" dirty="0" smtClean="0"/>
              <a:t>Design Strategy Summary</a:t>
            </a:r>
          </a:p>
        </p:txBody>
      </p:sp>
      <p:sp>
        <p:nvSpPr>
          <p:cNvPr id="24580" name="Rectangle 5"/>
          <p:cNvSpPr>
            <a:spLocks noGrp="1" noChangeArrowheads="1"/>
          </p:cNvSpPr>
          <p:nvPr>
            <p:ph idx="1"/>
          </p:nvPr>
        </p:nvSpPr>
        <p:spPr>
          <a:xfrm>
            <a:off x="717550" y="1507067"/>
            <a:ext cx="13167360" cy="5134354"/>
          </a:xfrm>
        </p:spPr>
        <p:txBody>
          <a:bodyPr/>
          <a:lstStyle/>
          <a:p>
            <a:pPr marL="731520" indent="-731520" eaLnBrk="1" hangingPunct="1">
              <a:lnSpc>
                <a:spcPct val="70000"/>
              </a:lnSpc>
              <a:buFontTx/>
              <a:buAutoNum type="arabicPeriod"/>
              <a:defRPr/>
            </a:pPr>
            <a:r>
              <a:rPr lang="en-US" sz="2900" dirty="0"/>
              <a:t>Calculate P</a:t>
            </a:r>
            <a:r>
              <a:rPr lang="en-US" sz="2900" baseline="-25000" dirty="0"/>
              <a:t>D</a:t>
            </a:r>
            <a:r>
              <a:rPr lang="en-US" sz="2900" dirty="0"/>
              <a:t> based on the efficiency and system inputs: T</a:t>
            </a:r>
            <a:r>
              <a:rPr lang="en-US" sz="2900" baseline="-25000" dirty="0"/>
              <a:t>A</a:t>
            </a:r>
            <a:r>
              <a:rPr lang="en-US" sz="2900" dirty="0"/>
              <a:t>, V</a:t>
            </a:r>
            <a:r>
              <a:rPr lang="en-US" sz="2900" baseline="-25000" dirty="0"/>
              <a:t>IN</a:t>
            </a:r>
            <a:r>
              <a:rPr lang="en-US" sz="2900" dirty="0"/>
              <a:t>, V</a:t>
            </a:r>
            <a:r>
              <a:rPr lang="en-US" sz="2900" baseline="-25000" dirty="0"/>
              <a:t>OUT</a:t>
            </a:r>
            <a:r>
              <a:rPr lang="en-US" sz="2900" dirty="0"/>
              <a:t>, </a:t>
            </a:r>
            <a:r>
              <a:rPr lang="en-US" sz="2900" dirty="0" smtClean="0"/>
              <a:t>I</a:t>
            </a:r>
            <a:r>
              <a:rPr lang="en-US" sz="2900" baseline="-25000" dirty="0" smtClean="0"/>
              <a:t>OUT</a:t>
            </a:r>
            <a:endParaRPr lang="en-US" sz="2900" dirty="0"/>
          </a:p>
          <a:p>
            <a:pPr marL="731520" indent="-731520" eaLnBrk="1" hangingPunct="1">
              <a:lnSpc>
                <a:spcPct val="70000"/>
              </a:lnSpc>
              <a:buFontTx/>
              <a:buAutoNum type="arabicPeriod"/>
              <a:defRPr/>
            </a:pPr>
            <a:endParaRPr lang="en-US" sz="2900" dirty="0" smtClean="0"/>
          </a:p>
          <a:p>
            <a:pPr marL="731520" indent="-731520" eaLnBrk="1" hangingPunct="1">
              <a:lnSpc>
                <a:spcPct val="70000"/>
              </a:lnSpc>
              <a:buFontTx/>
              <a:buAutoNum type="arabicPeriod"/>
              <a:defRPr/>
            </a:pPr>
            <a:r>
              <a:rPr lang="en-US" sz="2900" dirty="0" smtClean="0"/>
              <a:t>Calculate </a:t>
            </a:r>
            <a:r>
              <a:rPr lang="en-US" sz="2900" dirty="0"/>
              <a:t>required </a:t>
            </a:r>
            <a:r>
              <a:rPr lang="en-US" sz="2900" dirty="0">
                <a:latin typeface="Symbol" pitchFamily="18" charset="2"/>
              </a:rPr>
              <a:t>q</a:t>
            </a:r>
            <a:r>
              <a:rPr lang="en-US" sz="2900" baseline="-25000" dirty="0"/>
              <a:t>JA</a:t>
            </a:r>
          </a:p>
          <a:p>
            <a:pPr marL="731520" indent="-731520" eaLnBrk="1" hangingPunct="1">
              <a:lnSpc>
                <a:spcPct val="70000"/>
              </a:lnSpc>
              <a:buFontTx/>
              <a:buAutoNum type="arabicPeriod"/>
              <a:defRPr/>
            </a:pPr>
            <a:endParaRPr lang="en-US" sz="2900" dirty="0" smtClean="0"/>
          </a:p>
          <a:p>
            <a:pPr marL="731520" indent="-731520" eaLnBrk="1" hangingPunct="1">
              <a:lnSpc>
                <a:spcPct val="70000"/>
              </a:lnSpc>
              <a:buFontTx/>
              <a:buAutoNum type="arabicPeriod"/>
              <a:defRPr/>
            </a:pPr>
            <a:r>
              <a:rPr lang="en-US" sz="2900" dirty="0" smtClean="0"/>
              <a:t>Determine </a:t>
            </a:r>
            <a:r>
              <a:rPr lang="en-US" sz="2900" dirty="0"/>
              <a:t>required board size</a:t>
            </a:r>
          </a:p>
          <a:p>
            <a:pPr marL="1104901" lvl="1" indent="-609600" eaLnBrk="1" hangingPunct="1">
              <a:lnSpc>
                <a:spcPct val="70000"/>
              </a:lnSpc>
              <a:defRPr/>
            </a:pPr>
            <a:r>
              <a:rPr lang="en-US" sz="2600" dirty="0"/>
              <a:t>Datasheet guidelines</a:t>
            </a:r>
          </a:p>
          <a:p>
            <a:pPr marL="1104901" lvl="1" indent="-609600" eaLnBrk="1" hangingPunct="1">
              <a:lnSpc>
                <a:spcPct val="70000"/>
              </a:lnSpc>
              <a:defRPr/>
            </a:pPr>
            <a:r>
              <a:rPr lang="en-US" sz="2600" dirty="0" smtClean="0"/>
              <a:t>SNVA419C </a:t>
            </a:r>
            <a:r>
              <a:rPr lang="en-US" sz="2600" dirty="0"/>
              <a:t>spreadsheet</a:t>
            </a:r>
          </a:p>
          <a:p>
            <a:pPr marL="1104901" lvl="1" indent="-609600" eaLnBrk="1" hangingPunct="1">
              <a:lnSpc>
                <a:spcPct val="70000"/>
              </a:lnSpc>
              <a:defRPr/>
            </a:pPr>
            <a:r>
              <a:rPr lang="en-US" sz="2600" dirty="0"/>
              <a:t>Online calculator</a:t>
            </a:r>
          </a:p>
          <a:p>
            <a:pPr marL="1104901" lvl="1" indent="-609600" eaLnBrk="1" hangingPunct="1">
              <a:lnSpc>
                <a:spcPct val="70000"/>
              </a:lnSpc>
              <a:defRPr/>
            </a:pPr>
            <a:r>
              <a:rPr lang="en-US" sz="2600" dirty="0" err="1" smtClean="0"/>
              <a:t>WebTHERM</a:t>
            </a:r>
            <a:r>
              <a:rPr lang="en-US" sz="2600" dirty="0" smtClean="0"/>
              <a:t>™/</a:t>
            </a:r>
            <a:r>
              <a:rPr lang="en-US" sz="2600" dirty="0" err="1" smtClean="0"/>
              <a:t>Webench</a:t>
            </a:r>
            <a:endParaRPr lang="en-US" sz="2600" dirty="0"/>
          </a:p>
          <a:p>
            <a:pPr marL="495301" lvl="1" indent="0" eaLnBrk="1" hangingPunct="1">
              <a:lnSpc>
                <a:spcPct val="70000"/>
              </a:lnSpc>
              <a:buNone/>
              <a:defRPr/>
            </a:pPr>
            <a:endParaRPr lang="en-US" sz="2600" dirty="0"/>
          </a:p>
          <a:p>
            <a:pPr marL="731520" indent="-731520" eaLnBrk="1" hangingPunct="1">
              <a:lnSpc>
                <a:spcPct val="70000"/>
              </a:lnSpc>
              <a:buFontTx/>
              <a:buAutoNum type="arabicPeriod"/>
              <a:defRPr/>
            </a:pPr>
            <a:r>
              <a:rPr lang="en-US" sz="2900" dirty="0"/>
              <a:t>Follow Layout Guidelines </a:t>
            </a:r>
            <a:r>
              <a:rPr lang="en-US" sz="2900" dirty="0" smtClean="0"/>
              <a:t>for </a:t>
            </a:r>
            <a:r>
              <a:rPr lang="en-US" sz="2900" dirty="0"/>
              <a:t>vias, and </a:t>
            </a:r>
            <a:r>
              <a:rPr lang="en-US" sz="2900" dirty="0" smtClean="0"/>
              <a:t>routing, etc.</a:t>
            </a:r>
            <a:endParaRPr lang="en-US" sz="2900" dirty="0"/>
          </a:p>
          <a:p>
            <a:pPr marL="1104901" lvl="1" indent="-609600" eaLnBrk="1" hangingPunct="1">
              <a:lnSpc>
                <a:spcPct val="70000"/>
              </a:lnSpc>
              <a:defRPr/>
            </a:pPr>
            <a:endParaRPr lang="en-US" sz="2600" dirty="0"/>
          </a:p>
          <a:p>
            <a:pPr marL="731520" indent="-731520" eaLnBrk="1" hangingPunct="1">
              <a:lnSpc>
                <a:spcPct val="70000"/>
              </a:lnSpc>
              <a:defRPr/>
            </a:pPr>
            <a:endParaRPr lang="en-US" sz="2900" dirty="0"/>
          </a:p>
        </p:txBody>
      </p:sp>
    </p:spTree>
    <p:extLst>
      <p:ext uri="{BB962C8B-B14F-4D97-AF65-F5344CB8AC3E}">
        <p14:creationId xmlns:p14="http://schemas.microsoft.com/office/powerpoint/2010/main" val="2423652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sz="4000" dirty="0" smtClean="0"/>
              <a:t>Example:</a:t>
            </a:r>
          </a:p>
        </p:txBody>
      </p:sp>
      <p:sp>
        <p:nvSpPr>
          <p:cNvPr id="43011" name="Slide Number Placeholder 2"/>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1188720" indent="-457200" eaLnBrk="0" hangingPunct="0">
              <a:defRPr>
                <a:solidFill>
                  <a:schemeClr val="tx1"/>
                </a:solidFill>
                <a:latin typeface="Arial" pitchFamily="34" charset="0"/>
              </a:defRPr>
            </a:lvl2pPr>
            <a:lvl3pPr marL="1828800" indent="-365760" eaLnBrk="0" hangingPunct="0">
              <a:defRPr>
                <a:solidFill>
                  <a:schemeClr val="tx1"/>
                </a:solidFill>
                <a:latin typeface="Arial" pitchFamily="34" charset="0"/>
              </a:defRPr>
            </a:lvl3pPr>
            <a:lvl4pPr marL="2560320" indent="-365760" eaLnBrk="0" hangingPunct="0">
              <a:defRPr>
                <a:solidFill>
                  <a:schemeClr val="tx1"/>
                </a:solidFill>
                <a:latin typeface="Arial" pitchFamily="34" charset="0"/>
              </a:defRPr>
            </a:lvl4pPr>
            <a:lvl5pPr marL="3291840" indent="-365760" eaLnBrk="0" hangingPunct="0">
              <a:defRPr>
                <a:solidFill>
                  <a:schemeClr val="tx1"/>
                </a:solidFill>
                <a:latin typeface="Arial" pitchFamily="34" charset="0"/>
              </a:defRPr>
            </a:lvl5pPr>
            <a:lvl6pPr marL="4023360" indent="-365760" eaLnBrk="0" fontAlgn="base" hangingPunct="0">
              <a:spcBef>
                <a:spcPct val="0"/>
              </a:spcBef>
              <a:spcAft>
                <a:spcPct val="0"/>
              </a:spcAft>
              <a:defRPr>
                <a:solidFill>
                  <a:schemeClr val="tx1"/>
                </a:solidFill>
                <a:latin typeface="Arial" pitchFamily="34" charset="0"/>
              </a:defRPr>
            </a:lvl6pPr>
            <a:lvl7pPr marL="4754880" indent="-365760" eaLnBrk="0" fontAlgn="base" hangingPunct="0">
              <a:spcBef>
                <a:spcPct val="0"/>
              </a:spcBef>
              <a:spcAft>
                <a:spcPct val="0"/>
              </a:spcAft>
              <a:defRPr>
                <a:solidFill>
                  <a:schemeClr val="tx1"/>
                </a:solidFill>
                <a:latin typeface="Arial" pitchFamily="34" charset="0"/>
              </a:defRPr>
            </a:lvl7pPr>
            <a:lvl8pPr marL="5486400" indent="-365760" eaLnBrk="0" fontAlgn="base" hangingPunct="0">
              <a:spcBef>
                <a:spcPct val="0"/>
              </a:spcBef>
              <a:spcAft>
                <a:spcPct val="0"/>
              </a:spcAft>
              <a:defRPr>
                <a:solidFill>
                  <a:schemeClr val="tx1"/>
                </a:solidFill>
                <a:latin typeface="Arial" pitchFamily="34" charset="0"/>
              </a:defRPr>
            </a:lvl8pPr>
            <a:lvl9pPr marL="6217920" indent="-365760" eaLnBrk="0" fontAlgn="base" hangingPunct="0">
              <a:spcBef>
                <a:spcPct val="0"/>
              </a:spcBef>
              <a:spcAft>
                <a:spcPct val="0"/>
              </a:spcAft>
              <a:defRPr>
                <a:solidFill>
                  <a:schemeClr val="tx1"/>
                </a:solidFill>
                <a:latin typeface="Arial" pitchFamily="34" charset="0"/>
              </a:defRPr>
            </a:lvl9pPr>
          </a:lstStyle>
          <a:p>
            <a:pPr eaLnBrk="1" hangingPunct="1"/>
            <a:fld id="{653FF680-D1D9-4E65-9CE1-84A464A7F9F5}" type="slidenum">
              <a:rPr lang="en-US" altLang="en-US"/>
              <a:pPr eaLnBrk="1" hangingPunct="1"/>
              <a:t>24</a:t>
            </a:fld>
            <a:endParaRPr lang="en-US" altLang="en-US" dirty="0"/>
          </a:p>
        </p:txBody>
      </p:sp>
      <p:sp>
        <p:nvSpPr>
          <p:cNvPr id="4" name="Rectangle 5"/>
          <p:cNvSpPr txBox="1">
            <a:spLocks noChangeArrowheads="1"/>
          </p:cNvSpPr>
          <p:nvPr/>
        </p:nvSpPr>
        <p:spPr>
          <a:xfrm>
            <a:off x="533402" y="1097281"/>
            <a:ext cx="13548360" cy="3330786"/>
          </a:xfrm>
          <a:prstGeom prst="rect">
            <a:avLst/>
          </a:prstGeom>
        </p:spPr>
        <p:txBody>
          <a:bodyPr lIns="146304" tIns="73152" rIns="146304" bIns="73152"/>
          <a:lstStyle>
            <a:lvl1pPr marL="227013" indent="-227013" algn="l" rtl="0" eaLnBrk="0" fontAlgn="base" hangingPunct="0">
              <a:spcBef>
                <a:spcPct val="650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sz="1600">
                <a:solidFill>
                  <a:schemeClr val="tx1"/>
                </a:solidFill>
                <a:latin typeface="+mn-lt"/>
              </a:defRPr>
            </a:lvl3pPr>
            <a:lvl4pPr marL="1201738" indent="-233363" algn="l" rtl="0" eaLnBrk="0" fontAlgn="base" hangingPunct="0">
              <a:spcBef>
                <a:spcPct val="5000"/>
              </a:spcBef>
              <a:spcAft>
                <a:spcPct val="0"/>
              </a:spcAft>
              <a:buChar char="–"/>
              <a:defRPr sz="1600">
                <a:solidFill>
                  <a:schemeClr val="tx1"/>
                </a:solidFill>
                <a:latin typeface="+mn-lt"/>
              </a:defRPr>
            </a:lvl4pPr>
            <a:lvl5pPr marL="1489075" indent="-173038" algn="l" rtl="0" eaLnBrk="0" fontAlgn="base" hangingPunct="0">
              <a:spcBef>
                <a:spcPct val="0"/>
              </a:spcBef>
              <a:spcAft>
                <a:spcPct val="0"/>
              </a:spcAft>
              <a:buChar char="»"/>
              <a:defRPr sz="16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pPr marL="0" indent="0">
              <a:buNone/>
              <a:defRPr/>
            </a:pPr>
            <a:r>
              <a:rPr lang="en-US" b="1" dirty="0" smtClean="0"/>
              <a:t>Scenario:</a:t>
            </a:r>
          </a:p>
          <a:p>
            <a:pPr marL="0" indent="0">
              <a:buNone/>
              <a:defRPr/>
            </a:pPr>
            <a:r>
              <a:rPr lang="en-US" sz="1900" dirty="0">
                <a:solidFill>
                  <a:srgbClr val="FF0000"/>
                </a:solidFill>
              </a:rPr>
              <a:t>Customer</a:t>
            </a:r>
            <a:r>
              <a:rPr lang="en-US" sz="1900" dirty="0" smtClean="0">
                <a:solidFill>
                  <a:srgbClr val="FF0000"/>
                </a:solidFill>
              </a:rPr>
              <a:t>:” </a:t>
            </a:r>
            <a:r>
              <a:rPr lang="en-US" sz="1900" dirty="0"/>
              <a:t>I have </a:t>
            </a:r>
            <a:r>
              <a:rPr lang="en-US" sz="1900" i="1" dirty="0" smtClean="0"/>
              <a:t>this</a:t>
            </a:r>
            <a:r>
              <a:rPr lang="en-US" sz="1900" dirty="0" smtClean="0"/>
              <a:t> input </a:t>
            </a:r>
            <a:r>
              <a:rPr lang="en-US" sz="1900" dirty="0"/>
              <a:t>voltage, output voltage, </a:t>
            </a:r>
            <a:r>
              <a:rPr lang="en-US" sz="1900" dirty="0" smtClean="0"/>
              <a:t>output current and ambient temperature”</a:t>
            </a:r>
          </a:p>
          <a:p>
            <a:pPr marL="0" indent="0">
              <a:buNone/>
              <a:defRPr/>
            </a:pPr>
            <a:r>
              <a:rPr lang="en-US" sz="1900" dirty="0"/>
              <a:t>	</a:t>
            </a:r>
            <a:r>
              <a:rPr lang="en-US" sz="1900" dirty="0" smtClean="0"/>
              <a:t>“Is </a:t>
            </a:r>
            <a:r>
              <a:rPr lang="en-US" sz="1900" dirty="0"/>
              <a:t>it going to work OK thermally</a:t>
            </a:r>
            <a:r>
              <a:rPr lang="en-US" sz="1900" dirty="0" smtClean="0"/>
              <a:t>?”</a:t>
            </a:r>
            <a:endParaRPr lang="en-US" sz="1900" dirty="0"/>
          </a:p>
          <a:p>
            <a:pPr marL="0" indent="0">
              <a:buNone/>
              <a:defRPr/>
            </a:pPr>
            <a:endParaRPr lang="en-US" sz="1900" dirty="0"/>
          </a:p>
          <a:p>
            <a:pPr marL="0" indent="0" algn="ctr">
              <a:buNone/>
              <a:defRPr/>
            </a:pPr>
            <a:r>
              <a:rPr lang="en-US" sz="3200" b="1" dirty="0" smtClean="0">
                <a:solidFill>
                  <a:schemeClr val="tx2"/>
                </a:solidFill>
              </a:rPr>
              <a:t>How </a:t>
            </a:r>
            <a:r>
              <a:rPr lang="en-US" sz="3200" b="1" dirty="0">
                <a:solidFill>
                  <a:schemeClr val="tx2"/>
                </a:solidFill>
              </a:rPr>
              <a:t>much board space/heat sinking do I need with this </a:t>
            </a:r>
            <a:r>
              <a:rPr lang="en-US" sz="3200" b="1" dirty="0" smtClean="0">
                <a:solidFill>
                  <a:schemeClr val="tx2"/>
                </a:solidFill>
              </a:rPr>
              <a:t>device?</a:t>
            </a:r>
          </a:p>
          <a:p>
            <a:pPr marL="0" indent="0" algn="ctr">
              <a:buNone/>
              <a:defRPr/>
            </a:pPr>
            <a:endParaRPr lang="en-US" sz="3200" b="1" dirty="0" smtClean="0">
              <a:solidFill>
                <a:schemeClr val="tx2"/>
              </a:solidFill>
            </a:endParaRPr>
          </a:p>
        </p:txBody>
      </p:sp>
      <p:sp>
        <p:nvSpPr>
          <p:cNvPr id="2" name="TextBox 1"/>
          <p:cNvSpPr txBox="1"/>
          <p:nvPr/>
        </p:nvSpPr>
        <p:spPr>
          <a:xfrm>
            <a:off x="194733" y="4284134"/>
            <a:ext cx="13624562" cy="800219"/>
          </a:xfrm>
          <a:prstGeom prst="rect">
            <a:avLst/>
          </a:prstGeom>
          <a:noFill/>
        </p:spPr>
        <p:txBody>
          <a:bodyPr wrap="square" rtlCol="0">
            <a:spAutoFit/>
          </a:bodyPr>
          <a:lstStyle/>
          <a:p>
            <a:pPr marL="285750" indent="-285750">
              <a:buFont typeface="Arial" panose="020B0604020202020204" pitchFamily="34" charset="0"/>
              <a:buChar char="•"/>
              <a:defRPr/>
            </a:pPr>
            <a:r>
              <a:rPr lang="en-US" sz="2800" b="1" dirty="0">
                <a:solidFill>
                  <a:srgbClr val="0070C0"/>
                </a:solidFill>
              </a:rPr>
              <a:t>Step 1: Estimate the IC power dissipation.</a:t>
            </a:r>
          </a:p>
          <a:p>
            <a:endParaRPr lang="en-US" dirty="0"/>
          </a:p>
        </p:txBody>
      </p:sp>
      <p:sp>
        <p:nvSpPr>
          <p:cNvPr id="6" name="TextBox 5"/>
          <p:cNvSpPr txBox="1"/>
          <p:nvPr/>
        </p:nvSpPr>
        <p:spPr>
          <a:xfrm>
            <a:off x="194733" y="5270501"/>
            <a:ext cx="13624562" cy="800219"/>
          </a:xfrm>
          <a:prstGeom prst="rect">
            <a:avLst/>
          </a:prstGeom>
          <a:noFill/>
        </p:spPr>
        <p:txBody>
          <a:bodyPr wrap="square" rtlCol="0">
            <a:spAutoFit/>
          </a:bodyPr>
          <a:lstStyle/>
          <a:p>
            <a:pPr marL="285750" indent="-285750">
              <a:buFont typeface="Arial" panose="020B0604020202020204" pitchFamily="34" charset="0"/>
              <a:buChar char="•"/>
              <a:defRPr/>
            </a:pPr>
            <a:r>
              <a:rPr lang="en-US" sz="2800" b="1" dirty="0">
                <a:solidFill>
                  <a:srgbClr val="0070C0"/>
                </a:solidFill>
              </a:rPr>
              <a:t>Step </a:t>
            </a:r>
            <a:r>
              <a:rPr lang="en-US" sz="2800" b="1" dirty="0" smtClean="0">
                <a:solidFill>
                  <a:srgbClr val="0070C0"/>
                </a:solidFill>
              </a:rPr>
              <a:t>2: Determine Thermal Requirements</a:t>
            </a:r>
            <a:endParaRPr lang="en-US" b="1" dirty="0">
              <a:solidFill>
                <a:srgbClr val="0070C0"/>
              </a:solidFill>
            </a:endParaRPr>
          </a:p>
          <a:p>
            <a:endParaRPr lang="en-US" dirty="0"/>
          </a:p>
        </p:txBody>
      </p:sp>
      <p:sp>
        <p:nvSpPr>
          <p:cNvPr id="8" name="TextBox 7"/>
          <p:cNvSpPr txBox="1"/>
          <p:nvPr/>
        </p:nvSpPr>
        <p:spPr>
          <a:xfrm>
            <a:off x="194733" y="6339357"/>
            <a:ext cx="13624562" cy="800219"/>
          </a:xfrm>
          <a:prstGeom prst="rect">
            <a:avLst/>
          </a:prstGeom>
          <a:noFill/>
        </p:spPr>
        <p:txBody>
          <a:bodyPr wrap="square" rtlCol="0">
            <a:spAutoFit/>
          </a:bodyPr>
          <a:lstStyle/>
          <a:p>
            <a:pPr marL="285750" indent="-285750">
              <a:buFont typeface="Arial" panose="020B0604020202020204" pitchFamily="34" charset="0"/>
              <a:buChar char="•"/>
              <a:defRPr/>
            </a:pPr>
            <a:r>
              <a:rPr lang="en-US" sz="2800" b="1" dirty="0">
                <a:solidFill>
                  <a:srgbClr val="0070C0"/>
                </a:solidFill>
              </a:rPr>
              <a:t>Step </a:t>
            </a:r>
            <a:r>
              <a:rPr lang="en-US" sz="2800" b="1" dirty="0" smtClean="0">
                <a:solidFill>
                  <a:srgbClr val="0070C0"/>
                </a:solidFill>
              </a:rPr>
              <a:t>3: </a:t>
            </a:r>
            <a:r>
              <a:rPr lang="en-US" sz="2800" b="1" dirty="0">
                <a:solidFill>
                  <a:srgbClr val="0070C0"/>
                </a:solidFill>
              </a:rPr>
              <a:t>Determine </a:t>
            </a:r>
            <a:r>
              <a:rPr lang="en-US" sz="2800" b="1" dirty="0" smtClean="0">
                <a:solidFill>
                  <a:srgbClr val="0070C0"/>
                </a:solidFill>
              </a:rPr>
              <a:t>Board Size Based on Thermal Requirements</a:t>
            </a:r>
            <a:endParaRPr lang="en-US" sz="2800" b="1" dirty="0">
              <a:solidFill>
                <a:srgbClr val="0070C0"/>
              </a:solidFill>
            </a:endParaRPr>
          </a:p>
          <a:p>
            <a:endParaRPr lang="en-US" dirty="0"/>
          </a:p>
        </p:txBody>
      </p:sp>
    </p:spTree>
    <p:extLst>
      <p:ext uri="{BB962C8B-B14F-4D97-AF65-F5344CB8AC3E}">
        <p14:creationId xmlns:p14="http://schemas.microsoft.com/office/powerpoint/2010/main" val="33137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lstStyle/>
          <a:p>
            <a:pPr eaLnBrk="1" hangingPunct="1"/>
            <a:r>
              <a:rPr lang="en-US" altLang="en-US" sz="4000" dirty="0"/>
              <a:t>Step 1. Estimate the IC Power Dissipation </a:t>
            </a:r>
          </a:p>
        </p:txBody>
      </p:sp>
      <p:sp>
        <p:nvSpPr>
          <p:cNvPr id="44036" name="Slide Number Placeholder 2"/>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1188720" indent="-457200" eaLnBrk="0" hangingPunct="0">
              <a:defRPr>
                <a:solidFill>
                  <a:schemeClr val="tx1"/>
                </a:solidFill>
                <a:latin typeface="Arial" pitchFamily="34" charset="0"/>
              </a:defRPr>
            </a:lvl2pPr>
            <a:lvl3pPr marL="1828800" indent="-365760" eaLnBrk="0" hangingPunct="0">
              <a:defRPr>
                <a:solidFill>
                  <a:schemeClr val="tx1"/>
                </a:solidFill>
                <a:latin typeface="Arial" pitchFamily="34" charset="0"/>
              </a:defRPr>
            </a:lvl3pPr>
            <a:lvl4pPr marL="2560320" indent="-365760" eaLnBrk="0" hangingPunct="0">
              <a:defRPr>
                <a:solidFill>
                  <a:schemeClr val="tx1"/>
                </a:solidFill>
                <a:latin typeface="Arial" pitchFamily="34" charset="0"/>
              </a:defRPr>
            </a:lvl4pPr>
            <a:lvl5pPr marL="3291840" indent="-365760" eaLnBrk="0" hangingPunct="0">
              <a:defRPr>
                <a:solidFill>
                  <a:schemeClr val="tx1"/>
                </a:solidFill>
                <a:latin typeface="Arial" pitchFamily="34" charset="0"/>
              </a:defRPr>
            </a:lvl5pPr>
            <a:lvl6pPr marL="4023360" indent="-365760" eaLnBrk="0" fontAlgn="base" hangingPunct="0">
              <a:spcBef>
                <a:spcPct val="0"/>
              </a:spcBef>
              <a:spcAft>
                <a:spcPct val="0"/>
              </a:spcAft>
              <a:defRPr>
                <a:solidFill>
                  <a:schemeClr val="tx1"/>
                </a:solidFill>
                <a:latin typeface="Arial" pitchFamily="34" charset="0"/>
              </a:defRPr>
            </a:lvl6pPr>
            <a:lvl7pPr marL="4754880" indent="-365760" eaLnBrk="0" fontAlgn="base" hangingPunct="0">
              <a:spcBef>
                <a:spcPct val="0"/>
              </a:spcBef>
              <a:spcAft>
                <a:spcPct val="0"/>
              </a:spcAft>
              <a:defRPr>
                <a:solidFill>
                  <a:schemeClr val="tx1"/>
                </a:solidFill>
                <a:latin typeface="Arial" pitchFamily="34" charset="0"/>
              </a:defRPr>
            </a:lvl7pPr>
            <a:lvl8pPr marL="5486400" indent="-365760" eaLnBrk="0" fontAlgn="base" hangingPunct="0">
              <a:spcBef>
                <a:spcPct val="0"/>
              </a:spcBef>
              <a:spcAft>
                <a:spcPct val="0"/>
              </a:spcAft>
              <a:defRPr>
                <a:solidFill>
                  <a:schemeClr val="tx1"/>
                </a:solidFill>
                <a:latin typeface="Arial" pitchFamily="34" charset="0"/>
              </a:defRPr>
            </a:lvl8pPr>
            <a:lvl9pPr marL="6217920" indent="-365760" eaLnBrk="0" fontAlgn="base" hangingPunct="0">
              <a:spcBef>
                <a:spcPct val="0"/>
              </a:spcBef>
              <a:spcAft>
                <a:spcPct val="0"/>
              </a:spcAft>
              <a:defRPr>
                <a:solidFill>
                  <a:schemeClr val="tx1"/>
                </a:solidFill>
                <a:latin typeface="Arial" pitchFamily="34" charset="0"/>
              </a:defRPr>
            </a:lvl9pPr>
          </a:lstStyle>
          <a:p>
            <a:pPr eaLnBrk="1" hangingPunct="1"/>
            <a:fld id="{BD2FCAFD-8894-42A2-976D-2DC05C413921}" type="slidenum">
              <a:rPr lang="en-US" altLang="en-US"/>
              <a:pPr eaLnBrk="1" hangingPunct="1"/>
              <a:t>25</a:t>
            </a:fld>
            <a:endParaRPr lang="en-US" altLang="en-US" dirty="0"/>
          </a:p>
        </p:txBody>
      </p:sp>
      <p:sp>
        <p:nvSpPr>
          <p:cNvPr id="44037" name="Rectangle 5"/>
          <p:cNvSpPr txBox="1">
            <a:spLocks noChangeArrowheads="1"/>
          </p:cNvSpPr>
          <p:nvPr/>
        </p:nvSpPr>
        <p:spPr bwMode="auto">
          <a:xfrm>
            <a:off x="550334" y="1094795"/>
            <a:ext cx="13531428" cy="624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lstStyle>
            <a:lvl1pPr eaLnBrk="0" hangingPunct="0">
              <a:spcBef>
                <a:spcPct val="65000"/>
              </a:spcBef>
              <a:buChar char="•"/>
              <a:defRPr sz="2000">
                <a:solidFill>
                  <a:schemeClr val="tx1"/>
                </a:solidFill>
                <a:latin typeface="Arial" pitchFamily="34" charset="0"/>
              </a:defRPr>
            </a:lvl1pPr>
            <a:lvl2pPr marL="574675" indent="-233363" eaLnBrk="0" hangingPunct="0">
              <a:spcBef>
                <a:spcPct val="20000"/>
              </a:spcBef>
              <a:buChar char="–"/>
              <a:defRPr>
                <a:solidFill>
                  <a:schemeClr val="tx1"/>
                </a:solidFill>
                <a:latin typeface="Arial" pitchFamily="34" charset="0"/>
              </a:defRPr>
            </a:lvl2pPr>
            <a:lvl3pPr marL="854075" indent="-165100" eaLnBrk="0" hangingPunct="0">
              <a:spcBef>
                <a:spcPct val="15000"/>
              </a:spcBef>
              <a:buChar char="•"/>
              <a:defRPr sz="1600">
                <a:solidFill>
                  <a:schemeClr val="tx1"/>
                </a:solidFill>
                <a:latin typeface="Arial" pitchFamily="34" charset="0"/>
              </a:defRPr>
            </a:lvl3pPr>
            <a:lvl4pPr marL="1201738" indent="-233363" eaLnBrk="0" hangingPunct="0">
              <a:spcBef>
                <a:spcPct val="5000"/>
              </a:spcBef>
              <a:buChar char="–"/>
              <a:defRPr sz="1600">
                <a:solidFill>
                  <a:schemeClr val="tx1"/>
                </a:solidFill>
                <a:latin typeface="Arial" pitchFamily="34" charset="0"/>
              </a:defRPr>
            </a:lvl4pPr>
            <a:lvl5pPr marL="1489075" indent="-173038" eaLnBrk="0" hangingPunct="0">
              <a:buChar char="»"/>
              <a:defRPr sz="1600">
                <a:solidFill>
                  <a:schemeClr val="tx1"/>
                </a:solidFill>
                <a:latin typeface="Arial" pitchFamily="34" charset="0"/>
              </a:defRPr>
            </a:lvl5pPr>
            <a:lvl6pPr marL="1946275" indent="-173038" eaLnBrk="0" fontAlgn="base" hangingPunct="0">
              <a:spcBef>
                <a:spcPct val="0"/>
              </a:spcBef>
              <a:spcAft>
                <a:spcPct val="0"/>
              </a:spcAft>
              <a:buChar char="»"/>
              <a:defRPr sz="1600">
                <a:solidFill>
                  <a:schemeClr val="tx1"/>
                </a:solidFill>
                <a:latin typeface="Arial" pitchFamily="34" charset="0"/>
              </a:defRPr>
            </a:lvl6pPr>
            <a:lvl7pPr marL="2403475" indent="-173038" eaLnBrk="0" fontAlgn="base" hangingPunct="0">
              <a:spcBef>
                <a:spcPct val="0"/>
              </a:spcBef>
              <a:spcAft>
                <a:spcPct val="0"/>
              </a:spcAft>
              <a:buChar char="»"/>
              <a:defRPr sz="1600">
                <a:solidFill>
                  <a:schemeClr val="tx1"/>
                </a:solidFill>
                <a:latin typeface="Arial" pitchFamily="34" charset="0"/>
              </a:defRPr>
            </a:lvl7pPr>
            <a:lvl8pPr marL="2860675" indent="-173038" eaLnBrk="0" fontAlgn="base" hangingPunct="0">
              <a:spcBef>
                <a:spcPct val="0"/>
              </a:spcBef>
              <a:spcAft>
                <a:spcPct val="0"/>
              </a:spcAft>
              <a:buChar char="»"/>
              <a:defRPr sz="1600">
                <a:solidFill>
                  <a:schemeClr val="tx1"/>
                </a:solidFill>
                <a:latin typeface="Arial" pitchFamily="34" charset="0"/>
              </a:defRPr>
            </a:lvl8pPr>
            <a:lvl9pPr marL="3317875" indent="-173038" eaLnBrk="0" fontAlgn="base" hangingPunct="0">
              <a:spcBef>
                <a:spcPct val="0"/>
              </a:spcBef>
              <a:spcAft>
                <a:spcPct val="0"/>
              </a:spcAft>
              <a:buChar char="»"/>
              <a:defRPr sz="1600">
                <a:solidFill>
                  <a:schemeClr val="tx1"/>
                </a:solidFill>
                <a:latin typeface="Arial" pitchFamily="34" charset="0"/>
              </a:defRPr>
            </a:lvl9pPr>
          </a:lstStyle>
          <a:p>
            <a:pPr>
              <a:buFontTx/>
              <a:buNone/>
            </a:pPr>
            <a:r>
              <a:rPr lang="en-US" altLang="en-US" sz="2600" dirty="0" smtClean="0"/>
              <a:t>1a.	Look </a:t>
            </a:r>
            <a:r>
              <a:rPr lang="en-US" altLang="en-US" sz="2600" dirty="0"/>
              <a:t>in the datasheet for </a:t>
            </a:r>
            <a:r>
              <a:rPr lang="en-US" altLang="en-US" sz="2600" dirty="0" smtClean="0"/>
              <a:t>an efficiency curve that is close to the given application 	conditions. Ideally the efficiency should be taken at a temperature greater than 	25°C, since the die will always be above ambient when running with load.</a:t>
            </a:r>
          </a:p>
          <a:p>
            <a:pPr>
              <a:buFontTx/>
              <a:buNone/>
            </a:pPr>
            <a:endParaRPr lang="en-US" altLang="en-US" sz="2600" dirty="0" smtClean="0"/>
          </a:p>
          <a:p>
            <a:pPr>
              <a:buFontTx/>
              <a:buNone/>
            </a:pPr>
            <a:r>
              <a:rPr lang="en-US" altLang="en-US" sz="2600" dirty="0" smtClean="0"/>
              <a:t>1b.	Calculate the total power loss using:</a:t>
            </a:r>
          </a:p>
          <a:p>
            <a:pPr>
              <a:buFontTx/>
              <a:buNone/>
            </a:pPr>
            <a:endParaRPr lang="en-US" altLang="en-US" sz="2600" dirty="0" smtClean="0"/>
          </a:p>
          <a:p>
            <a:pPr>
              <a:buFontTx/>
              <a:buNone/>
            </a:pPr>
            <a:r>
              <a:rPr lang="en-US" altLang="en-US" sz="2600" dirty="0" smtClean="0"/>
              <a:t>1c.	Subtract the loss in the inductor to get the IC P</a:t>
            </a:r>
            <a:r>
              <a:rPr lang="en-US" altLang="en-US" sz="2600" baseline="-25000" dirty="0" smtClean="0"/>
              <a:t>D</a:t>
            </a:r>
            <a:r>
              <a:rPr lang="en-US" altLang="en-US" sz="2600" dirty="0"/>
              <a:t>:</a:t>
            </a:r>
            <a:endParaRPr lang="en-US" altLang="en-US" sz="2600" dirty="0" smtClean="0"/>
          </a:p>
          <a:p>
            <a:pPr>
              <a:buFontTx/>
              <a:buNone/>
            </a:pPr>
            <a:endParaRPr lang="en-US" altLang="en-US" sz="2600" dirty="0"/>
          </a:p>
          <a:p>
            <a:pPr>
              <a:buFontTx/>
              <a:buNone/>
            </a:pPr>
            <a:r>
              <a:rPr lang="en-US" altLang="en-US" sz="2600" dirty="0" smtClean="0"/>
              <a:t>						</a:t>
            </a:r>
          </a:p>
          <a:p>
            <a:pPr>
              <a:buFontTx/>
              <a:buNone/>
            </a:pPr>
            <a:r>
              <a:rPr lang="en-US" altLang="en-US" sz="2600" dirty="0"/>
              <a:t>	</a:t>
            </a:r>
            <a:r>
              <a:rPr lang="en-US" altLang="en-US" sz="2600" dirty="0" smtClean="0"/>
              <a:t>										</a:t>
            </a:r>
          </a:p>
          <a:p>
            <a:pPr>
              <a:buFontTx/>
              <a:buNone/>
            </a:pPr>
            <a:endParaRPr lang="en-US" altLang="en-US" sz="2600" dirty="0"/>
          </a:p>
        </p:txBody>
      </p:sp>
      <p:graphicFrame>
        <p:nvGraphicFramePr>
          <p:cNvPr id="3" name="Object 2"/>
          <p:cNvGraphicFramePr>
            <a:graphicFrameLocks noChangeAspect="1"/>
          </p:cNvGraphicFramePr>
          <p:nvPr>
            <p:extLst>
              <p:ext uri="{D42A27DB-BD31-4B8C-83A1-F6EECF244321}">
                <p14:modId xmlns:p14="http://schemas.microsoft.com/office/powerpoint/2010/main" val="227559578"/>
              </p:ext>
            </p:extLst>
          </p:nvPr>
        </p:nvGraphicFramePr>
        <p:xfrm>
          <a:off x="7096763" y="2980715"/>
          <a:ext cx="4303712" cy="1074737"/>
        </p:xfrm>
        <a:graphic>
          <a:graphicData uri="http://schemas.openxmlformats.org/presentationml/2006/ole">
            <mc:AlternateContent xmlns:mc="http://schemas.openxmlformats.org/markup-compatibility/2006">
              <mc:Choice xmlns:v="urn:schemas-microsoft-com:vml" Requires="v">
                <p:oleObj spid="_x0000_s43310" name="Equation" r:id="rId4" imgW="1574640" imgH="393480" progId="Equation.DSMT4">
                  <p:embed/>
                </p:oleObj>
              </mc:Choice>
              <mc:Fallback>
                <p:oleObj name="Equation" r:id="rId4" imgW="1574640" imgH="393480" progId="Equation.DSMT4">
                  <p:embed/>
                  <p:pic>
                    <p:nvPicPr>
                      <p:cNvPr id="0" name=""/>
                      <p:cNvPicPr/>
                      <p:nvPr/>
                    </p:nvPicPr>
                    <p:blipFill>
                      <a:blip r:embed="rId5"/>
                      <a:stretch>
                        <a:fillRect/>
                      </a:stretch>
                    </p:blipFill>
                    <p:spPr>
                      <a:xfrm>
                        <a:off x="7096763" y="2980715"/>
                        <a:ext cx="4303712" cy="107473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152379101"/>
              </p:ext>
            </p:extLst>
          </p:nvPr>
        </p:nvGraphicFramePr>
        <p:xfrm>
          <a:off x="9070121" y="4467152"/>
          <a:ext cx="3367087" cy="623888"/>
        </p:xfrm>
        <a:graphic>
          <a:graphicData uri="http://schemas.openxmlformats.org/presentationml/2006/ole">
            <mc:AlternateContent xmlns:mc="http://schemas.openxmlformats.org/markup-compatibility/2006">
              <mc:Choice xmlns:v="urn:schemas-microsoft-com:vml" Requires="v">
                <p:oleObj spid="_x0000_s43311" name="Equation" r:id="rId6" imgW="1231560" imgH="228600" progId="Equation.DSMT4">
                  <p:embed/>
                </p:oleObj>
              </mc:Choice>
              <mc:Fallback>
                <p:oleObj name="Equation" r:id="rId6" imgW="1231560" imgH="228600" progId="Equation.DSMT4">
                  <p:embed/>
                  <p:pic>
                    <p:nvPicPr>
                      <p:cNvPr id="0" name="Object 2"/>
                      <p:cNvPicPr>
                        <a:picLocks noChangeAspect="1" noChangeArrowheads="1"/>
                      </p:cNvPicPr>
                      <p:nvPr/>
                    </p:nvPicPr>
                    <p:blipFill>
                      <a:blip r:embed="rId7"/>
                      <a:srcRect/>
                      <a:stretch>
                        <a:fillRect/>
                      </a:stretch>
                    </p:blipFill>
                    <p:spPr bwMode="auto">
                      <a:xfrm>
                        <a:off x="9070121" y="4467152"/>
                        <a:ext cx="336708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61946061"/>
              </p:ext>
            </p:extLst>
          </p:nvPr>
        </p:nvGraphicFramePr>
        <p:xfrm>
          <a:off x="9195777" y="5288684"/>
          <a:ext cx="3021013" cy="519112"/>
        </p:xfrm>
        <a:graphic>
          <a:graphicData uri="http://schemas.openxmlformats.org/presentationml/2006/ole">
            <mc:AlternateContent xmlns:mc="http://schemas.openxmlformats.org/markup-compatibility/2006">
              <mc:Choice xmlns:v="urn:schemas-microsoft-com:vml" Requires="v">
                <p:oleObj spid="_x0000_s43312" name="Equation" r:id="rId8" imgW="1104840" imgH="190440" progId="Equation.DSMT4">
                  <p:embed/>
                </p:oleObj>
              </mc:Choice>
              <mc:Fallback>
                <p:oleObj name="Equation" r:id="rId8" imgW="1104840" imgH="190440" progId="Equation.DSMT4">
                  <p:embed/>
                  <p:pic>
                    <p:nvPicPr>
                      <p:cNvPr id="0" name="Object 3"/>
                      <p:cNvPicPr>
                        <a:picLocks noChangeAspect="1" noChangeArrowheads="1"/>
                      </p:cNvPicPr>
                      <p:nvPr/>
                    </p:nvPicPr>
                    <p:blipFill>
                      <a:blip r:embed="rId9"/>
                      <a:srcRect/>
                      <a:stretch>
                        <a:fillRect/>
                      </a:stretch>
                    </p:blipFill>
                    <p:spPr bwMode="auto">
                      <a:xfrm>
                        <a:off x="9195777" y="5288684"/>
                        <a:ext cx="3021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75899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982" y="2163803"/>
            <a:ext cx="5783263"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itle 1"/>
          <p:cNvSpPr>
            <a:spLocks noGrp="1"/>
          </p:cNvSpPr>
          <p:nvPr>
            <p:ph type="title"/>
          </p:nvPr>
        </p:nvSpPr>
        <p:spPr/>
        <p:txBody>
          <a:bodyPr/>
          <a:lstStyle/>
          <a:p>
            <a:pPr eaLnBrk="1" hangingPunct="1"/>
            <a:r>
              <a:rPr lang="en-US" altLang="en-US" sz="4000" dirty="0"/>
              <a:t>Step 1. </a:t>
            </a:r>
            <a:r>
              <a:rPr lang="en-US" altLang="en-US" sz="4000" dirty="0" smtClean="0"/>
              <a:t>(cont.)</a:t>
            </a:r>
            <a:endParaRPr lang="en-US" altLang="en-US" sz="4000" dirty="0"/>
          </a:p>
        </p:txBody>
      </p:sp>
      <p:sp>
        <p:nvSpPr>
          <p:cNvPr id="44036" name="Slide Number Placeholder 2"/>
          <p:cNvSpPr>
            <a:spLocks noGrp="1"/>
          </p:cNvSpPr>
          <p:nvPr>
            <p:ph type="sldNum"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1188720" indent="-457200" eaLnBrk="0" hangingPunct="0">
              <a:defRPr>
                <a:solidFill>
                  <a:schemeClr val="tx1"/>
                </a:solidFill>
                <a:latin typeface="Arial" pitchFamily="34" charset="0"/>
              </a:defRPr>
            </a:lvl2pPr>
            <a:lvl3pPr marL="1828800" indent="-365760" eaLnBrk="0" hangingPunct="0">
              <a:defRPr>
                <a:solidFill>
                  <a:schemeClr val="tx1"/>
                </a:solidFill>
                <a:latin typeface="Arial" pitchFamily="34" charset="0"/>
              </a:defRPr>
            </a:lvl3pPr>
            <a:lvl4pPr marL="2560320" indent="-365760" eaLnBrk="0" hangingPunct="0">
              <a:defRPr>
                <a:solidFill>
                  <a:schemeClr val="tx1"/>
                </a:solidFill>
                <a:latin typeface="Arial" pitchFamily="34" charset="0"/>
              </a:defRPr>
            </a:lvl4pPr>
            <a:lvl5pPr marL="3291840" indent="-365760" eaLnBrk="0" hangingPunct="0">
              <a:defRPr>
                <a:solidFill>
                  <a:schemeClr val="tx1"/>
                </a:solidFill>
                <a:latin typeface="Arial" pitchFamily="34" charset="0"/>
              </a:defRPr>
            </a:lvl5pPr>
            <a:lvl6pPr marL="4023360" indent="-365760" eaLnBrk="0" fontAlgn="base" hangingPunct="0">
              <a:spcBef>
                <a:spcPct val="0"/>
              </a:spcBef>
              <a:spcAft>
                <a:spcPct val="0"/>
              </a:spcAft>
              <a:defRPr>
                <a:solidFill>
                  <a:schemeClr val="tx1"/>
                </a:solidFill>
                <a:latin typeface="Arial" pitchFamily="34" charset="0"/>
              </a:defRPr>
            </a:lvl6pPr>
            <a:lvl7pPr marL="4754880" indent="-365760" eaLnBrk="0" fontAlgn="base" hangingPunct="0">
              <a:spcBef>
                <a:spcPct val="0"/>
              </a:spcBef>
              <a:spcAft>
                <a:spcPct val="0"/>
              </a:spcAft>
              <a:defRPr>
                <a:solidFill>
                  <a:schemeClr val="tx1"/>
                </a:solidFill>
                <a:latin typeface="Arial" pitchFamily="34" charset="0"/>
              </a:defRPr>
            </a:lvl7pPr>
            <a:lvl8pPr marL="5486400" indent="-365760" eaLnBrk="0" fontAlgn="base" hangingPunct="0">
              <a:spcBef>
                <a:spcPct val="0"/>
              </a:spcBef>
              <a:spcAft>
                <a:spcPct val="0"/>
              </a:spcAft>
              <a:defRPr>
                <a:solidFill>
                  <a:schemeClr val="tx1"/>
                </a:solidFill>
                <a:latin typeface="Arial" pitchFamily="34" charset="0"/>
              </a:defRPr>
            </a:lvl8pPr>
            <a:lvl9pPr marL="6217920" indent="-365760" eaLnBrk="0" fontAlgn="base" hangingPunct="0">
              <a:spcBef>
                <a:spcPct val="0"/>
              </a:spcBef>
              <a:spcAft>
                <a:spcPct val="0"/>
              </a:spcAft>
              <a:defRPr>
                <a:solidFill>
                  <a:schemeClr val="tx1"/>
                </a:solidFill>
                <a:latin typeface="Arial" pitchFamily="34" charset="0"/>
              </a:defRPr>
            </a:lvl9pPr>
          </a:lstStyle>
          <a:p>
            <a:pPr eaLnBrk="1" hangingPunct="1"/>
            <a:fld id="{BD2FCAFD-8894-42A2-976D-2DC05C413921}" type="slidenum">
              <a:rPr lang="en-US" altLang="en-US"/>
              <a:pPr eaLnBrk="1" hangingPunct="1"/>
              <a:t>26</a:t>
            </a:fld>
            <a:endParaRPr lang="en-US" altLang="en-US" dirty="0"/>
          </a:p>
        </p:txBody>
      </p:sp>
      <p:sp>
        <p:nvSpPr>
          <p:cNvPr id="44037" name="Rectangle 5"/>
          <p:cNvSpPr txBox="1">
            <a:spLocks noChangeArrowheads="1"/>
          </p:cNvSpPr>
          <p:nvPr/>
        </p:nvSpPr>
        <p:spPr bwMode="auto">
          <a:xfrm>
            <a:off x="499533" y="1094795"/>
            <a:ext cx="13486098" cy="63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lstStyle>
            <a:lvl1pPr eaLnBrk="0" hangingPunct="0">
              <a:spcBef>
                <a:spcPct val="65000"/>
              </a:spcBef>
              <a:buChar char="•"/>
              <a:defRPr sz="2000">
                <a:solidFill>
                  <a:schemeClr val="tx1"/>
                </a:solidFill>
                <a:latin typeface="Arial" pitchFamily="34" charset="0"/>
              </a:defRPr>
            </a:lvl1pPr>
            <a:lvl2pPr marL="574675" indent="-233363" eaLnBrk="0" hangingPunct="0">
              <a:spcBef>
                <a:spcPct val="20000"/>
              </a:spcBef>
              <a:buChar char="–"/>
              <a:defRPr>
                <a:solidFill>
                  <a:schemeClr val="tx1"/>
                </a:solidFill>
                <a:latin typeface="Arial" pitchFamily="34" charset="0"/>
              </a:defRPr>
            </a:lvl2pPr>
            <a:lvl3pPr marL="854075" indent="-165100" eaLnBrk="0" hangingPunct="0">
              <a:spcBef>
                <a:spcPct val="15000"/>
              </a:spcBef>
              <a:buChar char="•"/>
              <a:defRPr sz="1600">
                <a:solidFill>
                  <a:schemeClr val="tx1"/>
                </a:solidFill>
                <a:latin typeface="Arial" pitchFamily="34" charset="0"/>
              </a:defRPr>
            </a:lvl3pPr>
            <a:lvl4pPr marL="1201738" indent="-233363" eaLnBrk="0" hangingPunct="0">
              <a:spcBef>
                <a:spcPct val="5000"/>
              </a:spcBef>
              <a:buChar char="–"/>
              <a:defRPr sz="1600">
                <a:solidFill>
                  <a:schemeClr val="tx1"/>
                </a:solidFill>
                <a:latin typeface="Arial" pitchFamily="34" charset="0"/>
              </a:defRPr>
            </a:lvl4pPr>
            <a:lvl5pPr marL="1489075" indent="-173038" eaLnBrk="0" hangingPunct="0">
              <a:buChar char="»"/>
              <a:defRPr sz="1600">
                <a:solidFill>
                  <a:schemeClr val="tx1"/>
                </a:solidFill>
                <a:latin typeface="Arial" pitchFamily="34" charset="0"/>
              </a:defRPr>
            </a:lvl5pPr>
            <a:lvl6pPr marL="1946275" indent="-173038" eaLnBrk="0" fontAlgn="base" hangingPunct="0">
              <a:spcBef>
                <a:spcPct val="0"/>
              </a:spcBef>
              <a:spcAft>
                <a:spcPct val="0"/>
              </a:spcAft>
              <a:buChar char="»"/>
              <a:defRPr sz="1600">
                <a:solidFill>
                  <a:schemeClr val="tx1"/>
                </a:solidFill>
                <a:latin typeface="Arial" pitchFamily="34" charset="0"/>
              </a:defRPr>
            </a:lvl6pPr>
            <a:lvl7pPr marL="2403475" indent="-173038" eaLnBrk="0" fontAlgn="base" hangingPunct="0">
              <a:spcBef>
                <a:spcPct val="0"/>
              </a:spcBef>
              <a:spcAft>
                <a:spcPct val="0"/>
              </a:spcAft>
              <a:buChar char="»"/>
              <a:defRPr sz="1600">
                <a:solidFill>
                  <a:schemeClr val="tx1"/>
                </a:solidFill>
                <a:latin typeface="Arial" pitchFamily="34" charset="0"/>
              </a:defRPr>
            </a:lvl7pPr>
            <a:lvl8pPr marL="2860675" indent="-173038" eaLnBrk="0" fontAlgn="base" hangingPunct="0">
              <a:spcBef>
                <a:spcPct val="0"/>
              </a:spcBef>
              <a:spcAft>
                <a:spcPct val="0"/>
              </a:spcAft>
              <a:buChar char="»"/>
              <a:defRPr sz="1600">
                <a:solidFill>
                  <a:schemeClr val="tx1"/>
                </a:solidFill>
                <a:latin typeface="Arial" pitchFamily="34" charset="0"/>
              </a:defRPr>
            </a:lvl8pPr>
            <a:lvl9pPr marL="3317875" indent="-173038" eaLnBrk="0" fontAlgn="base" hangingPunct="0">
              <a:spcBef>
                <a:spcPct val="0"/>
              </a:spcBef>
              <a:spcAft>
                <a:spcPct val="0"/>
              </a:spcAft>
              <a:buChar char="»"/>
              <a:defRPr sz="1600">
                <a:solidFill>
                  <a:schemeClr val="tx1"/>
                </a:solidFill>
                <a:latin typeface="Arial" pitchFamily="34" charset="0"/>
              </a:defRPr>
            </a:lvl9pPr>
          </a:lstStyle>
          <a:p>
            <a:pPr>
              <a:buNone/>
            </a:pPr>
            <a:r>
              <a:rPr lang="en-US" altLang="en-US" sz="2600" b="1" dirty="0" smtClean="0">
                <a:solidFill>
                  <a:srgbClr val="FF0000"/>
                </a:solidFill>
              </a:rPr>
              <a:t>Example</a:t>
            </a:r>
            <a:r>
              <a:rPr lang="en-US" altLang="en-US" sz="2600" b="1" dirty="0">
                <a:solidFill>
                  <a:srgbClr val="FF0000"/>
                </a:solidFill>
              </a:rPr>
              <a:t>:</a:t>
            </a:r>
            <a:r>
              <a:rPr lang="en-US" altLang="en-US" sz="2600" dirty="0"/>
              <a:t> </a:t>
            </a:r>
            <a:r>
              <a:rPr lang="en-US" altLang="en-US" sz="2600" dirty="0" smtClean="0"/>
              <a:t>       </a:t>
            </a:r>
            <a:r>
              <a:rPr lang="en-US" altLang="en-US" sz="2800" b="1" dirty="0" smtClean="0"/>
              <a:t>LMR33630 RNX (Hot Rod)  </a:t>
            </a:r>
            <a:r>
              <a:rPr lang="en-US" sz="2800" dirty="0" smtClean="0"/>
              <a:t>V</a:t>
            </a:r>
            <a:r>
              <a:rPr lang="en-US" sz="2800" baseline="-25000" dirty="0" smtClean="0"/>
              <a:t>IN </a:t>
            </a:r>
            <a:r>
              <a:rPr lang="en-US" altLang="en-US" sz="2600" dirty="0" smtClean="0"/>
              <a:t>= 12V,  </a:t>
            </a:r>
            <a:r>
              <a:rPr lang="en-US" sz="2800" dirty="0" smtClean="0"/>
              <a:t>V</a:t>
            </a:r>
            <a:r>
              <a:rPr lang="en-US" sz="2800" baseline="-25000" dirty="0" smtClean="0"/>
              <a:t>OUT</a:t>
            </a:r>
            <a:r>
              <a:rPr lang="en-US" sz="2800" dirty="0"/>
              <a:t>, </a:t>
            </a:r>
            <a:r>
              <a:rPr lang="en-US" altLang="en-US" sz="2600" dirty="0" smtClean="0"/>
              <a:t>= 5V,</a:t>
            </a:r>
            <a:r>
              <a:rPr lang="en-US" sz="2400" dirty="0"/>
              <a:t> </a:t>
            </a:r>
            <a:r>
              <a:rPr lang="en-US" sz="2400" dirty="0" smtClean="0"/>
              <a:t> I</a:t>
            </a:r>
            <a:r>
              <a:rPr lang="en-US" sz="2400" baseline="-25000" dirty="0" smtClean="0"/>
              <a:t>OUT</a:t>
            </a:r>
            <a:r>
              <a:rPr lang="en-US" altLang="en-US" sz="2600" dirty="0" smtClean="0"/>
              <a:t> = 3A</a:t>
            </a:r>
            <a:r>
              <a:rPr lang="en-US" altLang="en-US" sz="2600" dirty="0"/>
              <a:t>, </a:t>
            </a:r>
            <a:r>
              <a:rPr lang="en-US" altLang="en-US" sz="2600" dirty="0" smtClean="0"/>
              <a:t> 2.1MHz </a:t>
            </a:r>
          </a:p>
          <a:p>
            <a:pPr>
              <a:buFontTx/>
              <a:buNone/>
            </a:pPr>
            <a:r>
              <a:rPr lang="en-US" altLang="en-US" sz="2600" dirty="0" smtClean="0"/>
              <a:t>1a.	We find an efficiency from the data sheet:</a:t>
            </a:r>
          </a:p>
          <a:p>
            <a:pPr>
              <a:buFontTx/>
              <a:buNone/>
            </a:pPr>
            <a:r>
              <a:rPr lang="en-US" altLang="en-US" sz="2600" dirty="0"/>
              <a:t>	</a:t>
            </a:r>
            <a:r>
              <a:rPr lang="en-US" altLang="en-US" sz="2600" dirty="0" smtClean="0"/>
              <a:t>Approximate Efficiency of </a:t>
            </a:r>
            <a:r>
              <a:rPr lang="en-US" altLang="en-US" sz="2600" b="1" dirty="0" smtClean="0">
                <a:solidFill>
                  <a:srgbClr val="FF0000"/>
                </a:solidFill>
              </a:rPr>
              <a:t>91%</a:t>
            </a:r>
            <a:r>
              <a:rPr lang="en-US" altLang="en-US" sz="2600" dirty="0" smtClean="0"/>
              <a:t> </a:t>
            </a:r>
          </a:p>
          <a:p>
            <a:pPr>
              <a:buFontTx/>
              <a:buNone/>
            </a:pPr>
            <a:r>
              <a:rPr lang="en-US" altLang="en-US" sz="2600" dirty="0"/>
              <a:t>	</a:t>
            </a:r>
            <a:r>
              <a:rPr lang="en-US" altLang="en-US" sz="2600" dirty="0" smtClean="0"/>
              <a:t>based on graph shown</a:t>
            </a:r>
          </a:p>
          <a:p>
            <a:pPr>
              <a:buFontTx/>
              <a:buNone/>
            </a:pPr>
            <a:endParaRPr lang="en-US" altLang="en-US" sz="2600" dirty="0"/>
          </a:p>
          <a:p>
            <a:pPr>
              <a:buFontTx/>
              <a:buNone/>
            </a:pPr>
            <a:r>
              <a:rPr lang="en-US" altLang="en-US" sz="2600" dirty="0" smtClean="0"/>
              <a:t>1b.	P</a:t>
            </a:r>
            <a:r>
              <a:rPr lang="en-US" altLang="en-US" sz="2600" baseline="-25000" dirty="0" smtClean="0"/>
              <a:t>LOSS</a:t>
            </a:r>
            <a:r>
              <a:rPr lang="en-US" altLang="en-US" sz="2600" dirty="0" smtClean="0"/>
              <a:t> = </a:t>
            </a:r>
            <a:r>
              <a:rPr lang="en-US" altLang="en-US" sz="2600" b="1" dirty="0" smtClean="0">
                <a:solidFill>
                  <a:srgbClr val="FF0000"/>
                </a:solidFill>
              </a:rPr>
              <a:t>1.48W</a:t>
            </a:r>
          </a:p>
          <a:p>
            <a:pPr>
              <a:buFontTx/>
              <a:buNone/>
            </a:pPr>
            <a:endParaRPr lang="en-US" altLang="en-US" sz="2600" dirty="0" smtClean="0">
              <a:solidFill>
                <a:srgbClr val="FF0000"/>
              </a:solidFill>
            </a:endParaRPr>
          </a:p>
          <a:p>
            <a:pPr>
              <a:buFontTx/>
              <a:buNone/>
            </a:pPr>
            <a:r>
              <a:rPr lang="en-US" altLang="en-US" sz="2600" dirty="0" smtClean="0"/>
              <a:t>1c.	P</a:t>
            </a:r>
            <a:r>
              <a:rPr lang="en-US" altLang="en-US" sz="2600" baseline="-25000" dirty="0" smtClean="0"/>
              <a:t>D</a:t>
            </a:r>
            <a:r>
              <a:rPr lang="en-US" altLang="en-US" sz="2600" dirty="0" smtClean="0"/>
              <a:t> = </a:t>
            </a:r>
            <a:r>
              <a:rPr lang="en-US" altLang="en-US" sz="2600" b="1" dirty="0" smtClean="0">
                <a:solidFill>
                  <a:srgbClr val="FF0000"/>
                </a:solidFill>
              </a:rPr>
              <a:t>1.16W</a:t>
            </a:r>
            <a:r>
              <a:rPr lang="en-US" altLang="en-US" sz="2600" dirty="0" smtClean="0"/>
              <a:t>  (R</a:t>
            </a:r>
            <a:r>
              <a:rPr lang="en-US" altLang="en-US" sz="2600" baseline="-25000" dirty="0" smtClean="0"/>
              <a:t>L</a:t>
            </a:r>
            <a:r>
              <a:rPr lang="en-US" altLang="en-US" sz="2600" dirty="0" smtClean="0"/>
              <a:t>~35m</a:t>
            </a:r>
            <a:r>
              <a:rPr lang="el-GR" altLang="en-US" sz="2600" dirty="0" smtClean="0"/>
              <a:t>Ω</a:t>
            </a:r>
            <a:r>
              <a:rPr lang="en-US" altLang="en-US" sz="2600" dirty="0" smtClean="0"/>
              <a:t> from EVM user guide)</a:t>
            </a:r>
          </a:p>
          <a:p>
            <a:pPr>
              <a:buFontTx/>
              <a:buNone/>
            </a:pPr>
            <a:endParaRPr lang="en-US" altLang="en-US" sz="2600" dirty="0"/>
          </a:p>
        </p:txBody>
      </p:sp>
      <p:cxnSp>
        <p:nvCxnSpPr>
          <p:cNvPr id="4" name="Straight Arrow Connector 3"/>
          <p:cNvCxnSpPr/>
          <p:nvPr/>
        </p:nvCxnSpPr>
        <p:spPr>
          <a:xfrm>
            <a:off x="6076707" y="2796733"/>
            <a:ext cx="7292051" cy="390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3368757" y="2738135"/>
            <a:ext cx="324091" cy="2597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910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1AF3B9D-EC4A-4B8F-BF5D-366822000CF0}" type="slidenum">
              <a:rPr lang="en-US" altLang="en-US" sz="1300"/>
              <a:pPr/>
              <a:t>27</a:t>
            </a:fld>
            <a:endParaRPr lang="en-US" altLang="en-US" sz="1300" dirty="0"/>
          </a:p>
        </p:txBody>
      </p:sp>
      <p:sp>
        <p:nvSpPr>
          <p:cNvPr id="47107" name="Rectangle 4"/>
          <p:cNvSpPr>
            <a:spLocks noGrp="1" noChangeArrowheads="1"/>
          </p:cNvSpPr>
          <p:nvPr>
            <p:ph type="title"/>
          </p:nvPr>
        </p:nvSpPr>
        <p:spPr>
          <a:xfrm>
            <a:off x="718821" y="4"/>
            <a:ext cx="11253046" cy="1426846"/>
          </a:xfrm>
        </p:spPr>
        <p:txBody>
          <a:bodyPr/>
          <a:lstStyle/>
          <a:p>
            <a:pPr eaLnBrk="1" hangingPunct="1"/>
            <a:r>
              <a:rPr lang="en-US" altLang="en-US" sz="4000" dirty="0" smtClean="0"/>
              <a:t>Step 2. Calculate maximum allowable </a:t>
            </a:r>
            <a:r>
              <a:rPr lang="el-GR" altLang="en-US" sz="4000" dirty="0" smtClean="0"/>
              <a:t>θ</a:t>
            </a:r>
            <a:r>
              <a:rPr lang="en-US" altLang="en-US" sz="4000" baseline="-25000" dirty="0" smtClean="0"/>
              <a:t>JA</a:t>
            </a:r>
          </a:p>
        </p:txBody>
      </p:sp>
      <p:sp>
        <p:nvSpPr>
          <p:cNvPr id="16388" name="Rectangle 5"/>
          <p:cNvSpPr>
            <a:spLocks noGrp="1" noChangeArrowheads="1"/>
          </p:cNvSpPr>
          <p:nvPr>
            <p:ph idx="1"/>
          </p:nvPr>
        </p:nvSpPr>
        <p:spPr>
          <a:xfrm>
            <a:off x="595630" y="1385819"/>
            <a:ext cx="13411200" cy="6140396"/>
          </a:xfrm>
        </p:spPr>
        <p:txBody>
          <a:bodyPr/>
          <a:lstStyle/>
          <a:p>
            <a:pPr marL="495301" lvl="1" indent="0" eaLnBrk="1" hangingPunct="1">
              <a:buNone/>
              <a:defRPr/>
            </a:pPr>
            <a:r>
              <a:rPr kumimoji="1" lang="en-US" sz="2400" dirty="0" smtClean="0"/>
              <a:t>For this step we need the maximum ambient temperature from the application requirement and the maximum junction temperature from the data sheet.</a:t>
            </a:r>
          </a:p>
          <a:p>
            <a:pPr marL="495301" lvl="1" indent="0" eaLnBrk="1" hangingPunct="1">
              <a:buNone/>
              <a:defRPr/>
            </a:pPr>
            <a:r>
              <a:rPr kumimoji="1" lang="en-US" sz="2400" dirty="0" smtClean="0"/>
              <a:t>T</a:t>
            </a:r>
            <a:r>
              <a:rPr kumimoji="1" lang="en-US" sz="2400" baseline="-25000" dirty="0" smtClean="0"/>
              <a:t>A</a:t>
            </a:r>
            <a:r>
              <a:rPr kumimoji="1" lang="en-US" sz="2400" dirty="0" smtClean="0"/>
              <a:t> = 85°C</a:t>
            </a:r>
          </a:p>
          <a:p>
            <a:pPr marL="495301" lvl="1" indent="0" eaLnBrk="1" hangingPunct="1">
              <a:buNone/>
              <a:defRPr/>
            </a:pPr>
            <a:r>
              <a:rPr kumimoji="1" lang="en-US" sz="2400" dirty="0" smtClean="0"/>
              <a:t>T</a:t>
            </a:r>
            <a:r>
              <a:rPr kumimoji="1" lang="en-US" sz="2400" baseline="-25000" dirty="0" smtClean="0"/>
              <a:t>Jmax</a:t>
            </a:r>
            <a:r>
              <a:rPr kumimoji="1" lang="en-US" sz="2400" dirty="0" smtClean="0"/>
              <a:t> = 150°C</a:t>
            </a:r>
          </a:p>
          <a:p>
            <a:pPr marL="495301" lvl="1" indent="0" eaLnBrk="1" hangingPunct="1">
              <a:buNone/>
              <a:defRPr/>
            </a:pPr>
            <a:endParaRPr kumimoji="1" lang="en-US" sz="2400" dirty="0"/>
          </a:p>
          <a:p>
            <a:pPr marL="495301" lvl="1" indent="0" eaLnBrk="1" hangingPunct="1">
              <a:buNone/>
              <a:defRPr/>
            </a:pPr>
            <a:endParaRPr kumimoji="1" lang="en-US" sz="2400" dirty="0" smtClean="0"/>
          </a:p>
          <a:p>
            <a:pPr marL="495301" lvl="1" indent="0" eaLnBrk="1" hangingPunct="1">
              <a:buNone/>
              <a:defRPr/>
            </a:pPr>
            <a:endParaRPr kumimoji="1" lang="en-US" sz="2400" dirty="0"/>
          </a:p>
          <a:p>
            <a:pPr marL="495301" lvl="1" indent="0" eaLnBrk="1" hangingPunct="1">
              <a:buNone/>
              <a:defRPr/>
            </a:pPr>
            <a:endParaRPr kumimoji="1" lang="en-US" sz="2400" dirty="0" smtClean="0"/>
          </a:p>
          <a:p>
            <a:pPr marL="495301" lvl="1" indent="0" eaLnBrk="1" hangingPunct="1">
              <a:buNone/>
              <a:defRPr/>
            </a:pPr>
            <a:endParaRPr kumimoji="1" lang="en-US" sz="2400" dirty="0"/>
          </a:p>
          <a:p>
            <a:pPr marL="495301" lvl="1" indent="0" eaLnBrk="1" hangingPunct="1">
              <a:buNone/>
              <a:defRPr/>
            </a:pPr>
            <a:r>
              <a:rPr kumimoji="1" lang="en-US" sz="2400" dirty="0" smtClean="0"/>
              <a:t>We get </a:t>
            </a:r>
            <a:r>
              <a:rPr kumimoji="1" lang="el-GR" sz="2400" dirty="0" smtClean="0"/>
              <a:t>θ</a:t>
            </a:r>
            <a:r>
              <a:rPr kumimoji="1" lang="en-US" sz="2400" baseline="-25000" dirty="0" smtClean="0"/>
              <a:t>JA</a:t>
            </a:r>
            <a:r>
              <a:rPr kumimoji="1" lang="en-US" sz="2400" dirty="0" smtClean="0"/>
              <a:t> ≤ </a:t>
            </a:r>
            <a:r>
              <a:rPr kumimoji="1" lang="en-US" sz="2400" b="1" dirty="0" smtClean="0">
                <a:solidFill>
                  <a:srgbClr val="FF0000"/>
                </a:solidFill>
              </a:rPr>
              <a:t>56°C/W </a:t>
            </a:r>
          </a:p>
          <a:p>
            <a:pPr marL="495301" lvl="1" indent="0" eaLnBrk="1" hangingPunct="1">
              <a:buNone/>
              <a:defRPr/>
            </a:pPr>
            <a:endParaRPr kumimoji="1" lang="en-US" sz="2400" b="1" dirty="0">
              <a:solidFill>
                <a:srgbClr val="FF0000"/>
              </a:solidFill>
            </a:endParaRPr>
          </a:p>
          <a:p>
            <a:pPr marL="495301" lvl="1" indent="0" eaLnBrk="1" hangingPunct="1">
              <a:buNone/>
              <a:defRPr/>
            </a:pPr>
            <a:r>
              <a:rPr kumimoji="1" lang="en-US" sz="2400" dirty="0" smtClean="0"/>
              <a:t>A quick start calculator is also available to help with “what-if” calculations:</a:t>
            </a:r>
          </a:p>
          <a:p>
            <a:pPr marL="495301" lvl="1" indent="0" eaLnBrk="1" hangingPunct="1">
              <a:buNone/>
              <a:defRPr/>
            </a:pPr>
            <a:endParaRPr kumimoji="1" lang="en-US" sz="2400" b="1" dirty="0">
              <a:solidFill>
                <a:srgbClr val="FF0000"/>
              </a:solidFill>
            </a:endParaRPr>
          </a:p>
          <a:p>
            <a:pPr marL="495301" lvl="1" indent="0" eaLnBrk="1" hangingPunct="1">
              <a:buNone/>
              <a:defRPr/>
            </a:pPr>
            <a:endParaRPr kumimoji="1" lang="en-US" sz="2400" dirty="0" smtClean="0"/>
          </a:p>
          <a:p>
            <a:pPr marL="495301" lvl="1" indent="0" eaLnBrk="1" hangingPunct="1">
              <a:buNone/>
              <a:defRPr/>
            </a:pPr>
            <a:endParaRPr kumimoji="1" lang="en-US" sz="2400" dirty="0" smtClean="0"/>
          </a:p>
          <a:p>
            <a:pPr marL="1104901" lvl="1" indent="-609600" eaLnBrk="1" hangingPunct="1">
              <a:buFontTx/>
              <a:buAutoNum type="arabicPeriod"/>
              <a:defRPr/>
            </a:pPr>
            <a:endParaRPr kumimoji="1" lang="en-US" dirty="0" smtClean="0"/>
          </a:p>
          <a:p>
            <a:pPr marL="495301" lvl="1" indent="0" eaLnBrk="1" hangingPunct="1">
              <a:buNone/>
              <a:defRPr/>
            </a:pPr>
            <a:endParaRPr kumimoji="1" lang="en-US" dirty="0" smtClean="0"/>
          </a:p>
        </p:txBody>
      </p:sp>
      <p:graphicFrame>
        <p:nvGraphicFramePr>
          <p:cNvPr id="47111" name="Object 2"/>
          <p:cNvGraphicFramePr>
            <a:graphicFrameLocks noChangeAspect="1"/>
          </p:cNvGraphicFramePr>
          <p:nvPr>
            <p:extLst>
              <p:ext uri="{D42A27DB-BD31-4B8C-83A1-F6EECF244321}">
                <p14:modId xmlns:p14="http://schemas.microsoft.com/office/powerpoint/2010/main" val="300800269"/>
              </p:ext>
            </p:extLst>
          </p:nvPr>
        </p:nvGraphicFramePr>
        <p:xfrm>
          <a:off x="11735780" y="6127361"/>
          <a:ext cx="1463040" cy="925830"/>
        </p:xfrm>
        <a:graphic>
          <a:graphicData uri="http://schemas.openxmlformats.org/presentationml/2006/ole">
            <mc:AlternateContent xmlns:mc="http://schemas.openxmlformats.org/markup-compatibility/2006">
              <mc:Choice xmlns:v="urn:schemas-microsoft-com:vml" Requires="v">
                <p:oleObj spid="_x0000_s4045" name="Worksheet" showAsIcon="1" r:id="rId4" imgW="914400" imgH="771480" progId="Excel.Sheet.12">
                  <p:embed/>
                </p:oleObj>
              </mc:Choice>
              <mc:Fallback>
                <p:oleObj name="Worksheet" showAsIcon="1" r:id="rId4" imgW="914400" imgH="771480" progId="Excel.Sheet.12">
                  <p:embed/>
                  <p:pic>
                    <p:nvPicPr>
                      <p:cNvPr id="0" name=""/>
                      <p:cNvPicPr>
                        <a:picLocks noChangeAspect="1" noChangeArrowheads="1"/>
                      </p:cNvPicPr>
                      <p:nvPr/>
                    </p:nvPicPr>
                    <p:blipFill>
                      <a:blip r:embed="rId5"/>
                      <a:srcRect/>
                      <a:stretch>
                        <a:fillRect/>
                      </a:stretch>
                    </p:blipFill>
                    <p:spPr bwMode="auto">
                      <a:xfrm>
                        <a:off x="11735780" y="6127361"/>
                        <a:ext cx="1463040" cy="925830"/>
                      </a:xfrm>
                      <a:prstGeom prst="rect">
                        <a:avLst/>
                      </a:prstGeom>
                      <a:solidFill>
                        <a:schemeClr val="bg1"/>
                      </a:solidFill>
                      <a:ln w="28575">
                        <a:solidFill>
                          <a:srgbClr val="FF0000"/>
                        </a:solidFill>
                        <a:prstDash val="sysDash"/>
                        <a:miter lim="800000"/>
                        <a:headEnd/>
                        <a:tailEnd/>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043574479"/>
              </p:ext>
            </p:extLst>
          </p:nvPr>
        </p:nvGraphicFramePr>
        <p:xfrm>
          <a:off x="1174457" y="3396762"/>
          <a:ext cx="3596835" cy="1365886"/>
        </p:xfrm>
        <a:graphic>
          <a:graphicData uri="http://schemas.openxmlformats.org/presentationml/2006/ole">
            <mc:AlternateContent xmlns:mc="http://schemas.openxmlformats.org/markup-compatibility/2006">
              <mc:Choice xmlns:v="urn:schemas-microsoft-com:vml" Requires="v">
                <p:oleObj spid="_x0000_s4046" name="Equation" r:id="rId6" imgW="1002960" imgH="380880" progId="Equation.DSMT4">
                  <p:embed/>
                </p:oleObj>
              </mc:Choice>
              <mc:Fallback>
                <p:oleObj name="Equation" r:id="rId6" imgW="1002960" imgH="380880" progId="Equation.DSMT4">
                  <p:embed/>
                  <p:pic>
                    <p:nvPicPr>
                      <p:cNvPr id="0" name=""/>
                      <p:cNvPicPr/>
                      <p:nvPr/>
                    </p:nvPicPr>
                    <p:blipFill>
                      <a:blip r:embed="rId7"/>
                      <a:stretch>
                        <a:fillRect/>
                      </a:stretch>
                    </p:blipFill>
                    <p:spPr>
                      <a:xfrm>
                        <a:off x="1174457" y="3396762"/>
                        <a:ext cx="3596835" cy="1365886"/>
                      </a:xfrm>
                      <a:prstGeom prst="rect">
                        <a:avLst/>
                      </a:prstGeom>
                    </p:spPr>
                  </p:pic>
                </p:oleObj>
              </mc:Fallback>
            </mc:AlternateContent>
          </a:graphicData>
        </a:graphic>
      </p:graphicFrame>
    </p:spTree>
    <p:extLst>
      <p:ext uri="{BB962C8B-B14F-4D97-AF65-F5344CB8AC3E}">
        <p14:creationId xmlns:p14="http://schemas.microsoft.com/office/powerpoint/2010/main" val="564963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7B52E7E-AB81-4CAD-AC38-85639CE459C8}" type="slidenum">
              <a:rPr lang="en-US" altLang="en-US" sz="1300"/>
              <a:pPr/>
              <a:t>28</a:t>
            </a:fld>
            <a:endParaRPr lang="en-US" altLang="en-US" sz="1300" dirty="0"/>
          </a:p>
        </p:txBody>
      </p:sp>
      <p:sp>
        <p:nvSpPr>
          <p:cNvPr id="48131" name="Rectangle 4"/>
          <p:cNvSpPr>
            <a:spLocks noGrp="1" noChangeArrowheads="1"/>
          </p:cNvSpPr>
          <p:nvPr>
            <p:ph type="title"/>
          </p:nvPr>
        </p:nvSpPr>
        <p:spPr>
          <a:xfrm>
            <a:off x="717550" y="176140"/>
            <a:ext cx="13167360" cy="822960"/>
          </a:xfrm>
        </p:spPr>
        <p:txBody>
          <a:bodyPr/>
          <a:lstStyle/>
          <a:p>
            <a:pPr eaLnBrk="1" hangingPunct="1"/>
            <a:r>
              <a:rPr lang="en-US" altLang="en-US" sz="4000" dirty="0" smtClean="0"/>
              <a:t>Step 3. Estimate the PCB Copper Area</a:t>
            </a:r>
          </a:p>
        </p:txBody>
      </p:sp>
      <p:sp>
        <p:nvSpPr>
          <p:cNvPr id="4" name="Content Placeholder 3"/>
          <p:cNvSpPr>
            <a:spLocks noGrp="1"/>
          </p:cNvSpPr>
          <p:nvPr>
            <p:ph idx="1"/>
          </p:nvPr>
        </p:nvSpPr>
        <p:spPr/>
        <p:txBody>
          <a:bodyPr/>
          <a:lstStyle/>
          <a:p>
            <a:pPr marL="0" indent="0">
              <a:buNone/>
            </a:pPr>
            <a:r>
              <a:rPr lang="en-US" sz="2800" b="1" dirty="0" smtClean="0"/>
              <a:t>OPTIONS:</a:t>
            </a:r>
          </a:p>
          <a:p>
            <a:pPr marL="457200" indent="-457200">
              <a:buFont typeface="+mj-lt"/>
              <a:buAutoNum type="alphaUcPeriod"/>
            </a:pPr>
            <a:r>
              <a:rPr lang="en-US" sz="2800" dirty="0" smtClean="0"/>
              <a:t>Datasheet </a:t>
            </a:r>
            <a:r>
              <a:rPr kumimoji="1" lang="el-GR" sz="2800" dirty="0"/>
              <a:t>θ</a:t>
            </a:r>
            <a:r>
              <a:rPr kumimoji="1" lang="en-US" sz="2800" baseline="-25000" dirty="0"/>
              <a:t>JA</a:t>
            </a:r>
            <a:r>
              <a:rPr lang="en-US" sz="2800" dirty="0" smtClean="0"/>
              <a:t> vs Copper Area Curves (Easiest Option if available)</a:t>
            </a:r>
          </a:p>
          <a:p>
            <a:pPr marL="457200" indent="-457200">
              <a:buFont typeface="+mj-lt"/>
              <a:buAutoNum type="alphaUcPeriod"/>
            </a:pPr>
            <a:r>
              <a:rPr lang="en-US" sz="2800" dirty="0" smtClean="0"/>
              <a:t>Thermal Estimate Based Excel Calculator</a:t>
            </a:r>
          </a:p>
          <a:p>
            <a:pPr marL="457200" indent="-457200">
              <a:buFont typeface="+mj-lt"/>
              <a:buAutoNum type="alphaUcPeriod"/>
            </a:pPr>
            <a:r>
              <a:rPr lang="en-US" sz="2800" dirty="0" smtClean="0"/>
              <a:t>PCB Thermal Calculator online or other simulation tools </a:t>
            </a:r>
          </a:p>
          <a:p>
            <a:pPr marL="457200" indent="-457200">
              <a:buFont typeface="+mj-lt"/>
              <a:buAutoNum type="alphaUcPeriod"/>
            </a:pPr>
            <a:r>
              <a:rPr lang="en-US" sz="2800" dirty="0" err="1" smtClean="0"/>
              <a:t>Webench</a:t>
            </a:r>
            <a:r>
              <a:rPr lang="en-US" sz="2800" dirty="0" smtClean="0"/>
              <a:t> Thermal Simulation</a:t>
            </a:r>
          </a:p>
        </p:txBody>
      </p:sp>
    </p:spTree>
    <p:extLst>
      <p:ext uri="{BB962C8B-B14F-4D97-AF65-F5344CB8AC3E}">
        <p14:creationId xmlns:p14="http://schemas.microsoft.com/office/powerpoint/2010/main" val="3857515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A8DBAAF-FA53-4A05-98E7-79385325551E}" type="slidenum">
              <a:rPr lang="en-US" altLang="en-US" sz="1300">
                <a:solidFill>
                  <a:srgbClr val="000000"/>
                </a:solidFill>
              </a:rPr>
              <a:pPr/>
              <a:t>29</a:t>
            </a:fld>
            <a:endParaRPr lang="en-US" altLang="en-US" sz="1300" dirty="0">
              <a:solidFill>
                <a:srgbClr val="000000"/>
              </a:solidFill>
            </a:endParaRPr>
          </a:p>
        </p:txBody>
      </p:sp>
      <p:sp>
        <p:nvSpPr>
          <p:cNvPr id="50179" name="Rectangle 4"/>
          <p:cNvSpPr>
            <a:spLocks noGrp="1" noChangeArrowheads="1"/>
          </p:cNvSpPr>
          <p:nvPr>
            <p:ph type="title"/>
          </p:nvPr>
        </p:nvSpPr>
        <p:spPr>
          <a:xfrm>
            <a:off x="717550" y="141996"/>
            <a:ext cx="13167360" cy="767715"/>
          </a:xfrm>
        </p:spPr>
        <p:txBody>
          <a:bodyPr/>
          <a:lstStyle/>
          <a:p>
            <a:pPr eaLnBrk="1" hangingPunct="1"/>
            <a:r>
              <a:rPr lang="en-US" altLang="en-US" sz="4000" dirty="0"/>
              <a:t>Step 3: </a:t>
            </a:r>
            <a:r>
              <a:rPr lang="en-US" altLang="en-US" sz="4000" dirty="0" smtClean="0"/>
              <a:t>Option A </a:t>
            </a:r>
            <a:r>
              <a:rPr lang="en-US" altLang="en-US" sz="4000" dirty="0"/>
              <a:t>– </a:t>
            </a:r>
            <a:r>
              <a:rPr lang="en-US" altLang="en-US" sz="4000" dirty="0" smtClean="0"/>
              <a:t>Data Sheet Curves</a:t>
            </a:r>
            <a:endParaRPr lang="en-US" altLang="en-US" sz="4000" dirty="0"/>
          </a:p>
        </p:txBody>
      </p:sp>
      <p:sp>
        <p:nvSpPr>
          <p:cNvPr id="2" name="Content Placeholder 1"/>
          <p:cNvSpPr>
            <a:spLocks noGrp="1"/>
          </p:cNvSpPr>
          <p:nvPr>
            <p:ph idx="1"/>
          </p:nvPr>
        </p:nvSpPr>
        <p:spPr>
          <a:xfrm>
            <a:off x="533402" y="1258164"/>
            <a:ext cx="13548360" cy="6185990"/>
          </a:xfrm>
        </p:spPr>
        <p:txBody>
          <a:bodyPr/>
          <a:lstStyle/>
          <a:p>
            <a:pPr marL="0" indent="0">
              <a:buNone/>
            </a:pPr>
            <a:r>
              <a:rPr lang="en-US" sz="2800" dirty="0" smtClean="0"/>
              <a:t>This option is more accurate since it based on measured data.</a:t>
            </a:r>
          </a:p>
          <a:p>
            <a:pPr marL="0" indent="0">
              <a:buNone/>
            </a:pPr>
            <a:r>
              <a:rPr lang="en-US" sz="2800" dirty="0" smtClean="0"/>
              <a:t>The curves for </a:t>
            </a:r>
            <a:r>
              <a:rPr lang="en-US" altLang="en-US" sz="2800" b="1" dirty="0" smtClean="0"/>
              <a:t>LMR33630 </a:t>
            </a:r>
            <a:r>
              <a:rPr lang="en-US" altLang="en-US" sz="2800" dirty="0" smtClean="0"/>
              <a:t>are shown below:</a:t>
            </a:r>
          </a:p>
          <a:p>
            <a:pPr marL="0" indent="0">
              <a:buNone/>
            </a:pPr>
            <a:endParaRPr lang="en-US" altLang="en-US" sz="2800" dirty="0"/>
          </a:p>
          <a:p>
            <a:pPr marL="0" indent="0">
              <a:buNone/>
            </a:pPr>
            <a:r>
              <a:rPr lang="en-US" altLang="en-US" sz="2800" dirty="0" smtClean="0"/>
              <a:t>This curve indicates that a 4 layer board with</a:t>
            </a:r>
          </a:p>
          <a:p>
            <a:pPr marL="0" indent="0">
              <a:buNone/>
            </a:pPr>
            <a:r>
              <a:rPr lang="en-US" altLang="en-US" sz="2800" dirty="0" smtClean="0"/>
              <a:t>an area of 4.0 cm x 5.0 cm (</a:t>
            </a:r>
            <a:r>
              <a:rPr lang="en-US" altLang="en-US" sz="2800" dirty="0" smtClean="0">
                <a:solidFill>
                  <a:srgbClr val="FF0000"/>
                </a:solidFill>
              </a:rPr>
              <a:t>20 cm</a:t>
            </a:r>
            <a:r>
              <a:rPr lang="en-US" altLang="en-US" sz="2800" baseline="30000" dirty="0" smtClean="0">
                <a:solidFill>
                  <a:srgbClr val="FF0000"/>
                </a:solidFill>
              </a:rPr>
              <a:t>2</a:t>
            </a:r>
            <a:r>
              <a:rPr lang="en-US" altLang="en-US" sz="2800" dirty="0" smtClean="0"/>
              <a:t>) will give </a:t>
            </a:r>
          </a:p>
          <a:p>
            <a:pPr marL="0" indent="0">
              <a:buNone/>
            </a:pPr>
            <a:r>
              <a:rPr kumimoji="1" lang="el-GR" sz="2800" dirty="0" smtClean="0"/>
              <a:t>θ</a:t>
            </a:r>
            <a:r>
              <a:rPr kumimoji="1" lang="en-US" sz="2800" baseline="-25000" dirty="0"/>
              <a:t>JA</a:t>
            </a:r>
            <a:r>
              <a:rPr lang="en-US" sz="2800" dirty="0"/>
              <a:t> </a:t>
            </a:r>
            <a:r>
              <a:rPr lang="en-US" sz="2800" dirty="0" smtClean="0"/>
              <a:t>&lt; </a:t>
            </a:r>
            <a:r>
              <a:rPr kumimoji="1" lang="en-US" sz="2800" dirty="0" smtClean="0"/>
              <a:t>56°C/W</a:t>
            </a:r>
            <a:endParaRPr lang="en-US" altLang="en-US" sz="2800" dirty="0" smtClean="0"/>
          </a:p>
          <a:p>
            <a:pPr marL="0" indent="0">
              <a:buNone/>
            </a:pPr>
            <a:endParaRPr lang="en-US" altLang="en-US" sz="2800" dirty="0" smtClean="0"/>
          </a:p>
          <a:p>
            <a:pPr marL="0" indent="0">
              <a:buNone/>
            </a:pPr>
            <a:endParaRPr lang="en-US" sz="2800"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220" y="1945994"/>
            <a:ext cx="56007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0524015" y="3495554"/>
            <a:ext cx="104172" cy="115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568481" y="3553428"/>
            <a:ext cx="0" cy="128479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403080" y="3553427"/>
            <a:ext cx="1173022" cy="1"/>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2"/>
          <p:cNvSpPr>
            <a:spLocks noGrp="1" noChangeArrowheads="1"/>
          </p:cNvSpPr>
          <p:nvPr>
            <p:ph type="title"/>
          </p:nvPr>
        </p:nvSpPr>
        <p:spPr/>
        <p:txBody>
          <a:bodyPr/>
          <a:lstStyle/>
          <a:p>
            <a:pPr eaLnBrk="1" hangingPunct="1"/>
            <a:r>
              <a:rPr lang="en-US" altLang="en-US" dirty="0"/>
              <a:t>Agenda</a:t>
            </a:r>
            <a:endParaRPr lang="en-US" altLang="en-US" dirty="0">
              <a:latin typeface="Calibri" pitchFamily="34" charset="0"/>
            </a:endParaRPr>
          </a:p>
        </p:txBody>
      </p:sp>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3</a:t>
            </a:fld>
            <a:endParaRPr lang="en-US">
              <a:solidFill>
                <a:srgbClr val="000000"/>
              </a:solidFill>
            </a:endParaRPr>
          </a:p>
        </p:txBody>
      </p:sp>
      <p:sp>
        <p:nvSpPr>
          <p:cNvPr id="3" name="TextBox 2"/>
          <p:cNvSpPr txBox="1"/>
          <p:nvPr/>
        </p:nvSpPr>
        <p:spPr>
          <a:xfrm>
            <a:off x="544008" y="1073786"/>
            <a:ext cx="13519231" cy="5509200"/>
          </a:xfrm>
          <a:prstGeom prst="rect">
            <a:avLst/>
          </a:prstGeom>
          <a:noFill/>
        </p:spPr>
        <p:txBody>
          <a:bodyPr wrap="square" rtlCol="0">
            <a:spAutoFit/>
          </a:bodyPr>
          <a:lstStyle/>
          <a:p>
            <a:pPr marL="342900" indent="-342900">
              <a:buFont typeface="+mj-lt"/>
              <a:buAutoNum type="arabicPeriod"/>
            </a:pPr>
            <a:r>
              <a:rPr lang="en-US" sz="2200" b="1" dirty="0" smtClean="0">
                <a:solidFill>
                  <a:srgbClr val="0070C0"/>
                </a:solidFill>
              </a:rPr>
              <a:t>Thermal Design Primer</a:t>
            </a:r>
          </a:p>
          <a:p>
            <a:pPr marL="800100" lvl="1" indent="-342900">
              <a:buFont typeface="Arial" panose="020B0604020202020204" pitchFamily="34" charset="0"/>
              <a:buChar char="•"/>
            </a:pPr>
            <a:r>
              <a:rPr lang="en-US" sz="2200" dirty="0" smtClean="0"/>
              <a:t>Goal Thermal Management</a:t>
            </a:r>
          </a:p>
          <a:p>
            <a:pPr marL="800100" lvl="1" indent="-342900">
              <a:buFont typeface="Arial" panose="020B0604020202020204" pitchFamily="34" charset="0"/>
              <a:buChar char="•"/>
            </a:pPr>
            <a:r>
              <a:rPr lang="en-US" sz="2200" dirty="0" smtClean="0"/>
              <a:t>Thermal Design Terminology</a:t>
            </a:r>
          </a:p>
          <a:p>
            <a:pPr lvl="1"/>
            <a:endParaRPr lang="en-US" sz="2200" dirty="0" smtClean="0"/>
          </a:p>
          <a:p>
            <a:pPr marL="342900" indent="-342900">
              <a:buFont typeface="+mj-lt"/>
              <a:buAutoNum type="arabicPeriod"/>
            </a:pPr>
            <a:r>
              <a:rPr lang="en-US" sz="2200" b="1" dirty="0" smtClean="0">
                <a:solidFill>
                  <a:srgbClr val="0070C0"/>
                </a:solidFill>
              </a:rPr>
              <a:t>Hot Rod Package </a:t>
            </a:r>
          </a:p>
          <a:p>
            <a:pPr marL="800100" lvl="1" indent="-342900">
              <a:buFont typeface="Arial" panose="020B0604020202020204" pitchFamily="34" charset="0"/>
              <a:buChar char="•"/>
            </a:pPr>
            <a:r>
              <a:rPr lang="en-US" sz="2200" dirty="0" smtClean="0"/>
              <a:t>Benefit of Hot Rod Package</a:t>
            </a:r>
          </a:p>
          <a:p>
            <a:pPr marL="800100" lvl="1" indent="-342900">
              <a:buFont typeface="Arial" panose="020B0604020202020204" pitchFamily="34" charset="0"/>
              <a:buChar char="•"/>
            </a:pPr>
            <a:r>
              <a:rPr lang="en-US" sz="2200" dirty="0" smtClean="0"/>
              <a:t>Comparing Hot-Rod and Standard </a:t>
            </a:r>
            <a:r>
              <a:rPr lang="en-US" sz="2200" dirty="0" err="1" smtClean="0"/>
              <a:t>Wirebond</a:t>
            </a:r>
            <a:r>
              <a:rPr lang="en-US" sz="2200" dirty="0" smtClean="0"/>
              <a:t> QFN Package</a:t>
            </a:r>
          </a:p>
          <a:p>
            <a:pPr lvl="1"/>
            <a:endParaRPr lang="en-US" sz="2200" dirty="0" smtClean="0"/>
          </a:p>
          <a:p>
            <a:pPr marL="342900" indent="-342900">
              <a:buFont typeface="+mj-lt"/>
              <a:buAutoNum type="arabicPeriod"/>
            </a:pPr>
            <a:r>
              <a:rPr lang="en-US" sz="2200" b="1" dirty="0" smtClean="0">
                <a:solidFill>
                  <a:srgbClr val="0070C0"/>
                </a:solidFill>
              </a:rPr>
              <a:t>Designing a PCB for best Performance</a:t>
            </a:r>
          </a:p>
          <a:p>
            <a:pPr marL="800100" lvl="1" indent="-342900">
              <a:buFont typeface="Arial" panose="020B0604020202020204" pitchFamily="34" charset="0"/>
              <a:buChar char="•"/>
            </a:pPr>
            <a:r>
              <a:rPr lang="en-US" sz="2200" dirty="0" smtClean="0"/>
              <a:t>Estimating Board Copper Size</a:t>
            </a:r>
          </a:p>
          <a:p>
            <a:pPr marL="800100" lvl="1" indent="-342900">
              <a:buFont typeface="Arial" panose="020B0604020202020204" pitchFamily="34" charset="0"/>
              <a:buChar char="•"/>
            </a:pPr>
            <a:r>
              <a:rPr lang="en-US" sz="2200" dirty="0" smtClean="0"/>
              <a:t>Layout a Hot-Rod Package</a:t>
            </a:r>
          </a:p>
          <a:p>
            <a:pPr marL="800100" lvl="1" indent="-342900">
              <a:buFont typeface="Arial" panose="020B0604020202020204" pitchFamily="34" charset="0"/>
              <a:buChar char="•"/>
            </a:pPr>
            <a:r>
              <a:rPr lang="en-US" sz="2200" dirty="0" smtClean="0"/>
              <a:t>Thermal </a:t>
            </a:r>
            <a:r>
              <a:rPr lang="en-US" sz="2200" dirty="0" err="1" smtClean="0"/>
              <a:t>Vias</a:t>
            </a:r>
            <a:endParaRPr lang="en-US" sz="2200" dirty="0" smtClean="0"/>
          </a:p>
          <a:p>
            <a:pPr lvl="1"/>
            <a:endParaRPr lang="en-US" sz="2200" dirty="0"/>
          </a:p>
          <a:p>
            <a:pPr marL="457200" indent="-457200">
              <a:buFont typeface="+mj-lt"/>
              <a:buAutoNum type="arabicPeriod"/>
            </a:pPr>
            <a:r>
              <a:rPr lang="en-US" sz="2200" b="1" dirty="0" smtClean="0">
                <a:solidFill>
                  <a:srgbClr val="0070C0"/>
                </a:solidFill>
              </a:rPr>
              <a:t>Example of LMR33630 SOIC and Hot Rod Package</a:t>
            </a:r>
          </a:p>
          <a:p>
            <a:pPr marL="914400" lvl="1" indent="-457200">
              <a:buFont typeface="Arial" panose="020B0604020202020204" pitchFamily="34" charset="0"/>
              <a:buChar char="•"/>
            </a:pPr>
            <a:r>
              <a:rPr lang="en-US" sz="2200" dirty="0" smtClean="0"/>
              <a:t>Evaluating Thermal performance of both package in a given design</a:t>
            </a:r>
          </a:p>
          <a:p>
            <a:pPr lvl="1"/>
            <a:endParaRPr lang="en-US" sz="2200" dirty="0" smtClean="0"/>
          </a:p>
        </p:txBody>
      </p:sp>
      <p:pic>
        <p:nvPicPr>
          <p:cNvPr id="5" name="Picture 4" descr="TechDays-logo-4c-2.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5395" y="237347"/>
            <a:ext cx="2389893" cy="722869"/>
          </a:xfrm>
          <a:prstGeom prst="rect">
            <a:avLst/>
          </a:prstGeom>
        </p:spPr>
      </p:pic>
    </p:spTree>
    <p:extLst>
      <p:ext uri="{BB962C8B-B14F-4D97-AF65-F5344CB8AC3E}">
        <p14:creationId xmlns:p14="http://schemas.microsoft.com/office/powerpoint/2010/main" val="334674934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AD85F88-53F5-4A67-9E45-9C245FE51A45}" type="slidenum">
              <a:rPr lang="en-US" altLang="en-US" sz="1300"/>
              <a:pPr/>
              <a:t>30</a:t>
            </a:fld>
            <a:endParaRPr lang="en-US" altLang="en-US" sz="1300" dirty="0"/>
          </a:p>
        </p:txBody>
      </p:sp>
      <p:sp>
        <p:nvSpPr>
          <p:cNvPr id="51203" name="Rectangle 4"/>
          <p:cNvSpPr>
            <a:spLocks noGrp="1" noChangeArrowheads="1"/>
          </p:cNvSpPr>
          <p:nvPr>
            <p:ph type="title"/>
          </p:nvPr>
        </p:nvSpPr>
        <p:spPr>
          <a:xfrm>
            <a:off x="716283" y="148589"/>
            <a:ext cx="13167360" cy="883922"/>
          </a:xfrm>
        </p:spPr>
        <p:txBody>
          <a:bodyPr/>
          <a:lstStyle/>
          <a:p>
            <a:pPr eaLnBrk="1" hangingPunct="1"/>
            <a:r>
              <a:rPr lang="en-US" altLang="en-US" sz="4000" dirty="0"/>
              <a:t>Step 3: </a:t>
            </a:r>
            <a:r>
              <a:rPr lang="en-US" altLang="en-US" sz="4000" dirty="0" smtClean="0"/>
              <a:t>Option B </a:t>
            </a:r>
            <a:r>
              <a:rPr lang="en-US" altLang="en-US" sz="4000" dirty="0"/>
              <a:t>– </a:t>
            </a:r>
            <a:r>
              <a:rPr lang="en-US" altLang="en-US" sz="4000" dirty="0" smtClean="0"/>
              <a:t>Thermal Estimator Excel</a:t>
            </a:r>
            <a:endParaRPr lang="en-US" altLang="en-US" sz="4000" u="sng" dirty="0"/>
          </a:p>
        </p:txBody>
      </p:sp>
      <p:sp>
        <p:nvSpPr>
          <p:cNvPr id="51204" name="Rectangle 22"/>
          <p:cNvSpPr>
            <a:spLocks noChangeArrowheads="1"/>
          </p:cNvSpPr>
          <p:nvPr/>
        </p:nvSpPr>
        <p:spPr bwMode="auto">
          <a:xfrm>
            <a:off x="822962" y="1032511"/>
            <a:ext cx="29553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aphicFrame>
        <p:nvGraphicFramePr>
          <p:cNvPr id="340186" name="Group 218"/>
          <p:cNvGraphicFramePr>
            <a:graphicFrameLocks noGrp="1"/>
          </p:cNvGraphicFramePr>
          <p:nvPr/>
        </p:nvGraphicFramePr>
        <p:xfrm>
          <a:off x="7040880" y="2286002"/>
          <a:ext cx="3068320" cy="438581"/>
        </p:xfrm>
        <a:graphic>
          <a:graphicData uri="http://schemas.openxmlformats.org/drawingml/2006/table">
            <a:tbl>
              <a:tblPr/>
              <a:tblGrid>
                <a:gridCol w="3068320"/>
              </a:tblGrid>
              <a:tr h="438581">
                <a:tc>
                  <a:txBody>
                    <a:bodyPr/>
                    <a:lstStyle/>
                    <a:p>
                      <a:pPr marL="0" marR="0" lvl="0" indent="0" algn="l" defTabSz="912813" rtl="0" eaLnBrk="0" fontAlgn="base" latinLnBrk="0" hangingPunct="0">
                        <a:lnSpc>
                          <a:spcPct val="90000"/>
                        </a:lnSpc>
                        <a:spcBef>
                          <a:spcPts val="1200"/>
                        </a:spcBef>
                        <a:spcAft>
                          <a:spcPct val="0"/>
                        </a:spcAft>
                        <a:buClr>
                          <a:schemeClr val="bg2"/>
                        </a:buClr>
                        <a:buSzTx/>
                        <a:buFont typeface="Arial" charset="0"/>
                        <a:buNone/>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L="146304" marR="146304" marT="54698" marB="54698" anchor="b" horzOverflow="overflow">
                    <a:lnL cap="flat">
                      <a:noFill/>
                    </a:lnL>
                    <a:lnR cap="flat">
                      <a:noFill/>
                    </a:lnR>
                    <a:lnT cap="flat">
                      <a:noFill/>
                    </a:lnT>
                    <a:lnB cap="flat">
                      <a:noFill/>
                    </a:lnB>
                    <a:lnTlToBr>
                      <a:noFill/>
                    </a:lnTlToBr>
                    <a:lnBlToTr>
                      <a:noFill/>
                    </a:lnBlToTr>
                    <a:noFill/>
                  </a:tcPr>
                </a:tc>
              </a:tr>
            </a:tbl>
          </a:graphicData>
        </a:graphic>
      </p:graphicFrame>
      <p:sp>
        <p:nvSpPr>
          <p:cNvPr id="51208" name="Rectangle 5"/>
          <p:cNvSpPr txBox="1">
            <a:spLocks noChangeArrowheads="1"/>
          </p:cNvSpPr>
          <p:nvPr/>
        </p:nvSpPr>
        <p:spPr bwMode="auto">
          <a:xfrm>
            <a:off x="527050" y="1046922"/>
            <a:ext cx="13548360" cy="646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46304" tIns="73152" rIns="146304" bIns="73152"/>
          <a:lstStyle>
            <a:lvl1pPr marL="227013" indent="-227013" eaLnBrk="0" hangingPunct="0">
              <a:spcBef>
                <a:spcPct val="65000"/>
              </a:spcBef>
              <a:buChar char="•"/>
              <a:defRPr sz="2000">
                <a:solidFill>
                  <a:schemeClr val="tx1"/>
                </a:solidFill>
                <a:latin typeface="Arial" pitchFamily="34" charset="0"/>
              </a:defRPr>
            </a:lvl1pPr>
            <a:lvl2pPr marL="574675" indent="-233363" eaLnBrk="0" hangingPunct="0">
              <a:spcBef>
                <a:spcPct val="20000"/>
              </a:spcBef>
              <a:buChar char="–"/>
              <a:defRPr>
                <a:solidFill>
                  <a:schemeClr val="tx1"/>
                </a:solidFill>
                <a:latin typeface="Arial" pitchFamily="34" charset="0"/>
              </a:defRPr>
            </a:lvl2pPr>
            <a:lvl3pPr marL="854075" indent="-165100" eaLnBrk="0" hangingPunct="0">
              <a:spcBef>
                <a:spcPct val="15000"/>
              </a:spcBef>
              <a:buChar char="•"/>
              <a:defRPr sz="1600">
                <a:solidFill>
                  <a:schemeClr val="tx1"/>
                </a:solidFill>
                <a:latin typeface="Arial" pitchFamily="34" charset="0"/>
              </a:defRPr>
            </a:lvl3pPr>
            <a:lvl4pPr marL="1201738" indent="-233363" eaLnBrk="0" hangingPunct="0">
              <a:spcBef>
                <a:spcPct val="5000"/>
              </a:spcBef>
              <a:buChar char="–"/>
              <a:defRPr sz="1600">
                <a:solidFill>
                  <a:schemeClr val="tx1"/>
                </a:solidFill>
                <a:latin typeface="Arial" pitchFamily="34" charset="0"/>
              </a:defRPr>
            </a:lvl4pPr>
            <a:lvl5pPr marL="1489075" indent="-173038" eaLnBrk="0" hangingPunct="0">
              <a:buChar char="»"/>
              <a:defRPr sz="1600">
                <a:solidFill>
                  <a:schemeClr val="tx1"/>
                </a:solidFill>
                <a:latin typeface="Arial" pitchFamily="34" charset="0"/>
              </a:defRPr>
            </a:lvl5pPr>
            <a:lvl6pPr marL="1946275" indent="-173038" eaLnBrk="0" fontAlgn="base" hangingPunct="0">
              <a:spcBef>
                <a:spcPct val="0"/>
              </a:spcBef>
              <a:spcAft>
                <a:spcPct val="0"/>
              </a:spcAft>
              <a:buChar char="»"/>
              <a:defRPr sz="1600">
                <a:solidFill>
                  <a:schemeClr val="tx1"/>
                </a:solidFill>
                <a:latin typeface="Arial" pitchFamily="34" charset="0"/>
              </a:defRPr>
            </a:lvl6pPr>
            <a:lvl7pPr marL="2403475" indent="-173038" eaLnBrk="0" fontAlgn="base" hangingPunct="0">
              <a:spcBef>
                <a:spcPct val="0"/>
              </a:spcBef>
              <a:spcAft>
                <a:spcPct val="0"/>
              </a:spcAft>
              <a:buChar char="»"/>
              <a:defRPr sz="1600">
                <a:solidFill>
                  <a:schemeClr val="tx1"/>
                </a:solidFill>
                <a:latin typeface="Arial" pitchFamily="34" charset="0"/>
              </a:defRPr>
            </a:lvl7pPr>
            <a:lvl8pPr marL="2860675" indent="-173038" eaLnBrk="0" fontAlgn="base" hangingPunct="0">
              <a:spcBef>
                <a:spcPct val="0"/>
              </a:spcBef>
              <a:spcAft>
                <a:spcPct val="0"/>
              </a:spcAft>
              <a:buChar char="»"/>
              <a:defRPr sz="1600">
                <a:solidFill>
                  <a:schemeClr val="tx1"/>
                </a:solidFill>
                <a:latin typeface="Arial" pitchFamily="34" charset="0"/>
              </a:defRPr>
            </a:lvl8pPr>
            <a:lvl9pPr marL="3317875" indent="-173038" eaLnBrk="0" fontAlgn="base" hangingPunct="0">
              <a:spcBef>
                <a:spcPct val="0"/>
              </a:spcBef>
              <a:spcAft>
                <a:spcPct val="0"/>
              </a:spcAft>
              <a:buChar char="»"/>
              <a:defRPr sz="1600">
                <a:solidFill>
                  <a:schemeClr val="tx1"/>
                </a:solidFill>
                <a:latin typeface="Arial" pitchFamily="34" charset="0"/>
              </a:defRPr>
            </a:lvl9pPr>
          </a:lstStyle>
          <a:p>
            <a:pPr eaLnBrk="1" hangingPunct="1"/>
            <a:endParaRPr lang="en-US" altLang="en-US" sz="2800" dirty="0" smtClean="0"/>
          </a:p>
          <a:p>
            <a:pPr eaLnBrk="1" hangingPunct="1"/>
            <a:r>
              <a:rPr lang="en-US" altLang="en-US" sz="2800" b="1" dirty="0" smtClean="0">
                <a:solidFill>
                  <a:srgbClr val="FF0000"/>
                </a:solidFill>
              </a:rPr>
              <a:t>Application </a:t>
            </a:r>
            <a:r>
              <a:rPr lang="en-US" altLang="en-US" sz="2800" b="1" dirty="0">
                <a:solidFill>
                  <a:srgbClr val="FF0000"/>
                </a:solidFill>
              </a:rPr>
              <a:t>Note SNVA419C </a:t>
            </a:r>
            <a:r>
              <a:rPr lang="en-US" altLang="en-US" sz="2800" dirty="0" smtClean="0"/>
              <a:t>and the associated spread-sheet can be used to estimate the required board size for a given set of conditions</a:t>
            </a:r>
          </a:p>
          <a:p>
            <a:pPr lvl="1" eaLnBrk="1" hangingPunct="1"/>
            <a:r>
              <a:rPr lang="en-US" altLang="en-US" sz="2400" dirty="0" smtClean="0"/>
              <a:t>Allows you to play “what-if” scenarios</a:t>
            </a:r>
          </a:p>
          <a:p>
            <a:pPr lvl="1" eaLnBrk="1" hangingPunct="1"/>
            <a:r>
              <a:rPr lang="en-US" altLang="en-US" sz="2400" dirty="0" smtClean="0"/>
              <a:t>Works well for packages with a DAP</a:t>
            </a:r>
          </a:p>
          <a:p>
            <a:pPr lvl="2" eaLnBrk="1" hangingPunct="1"/>
            <a:r>
              <a:rPr lang="en-US" altLang="en-US" sz="2000" dirty="0" smtClean="0"/>
              <a:t>Need to “adjust” values of </a:t>
            </a:r>
            <a:r>
              <a:rPr lang="el-GR" altLang="en-US" sz="2000" dirty="0" smtClean="0"/>
              <a:t>θ</a:t>
            </a:r>
            <a:r>
              <a:rPr lang="en-US" altLang="en-US" sz="2000" baseline="-25000" dirty="0" smtClean="0"/>
              <a:t>JC</a:t>
            </a:r>
            <a:r>
              <a:rPr lang="en-US" altLang="en-US" sz="2000" dirty="0"/>
              <a:t> </a:t>
            </a:r>
            <a:r>
              <a:rPr lang="en-US" altLang="en-US" sz="2000" dirty="0" smtClean="0"/>
              <a:t>for other package types</a:t>
            </a:r>
            <a:endParaRPr lang="en-US" altLang="en-US" sz="2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9332" y="4204507"/>
            <a:ext cx="5635485" cy="316996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798736259"/>
              </p:ext>
            </p:extLst>
          </p:nvPr>
        </p:nvGraphicFramePr>
        <p:xfrm>
          <a:off x="10008491" y="5796253"/>
          <a:ext cx="1565441" cy="1380632"/>
        </p:xfrm>
        <a:graphic>
          <a:graphicData uri="http://schemas.openxmlformats.org/presentationml/2006/ole">
            <mc:AlternateContent xmlns:mc="http://schemas.openxmlformats.org/markup-compatibility/2006">
              <mc:Choice xmlns:v="urn:schemas-microsoft-com:vml" Requires="v">
                <p:oleObj spid="_x0000_s46128" name="Worksheet" showAsIcon="1" r:id="rId5" imgW="914400" imgH="806400" progId="Excel.Sheet.8">
                  <p:embed/>
                </p:oleObj>
              </mc:Choice>
              <mc:Fallback>
                <p:oleObj name="Worksheet" showAsIcon="1" r:id="rId5" imgW="914400" imgH="806400" progId="Excel.Sheet.8">
                  <p:embed/>
                  <p:pic>
                    <p:nvPicPr>
                      <p:cNvPr id="0" name=""/>
                      <p:cNvPicPr/>
                      <p:nvPr/>
                    </p:nvPicPr>
                    <p:blipFill>
                      <a:blip r:embed="rId6"/>
                      <a:stretch>
                        <a:fillRect/>
                      </a:stretch>
                    </p:blipFill>
                    <p:spPr>
                      <a:xfrm>
                        <a:off x="10008491" y="5796253"/>
                        <a:ext cx="1565441" cy="1380632"/>
                      </a:xfrm>
                      <a:prstGeom prst="rect">
                        <a:avLst/>
                      </a:prstGeom>
                    </p:spPr>
                  </p:pic>
                </p:oleObj>
              </mc:Fallback>
            </mc:AlternateContent>
          </a:graphicData>
        </a:graphic>
      </p:graphicFrame>
      <p:sp>
        <p:nvSpPr>
          <p:cNvPr id="4" name="Rectangle 3"/>
          <p:cNvSpPr/>
          <p:nvPr/>
        </p:nvSpPr>
        <p:spPr>
          <a:xfrm>
            <a:off x="220568" y="7646559"/>
            <a:ext cx="10367646" cy="369332"/>
          </a:xfrm>
          <a:prstGeom prst="rect">
            <a:avLst/>
          </a:prstGeom>
        </p:spPr>
        <p:txBody>
          <a:bodyPr wrap="none">
            <a:spAutoFit/>
          </a:bodyPr>
          <a:lstStyle/>
          <a:p>
            <a:r>
              <a:rPr lang="en-US" dirty="0" smtClean="0"/>
              <a:t>“AN-2020 </a:t>
            </a:r>
            <a:r>
              <a:rPr lang="en-US" dirty="0"/>
              <a:t>Thermal Design By Insight, Not </a:t>
            </a:r>
            <a:r>
              <a:rPr lang="en-US" dirty="0" smtClean="0"/>
              <a:t>Hindsight”: </a:t>
            </a:r>
            <a:r>
              <a:rPr lang="en-US" dirty="0" smtClean="0">
                <a:hlinkClick r:id="rId7"/>
              </a:rPr>
              <a:t>http</a:t>
            </a:r>
            <a:r>
              <a:rPr lang="en-US" dirty="0">
                <a:hlinkClick r:id="rId7"/>
              </a:rPr>
              <a:t>://www.ti.com/lit/an/snva419c/snva419c.pdf</a:t>
            </a:r>
            <a:endParaRPr lang="en-US" dirty="0"/>
          </a:p>
        </p:txBody>
      </p:sp>
    </p:spTree>
    <p:extLst>
      <p:ext uri="{BB962C8B-B14F-4D97-AF65-F5344CB8AC3E}">
        <p14:creationId xmlns:p14="http://schemas.microsoft.com/office/powerpoint/2010/main" val="223703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8345" y="208670"/>
            <a:ext cx="13533120" cy="882016"/>
          </a:xfrm>
        </p:spPr>
        <p:txBody>
          <a:bodyPr/>
          <a:lstStyle/>
          <a:p>
            <a:pPr eaLnBrk="1" hangingPunct="1"/>
            <a:r>
              <a:rPr lang="en-US" altLang="en-US" sz="4000" dirty="0"/>
              <a:t>Step 3: </a:t>
            </a:r>
            <a:r>
              <a:rPr lang="en-US" altLang="en-US" sz="4000" dirty="0" smtClean="0"/>
              <a:t>Option C </a:t>
            </a:r>
            <a:r>
              <a:rPr lang="en-US" altLang="en-US" sz="4000" dirty="0"/>
              <a:t>– </a:t>
            </a:r>
            <a:r>
              <a:rPr lang="en-US" altLang="en-US" sz="4000" dirty="0" smtClean="0"/>
              <a:t>Online PCB Calculator</a:t>
            </a:r>
            <a:endParaRPr lang="en-US" altLang="en-US" sz="4000" dirty="0"/>
          </a:p>
        </p:txBody>
      </p:sp>
      <p:sp>
        <p:nvSpPr>
          <p:cNvPr id="52228" name="Slide Number Placeholder 2"/>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9E12962-6864-4148-864D-4BF2B7EC54F4}" type="slidenum">
              <a:rPr lang="en-US" altLang="en-US" sz="1300">
                <a:solidFill>
                  <a:srgbClr val="000000"/>
                </a:solidFill>
              </a:rPr>
              <a:pPr/>
              <a:t>31</a:t>
            </a:fld>
            <a:endParaRPr lang="en-US" altLang="en-US" sz="1300" dirty="0">
              <a:solidFill>
                <a:srgbClr val="000000"/>
              </a:solidFill>
            </a:endParaRPr>
          </a:p>
        </p:txBody>
      </p:sp>
      <p:sp>
        <p:nvSpPr>
          <p:cNvPr id="52229" name="Rectangle 5"/>
          <p:cNvSpPr>
            <a:spLocks noChangeArrowheads="1"/>
          </p:cNvSpPr>
          <p:nvPr/>
        </p:nvSpPr>
        <p:spPr bwMode="auto">
          <a:xfrm>
            <a:off x="508000" y="6896101"/>
            <a:ext cx="1363472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hlinkClick r:id="rId3"/>
              </a:rPr>
              <a:t>http://www.ti.com/adc/docs/midlevel.tsp?contentId=76735</a:t>
            </a:r>
            <a:endParaRPr lang="en-US" altLang="en-US" dirty="0"/>
          </a:p>
          <a:p>
            <a:pPr eaLnBrk="1" hangingPunct="1"/>
            <a:endParaRPr lang="en-US" altLang="en-US" dirty="0"/>
          </a:p>
        </p:txBody>
      </p:sp>
      <p:pic>
        <p:nvPicPr>
          <p:cNvPr id="522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2" y="1360174"/>
            <a:ext cx="7868920" cy="537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Rectangle 2"/>
          <p:cNvSpPr txBox="1">
            <a:spLocks noChangeArrowheads="1"/>
          </p:cNvSpPr>
          <p:nvPr/>
        </p:nvSpPr>
        <p:spPr bwMode="auto">
          <a:xfrm>
            <a:off x="8585204" y="1775463"/>
            <a:ext cx="5740396"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nchor="ct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smtClean="0">
                <a:latin typeface="Theinhardt Medium"/>
                <a:ea typeface="Theinhardt Medium"/>
                <a:cs typeface="Theinhardt Medium"/>
              </a:rPr>
              <a:t>Only available </a:t>
            </a:r>
            <a:r>
              <a:rPr lang="en-US" altLang="en-US" sz="2800" dirty="0">
                <a:latin typeface="Theinhardt Medium"/>
                <a:ea typeface="Theinhardt Medium"/>
                <a:cs typeface="Theinhardt Medium"/>
              </a:rPr>
              <a:t>for some IC packages</a:t>
            </a:r>
            <a:endParaRPr lang="en-US" altLang="en-US" sz="2800" dirty="0">
              <a:solidFill>
                <a:schemeClr val="tx2"/>
              </a:solidFill>
              <a:latin typeface="Theinhardt Medium"/>
              <a:ea typeface="Theinhardt Medium"/>
              <a:cs typeface="Theinhardt Medium"/>
            </a:endParaRPr>
          </a:p>
        </p:txBody>
      </p:sp>
    </p:spTree>
    <p:extLst>
      <p:ext uri="{BB962C8B-B14F-4D97-AF65-F5344CB8AC3E}">
        <p14:creationId xmlns:p14="http://schemas.microsoft.com/office/powerpoint/2010/main" val="34861068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idx="4294967295"/>
          </p:nvPr>
        </p:nvSpPr>
        <p:spPr>
          <a:xfrm>
            <a:off x="0" y="206375"/>
            <a:ext cx="13166725" cy="646113"/>
          </a:xfrm>
        </p:spPr>
        <p:txBody>
          <a:bodyPr/>
          <a:lstStyle/>
          <a:p>
            <a:pPr eaLnBrk="1" hangingPunct="1"/>
            <a:r>
              <a:rPr lang="en-US" altLang="en-US" sz="4000" dirty="0"/>
              <a:t>Step 3: </a:t>
            </a:r>
            <a:r>
              <a:rPr lang="en-US" altLang="en-US" sz="4000" dirty="0" smtClean="0"/>
              <a:t>Option D   </a:t>
            </a:r>
            <a:r>
              <a:rPr lang="en-US" altLang="en-US" sz="4000" dirty="0" err="1" smtClean="0"/>
              <a:t>Webench</a:t>
            </a:r>
            <a:r>
              <a:rPr lang="en-US" altLang="en-US" sz="4000" dirty="0" smtClean="0"/>
              <a:t> / </a:t>
            </a:r>
            <a:r>
              <a:rPr lang="en-US" altLang="en-US" sz="4000" dirty="0" err="1" smtClean="0"/>
              <a:t>WebTHERM</a:t>
            </a:r>
            <a:r>
              <a:rPr lang="en-US" altLang="en-US" sz="4000" dirty="0" smtClean="0"/>
              <a:t>™</a:t>
            </a:r>
            <a:endParaRPr lang="en-US" altLang="en-US" sz="4000" dirty="0"/>
          </a:p>
        </p:txBody>
      </p:sp>
      <p:sp>
        <p:nvSpPr>
          <p:cNvPr id="55300" name="Slide Number Placeholder 9"/>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96A67-B0D5-4C78-B8BE-210B7EC4FC5E}" type="slidenum">
              <a:rPr lang="en-US" altLang="en-US" sz="1300"/>
              <a:pPr/>
              <a:t>32</a:t>
            </a:fld>
            <a:endParaRPr lang="en-US" altLang="en-US" sz="1300"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34" y="1377387"/>
            <a:ext cx="41529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515" y="1255599"/>
            <a:ext cx="9752642" cy="241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514" y="3725003"/>
            <a:ext cx="9752643" cy="256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2042" y="6736834"/>
            <a:ext cx="5763116" cy="369332"/>
          </a:xfrm>
          <a:prstGeom prst="rect">
            <a:avLst/>
          </a:prstGeom>
        </p:spPr>
        <p:txBody>
          <a:bodyPr wrap="none">
            <a:spAutoFit/>
          </a:bodyPr>
          <a:lstStyle/>
          <a:p>
            <a:r>
              <a:rPr lang="en-US" dirty="0">
                <a:hlinkClick r:id="rId6"/>
              </a:rPr>
              <a:t>https://webench.ti.com/webench5/power/webench5.cgi</a:t>
            </a:r>
            <a:endParaRPr lang="en-US" dirty="0"/>
          </a:p>
        </p:txBody>
      </p:sp>
      <p:sp>
        <p:nvSpPr>
          <p:cNvPr id="8" name="Rounded Rectangle 7"/>
          <p:cNvSpPr/>
          <p:nvPr/>
        </p:nvSpPr>
        <p:spPr>
          <a:xfrm>
            <a:off x="10354734" y="2844800"/>
            <a:ext cx="3903134" cy="254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194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idx="4294967295"/>
          </p:nvPr>
        </p:nvSpPr>
        <p:spPr>
          <a:xfrm>
            <a:off x="0" y="206375"/>
            <a:ext cx="13166725" cy="646113"/>
          </a:xfrm>
        </p:spPr>
        <p:txBody>
          <a:bodyPr/>
          <a:lstStyle/>
          <a:p>
            <a:pPr eaLnBrk="1" hangingPunct="1"/>
            <a:r>
              <a:rPr lang="en-US" altLang="en-US" sz="4000" dirty="0"/>
              <a:t>Step 3: </a:t>
            </a:r>
            <a:r>
              <a:rPr lang="en-US" altLang="en-US" sz="4000" dirty="0" smtClean="0"/>
              <a:t>Option D   </a:t>
            </a:r>
            <a:r>
              <a:rPr lang="en-US" altLang="en-US" sz="4000" dirty="0" err="1" smtClean="0"/>
              <a:t>Webench</a:t>
            </a:r>
            <a:r>
              <a:rPr lang="en-US" altLang="en-US" sz="4000" dirty="0" smtClean="0"/>
              <a:t> / </a:t>
            </a:r>
            <a:r>
              <a:rPr lang="en-US" altLang="en-US" sz="4000" dirty="0" err="1" smtClean="0"/>
              <a:t>WebTHERM</a:t>
            </a:r>
            <a:r>
              <a:rPr lang="en-US" altLang="en-US" sz="4000" dirty="0" smtClean="0"/>
              <a:t>™</a:t>
            </a:r>
            <a:endParaRPr lang="en-US" altLang="en-US" sz="4000" dirty="0"/>
          </a:p>
        </p:txBody>
      </p:sp>
      <p:sp>
        <p:nvSpPr>
          <p:cNvPr id="55300" name="Slide Number Placeholder 9"/>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96A67-B0D5-4C78-B8BE-210B7EC4FC5E}" type="slidenum">
              <a:rPr lang="en-US" altLang="en-US" sz="1300"/>
              <a:pPr/>
              <a:t>33</a:t>
            </a:fld>
            <a:endParaRPr lang="en-US" altLang="en-US" sz="13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08" y="931333"/>
            <a:ext cx="12239684" cy="659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4258733" y="3259667"/>
            <a:ext cx="5342467" cy="50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258732" y="3905127"/>
            <a:ext cx="5342467" cy="508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73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r>
              <a:rPr lang="en-US" altLang="en-US" sz="4000" dirty="0"/>
              <a:t>Step 3: </a:t>
            </a:r>
            <a:r>
              <a:rPr lang="en-US" altLang="en-US" sz="4000" dirty="0" smtClean="0"/>
              <a:t>Data Sheet De-Rate Curves</a:t>
            </a:r>
            <a:endParaRPr lang="en-US" altLang="en-US" sz="4000" dirty="0"/>
          </a:p>
        </p:txBody>
      </p:sp>
      <p:sp>
        <p:nvSpPr>
          <p:cNvPr id="2" name="Content Placeholder 1"/>
          <p:cNvSpPr>
            <a:spLocks noGrp="1"/>
          </p:cNvSpPr>
          <p:nvPr>
            <p:ph idx="1"/>
          </p:nvPr>
        </p:nvSpPr>
        <p:spPr/>
        <p:txBody>
          <a:bodyPr/>
          <a:lstStyle/>
          <a:p>
            <a:r>
              <a:rPr lang="en-US" sz="2800" dirty="0" smtClean="0"/>
              <a:t>Many data sheets will have a “de-rating” curve</a:t>
            </a:r>
          </a:p>
          <a:p>
            <a:endParaRPr lang="en-US" sz="2800" dirty="0" smtClean="0"/>
          </a:p>
          <a:p>
            <a:pPr lvl="1"/>
            <a:r>
              <a:rPr lang="en-US" sz="2400" dirty="0" smtClean="0"/>
              <a:t>This shows the maximum load current for a given ambient temperature</a:t>
            </a:r>
          </a:p>
          <a:p>
            <a:pPr lvl="1"/>
            <a:r>
              <a:rPr lang="en-US" sz="2400" dirty="0" smtClean="0"/>
              <a:t>Taken with one particular </a:t>
            </a:r>
            <a:r>
              <a:rPr lang="el-GR" sz="2400" dirty="0" smtClean="0"/>
              <a:t>θ</a:t>
            </a:r>
            <a:r>
              <a:rPr lang="en-US" sz="2400" baseline="-25000" dirty="0" smtClean="0"/>
              <a:t>JA</a:t>
            </a:r>
            <a:r>
              <a:rPr lang="en-US" sz="2400" dirty="0" smtClean="0"/>
              <a:t> </a:t>
            </a:r>
          </a:p>
          <a:p>
            <a:pPr lvl="1"/>
            <a:r>
              <a:rPr lang="en-US" sz="2400" dirty="0" smtClean="0"/>
              <a:t>Uses the efficiency taken at an elevated temperature</a:t>
            </a:r>
          </a:p>
          <a:p>
            <a:pPr lvl="2"/>
            <a:r>
              <a:rPr lang="en-US" sz="2000" dirty="0" smtClean="0"/>
              <a:t>85°C or 125°C</a:t>
            </a:r>
            <a:endParaRPr lang="en-US" sz="2000" dirty="0"/>
          </a:p>
        </p:txBody>
      </p:sp>
      <p:sp>
        <p:nvSpPr>
          <p:cNvPr id="55300" name="Slide Number Placeholder 9"/>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96A67-B0D5-4C78-B8BE-210B7EC4FC5E}" type="slidenum">
              <a:rPr lang="en-US" altLang="en-US" sz="1300"/>
              <a:pPr/>
              <a:t>34</a:t>
            </a:fld>
            <a:endParaRPr lang="en-US" altLang="en-US" sz="13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328" y="3094892"/>
            <a:ext cx="5051778" cy="4232030"/>
          </a:xfrm>
          <a:prstGeom prst="rect">
            <a:avLst/>
          </a:prstGeom>
        </p:spPr>
      </p:pic>
    </p:spTree>
    <p:extLst>
      <p:ext uri="{BB962C8B-B14F-4D97-AF65-F5344CB8AC3E}">
        <p14:creationId xmlns:p14="http://schemas.microsoft.com/office/powerpoint/2010/main" val="9509076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p:txBody>
          <a:bodyPr/>
          <a:lstStyle/>
          <a:p>
            <a:pPr eaLnBrk="1" hangingPunct="1"/>
            <a:r>
              <a:rPr lang="en-US" altLang="en-US" sz="4800" dirty="0" smtClean="0"/>
              <a:t>Effects of Copper Area (</a:t>
            </a:r>
            <a:r>
              <a:rPr lang="en-US" sz="4800" dirty="0" smtClean="0"/>
              <a:t>TPS54824)</a:t>
            </a:r>
            <a:r>
              <a:rPr lang="en-US" altLang="en-US" sz="4800" dirty="0" smtClean="0"/>
              <a:t> </a:t>
            </a:r>
            <a:endParaRPr lang="en-US" altLang="en-US" sz="4800" dirty="0"/>
          </a:p>
        </p:txBody>
      </p:sp>
      <p:pic>
        <p:nvPicPr>
          <p:cNvPr id="419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8823" y="1318701"/>
            <a:ext cx="8219408" cy="435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Slide Number Placeholder 9"/>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96A67-B0D5-4C78-B8BE-210B7EC4FC5E}" type="slidenum">
              <a:rPr lang="en-US" altLang="en-US" sz="1300"/>
              <a:pPr/>
              <a:t>35</a:t>
            </a:fld>
            <a:endParaRPr lang="en-US" altLang="en-US" sz="1300" dirty="0"/>
          </a:p>
        </p:txBody>
      </p:sp>
      <p:sp>
        <p:nvSpPr>
          <p:cNvPr id="4" name="Rectangle 3"/>
          <p:cNvSpPr/>
          <p:nvPr/>
        </p:nvSpPr>
        <p:spPr>
          <a:xfrm>
            <a:off x="506650" y="7018774"/>
            <a:ext cx="5827301" cy="369332"/>
          </a:xfrm>
          <a:prstGeom prst="rect">
            <a:avLst/>
          </a:prstGeom>
        </p:spPr>
        <p:txBody>
          <a:bodyPr wrap="none">
            <a:spAutoFit/>
          </a:bodyPr>
          <a:lstStyle/>
          <a:p>
            <a:r>
              <a:rPr lang="en-US" dirty="0">
                <a:hlinkClick r:id="rId4"/>
              </a:rPr>
              <a:t>App Note: http://www.ti.com/lit/an/snva839/snva839.pdf</a:t>
            </a:r>
            <a:endParaRPr lang="en-US" dirty="0"/>
          </a:p>
        </p:txBody>
      </p:sp>
      <p:pic>
        <p:nvPicPr>
          <p:cNvPr id="419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3441" y="1404938"/>
            <a:ext cx="6156960" cy="538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3698" y="6788738"/>
            <a:ext cx="4046537"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6650" y="6035040"/>
            <a:ext cx="7763590" cy="830997"/>
          </a:xfrm>
          <a:prstGeom prst="rect">
            <a:avLst/>
          </a:prstGeom>
          <a:noFill/>
        </p:spPr>
        <p:txBody>
          <a:bodyPr wrap="square" rtlCol="0">
            <a:spAutoFit/>
          </a:bodyPr>
          <a:lstStyle/>
          <a:p>
            <a:r>
              <a:rPr lang="en-US" sz="2400" dirty="0" smtClean="0"/>
              <a:t>Comparing the 2 different copper area, at higher current of 8A, the improvement of case temperature ~ </a:t>
            </a:r>
            <a:r>
              <a:rPr lang="en-US" sz="2400" b="1" dirty="0" smtClean="0">
                <a:solidFill>
                  <a:srgbClr val="FF0000"/>
                </a:solidFill>
              </a:rPr>
              <a:t>10°C</a:t>
            </a:r>
            <a:endParaRPr lang="en-US" sz="2400" b="1" dirty="0">
              <a:solidFill>
                <a:srgbClr val="FF0000"/>
              </a:solidFill>
            </a:endParaRPr>
          </a:p>
        </p:txBody>
      </p:sp>
    </p:spTree>
    <p:extLst>
      <p:ext uri="{BB962C8B-B14F-4D97-AF65-F5344CB8AC3E}">
        <p14:creationId xmlns:p14="http://schemas.microsoft.com/office/powerpoint/2010/main" val="125032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9CE2203-CB04-4F6D-A3D7-64DD75637229}" type="slidenum">
              <a:rPr lang="en-US" altLang="en-US" sz="1300"/>
              <a:pPr/>
              <a:t>36</a:t>
            </a:fld>
            <a:endParaRPr lang="en-US" altLang="en-US" sz="1300" dirty="0"/>
          </a:p>
        </p:txBody>
      </p:sp>
      <p:sp>
        <p:nvSpPr>
          <p:cNvPr id="56323" name="Rectangle 4"/>
          <p:cNvSpPr>
            <a:spLocks noGrp="1" noChangeArrowheads="1"/>
          </p:cNvSpPr>
          <p:nvPr>
            <p:ph type="title"/>
          </p:nvPr>
        </p:nvSpPr>
        <p:spPr>
          <a:xfrm>
            <a:off x="594360" y="287363"/>
            <a:ext cx="13413739" cy="1005840"/>
          </a:xfrm>
        </p:spPr>
        <p:txBody>
          <a:bodyPr/>
          <a:lstStyle/>
          <a:p>
            <a:pPr eaLnBrk="1" hangingPunct="1"/>
            <a:r>
              <a:rPr lang="en-US" altLang="en-US" sz="4400" dirty="0"/>
              <a:t>Step </a:t>
            </a:r>
            <a:r>
              <a:rPr lang="en-US" altLang="en-US" sz="4400" dirty="0" smtClean="0"/>
              <a:t>4: </a:t>
            </a:r>
            <a:r>
              <a:rPr lang="en-US" altLang="en-US" sz="4400" dirty="0"/>
              <a:t>Layout </a:t>
            </a:r>
            <a:r>
              <a:rPr lang="en-US" altLang="en-US" sz="4400" dirty="0" smtClean="0"/>
              <a:t>Guidelines – Copper Thickness</a:t>
            </a:r>
          </a:p>
        </p:txBody>
      </p:sp>
      <p:sp>
        <p:nvSpPr>
          <p:cNvPr id="56324" name="Rectangle 5"/>
          <p:cNvSpPr>
            <a:spLocks noGrp="1" noChangeArrowheads="1"/>
          </p:cNvSpPr>
          <p:nvPr>
            <p:ph type="body" sz="half" idx="1"/>
          </p:nvPr>
        </p:nvSpPr>
        <p:spPr>
          <a:xfrm>
            <a:off x="817879" y="1195754"/>
            <a:ext cx="13167751" cy="6210886"/>
          </a:xfrm>
        </p:spPr>
        <p:txBody>
          <a:bodyPr/>
          <a:lstStyle/>
          <a:p>
            <a:pPr eaLnBrk="1" hangingPunct="1"/>
            <a:r>
              <a:rPr lang="en-US" altLang="en-US" sz="2800" dirty="0" smtClean="0"/>
              <a:t>Use appropriate copper thickness</a:t>
            </a:r>
          </a:p>
          <a:p>
            <a:pPr eaLnBrk="1" hangingPunct="1"/>
            <a:r>
              <a:rPr lang="en-US" altLang="en-US" sz="2800" dirty="0" smtClean="0"/>
              <a:t>1oz copper thickness is 35µm and 2 oz copper thickness is 70 µm</a:t>
            </a:r>
          </a:p>
          <a:p>
            <a:pPr eaLnBrk="1" hangingPunct="1"/>
            <a:r>
              <a:rPr lang="en-US" sz="2800" dirty="0" smtClean="0"/>
              <a:t>At </a:t>
            </a:r>
            <a:r>
              <a:rPr lang="en-US" sz="2800" dirty="0"/>
              <a:t>least </a:t>
            </a:r>
            <a:r>
              <a:rPr lang="en-US" sz="2800" dirty="0" smtClean="0"/>
              <a:t>1 oz </a:t>
            </a:r>
            <a:r>
              <a:rPr lang="en-US" sz="2800" dirty="0"/>
              <a:t>copper is recommended for all DC-DC converter designs. </a:t>
            </a:r>
            <a:endParaRPr lang="en-US" sz="2800" dirty="0" smtClean="0"/>
          </a:p>
          <a:p>
            <a:pPr eaLnBrk="1" hangingPunct="1"/>
            <a:r>
              <a:rPr lang="en-US" sz="2800" dirty="0" smtClean="0"/>
              <a:t>2 oz copper </a:t>
            </a:r>
            <a:r>
              <a:rPr lang="en-US" sz="2800" dirty="0"/>
              <a:t>is recommended for designs that dissipate more than 3 </a:t>
            </a:r>
            <a:r>
              <a:rPr lang="en-US" sz="2800" dirty="0" smtClean="0"/>
              <a:t>Watts</a:t>
            </a:r>
          </a:p>
          <a:p>
            <a:pPr eaLnBrk="1" hangingPunct="1"/>
            <a:endParaRPr lang="en-US" sz="2800" dirty="0" smtClean="0"/>
          </a:p>
          <a:p>
            <a:pPr lvl="1" eaLnBrk="1" hangingPunct="1"/>
            <a:endParaRPr lang="en-US" altLang="en-US" dirty="0"/>
          </a:p>
          <a:p>
            <a:pPr lvl="1" eaLnBrk="1" hangingPunct="1"/>
            <a:r>
              <a:rPr lang="en-US" altLang="en-US" sz="2800" b="1" dirty="0" smtClean="0">
                <a:solidFill>
                  <a:srgbClr val="FF0000"/>
                </a:solidFill>
              </a:rPr>
              <a:t>Example</a:t>
            </a:r>
            <a:r>
              <a:rPr lang="en-US" altLang="en-US" sz="2800" dirty="0" smtClean="0"/>
              <a:t>: For a copper area of 3 inches x 3 inches:</a:t>
            </a:r>
          </a:p>
          <a:p>
            <a:pPr lvl="2" eaLnBrk="1" hangingPunct="1"/>
            <a:r>
              <a:rPr lang="en-US" altLang="en-US" sz="2800" dirty="0" smtClean="0"/>
              <a:t>1 oz copper : </a:t>
            </a:r>
            <a:r>
              <a:rPr lang="el-GR" altLang="en-US" sz="2800" dirty="0" smtClean="0"/>
              <a:t>θ</a:t>
            </a:r>
            <a:r>
              <a:rPr lang="en-US" altLang="en-US" sz="2800" baseline="-25000" dirty="0" smtClean="0"/>
              <a:t>JA</a:t>
            </a:r>
            <a:r>
              <a:rPr lang="en-US" altLang="en-US" sz="2800" dirty="0" smtClean="0"/>
              <a:t> ~ 28°C/W</a:t>
            </a:r>
          </a:p>
          <a:p>
            <a:pPr lvl="2" eaLnBrk="1" hangingPunct="1"/>
            <a:r>
              <a:rPr lang="en-US" altLang="en-US" sz="2800" dirty="0" smtClean="0"/>
              <a:t>2 </a:t>
            </a:r>
            <a:r>
              <a:rPr lang="en-US" altLang="en-US" sz="2800" dirty="0"/>
              <a:t>oz copper : </a:t>
            </a:r>
            <a:r>
              <a:rPr lang="el-GR" altLang="en-US" sz="2800" dirty="0"/>
              <a:t>θ</a:t>
            </a:r>
            <a:r>
              <a:rPr lang="en-US" altLang="en-US" sz="2800" baseline="-25000" dirty="0"/>
              <a:t>JA</a:t>
            </a:r>
            <a:r>
              <a:rPr lang="en-US" altLang="en-US" sz="2800" dirty="0"/>
              <a:t> ~ </a:t>
            </a:r>
            <a:r>
              <a:rPr lang="en-US" altLang="en-US" sz="2800" dirty="0" smtClean="0"/>
              <a:t>21°C/W</a:t>
            </a:r>
          </a:p>
          <a:p>
            <a:pPr lvl="2" eaLnBrk="1" hangingPunct="1"/>
            <a:r>
              <a:rPr lang="en-US" altLang="en-US" sz="2800" dirty="0" smtClean="0"/>
              <a:t>About 25% improvement</a:t>
            </a:r>
            <a:endParaRPr lang="en-US" altLang="en-US" sz="2800" dirty="0"/>
          </a:p>
          <a:p>
            <a:pPr lvl="2" eaLnBrk="1" hangingPunct="1"/>
            <a:endParaRPr lang="en-US" altLang="en-US" sz="28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229635602"/>
              </p:ext>
            </p:extLst>
          </p:nvPr>
        </p:nvGraphicFramePr>
        <p:xfrm>
          <a:off x="9990504" y="5455383"/>
          <a:ext cx="3303465" cy="1250427"/>
        </p:xfrm>
        <a:graphic>
          <a:graphicData uri="http://schemas.openxmlformats.org/presentationml/2006/ole">
            <mc:AlternateContent xmlns:mc="http://schemas.openxmlformats.org/markup-compatibility/2006">
              <mc:Choice xmlns:v="urn:schemas-microsoft-com:vml" Requires="v">
                <p:oleObj spid="_x0000_s6673" name="Equation" r:id="rId4" imgW="1409400" imgH="533160" progId="Equation.DSMT4">
                  <p:embed/>
                </p:oleObj>
              </mc:Choice>
              <mc:Fallback>
                <p:oleObj name="Equation" r:id="rId4" imgW="1409400" imgH="533160" progId="Equation.DSMT4">
                  <p:embed/>
                  <p:pic>
                    <p:nvPicPr>
                      <p:cNvPr id="0" name=""/>
                      <p:cNvPicPr/>
                      <p:nvPr/>
                    </p:nvPicPr>
                    <p:blipFill>
                      <a:blip r:embed="rId5"/>
                      <a:stretch>
                        <a:fillRect/>
                      </a:stretch>
                    </p:blipFill>
                    <p:spPr>
                      <a:xfrm>
                        <a:off x="9990504" y="5455383"/>
                        <a:ext cx="3303465" cy="1250427"/>
                      </a:xfrm>
                      <a:prstGeom prst="rect">
                        <a:avLst/>
                      </a:prstGeom>
                    </p:spPr>
                  </p:pic>
                </p:oleObj>
              </mc:Fallback>
            </mc:AlternateContent>
          </a:graphicData>
        </a:graphic>
      </p:graphicFrame>
      <p:sp>
        <p:nvSpPr>
          <p:cNvPr id="6" name="Rectangle 5"/>
          <p:cNvSpPr/>
          <p:nvPr/>
        </p:nvSpPr>
        <p:spPr>
          <a:xfrm>
            <a:off x="9947029" y="5462954"/>
            <a:ext cx="3452448" cy="15005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7255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4034EF3-FD04-4549-A863-15F8A578CA8D}" type="slidenum">
              <a:rPr lang="en-US" altLang="en-US" sz="1300"/>
              <a:pPr/>
              <a:t>37</a:t>
            </a:fld>
            <a:endParaRPr lang="en-US" altLang="en-US" sz="1300" dirty="0"/>
          </a:p>
        </p:txBody>
      </p:sp>
      <p:sp>
        <p:nvSpPr>
          <p:cNvPr id="58371" name="Rectangle 4"/>
          <p:cNvSpPr>
            <a:spLocks noGrp="1" noChangeArrowheads="1"/>
          </p:cNvSpPr>
          <p:nvPr>
            <p:ph type="title"/>
          </p:nvPr>
        </p:nvSpPr>
        <p:spPr/>
        <p:txBody>
          <a:bodyPr/>
          <a:lstStyle/>
          <a:p>
            <a:pPr eaLnBrk="1" hangingPunct="1"/>
            <a:r>
              <a:rPr lang="en-US" altLang="en-US" sz="4400" dirty="0"/>
              <a:t>Step 4: Layout Guidelines – </a:t>
            </a:r>
            <a:r>
              <a:rPr lang="en-US" altLang="en-US" sz="4400" dirty="0" smtClean="0"/>
              <a:t>Vias</a:t>
            </a:r>
          </a:p>
        </p:txBody>
      </p:sp>
      <p:sp>
        <p:nvSpPr>
          <p:cNvPr id="58372" name="Rectangle 5"/>
          <p:cNvSpPr>
            <a:spLocks noGrp="1" noChangeArrowheads="1"/>
          </p:cNvSpPr>
          <p:nvPr>
            <p:ph type="body" sz="half" idx="1"/>
          </p:nvPr>
        </p:nvSpPr>
        <p:spPr>
          <a:xfrm>
            <a:off x="568960" y="1402079"/>
            <a:ext cx="6583680" cy="6053797"/>
          </a:xfrm>
        </p:spPr>
        <p:txBody>
          <a:bodyPr/>
          <a:lstStyle/>
          <a:p>
            <a:pPr eaLnBrk="1" hangingPunct="1"/>
            <a:r>
              <a:rPr lang="en-US" altLang="en-US" dirty="0" smtClean="0"/>
              <a:t> Use lots of vias</a:t>
            </a:r>
          </a:p>
          <a:p>
            <a:pPr lvl="1" eaLnBrk="1" hangingPunct="1"/>
            <a:r>
              <a:rPr lang="en-US" altLang="en-US" dirty="0" smtClean="0"/>
              <a:t>Thermal resistances in parallel</a:t>
            </a:r>
          </a:p>
          <a:p>
            <a:pPr lvl="1" eaLnBrk="1" hangingPunct="1"/>
            <a:r>
              <a:rPr lang="en-US" altLang="en-US" dirty="0" smtClean="0"/>
              <a:t>The more you add, the lower the resistance is.</a:t>
            </a:r>
          </a:p>
          <a:p>
            <a:pPr lvl="1" eaLnBrk="1" hangingPunct="1">
              <a:buFontTx/>
              <a:buNone/>
            </a:pPr>
            <a:endParaRPr lang="en-US" altLang="en-US" dirty="0" smtClean="0"/>
          </a:p>
          <a:p>
            <a:pPr eaLnBrk="1" hangingPunct="1"/>
            <a:r>
              <a:rPr lang="en-US" altLang="en-US" dirty="0" smtClean="0"/>
              <a:t>Typical 0.3mm (12mil) thermal vias with 17.5</a:t>
            </a:r>
            <a:r>
              <a:rPr lang="en-US" altLang="en-US" dirty="0" smtClean="0">
                <a:latin typeface="Calibri" pitchFamily="34" charset="0"/>
                <a:ea typeface="Calibri" pitchFamily="34" charset="0"/>
                <a:cs typeface="Calibri" pitchFamily="34" charset="0"/>
              </a:rPr>
              <a:t>µm (0.5oz) plating</a:t>
            </a:r>
            <a:endParaRPr lang="en-US" altLang="en-US" dirty="0" smtClean="0"/>
          </a:p>
          <a:p>
            <a:pPr eaLnBrk="1" hangingPunct="1"/>
            <a:r>
              <a:rPr lang="en-US" altLang="en-US" dirty="0" smtClean="0"/>
              <a:t>1.56mm (62mil) PCB thickness</a:t>
            </a:r>
          </a:p>
          <a:p>
            <a:pPr marL="0" indent="0" eaLnBrk="1" hangingPunct="1">
              <a:buNone/>
            </a:pPr>
            <a:endParaRPr lang="en-US" altLang="en-US" dirty="0" smtClean="0"/>
          </a:p>
          <a:p>
            <a:pPr marL="0" indent="0" eaLnBrk="1" hangingPunct="1">
              <a:buNone/>
            </a:pPr>
            <a:endParaRPr lang="en-US" altLang="en-US" dirty="0"/>
          </a:p>
          <a:p>
            <a:pPr marL="0" indent="0" eaLnBrk="1" hangingPunct="1">
              <a:buNone/>
            </a:pPr>
            <a:endParaRPr lang="en-US" altLang="en-US" dirty="0" smtClean="0"/>
          </a:p>
          <a:p>
            <a:pPr marL="0" indent="0" eaLnBrk="1" hangingPunct="1">
              <a:buNone/>
            </a:pPr>
            <a:endParaRPr lang="en-US" altLang="en-US" dirty="0"/>
          </a:p>
          <a:p>
            <a:pPr marL="0" indent="0" eaLnBrk="1" hangingPunct="1">
              <a:buNone/>
            </a:pPr>
            <a:endParaRPr lang="en-US" altLang="en-US" dirty="0" smtClean="0"/>
          </a:p>
          <a:p>
            <a:pPr eaLnBrk="1" hangingPunct="1"/>
            <a:r>
              <a:rPr lang="en-US" altLang="en-US" dirty="0" smtClean="0"/>
              <a:t>More thermal via guidelines in Application Notes </a:t>
            </a:r>
            <a:r>
              <a:rPr lang="en-US" altLang="en-US" b="1" dirty="0" smtClean="0">
                <a:solidFill>
                  <a:srgbClr val="FF0000"/>
                </a:solidFill>
              </a:rPr>
              <a:t>SNVA419C and </a:t>
            </a:r>
            <a:r>
              <a:rPr lang="en-US" altLang="en-US" b="1" dirty="0">
                <a:solidFill>
                  <a:srgbClr val="FF0000"/>
                </a:solidFill>
              </a:rPr>
              <a:t>AN-1520</a:t>
            </a:r>
            <a:endParaRPr lang="en-US" altLang="en-US" b="1" dirty="0" smtClean="0">
              <a:solidFill>
                <a:srgbClr val="FF0000"/>
              </a:solidFill>
            </a:endParaRPr>
          </a:p>
          <a:p>
            <a:pPr marL="0" indent="0" eaLnBrk="1" hangingPunct="1">
              <a:buNone/>
            </a:pPr>
            <a:endParaRPr lang="en-US" altLang="en-US" dirty="0" smtClean="0">
              <a:solidFill>
                <a:schemeClr val="accent1"/>
              </a:solidFill>
            </a:endParaRPr>
          </a:p>
          <a:p>
            <a:pPr eaLnBrk="1" hangingPunct="1">
              <a:buFontTx/>
              <a:buNone/>
            </a:pPr>
            <a:endParaRPr lang="en-US" altLang="en-US" dirty="0" smtClean="0"/>
          </a:p>
          <a:p>
            <a:pPr lvl="1" eaLnBrk="1" hangingPunct="1">
              <a:buFontTx/>
              <a:buNone/>
            </a:pPr>
            <a:endParaRPr lang="en-US" altLang="en-US" dirty="0" smtClean="0"/>
          </a:p>
          <a:p>
            <a:pPr lvl="1" eaLnBrk="1" hangingPunct="1">
              <a:buFontTx/>
              <a:buNone/>
            </a:pPr>
            <a:endParaRPr lang="en-US" altLang="en-US" dirty="0" smtClean="0"/>
          </a:p>
        </p:txBody>
      </p:sp>
      <p:graphicFrame>
        <p:nvGraphicFramePr>
          <p:cNvPr id="58373" name="Object 2"/>
          <p:cNvGraphicFramePr>
            <a:graphicFrameLocks noGrp="1" noChangeAspect="1"/>
          </p:cNvGraphicFramePr>
          <p:nvPr>
            <p:ph sz="quarter" idx="2"/>
          </p:nvPr>
        </p:nvGraphicFramePr>
        <p:xfrm>
          <a:off x="7899400" y="1622425"/>
          <a:ext cx="5616575" cy="2798763"/>
        </p:xfrm>
        <a:graphic>
          <a:graphicData uri="http://schemas.openxmlformats.org/presentationml/2006/ole">
            <mc:AlternateContent xmlns:mc="http://schemas.openxmlformats.org/markup-compatibility/2006">
              <mc:Choice xmlns:v="urn:schemas-microsoft-com:vml" Requires="v">
                <p:oleObj spid="_x0000_s33331" name="Visio" r:id="rId4" imgW="4316730" imgH="2151126" progId="Visio.Drawing.11">
                  <p:embed/>
                </p:oleObj>
              </mc:Choice>
              <mc:Fallback>
                <p:oleObj name="Visio" r:id="rId4" imgW="4316730" imgH="2151126"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l="35841" t="45201" r="31731"/>
                      <a:stretch>
                        <a:fillRect/>
                      </a:stretch>
                    </p:blipFill>
                    <p:spPr bwMode="auto">
                      <a:xfrm>
                        <a:off x="7899400" y="1622425"/>
                        <a:ext cx="5616575"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5" name="Object 1"/>
          <p:cNvGraphicFramePr>
            <a:graphicFrameLocks noChangeAspect="1"/>
          </p:cNvGraphicFramePr>
          <p:nvPr>
            <p:extLst>
              <p:ext uri="{D42A27DB-BD31-4B8C-83A1-F6EECF244321}">
                <p14:modId xmlns:p14="http://schemas.microsoft.com/office/powerpoint/2010/main" val="3213853407"/>
              </p:ext>
            </p:extLst>
          </p:nvPr>
        </p:nvGraphicFramePr>
        <p:xfrm>
          <a:off x="9309101" y="5665472"/>
          <a:ext cx="2659379" cy="1682115"/>
        </p:xfrm>
        <a:graphic>
          <a:graphicData uri="http://schemas.openxmlformats.org/presentationml/2006/ole">
            <mc:AlternateContent xmlns:mc="http://schemas.openxmlformats.org/markup-compatibility/2006">
              <mc:Choice xmlns:v="urn:schemas-microsoft-com:vml" Requires="v">
                <p:oleObj spid="_x0000_s33332" name="Worksheet" showAsIcon="1" r:id="rId6" imgW="914400" imgH="771480" progId="Excel.Sheet.12">
                  <p:embed/>
                </p:oleObj>
              </mc:Choice>
              <mc:Fallback>
                <p:oleObj name="Worksheet" showAsIcon="1" r:id="rId6" imgW="914400" imgH="771480" progId="Excel.Sheet.12">
                  <p:embed/>
                  <p:pic>
                    <p:nvPicPr>
                      <p:cNvPr id="0" name=""/>
                      <p:cNvPicPr>
                        <a:picLocks noChangeAspect="1" noChangeArrowheads="1"/>
                      </p:cNvPicPr>
                      <p:nvPr/>
                    </p:nvPicPr>
                    <p:blipFill>
                      <a:blip r:embed="rId7"/>
                      <a:srcRect/>
                      <a:stretch>
                        <a:fillRect/>
                      </a:stretch>
                    </p:blipFill>
                    <p:spPr bwMode="auto">
                      <a:xfrm>
                        <a:off x="9309101" y="5665472"/>
                        <a:ext cx="2659379" cy="1682115"/>
                      </a:xfrm>
                      <a:prstGeom prst="rect">
                        <a:avLst/>
                      </a:prstGeom>
                      <a:noFill/>
                      <a:ln w="190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6" name="TextBox 9"/>
          <p:cNvSpPr txBox="1">
            <a:spLocks noChangeArrowheads="1"/>
          </p:cNvSpPr>
          <p:nvPr/>
        </p:nvSpPr>
        <p:spPr bwMode="auto">
          <a:xfrm>
            <a:off x="7625080" y="4918238"/>
            <a:ext cx="63804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200" dirty="0"/>
              <a:t>Via Array Thermal Resistance Calculations:</a:t>
            </a:r>
          </a:p>
        </p:txBody>
      </p:sp>
      <p:graphicFrame>
        <p:nvGraphicFramePr>
          <p:cNvPr id="3" name="Object 2"/>
          <p:cNvGraphicFramePr>
            <a:graphicFrameLocks noChangeAspect="1"/>
          </p:cNvGraphicFramePr>
          <p:nvPr>
            <p:extLst>
              <p:ext uri="{D42A27DB-BD31-4B8C-83A1-F6EECF244321}">
                <p14:modId xmlns:p14="http://schemas.microsoft.com/office/powerpoint/2010/main" val="1903355843"/>
              </p:ext>
            </p:extLst>
          </p:nvPr>
        </p:nvGraphicFramePr>
        <p:xfrm>
          <a:off x="921238" y="4327447"/>
          <a:ext cx="3229658" cy="1181582"/>
        </p:xfrm>
        <a:graphic>
          <a:graphicData uri="http://schemas.openxmlformats.org/presentationml/2006/ole">
            <mc:AlternateContent xmlns:mc="http://schemas.openxmlformats.org/markup-compatibility/2006">
              <mc:Choice xmlns:v="urn:schemas-microsoft-com:vml" Requires="v">
                <p:oleObj spid="_x0000_s33333" name="Equation" r:id="rId8" imgW="1041120" imgH="380880" progId="Equation.DSMT4">
                  <p:embed/>
                </p:oleObj>
              </mc:Choice>
              <mc:Fallback>
                <p:oleObj name="Equation" r:id="rId8" imgW="1041120" imgH="380880" progId="Equation.DSMT4">
                  <p:embed/>
                  <p:pic>
                    <p:nvPicPr>
                      <p:cNvPr id="0" name=""/>
                      <p:cNvPicPr/>
                      <p:nvPr/>
                    </p:nvPicPr>
                    <p:blipFill>
                      <a:blip r:embed="rId9"/>
                      <a:stretch>
                        <a:fillRect/>
                      </a:stretch>
                    </p:blipFill>
                    <p:spPr>
                      <a:xfrm>
                        <a:off x="921238" y="4327447"/>
                        <a:ext cx="3229658" cy="1181582"/>
                      </a:xfrm>
                      <a:prstGeom prst="rect">
                        <a:avLst/>
                      </a:prstGeom>
                    </p:spPr>
                  </p:pic>
                </p:oleObj>
              </mc:Fallback>
            </mc:AlternateContent>
          </a:graphicData>
        </a:graphic>
      </p:graphicFrame>
    </p:spTree>
    <p:extLst>
      <p:ext uri="{BB962C8B-B14F-4D97-AF65-F5344CB8AC3E}">
        <p14:creationId xmlns:p14="http://schemas.microsoft.com/office/powerpoint/2010/main" val="5044081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424695" y="105507"/>
            <a:ext cx="13484859" cy="1013461"/>
          </a:xfrm>
        </p:spPr>
        <p:txBody>
          <a:bodyPr/>
          <a:lstStyle/>
          <a:p>
            <a:pPr eaLnBrk="1" hangingPunct="1"/>
            <a:r>
              <a:rPr lang="en-US" altLang="en-US" dirty="0"/>
              <a:t>Step 4: Layout Guidelines – </a:t>
            </a:r>
            <a:r>
              <a:rPr lang="en-US" altLang="en-US" dirty="0" smtClean="0"/>
              <a:t>Cuts in Copper Planes</a:t>
            </a:r>
          </a:p>
        </p:txBody>
      </p:sp>
      <p:sp>
        <p:nvSpPr>
          <p:cNvPr id="60420" name="Rectangle 3"/>
          <p:cNvSpPr>
            <a:spLocks noGrp="1" noChangeArrowheads="1"/>
          </p:cNvSpPr>
          <p:nvPr>
            <p:ph idx="1"/>
          </p:nvPr>
        </p:nvSpPr>
        <p:spPr>
          <a:xfrm>
            <a:off x="591820" y="1289835"/>
            <a:ext cx="13418819" cy="515519"/>
          </a:xfrm>
        </p:spPr>
        <p:txBody>
          <a:bodyPr/>
          <a:lstStyle/>
          <a:p>
            <a:pPr lvl="1" eaLnBrk="1" hangingPunct="1">
              <a:buFontTx/>
              <a:buChar char="-"/>
            </a:pPr>
            <a:r>
              <a:rPr lang="en-US" altLang="en-US" sz="2800" dirty="0" smtClean="0"/>
              <a:t>Cut copper plane parallel to heat flow</a:t>
            </a:r>
          </a:p>
          <a:p>
            <a:pPr lvl="4" eaLnBrk="1" hangingPunct="1">
              <a:buFontTx/>
              <a:buChar char="-"/>
            </a:pPr>
            <a:endParaRPr lang="en-US" altLang="en-US" dirty="0" smtClean="0"/>
          </a:p>
        </p:txBody>
      </p:sp>
      <p:sp>
        <p:nvSpPr>
          <p:cNvPr id="60418" name="Slide Number Placeholder 3"/>
          <p:cNvSpPr>
            <a:spLocks noGrp="1"/>
          </p:cNvSpPr>
          <p:nvPr>
            <p:ph type="sldNum" sz="quarter" idx="10"/>
          </p:nvPr>
        </p:nvSpPr>
        <p:spPr bwMode="auto">
          <a:xfrm>
            <a:off x="8653781" y="6840858"/>
            <a:ext cx="3413760" cy="24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1188720" indent="-457200" eaLnBrk="0" hangingPunct="0">
              <a:defRPr>
                <a:solidFill>
                  <a:schemeClr val="tx1"/>
                </a:solidFill>
                <a:latin typeface="Arial" pitchFamily="34" charset="0"/>
              </a:defRPr>
            </a:lvl2pPr>
            <a:lvl3pPr marL="1828800" indent="-365760" eaLnBrk="0" hangingPunct="0">
              <a:defRPr>
                <a:solidFill>
                  <a:schemeClr val="tx1"/>
                </a:solidFill>
                <a:latin typeface="Arial" pitchFamily="34" charset="0"/>
              </a:defRPr>
            </a:lvl3pPr>
            <a:lvl4pPr marL="2560320" indent="-365760" eaLnBrk="0" hangingPunct="0">
              <a:defRPr>
                <a:solidFill>
                  <a:schemeClr val="tx1"/>
                </a:solidFill>
                <a:latin typeface="Arial" pitchFamily="34" charset="0"/>
              </a:defRPr>
            </a:lvl4pPr>
            <a:lvl5pPr marL="3291840" indent="-365760" eaLnBrk="0" hangingPunct="0">
              <a:defRPr>
                <a:solidFill>
                  <a:schemeClr val="tx1"/>
                </a:solidFill>
                <a:latin typeface="Arial" pitchFamily="34" charset="0"/>
              </a:defRPr>
            </a:lvl5pPr>
            <a:lvl6pPr marL="4023360" indent="-365760" eaLnBrk="0" fontAlgn="base" hangingPunct="0">
              <a:spcBef>
                <a:spcPct val="0"/>
              </a:spcBef>
              <a:spcAft>
                <a:spcPct val="0"/>
              </a:spcAft>
              <a:defRPr>
                <a:solidFill>
                  <a:schemeClr val="tx1"/>
                </a:solidFill>
                <a:latin typeface="Arial" pitchFamily="34" charset="0"/>
              </a:defRPr>
            </a:lvl6pPr>
            <a:lvl7pPr marL="4754880" indent="-365760" eaLnBrk="0" fontAlgn="base" hangingPunct="0">
              <a:spcBef>
                <a:spcPct val="0"/>
              </a:spcBef>
              <a:spcAft>
                <a:spcPct val="0"/>
              </a:spcAft>
              <a:defRPr>
                <a:solidFill>
                  <a:schemeClr val="tx1"/>
                </a:solidFill>
                <a:latin typeface="Arial" pitchFamily="34" charset="0"/>
              </a:defRPr>
            </a:lvl7pPr>
            <a:lvl8pPr marL="5486400" indent="-365760" eaLnBrk="0" fontAlgn="base" hangingPunct="0">
              <a:spcBef>
                <a:spcPct val="0"/>
              </a:spcBef>
              <a:spcAft>
                <a:spcPct val="0"/>
              </a:spcAft>
              <a:defRPr>
                <a:solidFill>
                  <a:schemeClr val="tx1"/>
                </a:solidFill>
                <a:latin typeface="Arial" pitchFamily="34" charset="0"/>
              </a:defRPr>
            </a:lvl8pPr>
            <a:lvl9pPr marL="6217920" indent="-365760" eaLnBrk="0" fontAlgn="base" hangingPunct="0">
              <a:spcBef>
                <a:spcPct val="0"/>
              </a:spcBef>
              <a:spcAft>
                <a:spcPct val="0"/>
              </a:spcAft>
              <a:defRPr>
                <a:solidFill>
                  <a:schemeClr val="tx1"/>
                </a:solidFill>
                <a:latin typeface="Arial" pitchFamily="34" charset="0"/>
              </a:defRPr>
            </a:lvl9pPr>
          </a:lstStyle>
          <a:p>
            <a:pPr eaLnBrk="1" hangingPunct="1"/>
            <a:fld id="{28544FDE-060F-4D44-A8B3-7549280DBAB3}" type="slidenum">
              <a:rPr lang="en-US" altLang="en-US"/>
              <a:pPr eaLnBrk="1" hangingPunct="1"/>
              <a:t>38</a:t>
            </a:fld>
            <a:endParaRPr lang="en-US" altLang="en-US" dirty="0"/>
          </a:p>
        </p:txBody>
      </p:sp>
      <p:pic>
        <p:nvPicPr>
          <p:cNvPr id="60421" name="Picture 4" descr="therm1"/>
          <p:cNvPicPr>
            <a:picLocks noChangeAspect="1" noChangeArrowheads="1"/>
          </p:cNvPicPr>
          <p:nvPr/>
        </p:nvPicPr>
        <p:blipFill>
          <a:blip r:embed="rId3">
            <a:extLst>
              <a:ext uri="{28A0092B-C50C-407E-A947-70E740481C1C}">
                <a14:useLocalDpi xmlns:a14="http://schemas.microsoft.com/office/drawing/2010/main" val="0"/>
              </a:ext>
            </a:extLst>
          </a:blip>
          <a:srcRect b="26248"/>
          <a:stretch>
            <a:fillRect/>
          </a:stretch>
        </p:blipFill>
        <p:spPr bwMode="auto">
          <a:xfrm>
            <a:off x="2882901" y="2026922"/>
            <a:ext cx="9509760" cy="494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2882901" y="6286503"/>
            <a:ext cx="8684259" cy="738664"/>
          </a:xfrm>
          <a:prstGeom prst="rect">
            <a:avLst/>
          </a:prstGeom>
          <a:solidFill>
            <a:schemeClr val="accent2"/>
          </a:solidFill>
          <a:ln w="19050" algn="ctr">
            <a:solidFill>
              <a:schemeClr val="tx1"/>
            </a:solidFill>
            <a:miter lim="800000"/>
            <a:headEnd/>
            <a:tailEnd/>
          </a:ln>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800" b="1" dirty="0">
                <a:solidFill>
                  <a:schemeClr val="tx2"/>
                </a:solidFill>
              </a:rPr>
              <a:t>    115C  	     121C    	      117C</a:t>
            </a:r>
          </a:p>
        </p:txBody>
      </p:sp>
      <p:sp>
        <p:nvSpPr>
          <p:cNvPr id="60423" name="Slide Number Placeholder 2"/>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E884B2D-ECA8-4626-9C24-F24D656F31DF}" type="slidenum">
              <a:rPr lang="en-US" altLang="en-US" sz="1300">
                <a:solidFill>
                  <a:srgbClr val="000000"/>
                </a:solidFill>
              </a:rPr>
              <a:pPr/>
              <a:t>38</a:t>
            </a:fld>
            <a:endParaRPr lang="en-US" altLang="en-US" sz="1300" dirty="0">
              <a:solidFill>
                <a:srgbClr val="000000"/>
              </a:solidFill>
            </a:endParaRPr>
          </a:p>
        </p:txBody>
      </p:sp>
      <p:cxnSp>
        <p:nvCxnSpPr>
          <p:cNvPr id="3" name="Straight Connector 2"/>
          <p:cNvCxnSpPr/>
          <p:nvPr/>
        </p:nvCxnSpPr>
        <p:spPr>
          <a:xfrm>
            <a:off x="6840221" y="3758566"/>
            <a:ext cx="901699" cy="0"/>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10297160" y="3390900"/>
            <a:ext cx="0" cy="451486"/>
          </a:xfrm>
          <a:prstGeom prst="line">
            <a:avLst/>
          </a:prstGeom>
          <a:ln>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57734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990600" y="1341122"/>
            <a:ext cx="5821680" cy="5821680"/>
          </a:xfrm>
          <a:prstGeom prst="ellipse">
            <a:avLst/>
          </a:prstGeom>
          <a:solidFill>
            <a:srgbClr val="FFFF00">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
        <p:nvSpPr>
          <p:cNvPr id="2" name="Title 1"/>
          <p:cNvSpPr>
            <a:spLocks noGrp="1"/>
          </p:cNvSpPr>
          <p:nvPr>
            <p:ph type="title"/>
          </p:nvPr>
        </p:nvSpPr>
        <p:spPr/>
        <p:txBody>
          <a:bodyPr/>
          <a:lstStyle/>
          <a:p>
            <a:r>
              <a:rPr lang="en-US" altLang="en-US" sz="4400" dirty="0"/>
              <a:t>Step 4: Layout Guidelines – </a:t>
            </a:r>
            <a:r>
              <a:rPr lang="en-US" altLang="en-US" sz="4400" dirty="0" smtClean="0"/>
              <a:t>“Pizza Slice”</a:t>
            </a:r>
            <a:endParaRPr lang="en-US" sz="4400" dirty="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39</a:t>
            </a:fld>
            <a:endParaRPr lang="en-US" dirty="0"/>
          </a:p>
        </p:txBody>
      </p:sp>
      <p:sp>
        <p:nvSpPr>
          <p:cNvPr id="21" name="Oval 20"/>
          <p:cNvSpPr/>
          <p:nvPr/>
        </p:nvSpPr>
        <p:spPr>
          <a:xfrm>
            <a:off x="1955800" y="2306322"/>
            <a:ext cx="3891280" cy="3891280"/>
          </a:xfrm>
          <a:prstGeom prst="ellipse">
            <a:avLst/>
          </a:prstGeom>
          <a:solidFill>
            <a:srgbClr val="FFCC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
        <p:nvSpPr>
          <p:cNvPr id="22" name="Oval 21"/>
          <p:cNvSpPr/>
          <p:nvPr/>
        </p:nvSpPr>
        <p:spPr>
          <a:xfrm>
            <a:off x="2626360" y="2976882"/>
            <a:ext cx="2550160" cy="2550160"/>
          </a:xfrm>
          <a:prstGeom prst="ellipse">
            <a:avLst/>
          </a:prstGeom>
          <a:solidFill>
            <a:srgbClr val="FF993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
        <p:nvSpPr>
          <p:cNvPr id="23" name="Oval 22"/>
          <p:cNvSpPr/>
          <p:nvPr/>
        </p:nvSpPr>
        <p:spPr>
          <a:xfrm>
            <a:off x="3083560" y="3434082"/>
            <a:ext cx="1635760" cy="1635760"/>
          </a:xfrm>
          <a:prstGeom prst="ellipse">
            <a:avLst/>
          </a:prstGeom>
          <a:solidFill>
            <a:srgbClr val="FF66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
        <p:nvSpPr>
          <p:cNvPr id="24" name="Oval 23"/>
          <p:cNvSpPr/>
          <p:nvPr/>
        </p:nvSpPr>
        <p:spPr>
          <a:xfrm>
            <a:off x="3317240" y="3667762"/>
            <a:ext cx="1168400" cy="1168400"/>
          </a:xfrm>
          <a:prstGeom prst="ellipse">
            <a:avLst/>
          </a:prstGeom>
          <a:solidFill>
            <a:srgbClr val="FF5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
        <p:nvSpPr>
          <p:cNvPr id="25" name="Oval 24"/>
          <p:cNvSpPr/>
          <p:nvPr/>
        </p:nvSpPr>
        <p:spPr>
          <a:xfrm>
            <a:off x="3464560" y="3830322"/>
            <a:ext cx="843280" cy="84328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
        <p:nvSpPr>
          <p:cNvPr id="26" name="Oval 25"/>
          <p:cNvSpPr/>
          <p:nvPr/>
        </p:nvSpPr>
        <p:spPr>
          <a:xfrm>
            <a:off x="3586480" y="3952242"/>
            <a:ext cx="599440" cy="599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cxnSp>
        <p:nvCxnSpPr>
          <p:cNvPr id="29" name="Straight Connector 28"/>
          <p:cNvCxnSpPr>
            <a:stCxn id="20" idx="0"/>
            <a:endCxn id="20" idx="4"/>
          </p:cNvCxnSpPr>
          <p:nvPr/>
        </p:nvCxnSpPr>
        <p:spPr>
          <a:xfrm>
            <a:off x="3901440" y="1341122"/>
            <a:ext cx="0" cy="5821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0" idx="1"/>
            <a:endCxn id="20" idx="5"/>
          </p:cNvCxnSpPr>
          <p:nvPr/>
        </p:nvCxnSpPr>
        <p:spPr>
          <a:xfrm>
            <a:off x="1843165" y="2193687"/>
            <a:ext cx="4116550" cy="4116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0" idx="7"/>
            <a:endCxn id="20" idx="3"/>
          </p:cNvCxnSpPr>
          <p:nvPr/>
        </p:nvCxnSpPr>
        <p:spPr>
          <a:xfrm flipH="1">
            <a:off x="1843165" y="2193687"/>
            <a:ext cx="4116550" cy="4116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1473200" y="3139444"/>
            <a:ext cx="2413005" cy="1112523"/>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495363">
            <a:off x="1558551" y="3087372"/>
            <a:ext cx="1490664" cy="492443"/>
          </a:xfrm>
          <a:prstGeom prst="rect">
            <a:avLst/>
          </a:prstGeom>
          <a:noFill/>
        </p:spPr>
        <p:txBody>
          <a:bodyPr wrap="none" lIns="146304" tIns="73152" rIns="146304" bIns="73152" rtlCol="0">
            <a:spAutoFit/>
          </a:bodyPr>
          <a:lstStyle/>
          <a:p>
            <a:r>
              <a:rPr lang="en-US" sz="2200" dirty="0"/>
              <a:t>Heat flow</a:t>
            </a:r>
          </a:p>
        </p:txBody>
      </p:sp>
      <p:sp>
        <p:nvSpPr>
          <p:cNvPr id="47" name="TextBox 46"/>
          <p:cNvSpPr txBox="1"/>
          <p:nvPr/>
        </p:nvSpPr>
        <p:spPr>
          <a:xfrm>
            <a:off x="7001908" y="1587237"/>
            <a:ext cx="7100174" cy="5663088"/>
          </a:xfrm>
          <a:prstGeom prst="rect">
            <a:avLst/>
          </a:prstGeom>
          <a:noFill/>
        </p:spPr>
        <p:txBody>
          <a:bodyPr wrap="square" lIns="146304" tIns="73152" rIns="146304" bIns="73152" rtlCol="0">
            <a:spAutoFit/>
          </a:bodyPr>
          <a:lstStyle/>
          <a:p>
            <a:pPr marL="548640" indent="-548640">
              <a:buAutoNum type="arabicPeriod"/>
            </a:pPr>
            <a:r>
              <a:rPr lang="en-US" sz="2200" dirty="0"/>
              <a:t>IC is the heat source and “tiny” compared to PCB</a:t>
            </a:r>
          </a:p>
          <a:p>
            <a:pPr marL="548640" indent="-548640">
              <a:buAutoNum type="arabicPeriod"/>
            </a:pPr>
            <a:r>
              <a:rPr lang="en-US" sz="2200" dirty="0"/>
              <a:t>Maximize so that heat is radiating in all 360 degree directions of top and bottom copper plane</a:t>
            </a:r>
          </a:p>
          <a:p>
            <a:pPr marL="548640" indent="-548640">
              <a:buAutoNum type="arabicPeriod"/>
            </a:pPr>
            <a:r>
              <a:rPr lang="en-US" sz="2200" dirty="0"/>
              <a:t>Ideally, heat source is placed in center of a PCB</a:t>
            </a:r>
          </a:p>
          <a:p>
            <a:pPr marL="548640" indent="-548640">
              <a:buAutoNum type="arabicPeriod"/>
            </a:pPr>
            <a:r>
              <a:rPr lang="en-US" sz="2200" dirty="0"/>
              <a:t>If the tip of the “slice” is not touching the heat source properly then the whole “slice” can not efficiently contribute as heat sink</a:t>
            </a:r>
          </a:p>
          <a:p>
            <a:pPr marL="548640" indent="-548640">
              <a:buAutoNum type="arabicPeriod"/>
            </a:pPr>
            <a:r>
              <a:rPr lang="en-US" sz="2200" dirty="0"/>
              <a:t>Make thermal cuts only in heat flow directions</a:t>
            </a:r>
          </a:p>
          <a:p>
            <a:pPr marL="548640" indent="-548640">
              <a:buAutoNum type="arabicPeriod"/>
            </a:pPr>
            <a:r>
              <a:rPr lang="en-US" sz="2200" dirty="0"/>
              <a:t>Maximize total copper area, number of layers  and Cu thickness on PCB</a:t>
            </a:r>
          </a:p>
          <a:p>
            <a:pPr marL="548640" indent="-548640">
              <a:buAutoNum type="arabicPeriod"/>
            </a:pPr>
            <a:r>
              <a:rPr lang="en-US" sz="2200" dirty="0"/>
              <a:t>Utilize the bottom copper side of PCB</a:t>
            </a:r>
          </a:p>
          <a:p>
            <a:pPr marL="548640" indent="-548640">
              <a:buAutoNum type="arabicPeriod"/>
            </a:pPr>
            <a:r>
              <a:rPr lang="en-US" sz="2200" dirty="0"/>
              <a:t>Use all available external components like Inductors, resistors and ceramic caps as potential heat conductors to bridge to colder areas / slices</a:t>
            </a:r>
          </a:p>
          <a:p>
            <a:pPr marL="548640" indent="-548640">
              <a:buAutoNum type="arabicPeriod"/>
            </a:pPr>
            <a:r>
              <a:rPr lang="en-US" sz="2200" dirty="0"/>
              <a:t>Use larger components like connectors and aluminum caps to improve heat sinking of slices</a:t>
            </a:r>
          </a:p>
        </p:txBody>
      </p:sp>
      <p:cxnSp>
        <p:nvCxnSpPr>
          <p:cNvPr id="33" name="Straight Connector 32"/>
          <p:cNvCxnSpPr>
            <a:stCxn id="20" idx="2"/>
            <a:endCxn id="20" idx="6"/>
          </p:cNvCxnSpPr>
          <p:nvPr/>
        </p:nvCxnSpPr>
        <p:spPr>
          <a:xfrm>
            <a:off x="990600" y="4251962"/>
            <a:ext cx="58216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799840" y="4103738"/>
            <a:ext cx="182880" cy="2853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dirty="0"/>
          </a:p>
        </p:txBody>
      </p:sp>
    </p:spTree>
    <p:extLst>
      <p:ext uri="{BB962C8B-B14F-4D97-AF65-F5344CB8AC3E}">
        <p14:creationId xmlns:p14="http://schemas.microsoft.com/office/powerpoint/2010/main" val="2563595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853440" indent="-853440" eaLnBrk="1" hangingPunct="1"/>
            <a:r>
              <a:rPr lang="en-US" altLang="en-US" dirty="0"/>
              <a:t>Thermal Design Primer</a:t>
            </a:r>
          </a:p>
        </p:txBody>
      </p:sp>
      <p:sp>
        <p:nvSpPr>
          <p:cNvPr id="4" name="Slide Number Placeholder 3"/>
          <p:cNvSpPr>
            <a:spLocks noGrp="1"/>
          </p:cNvSpPr>
          <p:nvPr>
            <p:ph type="sldNum" sz="quarter" idx="10"/>
          </p:nvPr>
        </p:nvSpPr>
        <p:spPr/>
        <p:txBody>
          <a:bodyPr/>
          <a:lstStyle/>
          <a:p>
            <a:pPr>
              <a:defRPr/>
            </a:pPr>
            <a:fld id="{03BA23CF-AA30-4A18-B744-605C3E9DBF07}" type="slidenum">
              <a:rPr lang="en-US" smtClean="0"/>
              <a:pPr>
                <a:defRPr/>
              </a:pPr>
              <a:t>4</a:t>
            </a:fld>
            <a:endParaRPr lang="en-US" dirty="0"/>
          </a:p>
        </p:txBody>
      </p:sp>
    </p:spTree>
    <p:extLst>
      <p:ext uri="{BB962C8B-B14F-4D97-AF65-F5344CB8AC3E}">
        <p14:creationId xmlns:p14="http://schemas.microsoft.com/office/powerpoint/2010/main" val="9405521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t>Step 4: Layout Guidelines – </a:t>
            </a:r>
            <a:r>
              <a:rPr lang="en-US" altLang="en-US" sz="4000" dirty="0" smtClean="0"/>
              <a:t>Optimum Cuts</a:t>
            </a:r>
            <a:endParaRPr lang="en-US" sz="4000" dirty="0"/>
          </a:p>
        </p:txBody>
      </p:sp>
      <p:sp>
        <p:nvSpPr>
          <p:cNvPr id="3" name="Content Placeholder 2"/>
          <p:cNvSpPr>
            <a:spLocks noGrp="1"/>
          </p:cNvSpPr>
          <p:nvPr>
            <p:ph idx="1"/>
          </p:nvPr>
        </p:nvSpPr>
        <p:spPr>
          <a:xfrm>
            <a:off x="523714" y="1399385"/>
            <a:ext cx="6288982" cy="1446899"/>
          </a:xfrm>
        </p:spPr>
        <p:txBody>
          <a:bodyPr/>
          <a:lstStyle/>
          <a:p>
            <a:pPr marL="0" indent="0">
              <a:buNone/>
            </a:pPr>
            <a:r>
              <a:rPr lang="en-US" sz="2400" dirty="0" smtClean="0"/>
              <a:t>Non-optimized PCB design</a:t>
            </a:r>
          </a:p>
          <a:p>
            <a:r>
              <a:rPr lang="en-US" sz="2400" dirty="0"/>
              <a:t>Die Temp = </a:t>
            </a:r>
            <a:r>
              <a:rPr lang="en-US" sz="2400" dirty="0" smtClean="0"/>
              <a:t>124°C</a:t>
            </a:r>
            <a:endParaRPr lang="en-US" sz="2400" dirty="0"/>
          </a:p>
          <a:p>
            <a:r>
              <a:rPr lang="en-US" sz="2400" dirty="0">
                <a:cs typeface="Arial"/>
              </a:rPr>
              <a:t>Ɵ</a:t>
            </a:r>
            <a:r>
              <a:rPr lang="en-US" sz="2400" baseline="-25000" dirty="0">
                <a:cs typeface="Arial"/>
              </a:rPr>
              <a:t>JA</a:t>
            </a:r>
            <a:r>
              <a:rPr lang="en-US" sz="2400" dirty="0">
                <a:cs typeface="Arial"/>
              </a:rPr>
              <a:t> = </a:t>
            </a:r>
            <a:r>
              <a:rPr lang="en-US" sz="2400" dirty="0" smtClean="0">
                <a:cs typeface="Arial"/>
              </a:rPr>
              <a:t>32°C/W</a:t>
            </a:r>
            <a:endParaRPr lang="en-US" sz="2400" dirty="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40</a:t>
            </a:fld>
            <a:endParaRPr lang="en-US" dirty="0"/>
          </a:p>
        </p:txBody>
      </p:sp>
      <p:pic>
        <p:nvPicPr>
          <p:cNvPr id="1027" name="Picture 3" descr="Z:\SM_Projects\Travis Summer 2016\Reports\Figures\Old Tesla B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61"/>
          <a:stretch/>
        </p:blipFill>
        <p:spPr bwMode="auto">
          <a:xfrm>
            <a:off x="1062629" y="3012484"/>
            <a:ext cx="5876602" cy="409785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7056536" y="1399387"/>
            <a:ext cx="6288982" cy="1446897"/>
          </a:xfrm>
          <a:prstGeom prst="rect">
            <a:avLst/>
          </a:prstGeom>
          <a:noFill/>
          <a:ln w="9525" algn="ctr">
            <a:noFill/>
            <a:miter lim="800000"/>
            <a:headEnd/>
            <a:tailEnd/>
          </a:ln>
        </p:spPr>
        <p:txBody>
          <a:bodyPr vert="horz" wrap="square" lIns="121886" tIns="60941" rIns="121886" bIns="60941" numCol="1" anchor="t" anchorCtr="0" compatLnSpc="1">
            <a:prstTxWarp prst="textNoShape">
              <a:avLst/>
            </a:prstTxWarp>
          </a:bodyPr>
          <a:lst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a:lstStyle>
          <a:p>
            <a:pPr marL="0" indent="0">
              <a:buNone/>
            </a:pPr>
            <a:r>
              <a:rPr lang="en-US" sz="2400" kern="0" dirty="0" smtClean="0"/>
              <a:t>Thermally Optimized PCB </a:t>
            </a:r>
          </a:p>
          <a:p>
            <a:r>
              <a:rPr lang="en-US" sz="2400" kern="0" dirty="0" smtClean="0"/>
              <a:t>Die Temp = 88.3°C</a:t>
            </a:r>
          </a:p>
          <a:p>
            <a:r>
              <a:rPr lang="en-US" sz="2400" dirty="0">
                <a:cs typeface="Arial"/>
              </a:rPr>
              <a:t>Ɵ</a:t>
            </a:r>
            <a:r>
              <a:rPr lang="en-US" sz="2400" baseline="-25000" dirty="0">
                <a:cs typeface="Arial"/>
              </a:rPr>
              <a:t>JA</a:t>
            </a:r>
            <a:r>
              <a:rPr lang="en-US" sz="2400" kern="0" dirty="0" smtClean="0">
                <a:latin typeface="Arial"/>
                <a:cs typeface="Arial"/>
              </a:rPr>
              <a:t> = 20.4°C/W</a:t>
            </a:r>
            <a:endParaRPr lang="en-US" sz="2400" kern="0" dirty="0" smtClean="0"/>
          </a:p>
        </p:txBody>
      </p:sp>
      <p:pic>
        <p:nvPicPr>
          <p:cNvPr id="1026" name="Picture 2" descr="Z:\SM_Projects\Travis Summer 2016\Reports\Figures\New Tesla Bn.png"/>
          <p:cNvPicPr>
            <a:picLocks noChangeAspect="1" noChangeArrowheads="1"/>
          </p:cNvPicPr>
          <p:nvPr/>
        </p:nvPicPr>
        <p:blipFill rotWithShape="1">
          <a:blip r:embed="rId4">
            <a:extLst>
              <a:ext uri="{28A0092B-C50C-407E-A947-70E740481C1C}">
                <a14:useLocalDpi xmlns:a14="http://schemas.microsoft.com/office/drawing/2010/main" val="0"/>
              </a:ext>
            </a:extLst>
          </a:blip>
          <a:srcRect t="2395" b="7079"/>
          <a:stretch/>
        </p:blipFill>
        <p:spPr bwMode="auto">
          <a:xfrm>
            <a:off x="7171005" y="2982672"/>
            <a:ext cx="5919354" cy="4127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203" y="6814872"/>
            <a:ext cx="2816990" cy="455509"/>
          </a:xfrm>
          <a:prstGeom prst="rect">
            <a:avLst/>
          </a:prstGeom>
          <a:solidFill>
            <a:schemeClr val="bg1"/>
          </a:solidFill>
        </p:spPr>
        <p:txBody>
          <a:bodyPr wrap="none" lIns="146304" tIns="73152" rIns="146304" bIns="73152" rtlCol="0">
            <a:spAutoFit/>
          </a:bodyPr>
          <a:lstStyle/>
          <a:p>
            <a:r>
              <a:rPr lang="en-US" sz="2000" b="1" dirty="0" smtClean="0">
                <a:solidFill>
                  <a:srgbClr val="FF0000"/>
                </a:solidFill>
              </a:rPr>
              <a:t>Thermal Bottlenecks</a:t>
            </a:r>
            <a:endParaRPr lang="en-US" sz="2000" b="1" dirty="0">
              <a:solidFill>
                <a:srgbClr val="FF0000"/>
              </a:solidFill>
            </a:endParaRPr>
          </a:p>
        </p:txBody>
      </p:sp>
      <p:cxnSp>
        <p:nvCxnSpPr>
          <p:cNvPr id="7" name="Straight Arrow Connector 6"/>
          <p:cNvCxnSpPr/>
          <p:nvPr/>
        </p:nvCxnSpPr>
        <p:spPr>
          <a:xfrm flipV="1">
            <a:off x="2875280" y="6268722"/>
            <a:ext cx="782320" cy="54615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0"/>
          </p:cNvCxnSpPr>
          <p:nvPr/>
        </p:nvCxnSpPr>
        <p:spPr>
          <a:xfrm flipV="1">
            <a:off x="1903698" y="4277362"/>
            <a:ext cx="1753904" cy="25375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566569" y="3014014"/>
            <a:ext cx="3031792" cy="455509"/>
          </a:xfrm>
          <a:prstGeom prst="rect">
            <a:avLst/>
          </a:prstGeom>
          <a:solidFill>
            <a:schemeClr val="bg1"/>
          </a:solidFill>
        </p:spPr>
        <p:txBody>
          <a:bodyPr wrap="none" lIns="146304" tIns="73152" rIns="146304" bIns="73152" rtlCol="0">
            <a:spAutoFit/>
          </a:bodyPr>
          <a:lstStyle/>
          <a:p>
            <a:r>
              <a:rPr lang="en-US" sz="2000" b="1" dirty="0" smtClean="0">
                <a:solidFill>
                  <a:srgbClr val="FF0000"/>
                </a:solidFill>
              </a:rPr>
              <a:t>Large Copper “Slices”</a:t>
            </a:r>
            <a:endParaRPr lang="en-US" sz="2000" b="1" dirty="0">
              <a:solidFill>
                <a:srgbClr val="FF0000"/>
              </a:solidFill>
            </a:endParaRPr>
          </a:p>
        </p:txBody>
      </p:sp>
      <p:cxnSp>
        <p:nvCxnSpPr>
          <p:cNvPr id="14" name="Straight Arrow Connector 13"/>
          <p:cNvCxnSpPr/>
          <p:nvPr/>
        </p:nvCxnSpPr>
        <p:spPr>
          <a:xfrm flipH="1">
            <a:off x="12396612" y="3439313"/>
            <a:ext cx="46284" cy="4790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2"/>
          </p:cNvCxnSpPr>
          <p:nvPr/>
        </p:nvCxnSpPr>
        <p:spPr>
          <a:xfrm flipH="1">
            <a:off x="10926704" y="3469523"/>
            <a:ext cx="1155761" cy="4488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0130683" y="3438746"/>
            <a:ext cx="956417" cy="52291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2"/>
          </p:cNvCxnSpPr>
          <p:nvPr/>
        </p:nvCxnSpPr>
        <p:spPr>
          <a:xfrm flipH="1">
            <a:off x="12009070" y="3469523"/>
            <a:ext cx="73395" cy="223595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713656" y="3401222"/>
            <a:ext cx="934102" cy="492443"/>
          </a:xfrm>
          <a:prstGeom prst="rect">
            <a:avLst/>
          </a:prstGeom>
          <a:noFill/>
        </p:spPr>
        <p:txBody>
          <a:bodyPr wrap="none" lIns="146304" tIns="73152" rIns="146304" bIns="73152" rtlCol="0">
            <a:spAutoFit/>
          </a:bodyPr>
          <a:lstStyle/>
          <a:p>
            <a:r>
              <a:rPr lang="en-US" sz="2200" dirty="0">
                <a:solidFill>
                  <a:schemeClr val="accent5">
                    <a:lumMod val="40000"/>
                    <a:lumOff val="60000"/>
                  </a:schemeClr>
                </a:solidFill>
              </a:rPr>
              <a:t>GND</a:t>
            </a:r>
          </a:p>
        </p:txBody>
      </p:sp>
      <p:sp>
        <p:nvSpPr>
          <p:cNvPr id="27" name="TextBox 26"/>
          <p:cNvSpPr txBox="1"/>
          <p:nvPr/>
        </p:nvSpPr>
        <p:spPr>
          <a:xfrm>
            <a:off x="8738296" y="3421542"/>
            <a:ext cx="759696" cy="492443"/>
          </a:xfrm>
          <a:prstGeom prst="rect">
            <a:avLst/>
          </a:prstGeom>
          <a:noFill/>
        </p:spPr>
        <p:txBody>
          <a:bodyPr wrap="none" lIns="146304" tIns="73152" rIns="146304" bIns="73152" rtlCol="0">
            <a:spAutoFit/>
          </a:bodyPr>
          <a:lstStyle/>
          <a:p>
            <a:r>
              <a:rPr lang="en-US" sz="2200" dirty="0">
                <a:solidFill>
                  <a:schemeClr val="accent5">
                    <a:lumMod val="40000"/>
                    <a:lumOff val="60000"/>
                  </a:schemeClr>
                </a:solidFill>
              </a:rPr>
              <a:t>SW</a:t>
            </a:r>
          </a:p>
        </p:txBody>
      </p:sp>
      <p:sp>
        <p:nvSpPr>
          <p:cNvPr id="28" name="TextBox 27"/>
          <p:cNvSpPr txBox="1"/>
          <p:nvPr/>
        </p:nvSpPr>
        <p:spPr>
          <a:xfrm>
            <a:off x="11238989" y="4031142"/>
            <a:ext cx="934102" cy="492443"/>
          </a:xfrm>
          <a:prstGeom prst="rect">
            <a:avLst/>
          </a:prstGeom>
          <a:noFill/>
        </p:spPr>
        <p:txBody>
          <a:bodyPr wrap="none" lIns="146304" tIns="73152" rIns="146304" bIns="73152" rtlCol="0">
            <a:spAutoFit/>
          </a:bodyPr>
          <a:lstStyle/>
          <a:p>
            <a:r>
              <a:rPr lang="en-US" sz="2200" dirty="0">
                <a:solidFill>
                  <a:schemeClr val="accent5">
                    <a:lumMod val="40000"/>
                    <a:lumOff val="60000"/>
                  </a:schemeClr>
                </a:solidFill>
              </a:rPr>
              <a:t>GND</a:t>
            </a:r>
          </a:p>
        </p:txBody>
      </p:sp>
      <p:sp>
        <p:nvSpPr>
          <p:cNvPr id="29" name="TextBox 28"/>
          <p:cNvSpPr txBox="1"/>
          <p:nvPr/>
        </p:nvSpPr>
        <p:spPr>
          <a:xfrm>
            <a:off x="12009070" y="6057134"/>
            <a:ext cx="775085" cy="492443"/>
          </a:xfrm>
          <a:prstGeom prst="rect">
            <a:avLst/>
          </a:prstGeom>
          <a:noFill/>
        </p:spPr>
        <p:txBody>
          <a:bodyPr wrap="none" lIns="146304" tIns="73152" rIns="146304" bIns="73152" rtlCol="0">
            <a:spAutoFit/>
          </a:bodyPr>
          <a:lstStyle/>
          <a:p>
            <a:r>
              <a:rPr lang="en-US" sz="2200" dirty="0">
                <a:solidFill>
                  <a:schemeClr val="accent5">
                    <a:lumMod val="40000"/>
                    <a:lumOff val="60000"/>
                  </a:schemeClr>
                </a:solidFill>
              </a:rPr>
              <a:t>VIN</a:t>
            </a:r>
          </a:p>
        </p:txBody>
      </p:sp>
      <p:sp>
        <p:nvSpPr>
          <p:cNvPr id="30" name="TextBox 29"/>
          <p:cNvSpPr txBox="1"/>
          <p:nvPr/>
        </p:nvSpPr>
        <p:spPr>
          <a:xfrm>
            <a:off x="9607316" y="6344523"/>
            <a:ext cx="1126462" cy="492443"/>
          </a:xfrm>
          <a:prstGeom prst="rect">
            <a:avLst/>
          </a:prstGeom>
          <a:noFill/>
        </p:spPr>
        <p:txBody>
          <a:bodyPr wrap="none" lIns="146304" tIns="73152" rIns="146304" bIns="73152" rtlCol="0">
            <a:spAutoFit/>
          </a:bodyPr>
          <a:lstStyle/>
          <a:p>
            <a:r>
              <a:rPr lang="en-US" sz="2200" dirty="0">
                <a:solidFill>
                  <a:schemeClr val="accent5">
                    <a:lumMod val="40000"/>
                    <a:lumOff val="60000"/>
                  </a:schemeClr>
                </a:solidFill>
              </a:rPr>
              <a:t>AGND</a:t>
            </a:r>
          </a:p>
        </p:txBody>
      </p:sp>
    </p:spTree>
    <p:extLst>
      <p:ext uri="{BB962C8B-B14F-4D97-AF65-F5344CB8AC3E}">
        <p14:creationId xmlns:p14="http://schemas.microsoft.com/office/powerpoint/2010/main" val="35177999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z="4000" dirty="0"/>
              <a:t>Step 4: Layout Guidelines – </a:t>
            </a:r>
            <a:r>
              <a:rPr lang="en-US" altLang="en-US" sz="4000" dirty="0" smtClean="0"/>
              <a:t>High Current Vias</a:t>
            </a:r>
          </a:p>
        </p:txBody>
      </p:sp>
      <p:sp>
        <p:nvSpPr>
          <p:cNvPr id="62470" name="Rectangle 7"/>
          <p:cNvSpPr>
            <a:spLocks noChangeArrowheads="1"/>
          </p:cNvSpPr>
          <p:nvPr/>
        </p:nvSpPr>
        <p:spPr bwMode="auto">
          <a:xfrm>
            <a:off x="591819" y="1396369"/>
            <a:ext cx="13418821" cy="590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5680" tIns="74269" rIns="145680" bIns="74269"/>
          <a:lstStyle>
            <a:lvl1pPr marL="195263" indent="-195263" defTabSz="912813" eaLnBrk="0" hangingPunct="0">
              <a:defRPr>
                <a:solidFill>
                  <a:schemeClr val="tx1"/>
                </a:solidFill>
                <a:latin typeface="Arial" pitchFamily="34" charset="0"/>
              </a:defRPr>
            </a:lvl1pPr>
            <a:lvl2pPr marL="511175" indent="-201613"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spcBef>
                <a:spcPts val="1920"/>
              </a:spcBef>
              <a:buClr>
                <a:schemeClr val="bg2"/>
              </a:buClr>
              <a:buFont typeface="Arial" pitchFamily="34" charset="0"/>
              <a:buChar char="•"/>
            </a:pPr>
            <a:r>
              <a:rPr lang="en-US" altLang="en-US" sz="3200" dirty="0">
                <a:cs typeface="Arial" pitchFamily="34" charset="0"/>
              </a:rPr>
              <a:t>High Current Via Requirements</a:t>
            </a:r>
            <a:r>
              <a:rPr lang="en-US" altLang="en-US" sz="3200" dirty="0" smtClean="0">
                <a:cs typeface="Arial" pitchFamily="34" charset="0"/>
              </a:rPr>
              <a:t>:</a:t>
            </a:r>
            <a:endParaRPr lang="en-US" altLang="en-US" sz="3200" dirty="0">
              <a:cs typeface="Arial" pitchFamily="34" charset="0"/>
            </a:endParaRPr>
          </a:p>
          <a:p>
            <a:pPr lvl="1">
              <a:spcBef>
                <a:spcPts val="1280"/>
              </a:spcBef>
              <a:buClr>
                <a:schemeClr val="bg2"/>
              </a:buClr>
              <a:buFont typeface="Arial" pitchFamily="34" charset="0"/>
              <a:buChar char="–"/>
            </a:pPr>
            <a:r>
              <a:rPr lang="en-US" altLang="en-US" dirty="0">
                <a:cs typeface="Arial" pitchFamily="34" charset="0"/>
              </a:rPr>
              <a:t> </a:t>
            </a:r>
            <a:r>
              <a:rPr lang="en-US" altLang="en-US" sz="2800" dirty="0">
                <a:cs typeface="Arial" pitchFamily="34" charset="0"/>
              </a:rPr>
              <a:t>1A/via max &lt;14mil diameter </a:t>
            </a:r>
          </a:p>
          <a:p>
            <a:pPr lvl="1">
              <a:spcBef>
                <a:spcPts val="1280"/>
              </a:spcBef>
              <a:buClr>
                <a:schemeClr val="bg2"/>
              </a:buClr>
              <a:buFont typeface="Arial" pitchFamily="34" charset="0"/>
              <a:buChar char="–"/>
            </a:pPr>
            <a:r>
              <a:rPr lang="en-US" altLang="en-US" sz="2800" dirty="0">
                <a:cs typeface="Arial" pitchFamily="34" charset="0"/>
              </a:rPr>
              <a:t> 2A/via max &gt;14 mil diameter </a:t>
            </a:r>
          </a:p>
          <a:p>
            <a:pPr lvl="1">
              <a:spcBef>
                <a:spcPts val="1280"/>
              </a:spcBef>
              <a:buClr>
                <a:schemeClr val="bg2"/>
              </a:buClr>
              <a:buFont typeface="Arial" pitchFamily="34" charset="0"/>
              <a:buChar char="–"/>
            </a:pPr>
            <a:r>
              <a:rPr lang="en-US" altLang="en-US" sz="2800" dirty="0">
                <a:cs typeface="Arial" pitchFamily="34" charset="0"/>
              </a:rPr>
              <a:t> 5A/via max &gt;40 mil diameter </a:t>
            </a:r>
          </a:p>
          <a:p>
            <a:pPr lvl="1">
              <a:spcBef>
                <a:spcPts val="1280"/>
              </a:spcBef>
              <a:buClr>
                <a:schemeClr val="bg2"/>
              </a:buClr>
              <a:buFont typeface="Arial" pitchFamily="34" charset="0"/>
              <a:buChar char="–"/>
            </a:pPr>
            <a:r>
              <a:rPr lang="en-US" altLang="en-US" sz="2800" dirty="0">
                <a:solidFill>
                  <a:schemeClr val="accent1"/>
                </a:solidFill>
                <a:cs typeface="Arial" pitchFamily="34" charset="0"/>
              </a:rPr>
              <a:t>Don’t block high current paths with vias</a:t>
            </a:r>
          </a:p>
        </p:txBody>
      </p:sp>
      <p:sp>
        <p:nvSpPr>
          <p:cNvPr id="62471" name="Slide Number Placeholder 2"/>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2B5AB1F-2678-4E0D-9B4F-9742B4DDC9F8}" type="slidenum">
              <a:rPr lang="en-US" altLang="en-US" sz="1300">
                <a:solidFill>
                  <a:srgbClr val="000000"/>
                </a:solidFill>
                <a:cs typeface="Arial" pitchFamily="34" charset="0"/>
              </a:rPr>
              <a:pPr/>
              <a:t>41</a:t>
            </a:fld>
            <a:endParaRPr lang="en-US" altLang="en-US" sz="1300" dirty="0">
              <a:solidFill>
                <a:srgbClr val="000000"/>
              </a:solidFill>
              <a:cs typeface="Arial" pitchFamily="34" charset="0"/>
            </a:endParaRPr>
          </a:p>
        </p:txBody>
      </p:sp>
    </p:spTree>
    <p:extLst>
      <p:ext uri="{BB962C8B-B14F-4D97-AF65-F5344CB8AC3E}">
        <p14:creationId xmlns:p14="http://schemas.microsoft.com/office/powerpoint/2010/main" val="1105524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z="4000" dirty="0"/>
              <a:t>Step 4: </a:t>
            </a:r>
            <a:r>
              <a:rPr lang="en-US" altLang="en-US" sz="4000" dirty="0" smtClean="0"/>
              <a:t>Example of </a:t>
            </a:r>
            <a:r>
              <a:rPr lang="en-US" altLang="en-US" sz="4000" dirty="0" err="1" smtClean="0"/>
              <a:t>vias</a:t>
            </a:r>
            <a:r>
              <a:rPr lang="en-US" altLang="en-US" sz="4000" dirty="0" smtClean="0"/>
              <a:t> near the IC (TPS54824)</a:t>
            </a:r>
          </a:p>
        </p:txBody>
      </p:sp>
      <p:sp>
        <p:nvSpPr>
          <p:cNvPr id="62471" name="Slide Number Placeholder 2"/>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2B5AB1F-2678-4E0D-9B4F-9742B4DDC9F8}" type="slidenum">
              <a:rPr lang="en-US" altLang="en-US" sz="1300">
                <a:solidFill>
                  <a:srgbClr val="000000"/>
                </a:solidFill>
                <a:cs typeface="Arial" pitchFamily="34" charset="0"/>
              </a:rPr>
              <a:pPr/>
              <a:t>42</a:t>
            </a:fld>
            <a:endParaRPr lang="en-US" altLang="en-US" sz="1300" dirty="0">
              <a:solidFill>
                <a:srgbClr val="000000"/>
              </a:solidFill>
              <a:cs typeface="Arial" pitchFamily="34" charset="0"/>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8032"/>
            <a:ext cx="7596905" cy="571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196" y="1169858"/>
            <a:ext cx="605155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19881" y="6073373"/>
            <a:ext cx="976184" cy="400110"/>
          </a:xfrm>
          <a:prstGeom prst="rect">
            <a:avLst/>
          </a:prstGeom>
          <a:solidFill>
            <a:srgbClr val="FF0000"/>
          </a:solidFill>
        </p:spPr>
        <p:txBody>
          <a:bodyPr wrap="square" rtlCol="0">
            <a:spAutoFit/>
          </a:bodyPr>
          <a:lstStyle/>
          <a:p>
            <a:pPr algn="ctr"/>
            <a:r>
              <a:rPr lang="en-US" sz="2000" b="1" dirty="0" smtClean="0">
                <a:solidFill>
                  <a:schemeClr val="bg1"/>
                </a:solidFill>
              </a:rPr>
              <a:t>REV A</a:t>
            </a:r>
            <a:endParaRPr lang="en-US" sz="2000" b="1" dirty="0">
              <a:solidFill>
                <a:schemeClr val="bg1"/>
              </a:solidFill>
            </a:endParaRPr>
          </a:p>
        </p:txBody>
      </p:sp>
      <p:sp>
        <p:nvSpPr>
          <p:cNvPr id="9" name="TextBox 8"/>
          <p:cNvSpPr txBox="1"/>
          <p:nvPr/>
        </p:nvSpPr>
        <p:spPr>
          <a:xfrm>
            <a:off x="4967417" y="6073373"/>
            <a:ext cx="1168964" cy="400110"/>
          </a:xfrm>
          <a:prstGeom prst="rect">
            <a:avLst/>
          </a:prstGeom>
          <a:solidFill>
            <a:srgbClr val="FF0000"/>
          </a:solidFill>
        </p:spPr>
        <p:txBody>
          <a:bodyPr wrap="square" rtlCol="0">
            <a:spAutoFit/>
          </a:bodyPr>
          <a:lstStyle/>
          <a:p>
            <a:pPr algn="ctr"/>
            <a:r>
              <a:rPr lang="en-US" sz="2000" b="1" dirty="0" smtClean="0">
                <a:solidFill>
                  <a:schemeClr val="bg1"/>
                </a:solidFill>
              </a:rPr>
              <a:t>REV B</a:t>
            </a:r>
            <a:endParaRPr lang="en-US" sz="2000" b="1" dirty="0">
              <a:solidFill>
                <a:schemeClr val="bg1"/>
              </a:solidFill>
            </a:endParaRPr>
          </a:p>
        </p:txBody>
      </p:sp>
      <p:pic>
        <p:nvPicPr>
          <p:cNvPr id="389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712" y="6604171"/>
            <a:ext cx="568483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95930" y="7092367"/>
            <a:ext cx="5827301" cy="369332"/>
          </a:xfrm>
          <a:prstGeom prst="rect">
            <a:avLst/>
          </a:prstGeom>
        </p:spPr>
        <p:txBody>
          <a:bodyPr wrap="none">
            <a:spAutoFit/>
          </a:bodyPr>
          <a:lstStyle/>
          <a:p>
            <a:r>
              <a:rPr lang="en-US" dirty="0">
                <a:hlinkClick r:id="rId6"/>
              </a:rPr>
              <a:t>App Note: http://www.ti.com/lit/an/snva839/snva839.pdf</a:t>
            </a:r>
            <a:endParaRPr lang="en-US" dirty="0"/>
          </a:p>
        </p:txBody>
      </p:sp>
      <p:sp>
        <p:nvSpPr>
          <p:cNvPr id="3" name="Oval 2"/>
          <p:cNvSpPr/>
          <p:nvPr/>
        </p:nvSpPr>
        <p:spPr>
          <a:xfrm>
            <a:off x="1950720" y="4511040"/>
            <a:ext cx="640080" cy="3556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321552" y="4155440"/>
            <a:ext cx="359664" cy="63601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z="4000" dirty="0"/>
              <a:t>Step 4: </a:t>
            </a:r>
            <a:r>
              <a:rPr lang="en-US" altLang="en-US" sz="4000" dirty="0" smtClean="0"/>
              <a:t>Via Density near the IC</a:t>
            </a:r>
          </a:p>
        </p:txBody>
      </p:sp>
      <p:sp>
        <p:nvSpPr>
          <p:cNvPr id="62471" name="Slide Number Placeholder 2"/>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2B5AB1F-2678-4E0D-9B4F-9742B4DDC9F8}" type="slidenum">
              <a:rPr lang="en-US" altLang="en-US" sz="1300">
                <a:solidFill>
                  <a:srgbClr val="000000"/>
                </a:solidFill>
                <a:cs typeface="Arial" pitchFamily="34" charset="0"/>
              </a:rPr>
              <a:pPr/>
              <a:t>43</a:t>
            </a:fld>
            <a:endParaRPr lang="en-US" altLang="en-US" sz="1300" dirty="0">
              <a:solidFill>
                <a:srgbClr val="000000"/>
              </a:solidFill>
              <a:cs typeface="Arial" pitchFamily="34" charset="0"/>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98" y="1374689"/>
            <a:ext cx="8248650" cy="589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348" y="1274445"/>
            <a:ext cx="5853113"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82372" y="7172960"/>
            <a:ext cx="5827301" cy="369332"/>
          </a:xfrm>
          <a:prstGeom prst="rect">
            <a:avLst/>
          </a:prstGeom>
        </p:spPr>
        <p:txBody>
          <a:bodyPr wrap="none">
            <a:spAutoFit/>
          </a:bodyPr>
          <a:lstStyle/>
          <a:p>
            <a:r>
              <a:rPr lang="en-US" dirty="0" smtClean="0">
                <a:hlinkClick r:id="rId5"/>
              </a:rPr>
              <a:t>App Note: http</a:t>
            </a:r>
            <a:r>
              <a:rPr lang="en-US" dirty="0">
                <a:hlinkClick r:id="rId5"/>
              </a:rPr>
              <a:t>://www.ti.com/lit/an/snva839/snva839.pdf</a:t>
            </a:r>
            <a:endParaRPr lang="en-US" dirty="0"/>
          </a:p>
        </p:txBody>
      </p:sp>
      <p:pic>
        <p:nvPicPr>
          <p:cNvPr id="409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348" y="6517958"/>
            <a:ext cx="5349875"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72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171450"/>
            <a:ext cx="13533120" cy="977266"/>
          </a:xfrm>
        </p:spPr>
        <p:txBody>
          <a:bodyPr/>
          <a:lstStyle/>
          <a:p>
            <a:pPr eaLnBrk="1" hangingPunct="1"/>
            <a:r>
              <a:rPr lang="en-US" dirty="0"/>
              <a:t>Other Considerations – </a:t>
            </a:r>
            <a:r>
              <a:rPr lang="en-US" dirty="0" smtClean="0"/>
              <a:t>Thermal Coupling &amp; Footprint</a:t>
            </a:r>
            <a:endParaRPr lang="en-US" altLang="en-US" dirty="0" smtClean="0"/>
          </a:p>
        </p:txBody>
      </p:sp>
      <p:sp>
        <p:nvSpPr>
          <p:cNvPr id="66563" name="Rectangle 3"/>
          <p:cNvSpPr>
            <a:spLocks noGrp="1" noChangeArrowheads="1"/>
          </p:cNvSpPr>
          <p:nvPr>
            <p:ph idx="1"/>
          </p:nvPr>
        </p:nvSpPr>
        <p:spPr>
          <a:xfrm>
            <a:off x="609600" y="1336431"/>
            <a:ext cx="8168640" cy="6088861"/>
          </a:xfrm>
        </p:spPr>
        <p:txBody>
          <a:bodyPr/>
          <a:lstStyle/>
          <a:p>
            <a:pPr eaLnBrk="1" hangingPunct="1">
              <a:lnSpc>
                <a:spcPct val="90000"/>
              </a:lnSpc>
            </a:pPr>
            <a:r>
              <a:rPr lang="en-US" altLang="en-US" sz="2800" dirty="0" smtClean="0"/>
              <a:t>Thermal Coupling</a:t>
            </a:r>
            <a:endParaRPr lang="en-US" altLang="en-US" sz="2800" dirty="0"/>
          </a:p>
          <a:p>
            <a:pPr lvl="1" eaLnBrk="1" hangingPunct="1">
              <a:lnSpc>
                <a:spcPct val="90000"/>
              </a:lnSpc>
            </a:pPr>
            <a:r>
              <a:rPr lang="en-US" altLang="en-US" sz="2400" dirty="0"/>
              <a:t>Devices in a system are always thermally coupled</a:t>
            </a:r>
          </a:p>
          <a:p>
            <a:pPr lvl="1" eaLnBrk="1" hangingPunct="1">
              <a:lnSpc>
                <a:spcPct val="90000"/>
              </a:lnSpc>
            </a:pPr>
            <a:r>
              <a:rPr lang="en-US" altLang="en-US" sz="2400" dirty="0"/>
              <a:t>Most significant when packages get closer than 2x the package dimension to each </a:t>
            </a:r>
            <a:r>
              <a:rPr lang="en-US" altLang="en-US" sz="2400" dirty="0" smtClean="0"/>
              <a:t>other</a:t>
            </a:r>
          </a:p>
          <a:p>
            <a:pPr lvl="1" eaLnBrk="1" hangingPunct="1">
              <a:lnSpc>
                <a:spcPct val="90000"/>
              </a:lnSpc>
            </a:pPr>
            <a:endParaRPr lang="en-US" altLang="en-US" sz="2400" dirty="0"/>
          </a:p>
          <a:p>
            <a:pPr eaLnBrk="1" hangingPunct="1">
              <a:lnSpc>
                <a:spcPct val="90000"/>
              </a:lnSpc>
            </a:pPr>
            <a:r>
              <a:rPr lang="en-US" altLang="en-US" sz="2800" dirty="0" smtClean="0"/>
              <a:t>Thermal Footprint</a:t>
            </a:r>
            <a:endParaRPr lang="en-US" altLang="en-US" sz="2800" dirty="0"/>
          </a:p>
          <a:p>
            <a:pPr lvl="1" eaLnBrk="1" hangingPunct="1">
              <a:lnSpc>
                <a:spcPct val="90000"/>
              </a:lnSpc>
            </a:pPr>
            <a:r>
              <a:rPr lang="en-US" altLang="en-US" sz="2400" dirty="0"/>
              <a:t>A thermal footprint is the area of the PCB that participates strongly in the convection and radiation from the package</a:t>
            </a:r>
          </a:p>
          <a:p>
            <a:pPr lvl="1" eaLnBrk="1" hangingPunct="1">
              <a:lnSpc>
                <a:spcPct val="90000"/>
              </a:lnSpc>
            </a:pPr>
            <a:r>
              <a:rPr lang="en-US" altLang="en-US" sz="2400" dirty="0"/>
              <a:t>This area is about 18x the package area as shown </a:t>
            </a:r>
          </a:p>
          <a:p>
            <a:pPr marL="1737360" lvl="2" indent="-365760" eaLnBrk="1" hangingPunct="1">
              <a:lnSpc>
                <a:spcPct val="90000"/>
              </a:lnSpc>
            </a:pPr>
            <a:r>
              <a:rPr lang="en-US" altLang="en-US" sz="2000" dirty="0"/>
              <a:t>Top of PCB and bottom of PCB </a:t>
            </a:r>
            <a:r>
              <a:rPr lang="en-US" altLang="en-US" sz="2000" dirty="0" smtClean="0"/>
              <a:t>count</a:t>
            </a:r>
          </a:p>
          <a:p>
            <a:pPr marL="1737360" lvl="2" indent="-365760" eaLnBrk="1" hangingPunct="1">
              <a:lnSpc>
                <a:spcPct val="90000"/>
              </a:lnSpc>
            </a:pPr>
            <a:endParaRPr lang="en-US" altLang="en-US" sz="2000" dirty="0"/>
          </a:p>
          <a:p>
            <a:pPr eaLnBrk="1" hangingPunct="1">
              <a:lnSpc>
                <a:spcPct val="90000"/>
              </a:lnSpc>
            </a:pPr>
            <a:r>
              <a:rPr lang="en-US" altLang="en-US" sz="2800" dirty="0"/>
              <a:t>When thermal footprints overlap, changes in junction temperatures are dramatic</a:t>
            </a:r>
          </a:p>
        </p:txBody>
      </p:sp>
      <p:sp>
        <p:nvSpPr>
          <p:cNvPr id="378886" name="Oval 6"/>
          <p:cNvSpPr>
            <a:spLocks noChangeArrowheads="1"/>
          </p:cNvSpPr>
          <p:nvPr/>
        </p:nvSpPr>
        <p:spPr bwMode="auto">
          <a:xfrm>
            <a:off x="11008360" y="1889760"/>
            <a:ext cx="1628141" cy="1230630"/>
          </a:xfrm>
          <a:prstGeom prst="ellipse">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65" name="Rectangle 7"/>
          <p:cNvSpPr>
            <a:spLocks noChangeArrowheads="1"/>
          </p:cNvSpPr>
          <p:nvPr/>
        </p:nvSpPr>
        <p:spPr bwMode="auto">
          <a:xfrm>
            <a:off x="11597646" y="2308859"/>
            <a:ext cx="485141" cy="419101"/>
          </a:xfrm>
          <a:prstGeom prst="rect">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66" name="Line 8"/>
          <p:cNvSpPr>
            <a:spLocks noChangeShapeType="1"/>
          </p:cNvSpPr>
          <p:nvPr/>
        </p:nvSpPr>
        <p:spPr bwMode="auto">
          <a:xfrm>
            <a:off x="10698480" y="2154556"/>
            <a:ext cx="1107440" cy="36385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p>
            <a:endParaRPr lang="en-US" dirty="0"/>
          </a:p>
        </p:txBody>
      </p:sp>
      <p:sp>
        <p:nvSpPr>
          <p:cNvPr id="66567" name="Text Box 9"/>
          <p:cNvSpPr txBox="1">
            <a:spLocks noChangeArrowheads="1"/>
          </p:cNvSpPr>
          <p:nvPr/>
        </p:nvSpPr>
        <p:spPr bwMode="auto">
          <a:xfrm>
            <a:off x="9565119" y="1770146"/>
            <a:ext cx="1238030" cy="547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dirty="0">
                <a:latin typeface="Times New Roman" pitchFamily="18" charset="0"/>
                <a:ea typeface="MS PGothic" pitchFamily="34" charset="-128"/>
              </a:rPr>
              <a:t>Device</a:t>
            </a:r>
            <a:endParaRPr lang="en-US" altLang="en-US" sz="3800" dirty="0">
              <a:latin typeface="Times New Roman" pitchFamily="18" charset="0"/>
              <a:ea typeface="MS PGothic" pitchFamily="34" charset="-128"/>
            </a:endParaRPr>
          </a:p>
        </p:txBody>
      </p:sp>
      <p:grpSp>
        <p:nvGrpSpPr>
          <p:cNvPr id="378913" name="Group 33"/>
          <p:cNvGrpSpPr>
            <a:grpSpLocks/>
          </p:cNvGrpSpPr>
          <p:nvPr/>
        </p:nvGrpSpPr>
        <p:grpSpPr bwMode="auto">
          <a:xfrm>
            <a:off x="9857743" y="2800354"/>
            <a:ext cx="1600202" cy="893445"/>
            <a:chOff x="3881" y="1470"/>
            <a:chExt cx="630" cy="469"/>
          </a:xfrm>
        </p:grpSpPr>
        <p:sp>
          <p:nvSpPr>
            <p:cNvPr id="66588" name="Line 10"/>
            <p:cNvSpPr>
              <a:spLocks noChangeShapeType="1"/>
            </p:cNvSpPr>
            <p:nvPr/>
          </p:nvSpPr>
          <p:spPr bwMode="auto">
            <a:xfrm flipV="1">
              <a:off x="4362" y="1484"/>
              <a:ext cx="149" cy="132"/>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6589" name="Text Box 11"/>
            <p:cNvSpPr txBox="1">
              <a:spLocks noChangeArrowheads="1"/>
            </p:cNvSpPr>
            <p:nvPr/>
          </p:nvSpPr>
          <p:spPr bwMode="auto">
            <a:xfrm>
              <a:off x="3881" y="1470"/>
              <a:ext cx="562" cy="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dirty="0">
                  <a:latin typeface="Times New Roman" pitchFamily="18" charset="0"/>
                  <a:ea typeface="MS PGothic" pitchFamily="34" charset="-128"/>
                </a:rPr>
                <a:t>Thermal</a:t>
              </a:r>
            </a:p>
            <a:p>
              <a:pPr algn="ctr"/>
              <a:r>
                <a:rPr lang="en-US" altLang="en-US" sz="2600" dirty="0">
                  <a:latin typeface="Times New Roman" pitchFamily="18" charset="0"/>
                  <a:ea typeface="MS PGothic" pitchFamily="34" charset="-128"/>
                </a:rPr>
                <a:t>Footprint</a:t>
              </a:r>
              <a:endParaRPr lang="en-US" altLang="en-US" sz="3800" dirty="0">
                <a:latin typeface="Times New Roman" pitchFamily="18" charset="0"/>
                <a:ea typeface="MS PGothic" pitchFamily="34" charset="-128"/>
              </a:endParaRPr>
            </a:p>
          </p:txBody>
        </p:sp>
      </p:grpSp>
      <p:grpSp>
        <p:nvGrpSpPr>
          <p:cNvPr id="378907" name="Group 27"/>
          <p:cNvGrpSpPr>
            <a:grpSpLocks/>
          </p:cNvGrpSpPr>
          <p:nvPr/>
        </p:nvGrpSpPr>
        <p:grpSpPr bwMode="auto">
          <a:xfrm>
            <a:off x="10358126" y="4606290"/>
            <a:ext cx="1602741" cy="1198246"/>
            <a:chOff x="4307" y="1488"/>
            <a:chExt cx="631" cy="629"/>
          </a:xfrm>
        </p:grpSpPr>
        <p:sp>
          <p:nvSpPr>
            <p:cNvPr id="66586" name="Oval 13"/>
            <p:cNvSpPr>
              <a:spLocks noChangeArrowheads="1"/>
            </p:cNvSpPr>
            <p:nvPr/>
          </p:nvSpPr>
          <p:spPr bwMode="auto">
            <a:xfrm>
              <a:off x="4307" y="1488"/>
              <a:ext cx="631" cy="629"/>
            </a:xfrm>
            <a:prstGeom prst="ellipse">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87" name="Rectangle 14"/>
            <p:cNvSpPr>
              <a:spLocks noChangeArrowheads="1"/>
            </p:cNvSpPr>
            <p:nvPr/>
          </p:nvSpPr>
          <p:spPr bwMode="auto">
            <a:xfrm>
              <a:off x="4535" y="1702"/>
              <a:ext cx="188" cy="215"/>
            </a:xfrm>
            <a:prstGeom prst="rect">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nvGrpSpPr>
          <p:cNvPr id="378908" name="Group 28"/>
          <p:cNvGrpSpPr>
            <a:grpSpLocks/>
          </p:cNvGrpSpPr>
          <p:nvPr/>
        </p:nvGrpSpPr>
        <p:grpSpPr bwMode="auto">
          <a:xfrm>
            <a:off x="11450322" y="4632960"/>
            <a:ext cx="1600200" cy="1198246"/>
            <a:chOff x="4737" y="1502"/>
            <a:chExt cx="630" cy="629"/>
          </a:xfrm>
        </p:grpSpPr>
        <p:sp>
          <p:nvSpPr>
            <p:cNvPr id="66584" name="Oval 15"/>
            <p:cNvSpPr>
              <a:spLocks noChangeArrowheads="1"/>
            </p:cNvSpPr>
            <p:nvPr/>
          </p:nvSpPr>
          <p:spPr bwMode="auto">
            <a:xfrm>
              <a:off x="4737" y="1502"/>
              <a:ext cx="630" cy="629"/>
            </a:xfrm>
            <a:prstGeom prst="ellipse">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85" name="Rectangle 16"/>
            <p:cNvSpPr>
              <a:spLocks noChangeArrowheads="1"/>
            </p:cNvSpPr>
            <p:nvPr/>
          </p:nvSpPr>
          <p:spPr bwMode="auto">
            <a:xfrm>
              <a:off x="4965" y="1717"/>
              <a:ext cx="187" cy="214"/>
            </a:xfrm>
            <a:prstGeom prst="rect">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nvGrpSpPr>
          <p:cNvPr id="378909" name="Group 29"/>
          <p:cNvGrpSpPr>
            <a:grpSpLocks/>
          </p:cNvGrpSpPr>
          <p:nvPr/>
        </p:nvGrpSpPr>
        <p:grpSpPr bwMode="auto">
          <a:xfrm>
            <a:off x="10358126" y="5423540"/>
            <a:ext cx="1602741" cy="1198245"/>
            <a:chOff x="4307" y="1917"/>
            <a:chExt cx="631" cy="629"/>
          </a:xfrm>
        </p:grpSpPr>
        <p:sp>
          <p:nvSpPr>
            <p:cNvPr id="66582" name="Oval 17"/>
            <p:cNvSpPr>
              <a:spLocks noChangeArrowheads="1"/>
            </p:cNvSpPr>
            <p:nvPr/>
          </p:nvSpPr>
          <p:spPr bwMode="auto">
            <a:xfrm>
              <a:off x="4307" y="1917"/>
              <a:ext cx="631" cy="629"/>
            </a:xfrm>
            <a:prstGeom prst="ellipse">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83" name="Rectangle 18"/>
            <p:cNvSpPr>
              <a:spLocks noChangeArrowheads="1"/>
            </p:cNvSpPr>
            <p:nvPr/>
          </p:nvSpPr>
          <p:spPr bwMode="auto">
            <a:xfrm>
              <a:off x="4535" y="2131"/>
              <a:ext cx="188" cy="215"/>
            </a:xfrm>
            <a:prstGeom prst="rect">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nvGrpSpPr>
          <p:cNvPr id="378910" name="Group 30"/>
          <p:cNvGrpSpPr>
            <a:grpSpLocks/>
          </p:cNvGrpSpPr>
          <p:nvPr/>
        </p:nvGrpSpPr>
        <p:grpSpPr bwMode="auto">
          <a:xfrm>
            <a:off x="11450322" y="5450210"/>
            <a:ext cx="1600200" cy="1198245"/>
            <a:chOff x="4737" y="1931"/>
            <a:chExt cx="630" cy="629"/>
          </a:xfrm>
        </p:grpSpPr>
        <p:sp>
          <p:nvSpPr>
            <p:cNvPr id="66580" name="Oval 19"/>
            <p:cNvSpPr>
              <a:spLocks noChangeArrowheads="1"/>
            </p:cNvSpPr>
            <p:nvPr/>
          </p:nvSpPr>
          <p:spPr bwMode="auto">
            <a:xfrm>
              <a:off x="4737" y="1931"/>
              <a:ext cx="630" cy="629"/>
            </a:xfrm>
            <a:prstGeom prst="ellipse">
              <a:avLst/>
            </a:prstGeom>
            <a:solidFill>
              <a:srgbClr val="FF99CC"/>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81" name="Rectangle 20"/>
            <p:cNvSpPr>
              <a:spLocks noChangeArrowheads="1"/>
            </p:cNvSpPr>
            <p:nvPr/>
          </p:nvSpPr>
          <p:spPr bwMode="auto">
            <a:xfrm>
              <a:off x="4965" y="2145"/>
              <a:ext cx="187" cy="215"/>
            </a:xfrm>
            <a:prstGeom prst="rect">
              <a:avLst/>
            </a:prstGeom>
            <a:solidFill>
              <a:srgbClr val="FF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nvGrpSpPr>
          <p:cNvPr id="378912" name="Group 32"/>
          <p:cNvGrpSpPr>
            <a:grpSpLocks/>
          </p:cNvGrpSpPr>
          <p:nvPr/>
        </p:nvGrpSpPr>
        <p:grpSpPr bwMode="auto">
          <a:xfrm>
            <a:off x="11074406" y="5124453"/>
            <a:ext cx="1226821" cy="979170"/>
            <a:chOff x="4589" y="1760"/>
            <a:chExt cx="483" cy="514"/>
          </a:xfrm>
        </p:grpSpPr>
        <p:sp>
          <p:nvSpPr>
            <p:cNvPr id="66578" name="Oval 21"/>
            <p:cNvSpPr>
              <a:spLocks noChangeArrowheads="1"/>
            </p:cNvSpPr>
            <p:nvPr/>
          </p:nvSpPr>
          <p:spPr bwMode="auto">
            <a:xfrm>
              <a:off x="4589" y="1967"/>
              <a:ext cx="483" cy="100"/>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66579" name="Oval 22"/>
            <p:cNvSpPr>
              <a:spLocks noChangeArrowheads="1"/>
            </p:cNvSpPr>
            <p:nvPr/>
          </p:nvSpPr>
          <p:spPr bwMode="auto">
            <a:xfrm rot="-5400000">
              <a:off x="4587" y="1970"/>
              <a:ext cx="514" cy="94"/>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grpSp>
      <p:grpSp>
        <p:nvGrpSpPr>
          <p:cNvPr id="378911" name="Group 31"/>
          <p:cNvGrpSpPr>
            <a:grpSpLocks/>
          </p:cNvGrpSpPr>
          <p:nvPr/>
        </p:nvGrpSpPr>
        <p:grpSpPr bwMode="auto">
          <a:xfrm>
            <a:off x="8844282" y="4798697"/>
            <a:ext cx="2854960" cy="893445"/>
            <a:chOff x="3760" y="1589"/>
            <a:chExt cx="1124" cy="469"/>
          </a:xfrm>
        </p:grpSpPr>
        <p:sp>
          <p:nvSpPr>
            <p:cNvPr id="66576" name="Line 23"/>
            <p:cNvSpPr>
              <a:spLocks noChangeShapeType="1"/>
            </p:cNvSpPr>
            <p:nvPr/>
          </p:nvSpPr>
          <p:spPr bwMode="auto">
            <a:xfrm>
              <a:off x="4240" y="1938"/>
              <a:ext cx="644" cy="86"/>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6577" name="Text Box 24"/>
            <p:cNvSpPr txBox="1">
              <a:spLocks noChangeArrowheads="1"/>
            </p:cNvSpPr>
            <p:nvPr/>
          </p:nvSpPr>
          <p:spPr bwMode="auto">
            <a:xfrm>
              <a:off x="3760" y="1589"/>
              <a:ext cx="562" cy="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dirty="0">
                  <a:latin typeface="Times New Roman" pitchFamily="18" charset="0"/>
                  <a:ea typeface="MS PGothic" pitchFamily="34" charset="-128"/>
                </a:rPr>
                <a:t>Thermal</a:t>
              </a:r>
            </a:p>
            <a:p>
              <a:pPr algn="ctr"/>
              <a:r>
                <a:rPr lang="en-US" altLang="en-US" sz="2600" dirty="0">
                  <a:latin typeface="Times New Roman" pitchFamily="18" charset="0"/>
                  <a:ea typeface="MS PGothic" pitchFamily="34" charset="-128"/>
                </a:rPr>
                <a:t>Coupling</a:t>
              </a:r>
              <a:endParaRPr lang="en-US" altLang="en-US" sz="3800" dirty="0">
                <a:latin typeface="Times New Roman" pitchFamily="18" charset="0"/>
                <a:ea typeface="MS PGothic" pitchFamily="34" charset="-128"/>
              </a:endParaRPr>
            </a:p>
          </p:txBody>
        </p:sp>
      </p:grpSp>
      <p:sp>
        <p:nvSpPr>
          <p:cNvPr id="66575" name="Text Box 26"/>
          <p:cNvSpPr txBox="1">
            <a:spLocks noChangeArrowheads="1"/>
          </p:cNvSpPr>
          <p:nvPr/>
        </p:nvSpPr>
        <p:spPr bwMode="auto">
          <a:xfrm>
            <a:off x="10324963" y="6877450"/>
            <a:ext cx="2753638" cy="547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MS PGothic" pitchFamily="34" charset="-128"/>
              </a:rPr>
              <a:t>Max T = 69.8°C</a:t>
            </a:r>
          </a:p>
        </p:txBody>
      </p:sp>
    </p:spTree>
    <p:extLst>
      <p:ext uri="{BB962C8B-B14F-4D97-AF65-F5344CB8AC3E}">
        <p14:creationId xmlns:p14="http://schemas.microsoft.com/office/powerpoint/2010/main" val="8209496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dirty="0"/>
              <a:t>Other Considerations – Thermal Coupling </a:t>
            </a:r>
            <a:r>
              <a:rPr lang="en-US" dirty="0" smtClean="0"/>
              <a:t>Example</a:t>
            </a:r>
            <a:endParaRPr lang="en-US" altLang="en-US" dirty="0" smtClean="0"/>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356362"/>
            <a:ext cx="5445760" cy="3063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7120" y="1356362"/>
            <a:ext cx="5445760" cy="3063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9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7120" y="4495802"/>
            <a:ext cx="5445760" cy="3063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Text Box 6"/>
          <p:cNvSpPr txBox="1">
            <a:spLocks noChangeArrowheads="1"/>
          </p:cNvSpPr>
          <p:nvPr/>
        </p:nvSpPr>
        <p:spPr bwMode="auto">
          <a:xfrm>
            <a:off x="3511731" y="3610346"/>
            <a:ext cx="2930803" cy="947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MS PGothic" pitchFamily="34" charset="-128"/>
              </a:rPr>
              <a:t>Separation=50mm</a:t>
            </a:r>
          </a:p>
          <a:p>
            <a:pPr algn="ctr"/>
            <a:r>
              <a:rPr lang="en-US" altLang="en-US" sz="2600" b="1" dirty="0">
                <a:solidFill>
                  <a:schemeClr val="bg1"/>
                </a:solidFill>
                <a:latin typeface="Times New Roman" pitchFamily="18" charset="0"/>
                <a:ea typeface="MS PGothic" pitchFamily="34" charset="-128"/>
              </a:rPr>
              <a:t>Max T = 81.6°C</a:t>
            </a:r>
            <a:endParaRPr lang="en-US" altLang="en-US" b="1" dirty="0">
              <a:solidFill>
                <a:schemeClr val="bg1"/>
              </a:solidFill>
              <a:latin typeface="Times New Roman" pitchFamily="18" charset="0"/>
              <a:ea typeface="MS PGothic" pitchFamily="34" charset="-128"/>
            </a:endParaRPr>
          </a:p>
        </p:txBody>
      </p:sp>
      <p:sp>
        <p:nvSpPr>
          <p:cNvPr id="67591" name="Text Box 7"/>
          <p:cNvSpPr txBox="1">
            <a:spLocks noChangeArrowheads="1"/>
          </p:cNvSpPr>
          <p:nvPr/>
        </p:nvSpPr>
        <p:spPr bwMode="auto">
          <a:xfrm>
            <a:off x="9696058" y="6696446"/>
            <a:ext cx="3180872" cy="947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MS PGothic" pitchFamily="34" charset="-128"/>
              </a:rPr>
              <a:t>Separation=12.5mm</a:t>
            </a:r>
          </a:p>
          <a:p>
            <a:pPr algn="ctr"/>
            <a:r>
              <a:rPr lang="en-US" altLang="en-US" sz="2600" b="1" dirty="0">
                <a:solidFill>
                  <a:schemeClr val="bg1"/>
                </a:solidFill>
                <a:latin typeface="Times New Roman" pitchFamily="18" charset="0"/>
                <a:ea typeface="MS PGothic" pitchFamily="34" charset="-128"/>
              </a:rPr>
              <a:t>Max T = 92.9°C</a:t>
            </a:r>
          </a:p>
        </p:txBody>
      </p:sp>
      <p:sp>
        <p:nvSpPr>
          <p:cNvPr id="67592" name="Text Box 8"/>
          <p:cNvSpPr txBox="1">
            <a:spLocks noChangeArrowheads="1"/>
          </p:cNvSpPr>
          <p:nvPr/>
        </p:nvSpPr>
        <p:spPr bwMode="auto">
          <a:xfrm>
            <a:off x="9973491" y="3564626"/>
            <a:ext cx="2930803" cy="947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MS PGothic" pitchFamily="34" charset="-128"/>
              </a:rPr>
              <a:t>Separation=25mm</a:t>
            </a:r>
          </a:p>
          <a:p>
            <a:pPr algn="ctr"/>
            <a:r>
              <a:rPr lang="en-US" altLang="en-US" sz="2600" b="1" dirty="0">
                <a:solidFill>
                  <a:schemeClr val="bg1"/>
                </a:solidFill>
                <a:latin typeface="Times New Roman" pitchFamily="18" charset="0"/>
                <a:ea typeface="MS PGothic" pitchFamily="34" charset="-128"/>
              </a:rPr>
              <a:t>Max T = 84.4°C</a:t>
            </a:r>
          </a:p>
        </p:txBody>
      </p:sp>
      <p:pic>
        <p:nvPicPr>
          <p:cNvPr id="38093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280" y="4480560"/>
            <a:ext cx="5417821"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4" name="Text Box 10"/>
          <p:cNvSpPr txBox="1">
            <a:spLocks noChangeArrowheads="1"/>
          </p:cNvSpPr>
          <p:nvPr/>
        </p:nvSpPr>
        <p:spPr bwMode="auto">
          <a:xfrm>
            <a:off x="3503646" y="6582146"/>
            <a:ext cx="2764090" cy="947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MS PGothic" pitchFamily="34" charset="-128"/>
              </a:rPr>
              <a:t>Separation=8mm</a:t>
            </a:r>
          </a:p>
          <a:p>
            <a:pPr algn="ctr"/>
            <a:r>
              <a:rPr lang="en-US" altLang="en-US" sz="2600" b="1" dirty="0">
                <a:solidFill>
                  <a:schemeClr val="bg1"/>
                </a:solidFill>
                <a:latin typeface="Times New Roman" pitchFamily="18" charset="0"/>
                <a:ea typeface="MS PGothic" pitchFamily="34" charset="-128"/>
              </a:rPr>
              <a:t>Max T = 98.4°C</a:t>
            </a:r>
            <a:endParaRPr lang="en-US" altLang="en-US" b="1" dirty="0">
              <a:solidFill>
                <a:schemeClr val="bg1"/>
              </a:solidFill>
              <a:latin typeface="Times New Roman" pitchFamily="18" charset="0"/>
              <a:ea typeface="MS PGothic" pitchFamily="34" charset="-128"/>
            </a:endParaRPr>
          </a:p>
        </p:txBody>
      </p:sp>
      <p:sp>
        <p:nvSpPr>
          <p:cNvPr id="380939" name="AutoShape 11"/>
          <p:cNvSpPr>
            <a:spLocks noChangeArrowheads="1"/>
          </p:cNvSpPr>
          <p:nvPr/>
        </p:nvSpPr>
        <p:spPr bwMode="auto">
          <a:xfrm>
            <a:off x="6710680" y="2575560"/>
            <a:ext cx="518160" cy="822960"/>
          </a:xfrm>
          <a:prstGeom prst="rightArrow">
            <a:avLst>
              <a:gd name="adj1" fmla="val 50000"/>
              <a:gd name="adj2" fmla="val 25000"/>
            </a:avLst>
          </a:prstGeom>
          <a:gradFill rotWithShape="0">
            <a:gsLst>
              <a:gs pos="0">
                <a:srgbClr val="33CC33"/>
              </a:gs>
              <a:gs pos="100000">
                <a:srgbClr val="FF0000"/>
              </a:gs>
            </a:gsLst>
            <a:lin ang="0" scaled="1"/>
          </a:gra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80940" name="AutoShape 12"/>
          <p:cNvSpPr>
            <a:spLocks noChangeArrowheads="1"/>
          </p:cNvSpPr>
          <p:nvPr/>
        </p:nvSpPr>
        <p:spPr bwMode="auto">
          <a:xfrm flipH="1">
            <a:off x="6741160" y="5478781"/>
            <a:ext cx="518160" cy="822960"/>
          </a:xfrm>
          <a:prstGeom prst="rightArrow">
            <a:avLst>
              <a:gd name="adj1" fmla="val 50000"/>
              <a:gd name="adj2" fmla="val 25000"/>
            </a:avLst>
          </a:prstGeom>
          <a:gradFill rotWithShape="0">
            <a:gsLst>
              <a:gs pos="0">
                <a:srgbClr val="FF0000"/>
              </a:gs>
              <a:gs pos="100000">
                <a:srgbClr val="33CC33"/>
              </a:gs>
            </a:gsLst>
            <a:lin ang="0" scaled="1"/>
          </a:gra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
        <p:nvSpPr>
          <p:cNvPr id="380941" name="AutoShape 13"/>
          <p:cNvSpPr>
            <a:spLocks noChangeArrowheads="1"/>
          </p:cNvSpPr>
          <p:nvPr/>
        </p:nvSpPr>
        <p:spPr bwMode="auto">
          <a:xfrm rot="16200000" flipH="1">
            <a:off x="9213851" y="3970021"/>
            <a:ext cx="388621" cy="1097280"/>
          </a:xfrm>
          <a:prstGeom prst="rightArrow">
            <a:avLst>
              <a:gd name="adj1" fmla="val 50000"/>
              <a:gd name="adj2" fmla="val 25000"/>
            </a:avLst>
          </a:prstGeom>
          <a:gradFill rotWithShape="0">
            <a:gsLst>
              <a:gs pos="0">
                <a:srgbClr val="33CC33"/>
              </a:gs>
              <a:gs pos="100000">
                <a:srgbClr val="FF0000"/>
              </a:gs>
            </a:gsLst>
            <a:lin ang="5400000" scaled="1"/>
          </a:gra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6304" tIns="73152" rIns="146304" bIns="73152"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p>
        </p:txBody>
      </p:sp>
    </p:spTree>
    <p:extLst>
      <p:ext uri="{BB962C8B-B14F-4D97-AF65-F5344CB8AC3E}">
        <p14:creationId xmlns:p14="http://schemas.microsoft.com/office/powerpoint/2010/main" val="25472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500"/>
                                        <p:tgtEl>
                                          <p:spTgt spid="675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0932"/>
                                        </p:tgtEl>
                                        <p:attrNameLst>
                                          <p:attrName>style.visibility</p:attrName>
                                        </p:attrNameLst>
                                      </p:cBhvr>
                                      <p:to>
                                        <p:strVal val="visible"/>
                                      </p:to>
                                    </p:set>
                                    <p:animEffect transition="in" filter="fade">
                                      <p:cBhvr>
                                        <p:cTn id="12" dur="500"/>
                                        <p:tgtEl>
                                          <p:spTgt spid="3809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0933"/>
                                        </p:tgtEl>
                                        <p:attrNameLst>
                                          <p:attrName>style.visibility</p:attrName>
                                        </p:attrNameLst>
                                      </p:cBhvr>
                                      <p:to>
                                        <p:strVal val="visible"/>
                                      </p:to>
                                    </p:set>
                                    <p:animEffect transition="in" filter="fade">
                                      <p:cBhvr>
                                        <p:cTn id="17" dur="500"/>
                                        <p:tgtEl>
                                          <p:spTgt spid="3809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0937"/>
                                        </p:tgtEl>
                                        <p:attrNameLst>
                                          <p:attrName>style.visibility</p:attrName>
                                        </p:attrNameLst>
                                      </p:cBhvr>
                                      <p:to>
                                        <p:strVal val="visible"/>
                                      </p:to>
                                    </p:set>
                                    <p:animEffect transition="in" filter="fade">
                                      <p:cBhvr>
                                        <p:cTn id="22" dur="500"/>
                                        <p:tgtEl>
                                          <p:spTgt spid="380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Thermal Performance is BETTER?  </a:t>
            </a:r>
            <a:endParaRPr lang="en-US" dirty="0"/>
          </a:p>
        </p:txBody>
      </p:sp>
      <p:sp>
        <p:nvSpPr>
          <p:cNvPr id="4" name="Slide Number Placeholder 3"/>
          <p:cNvSpPr>
            <a:spLocks noGrp="1"/>
          </p:cNvSpPr>
          <p:nvPr>
            <p:ph type="sldNum" sz="quarter" idx="10"/>
          </p:nvPr>
        </p:nvSpPr>
        <p:spPr/>
        <p:txBody>
          <a:bodyPr/>
          <a:lstStyle/>
          <a:p>
            <a:fld id="{3B20521C-F793-4067-BB07-C7AF74E21EF3}" type="slidenum">
              <a:rPr lang="en-US" smtClean="0"/>
              <a:pPr/>
              <a:t>46</a:t>
            </a:fld>
            <a:endParaRPr lang="en-US" dirty="0"/>
          </a:p>
        </p:txBody>
      </p:sp>
      <p:grpSp>
        <p:nvGrpSpPr>
          <p:cNvPr id="9" name="Group 8"/>
          <p:cNvGrpSpPr/>
          <p:nvPr/>
        </p:nvGrpSpPr>
        <p:grpSpPr>
          <a:xfrm>
            <a:off x="378355" y="1294605"/>
            <a:ext cx="13286845" cy="4935500"/>
            <a:chOff x="378355" y="1294605"/>
            <a:chExt cx="13286845" cy="4935500"/>
          </a:xfrm>
        </p:grpSpPr>
        <p:pic>
          <p:nvPicPr>
            <p:cNvPr id="5" name="Picture 2" descr="d660db28-855c-4d1f-ab7f-7602783a3977@ow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355" y="1294605"/>
              <a:ext cx="6530445" cy="489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58ef47e-dfa4-4117-863d-394e91f873db@o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7798" y="1294606"/>
              <a:ext cx="6577402" cy="493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378355" y="1778000"/>
            <a:ext cx="13292530" cy="3693365"/>
            <a:chOff x="378355" y="1778000"/>
            <a:chExt cx="13292530" cy="3693365"/>
          </a:xfrm>
        </p:grpSpPr>
        <p:pic>
          <p:nvPicPr>
            <p:cNvPr id="44036" name="Picture 4" descr="eba183b0-367b-4d60-9280-05c48c2fdbdd@ow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01" t="31447" r="27578" b="35029"/>
            <a:stretch/>
          </p:blipFill>
          <p:spPr bwMode="auto">
            <a:xfrm>
              <a:off x="378355" y="1778000"/>
              <a:ext cx="6514647" cy="36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8501fce4-9476-4fc7-bfe5-00f90cedca80@ow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15" t="30521" r="27809" b="34740"/>
            <a:stretch/>
          </p:blipFill>
          <p:spPr bwMode="auto">
            <a:xfrm>
              <a:off x="7087798" y="1778000"/>
              <a:ext cx="6583087" cy="36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p:nvPr/>
        </p:nvGrpSpPr>
        <p:grpSpPr>
          <a:xfrm>
            <a:off x="275523" y="3624681"/>
            <a:ext cx="6743344" cy="3639719"/>
            <a:chOff x="275523" y="3624681"/>
            <a:chExt cx="6743344" cy="3639719"/>
          </a:xfrm>
        </p:grpSpPr>
        <p:sp>
          <p:nvSpPr>
            <p:cNvPr id="13" name="Content Placeholder 2"/>
            <p:cNvSpPr txBox="1">
              <a:spLocks/>
            </p:cNvSpPr>
            <p:nvPr/>
          </p:nvSpPr>
          <p:spPr bwMode="auto">
            <a:xfrm>
              <a:off x="275523" y="6366929"/>
              <a:ext cx="6743344" cy="89747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227013" indent="-227013" algn="l" rtl="0" eaLnBrk="0" fontAlgn="base" hangingPunct="0">
                <a:spcBef>
                  <a:spcPts val="800"/>
                </a:spcBef>
                <a:spcAft>
                  <a:spcPct val="0"/>
                </a:spcAft>
                <a:buChar char="•"/>
                <a:defRPr sz="21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1"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r>
                <a:rPr lang="en-US" sz="2400" kern="0" dirty="0" smtClean="0"/>
                <a:t>Inductor </a:t>
              </a:r>
              <a:r>
                <a:rPr lang="en-US" sz="2400" dirty="0"/>
                <a:t>74438335150</a:t>
              </a:r>
              <a:r>
                <a:rPr lang="en-US" sz="2400" kern="0" dirty="0" smtClean="0"/>
                <a:t> (3mm x 3mm x 1.5mm)</a:t>
              </a:r>
            </a:p>
            <a:p>
              <a:r>
                <a:rPr lang="en-US" sz="2400" kern="0" dirty="0" smtClean="0"/>
                <a:t>15µH, </a:t>
              </a:r>
              <a:r>
                <a:rPr lang="en-US" sz="2400" kern="0" dirty="0" smtClean="0">
                  <a:solidFill>
                    <a:srgbClr val="FF0000"/>
                  </a:solidFill>
                </a:rPr>
                <a:t>720</a:t>
              </a:r>
              <a:r>
                <a:rPr lang="en-US" sz="2400" kern="0" dirty="0" smtClean="0"/>
                <a:t>m</a:t>
              </a:r>
              <a:r>
                <a:rPr lang="el-GR" sz="2400" kern="0" dirty="0" smtClean="0"/>
                <a:t>Ω</a:t>
              </a:r>
              <a:endParaRPr lang="en-US" sz="2400" kern="0" dirty="0"/>
            </a:p>
          </p:txBody>
        </p:sp>
        <p:sp>
          <p:nvSpPr>
            <p:cNvPr id="14" name="Rectangle 13"/>
            <p:cNvSpPr/>
            <p:nvPr/>
          </p:nvSpPr>
          <p:spPr>
            <a:xfrm>
              <a:off x="2514600" y="3624681"/>
              <a:ext cx="668867" cy="82878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7158923" y="3331587"/>
            <a:ext cx="6570003" cy="3932813"/>
            <a:chOff x="7158923" y="3331587"/>
            <a:chExt cx="6570003" cy="3932813"/>
          </a:xfrm>
        </p:grpSpPr>
        <p:sp>
          <p:nvSpPr>
            <p:cNvPr id="11" name="Content Placeholder 2"/>
            <p:cNvSpPr txBox="1">
              <a:spLocks/>
            </p:cNvSpPr>
            <p:nvPr/>
          </p:nvSpPr>
          <p:spPr bwMode="auto">
            <a:xfrm>
              <a:off x="7158923" y="6366929"/>
              <a:ext cx="6570003" cy="89747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227013" indent="-227013" algn="l" rtl="0" eaLnBrk="0" fontAlgn="base" hangingPunct="0">
                <a:spcBef>
                  <a:spcPts val="800"/>
                </a:spcBef>
                <a:spcAft>
                  <a:spcPct val="0"/>
                </a:spcAft>
                <a:buChar char="•"/>
                <a:defRPr sz="21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1"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r>
                <a:rPr lang="en-US" sz="2400" kern="0" dirty="0" smtClean="0"/>
                <a:t>Inductor XAL4040-153 (4mm x 4mm x 4mm)</a:t>
              </a:r>
            </a:p>
            <a:p>
              <a:r>
                <a:rPr lang="en-US" sz="2400" kern="0" dirty="0" smtClean="0"/>
                <a:t>15µH, </a:t>
              </a:r>
              <a:r>
                <a:rPr lang="en-US" sz="2400" kern="0" dirty="0" smtClean="0">
                  <a:solidFill>
                    <a:srgbClr val="FF0000"/>
                  </a:solidFill>
                </a:rPr>
                <a:t>84</a:t>
              </a:r>
              <a:r>
                <a:rPr lang="en-US" sz="2400" kern="0" dirty="0" smtClean="0"/>
                <a:t>m</a:t>
              </a:r>
              <a:r>
                <a:rPr lang="el-GR" sz="2400" kern="0" dirty="0" smtClean="0"/>
                <a:t>Ω</a:t>
              </a:r>
              <a:endParaRPr lang="en-US" sz="2400" kern="0" dirty="0"/>
            </a:p>
          </p:txBody>
        </p:sp>
        <p:sp>
          <p:nvSpPr>
            <p:cNvPr id="19" name="Rectangle 18"/>
            <p:cNvSpPr/>
            <p:nvPr/>
          </p:nvSpPr>
          <p:spPr>
            <a:xfrm>
              <a:off x="9135533" y="3331587"/>
              <a:ext cx="804334" cy="86153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64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COMPARISON</a:t>
            </a:r>
            <a:endParaRPr lang="en-US" dirty="0"/>
          </a:p>
        </p:txBody>
      </p:sp>
      <p:sp>
        <p:nvSpPr>
          <p:cNvPr id="3" name="Content Placeholder 2"/>
          <p:cNvSpPr>
            <a:spLocks noGrp="1"/>
          </p:cNvSpPr>
          <p:nvPr>
            <p:ph idx="1"/>
          </p:nvPr>
        </p:nvSpPr>
        <p:spPr>
          <a:xfrm>
            <a:off x="10541530" y="1295400"/>
            <a:ext cx="4021137" cy="5897881"/>
          </a:xfrm>
        </p:spPr>
        <p:txBody>
          <a:bodyPr/>
          <a:lstStyle/>
          <a:p>
            <a:r>
              <a:rPr lang="en-US" sz="2800" dirty="0" smtClean="0">
                <a:solidFill>
                  <a:srgbClr val="FF0000"/>
                </a:solidFill>
              </a:rPr>
              <a:t>Operating Conditions</a:t>
            </a:r>
          </a:p>
          <a:p>
            <a:pPr lvl="1"/>
            <a:r>
              <a:rPr lang="en-US" sz="2400" dirty="0" smtClean="0">
                <a:solidFill>
                  <a:srgbClr val="0070C0"/>
                </a:solidFill>
              </a:rPr>
              <a:t>LMR36015</a:t>
            </a:r>
          </a:p>
          <a:p>
            <a:pPr lvl="1"/>
            <a:r>
              <a:rPr lang="en-US" sz="2400" dirty="0" smtClean="0"/>
              <a:t>VIN = 24V</a:t>
            </a:r>
          </a:p>
          <a:p>
            <a:pPr lvl="1"/>
            <a:r>
              <a:rPr lang="en-US" sz="2400" dirty="0" smtClean="0"/>
              <a:t>VOUT = 5V</a:t>
            </a:r>
          </a:p>
          <a:p>
            <a:pPr lvl="1"/>
            <a:r>
              <a:rPr lang="en-US" sz="2400" dirty="0" smtClean="0"/>
              <a:t>IOUT = 1.2A</a:t>
            </a:r>
          </a:p>
          <a:p>
            <a:pPr lvl="1"/>
            <a:r>
              <a:rPr lang="en-US" sz="2400" dirty="0" smtClean="0"/>
              <a:t>Switching frequency = 2.1MHz</a:t>
            </a:r>
          </a:p>
        </p:txBody>
      </p:sp>
      <p:sp>
        <p:nvSpPr>
          <p:cNvPr id="4" name="Slide Number Placeholder 3"/>
          <p:cNvSpPr>
            <a:spLocks noGrp="1"/>
          </p:cNvSpPr>
          <p:nvPr>
            <p:ph type="sldNum" sz="quarter" idx="10"/>
          </p:nvPr>
        </p:nvSpPr>
        <p:spPr/>
        <p:txBody>
          <a:bodyPr/>
          <a:lstStyle/>
          <a:p>
            <a:fld id="{3B20521C-F793-4067-BB07-C7AF74E21EF3}" type="slidenum">
              <a:rPr lang="en-US" smtClean="0"/>
              <a:pPr/>
              <a:t>47</a:t>
            </a:fld>
            <a:endParaRPr lang="en-US" dirty="0"/>
          </a:p>
        </p:txBody>
      </p:sp>
      <p:grpSp>
        <p:nvGrpSpPr>
          <p:cNvPr id="16" name="Group 15"/>
          <p:cNvGrpSpPr/>
          <p:nvPr/>
        </p:nvGrpSpPr>
        <p:grpSpPr>
          <a:xfrm>
            <a:off x="329670" y="1553316"/>
            <a:ext cx="5105930" cy="5592551"/>
            <a:chOff x="329670" y="1553316"/>
            <a:chExt cx="5105930" cy="5592551"/>
          </a:xfrm>
        </p:grpSpPr>
        <p:pic>
          <p:nvPicPr>
            <p:cNvPr id="5" name="Picture 2" descr="C:\Users\a0414159\Desktop\IR001879.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70" y="1553316"/>
              <a:ext cx="5105930" cy="408474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423334" y="5935133"/>
              <a:ext cx="4690533" cy="121073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227013" indent="-227013" algn="l" rtl="0" eaLnBrk="0" fontAlgn="base" hangingPunct="0">
                <a:spcBef>
                  <a:spcPts val="800"/>
                </a:spcBef>
                <a:spcAft>
                  <a:spcPct val="0"/>
                </a:spcAft>
                <a:buChar char="•"/>
                <a:defRPr sz="21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1"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r>
                <a:rPr lang="en-US" sz="2800" b="1" kern="0" dirty="0" smtClean="0">
                  <a:solidFill>
                    <a:srgbClr val="FF0000"/>
                  </a:solidFill>
                </a:rPr>
                <a:t>IC Package Temperature ~ 92°C</a:t>
              </a:r>
            </a:p>
          </p:txBody>
        </p:sp>
      </p:grpSp>
      <p:grpSp>
        <p:nvGrpSpPr>
          <p:cNvPr id="17" name="Group 16"/>
          <p:cNvGrpSpPr/>
          <p:nvPr/>
        </p:nvGrpSpPr>
        <p:grpSpPr>
          <a:xfrm>
            <a:off x="5435600" y="1553316"/>
            <a:ext cx="5105930" cy="5363951"/>
            <a:chOff x="5435600" y="1553316"/>
            <a:chExt cx="5105930" cy="5363951"/>
          </a:xfrm>
        </p:grpSpPr>
        <p:pic>
          <p:nvPicPr>
            <p:cNvPr id="6" name="Picture 3" descr="C:\Users\a0414159\Desktop\IR00188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553316"/>
              <a:ext cx="5105930" cy="408474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5435600" y="5909733"/>
              <a:ext cx="4690533" cy="100753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lvl1pPr marL="227013" indent="-227013" algn="l" rtl="0" eaLnBrk="0" fontAlgn="base" hangingPunct="0">
                <a:spcBef>
                  <a:spcPts val="800"/>
                </a:spcBef>
                <a:spcAft>
                  <a:spcPct val="0"/>
                </a:spcAft>
                <a:buChar char="•"/>
                <a:defRPr sz="21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1" algn="l" rtl="0" eaLnBrk="0" fontAlgn="base" hangingPunct="0">
                <a:spcBef>
                  <a:spcPct val="15000"/>
                </a:spcBef>
                <a:spcAft>
                  <a:spcPct val="0"/>
                </a:spcAft>
                <a:buChar char="•"/>
                <a:defRPr sz="1800">
                  <a:solidFill>
                    <a:schemeClr val="tx1"/>
                  </a:solidFill>
                  <a:latin typeface="+mn-lt"/>
                </a:defRPr>
              </a:lvl3pPr>
              <a:lvl4pPr marL="1201738" indent="-233363" algn="l" rtl="0" eaLnBrk="0" fontAlgn="base" hangingPunct="0">
                <a:spcBef>
                  <a:spcPct val="5000"/>
                </a:spcBef>
                <a:spcAft>
                  <a:spcPct val="0"/>
                </a:spcAft>
                <a:buChar char="–"/>
                <a:defRPr sz="1800">
                  <a:solidFill>
                    <a:schemeClr val="tx1"/>
                  </a:solidFill>
                  <a:latin typeface="+mn-lt"/>
                </a:defRPr>
              </a:lvl4pPr>
              <a:lvl5pPr marL="1489075" indent="-173038" algn="l" rtl="0" eaLnBrk="0" fontAlgn="base" hangingPunct="0">
                <a:spcBef>
                  <a:spcPct val="0"/>
                </a:spcBef>
                <a:spcAft>
                  <a:spcPct val="0"/>
                </a:spcAft>
                <a:buChar char="»"/>
                <a:defRPr sz="18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r>
                <a:rPr lang="en-US" sz="2800" b="1" kern="0" dirty="0" smtClean="0">
                  <a:solidFill>
                    <a:srgbClr val="FF0000"/>
                  </a:solidFill>
                </a:rPr>
                <a:t>IC Package Temperature ~ 71°C</a:t>
              </a:r>
            </a:p>
          </p:txBody>
        </p:sp>
      </p:grpSp>
      <p:sp>
        <p:nvSpPr>
          <p:cNvPr id="13" name="Horizontal Scroll 12"/>
          <p:cNvSpPr/>
          <p:nvPr/>
        </p:nvSpPr>
        <p:spPr>
          <a:xfrm>
            <a:off x="3344333" y="6697130"/>
            <a:ext cx="1964267" cy="87663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bg1"/>
                </a:solidFill>
              </a:rPr>
              <a:t>Δ</a:t>
            </a:r>
            <a:r>
              <a:rPr lang="en-US" sz="2800" b="1" dirty="0">
                <a:solidFill>
                  <a:schemeClr val="bg1"/>
                </a:solidFill>
              </a:rPr>
              <a:t> = 21</a:t>
            </a:r>
            <a:r>
              <a:rPr lang="en-US" sz="2800" b="1" kern="0" dirty="0">
                <a:solidFill>
                  <a:schemeClr val="bg1"/>
                </a:solidFill>
              </a:rPr>
              <a:t>°</a:t>
            </a:r>
            <a:r>
              <a:rPr lang="en-US" sz="2800" b="1" dirty="0">
                <a:solidFill>
                  <a:schemeClr val="bg1"/>
                </a:solidFill>
              </a:rPr>
              <a:t>C </a:t>
            </a:r>
          </a:p>
        </p:txBody>
      </p:sp>
    </p:spTree>
    <p:extLst>
      <p:ext uri="{BB962C8B-B14F-4D97-AF65-F5344CB8AC3E}">
        <p14:creationId xmlns:p14="http://schemas.microsoft.com/office/powerpoint/2010/main" val="41565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4400" dirty="0" smtClean="0"/>
              <a:t>Some Layout Best Practices</a:t>
            </a:r>
            <a:endParaRPr lang="en-US" altLang="en-US" sz="4400" dirty="0"/>
          </a:p>
        </p:txBody>
      </p:sp>
      <p:sp>
        <p:nvSpPr>
          <p:cNvPr id="387076" name="Rectangle 4"/>
          <p:cNvSpPr>
            <a:spLocks noGrp="1" noChangeArrowheads="1"/>
          </p:cNvSpPr>
          <p:nvPr>
            <p:ph idx="1"/>
          </p:nvPr>
        </p:nvSpPr>
        <p:spPr/>
        <p:txBody>
          <a:bodyPr/>
          <a:lstStyle/>
          <a:p>
            <a:pPr eaLnBrk="1" hangingPunct="1">
              <a:lnSpc>
                <a:spcPct val="90000"/>
              </a:lnSpc>
            </a:pPr>
            <a:r>
              <a:rPr lang="en-US" altLang="en-US" sz="2800" dirty="0"/>
              <a:t>Spread out hot devices on </a:t>
            </a:r>
            <a:r>
              <a:rPr lang="en-US" altLang="en-US" sz="2800" dirty="0" smtClean="0"/>
              <a:t>PCB</a:t>
            </a:r>
          </a:p>
          <a:p>
            <a:pPr eaLnBrk="1" hangingPunct="1">
              <a:lnSpc>
                <a:spcPct val="90000"/>
              </a:lnSpc>
            </a:pPr>
            <a:endParaRPr lang="en-US" altLang="en-US" sz="2800" dirty="0"/>
          </a:p>
          <a:p>
            <a:pPr eaLnBrk="1" hangingPunct="1">
              <a:lnSpc>
                <a:spcPct val="90000"/>
              </a:lnSpc>
            </a:pPr>
            <a:r>
              <a:rPr lang="en-US" altLang="en-US" sz="2800" dirty="0"/>
              <a:t>Maximize GND layer in </a:t>
            </a:r>
            <a:r>
              <a:rPr lang="en-US" altLang="en-US" sz="2800" dirty="0" smtClean="0"/>
              <a:t>PCB</a:t>
            </a:r>
          </a:p>
          <a:p>
            <a:pPr eaLnBrk="1" hangingPunct="1">
              <a:lnSpc>
                <a:spcPct val="90000"/>
              </a:lnSpc>
            </a:pPr>
            <a:endParaRPr lang="en-US" altLang="en-US" sz="2800" dirty="0"/>
          </a:p>
          <a:p>
            <a:pPr eaLnBrk="1" hangingPunct="1">
              <a:lnSpc>
                <a:spcPct val="90000"/>
              </a:lnSpc>
            </a:pPr>
            <a:r>
              <a:rPr lang="en-US" altLang="en-US" sz="2800" dirty="0"/>
              <a:t>No breaks in heat flow through </a:t>
            </a:r>
            <a:r>
              <a:rPr lang="en-US" altLang="en-US" sz="2800" dirty="0" smtClean="0"/>
              <a:t>planes</a:t>
            </a:r>
          </a:p>
          <a:p>
            <a:pPr eaLnBrk="1" hangingPunct="1">
              <a:lnSpc>
                <a:spcPct val="90000"/>
              </a:lnSpc>
            </a:pPr>
            <a:endParaRPr lang="en-US" altLang="en-US" sz="2800" dirty="0"/>
          </a:p>
          <a:p>
            <a:pPr eaLnBrk="1" hangingPunct="1">
              <a:lnSpc>
                <a:spcPct val="90000"/>
              </a:lnSpc>
            </a:pPr>
            <a:r>
              <a:rPr lang="en-US" altLang="en-US" sz="2800" dirty="0"/>
              <a:t>Increase PCB layers or </a:t>
            </a:r>
            <a:r>
              <a:rPr lang="en-US" altLang="en-US" sz="2800" dirty="0" smtClean="0"/>
              <a:t>thickness</a:t>
            </a:r>
          </a:p>
          <a:p>
            <a:pPr eaLnBrk="1" hangingPunct="1">
              <a:lnSpc>
                <a:spcPct val="90000"/>
              </a:lnSpc>
            </a:pPr>
            <a:endParaRPr lang="en-US" altLang="en-US" sz="2800" dirty="0"/>
          </a:p>
          <a:p>
            <a:pPr eaLnBrk="1" hangingPunct="1">
              <a:lnSpc>
                <a:spcPct val="90000"/>
              </a:lnSpc>
            </a:pPr>
            <a:r>
              <a:rPr lang="en-US" altLang="en-US" sz="2800" dirty="0"/>
              <a:t>Widen PCB traces near </a:t>
            </a:r>
            <a:r>
              <a:rPr lang="en-US" altLang="en-US" sz="2800" dirty="0" smtClean="0"/>
              <a:t>device</a:t>
            </a:r>
          </a:p>
          <a:p>
            <a:pPr eaLnBrk="1" hangingPunct="1">
              <a:lnSpc>
                <a:spcPct val="90000"/>
              </a:lnSpc>
            </a:pPr>
            <a:endParaRPr lang="en-US" altLang="en-US" sz="2800" dirty="0"/>
          </a:p>
          <a:p>
            <a:pPr eaLnBrk="1" hangingPunct="1">
              <a:lnSpc>
                <a:spcPct val="90000"/>
              </a:lnSpc>
            </a:pPr>
            <a:r>
              <a:rPr lang="en-US" altLang="en-US" sz="2800" dirty="0" smtClean="0"/>
              <a:t>Thermal </a:t>
            </a:r>
            <a:r>
              <a:rPr lang="en-US" altLang="en-US" sz="2800" dirty="0"/>
              <a:t>vias under or near </a:t>
            </a:r>
            <a:r>
              <a:rPr lang="en-US" altLang="en-US" sz="2800" dirty="0" smtClean="0"/>
              <a:t>device</a:t>
            </a:r>
          </a:p>
          <a:p>
            <a:pPr eaLnBrk="1" hangingPunct="1">
              <a:lnSpc>
                <a:spcPct val="90000"/>
              </a:lnSpc>
            </a:pPr>
            <a:endParaRPr lang="en-US" altLang="en-US" sz="2800" dirty="0"/>
          </a:p>
          <a:p>
            <a:pPr eaLnBrk="1" hangingPunct="1">
              <a:lnSpc>
                <a:spcPct val="90000"/>
              </a:lnSpc>
            </a:pPr>
            <a:r>
              <a:rPr lang="en-US" altLang="en-US" sz="2800" dirty="0" smtClean="0"/>
              <a:t>Airflow </a:t>
            </a:r>
            <a:r>
              <a:rPr lang="en-US" altLang="en-US" sz="2800" dirty="0"/>
              <a:t>(global and local</a:t>
            </a:r>
            <a:r>
              <a:rPr lang="en-US" altLang="en-US" sz="2800" dirty="0" smtClean="0"/>
              <a:t>)</a:t>
            </a:r>
            <a:endParaRPr lang="en-US" altLang="en-US" sz="2800" dirty="0"/>
          </a:p>
        </p:txBody>
      </p:sp>
    </p:spTree>
    <p:extLst>
      <p:ext uri="{BB962C8B-B14F-4D97-AF65-F5344CB8AC3E}">
        <p14:creationId xmlns:p14="http://schemas.microsoft.com/office/powerpoint/2010/main" val="3362455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400" dirty="0" smtClean="0"/>
              <a:t>Quiz……layout review</a:t>
            </a:r>
            <a:endParaRPr lang="en-US" sz="4400" dirty="0"/>
          </a:p>
        </p:txBody>
      </p:sp>
      <p:pic>
        <p:nvPicPr>
          <p:cNvPr id="5" name="Content Placeholder 4"/>
          <p:cNvPicPr>
            <a:picLocks noGrp="1"/>
          </p:cNvPicPr>
          <p:nvPr>
            <p:ph idx="1"/>
          </p:nvPr>
        </p:nvPicPr>
        <p:blipFill>
          <a:blip r:embed="rId2"/>
          <a:stretch>
            <a:fillRect/>
          </a:stretch>
        </p:blipFill>
        <p:spPr>
          <a:xfrm>
            <a:off x="389222" y="1309688"/>
            <a:ext cx="8370000" cy="5934075"/>
          </a:xfrm>
          <a:prstGeom prst="rect">
            <a:avLst/>
          </a:prstGeom>
        </p:spPr>
      </p:pic>
      <p:sp>
        <p:nvSpPr>
          <p:cNvPr id="4" name="Slide Number Placeholder 3"/>
          <p:cNvSpPr>
            <a:spLocks noGrp="1"/>
          </p:cNvSpPr>
          <p:nvPr>
            <p:ph type="sldNum" sz="quarter" idx="10"/>
          </p:nvPr>
        </p:nvSpPr>
        <p:spPr/>
        <p:txBody>
          <a:bodyPr/>
          <a:lstStyle/>
          <a:p>
            <a:fld id="{3B20521C-F793-4067-BB07-C7AF74E21EF3}" type="slidenum">
              <a:rPr lang="en-US" smtClean="0"/>
              <a:pPr/>
              <a:t>49</a:t>
            </a:fld>
            <a:endParaRPr lang="en-US"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130" y="1136863"/>
            <a:ext cx="5030470" cy="453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67000" y="5051444"/>
            <a:ext cx="640080" cy="369332"/>
          </a:xfrm>
          <a:prstGeom prst="rect">
            <a:avLst/>
          </a:prstGeom>
          <a:noFill/>
        </p:spPr>
        <p:txBody>
          <a:bodyPr wrap="square" rtlCol="0">
            <a:spAutoFit/>
          </a:bodyPr>
          <a:lstStyle/>
          <a:p>
            <a:r>
              <a:rPr lang="en-US" b="1" dirty="0" smtClean="0">
                <a:solidFill>
                  <a:schemeClr val="bg1"/>
                </a:solidFill>
              </a:rPr>
              <a:t>CIN</a:t>
            </a:r>
            <a:endParaRPr lang="en-US" b="1" dirty="0">
              <a:solidFill>
                <a:schemeClr val="bg1"/>
              </a:solidFill>
            </a:endParaRPr>
          </a:p>
        </p:txBody>
      </p:sp>
      <p:sp>
        <p:nvSpPr>
          <p:cNvPr id="9" name="TextBox 8"/>
          <p:cNvSpPr txBox="1"/>
          <p:nvPr/>
        </p:nvSpPr>
        <p:spPr>
          <a:xfrm>
            <a:off x="5161280" y="5067646"/>
            <a:ext cx="640080" cy="369332"/>
          </a:xfrm>
          <a:prstGeom prst="rect">
            <a:avLst/>
          </a:prstGeom>
          <a:noFill/>
        </p:spPr>
        <p:txBody>
          <a:bodyPr wrap="square" rtlCol="0">
            <a:spAutoFit/>
          </a:bodyPr>
          <a:lstStyle/>
          <a:p>
            <a:r>
              <a:rPr lang="en-US" b="1" dirty="0" smtClean="0">
                <a:solidFill>
                  <a:schemeClr val="bg1"/>
                </a:solidFill>
              </a:rPr>
              <a:t>CIN</a:t>
            </a:r>
            <a:endParaRPr lang="en-US" b="1" dirty="0">
              <a:solidFill>
                <a:schemeClr val="bg1"/>
              </a:solidFill>
            </a:endParaRPr>
          </a:p>
        </p:txBody>
      </p:sp>
      <p:sp>
        <p:nvSpPr>
          <p:cNvPr id="10" name="TextBox 9"/>
          <p:cNvSpPr txBox="1"/>
          <p:nvPr/>
        </p:nvSpPr>
        <p:spPr>
          <a:xfrm>
            <a:off x="4521200" y="3757006"/>
            <a:ext cx="447040" cy="369332"/>
          </a:xfrm>
          <a:prstGeom prst="rect">
            <a:avLst/>
          </a:prstGeom>
          <a:noFill/>
        </p:spPr>
        <p:txBody>
          <a:bodyPr wrap="square" rtlCol="0">
            <a:spAutoFit/>
          </a:bodyPr>
          <a:lstStyle/>
          <a:p>
            <a:r>
              <a:rPr lang="en-US" b="1" dirty="0" smtClean="0">
                <a:solidFill>
                  <a:schemeClr val="bg1"/>
                </a:solidFill>
              </a:rPr>
              <a:t>L</a:t>
            </a:r>
            <a:endParaRPr lang="en-US" b="1" dirty="0">
              <a:solidFill>
                <a:schemeClr val="bg1"/>
              </a:solidFill>
            </a:endParaRPr>
          </a:p>
        </p:txBody>
      </p:sp>
      <p:sp>
        <p:nvSpPr>
          <p:cNvPr id="11" name="TextBox 10"/>
          <p:cNvSpPr txBox="1"/>
          <p:nvPr/>
        </p:nvSpPr>
        <p:spPr>
          <a:xfrm>
            <a:off x="2451100" y="3309966"/>
            <a:ext cx="1071880" cy="369332"/>
          </a:xfrm>
          <a:prstGeom prst="rect">
            <a:avLst/>
          </a:prstGeom>
          <a:noFill/>
        </p:spPr>
        <p:txBody>
          <a:bodyPr wrap="square" rtlCol="0">
            <a:spAutoFit/>
          </a:bodyPr>
          <a:lstStyle/>
          <a:p>
            <a:r>
              <a:rPr lang="en-US" b="1" dirty="0" smtClean="0">
                <a:solidFill>
                  <a:schemeClr val="bg1"/>
                </a:solidFill>
              </a:rPr>
              <a:t>COUT</a:t>
            </a:r>
            <a:endParaRPr lang="en-US" b="1" dirty="0">
              <a:solidFill>
                <a:schemeClr val="bg1"/>
              </a:solidFill>
            </a:endParaRPr>
          </a:p>
        </p:txBody>
      </p:sp>
      <p:sp>
        <p:nvSpPr>
          <p:cNvPr id="7" name="Oval 6"/>
          <p:cNvSpPr/>
          <p:nvPr/>
        </p:nvSpPr>
        <p:spPr>
          <a:xfrm>
            <a:off x="3522980" y="2316480"/>
            <a:ext cx="1221740" cy="10871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381500" y="4586278"/>
            <a:ext cx="779780" cy="6498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219565" y="5670336"/>
            <a:ext cx="4673600" cy="1384995"/>
          </a:xfrm>
          <a:prstGeom prst="rect">
            <a:avLst/>
          </a:prstGeom>
          <a:noFill/>
        </p:spPr>
        <p:txBody>
          <a:bodyPr wrap="square" rtlCol="0">
            <a:spAutoFit/>
          </a:bodyPr>
          <a:lstStyle/>
          <a:p>
            <a:pPr algn="ctr"/>
            <a:r>
              <a:rPr lang="en-US" sz="2800" b="1" dirty="0" smtClean="0">
                <a:solidFill>
                  <a:schemeClr val="accent1"/>
                </a:solidFill>
              </a:rPr>
              <a:t>LM53625</a:t>
            </a:r>
          </a:p>
          <a:p>
            <a:pPr algn="ctr"/>
            <a:r>
              <a:rPr lang="en-US" sz="2800" b="1" dirty="0" smtClean="0">
                <a:solidFill>
                  <a:schemeClr val="accent1"/>
                </a:solidFill>
              </a:rPr>
              <a:t>2.5A Synchronous Buck Converter 2.1MHz</a:t>
            </a:r>
            <a:endParaRPr lang="en-US" sz="2800" b="1" dirty="0">
              <a:solidFill>
                <a:schemeClr val="accent1"/>
              </a:solidFill>
            </a:endParaRPr>
          </a:p>
        </p:txBody>
      </p:sp>
      <p:sp>
        <p:nvSpPr>
          <p:cNvPr id="16" name="Oval 15"/>
          <p:cNvSpPr/>
          <p:nvPr/>
        </p:nvSpPr>
        <p:spPr>
          <a:xfrm>
            <a:off x="3741420" y="4126338"/>
            <a:ext cx="779780" cy="6498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6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txBox="1">
            <a:spLocks noGrp="1"/>
          </p:cNvSpPr>
          <p:nvPr/>
        </p:nvSpPr>
        <p:spPr bwMode="auto">
          <a:xfrm>
            <a:off x="6977381" y="792099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C895A23-4C8A-49FC-A47A-A61EBF65AAE8}" type="slidenum">
              <a:rPr lang="en-US" altLang="en-US" sz="1300">
                <a:cs typeface="Arial" pitchFamily="34" charset="0"/>
              </a:rPr>
              <a:pPr/>
              <a:t>5</a:t>
            </a:fld>
            <a:endParaRPr lang="en-US" altLang="en-US" sz="1300">
              <a:cs typeface="Arial" pitchFamily="34" charset="0"/>
            </a:endParaRPr>
          </a:p>
        </p:txBody>
      </p:sp>
      <p:sp>
        <p:nvSpPr>
          <p:cNvPr id="13315" name="Rectangle 4"/>
          <p:cNvSpPr>
            <a:spLocks noGrp="1" noChangeArrowheads="1"/>
          </p:cNvSpPr>
          <p:nvPr>
            <p:ph type="title"/>
          </p:nvPr>
        </p:nvSpPr>
        <p:spPr/>
        <p:txBody>
          <a:bodyPr/>
          <a:lstStyle/>
          <a:p>
            <a:pPr eaLnBrk="1" hangingPunct="1"/>
            <a:r>
              <a:rPr lang="en-US" altLang="en-US" dirty="0" smtClean="0"/>
              <a:t>Heat Transfer</a:t>
            </a:r>
          </a:p>
        </p:txBody>
      </p:sp>
      <p:sp>
        <p:nvSpPr>
          <p:cNvPr id="13316" name="Rectangle 5"/>
          <p:cNvSpPr>
            <a:spLocks noGrp="1" noChangeArrowheads="1"/>
          </p:cNvSpPr>
          <p:nvPr>
            <p:ph idx="1"/>
          </p:nvPr>
        </p:nvSpPr>
        <p:spPr>
          <a:xfrm>
            <a:off x="533402" y="1080136"/>
            <a:ext cx="13548360" cy="5974080"/>
          </a:xfrm>
        </p:spPr>
        <p:txBody>
          <a:bodyPr/>
          <a:lstStyle/>
          <a:p>
            <a:pPr eaLnBrk="1" hangingPunct="1">
              <a:buFontTx/>
              <a:buNone/>
            </a:pPr>
            <a:r>
              <a:rPr lang="en-US" altLang="en-US" dirty="0" smtClean="0"/>
              <a:t>			</a:t>
            </a:r>
            <a:r>
              <a:rPr lang="en-US" altLang="en-US" sz="4500" dirty="0"/>
              <a:t>IC Power Loss is </a:t>
            </a:r>
            <a:r>
              <a:rPr lang="en-US" altLang="en-US" sz="4500" b="1" dirty="0">
                <a:solidFill>
                  <a:schemeClr val="tx2"/>
                </a:solidFill>
              </a:rPr>
              <a:t>Heat</a:t>
            </a:r>
            <a:endParaRPr lang="en-US" altLang="en-US" b="1" dirty="0" smtClean="0">
              <a:solidFill>
                <a:schemeClr val="tx2"/>
              </a:solidFill>
            </a:endParaRPr>
          </a:p>
          <a:p>
            <a:pPr eaLnBrk="1" hangingPunct="1"/>
            <a:r>
              <a:rPr lang="en-US" altLang="en-US" dirty="0" smtClean="0">
                <a:solidFill>
                  <a:schemeClr val="tx2"/>
                </a:solidFill>
              </a:rPr>
              <a:t>Conduction</a:t>
            </a:r>
            <a:r>
              <a:rPr lang="en-US" altLang="en-US" dirty="0" smtClean="0"/>
              <a:t> or diffusion: The transfer of energy between objects that are in physical contact</a:t>
            </a:r>
          </a:p>
          <a:p>
            <a:pPr lvl="1" eaLnBrk="1" hangingPunct="1"/>
            <a:r>
              <a:rPr lang="en-US" altLang="en-US" dirty="0" smtClean="0"/>
              <a:t>The primary path for heat leaving the IC package</a:t>
            </a:r>
          </a:p>
          <a:p>
            <a:pPr eaLnBrk="1" hangingPunct="1"/>
            <a:r>
              <a:rPr lang="en-US" altLang="en-US" dirty="0" smtClean="0">
                <a:solidFill>
                  <a:schemeClr val="tx2"/>
                </a:solidFill>
              </a:rPr>
              <a:t> Convection</a:t>
            </a:r>
            <a:r>
              <a:rPr lang="en-US" altLang="en-US" dirty="0" smtClean="0"/>
              <a:t>: The transfer of energy between an object and its environment, due to fluid motion </a:t>
            </a:r>
          </a:p>
          <a:p>
            <a:pPr lvl="1" eaLnBrk="1" hangingPunct="1"/>
            <a:r>
              <a:rPr lang="en-US" altLang="en-US" dirty="0" smtClean="0"/>
              <a:t>The primary path for heat leaving the PCB</a:t>
            </a:r>
          </a:p>
          <a:p>
            <a:pPr eaLnBrk="1" hangingPunct="1"/>
            <a:r>
              <a:rPr lang="en-US" altLang="en-US" dirty="0" smtClean="0">
                <a:solidFill>
                  <a:schemeClr val="tx2"/>
                </a:solidFill>
              </a:rPr>
              <a:t>Radiation</a:t>
            </a:r>
            <a:r>
              <a:rPr lang="en-US" altLang="en-US" dirty="0" smtClean="0"/>
              <a:t>: The transfer of energy to or from a body by means of the emission or absorption of electromagnetic radiation</a:t>
            </a:r>
          </a:p>
          <a:p>
            <a:pPr lvl="1" eaLnBrk="1" hangingPunct="1"/>
            <a:r>
              <a:rPr lang="en-US" altLang="en-US" dirty="0" smtClean="0"/>
              <a:t>The secondary path for heat leaving the PCB and the IC package</a:t>
            </a:r>
          </a:p>
          <a:p>
            <a:pPr lvl="1" eaLnBrk="1" hangingPunct="1">
              <a:buFontTx/>
              <a:buNone/>
            </a:pPr>
            <a:r>
              <a:rPr lang="en-US" altLang="en-US" sz="3800" b="1" dirty="0"/>
              <a:t>Goal: provide minimum resistance path for heat flow</a:t>
            </a:r>
          </a:p>
          <a:p>
            <a:pPr lvl="4" eaLnBrk="1" hangingPunct="1"/>
            <a:r>
              <a:rPr lang="en-US" altLang="en-US" dirty="0" smtClean="0"/>
              <a:t>Minimum IC temp rise</a:t>
            </a:r>
          </a:p>
        </p:txBody>
      </p:sp>
      <p:pic>
        <p:nvPicPr>
          <p:cNvPr id="5" name="Picture 4" descr="TechDays-logo-4c-2.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5395" y="237347"/>
            <a:ext cx="2389893" cy="722869"/>
          </a:xfrm>
          <a:prstGeom prst="rect">
            <a:avLst/>
          </a:prstGeom>
        </p:spPr>
      </p:pic>
    </p:spTree>
    <p:extLst>
      <p:ext uri="{BB962C8B-B14F-4D97-AF65-F5344CB8AC3E}">
        <p14:creationId xmlns:p14="http://schemas.microsoft.com/office/powerpoint/2010/main" val="11148832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Will 5A converter always support 5A?</a:t>
            </a:r>
            <a:endParaRPr lang="en-US" dirty="0"/>
          </a:p>
        </p:txBody>
      </p:sp>
      <p:sp>
        <p:nvSpPr>
          <p:cNvPr id="3" name="Content Placeholder 2"/>
          <p:cNvSpPr>
            <a:spLocks noGrp="1"/>
          </p:cNvSpPr>
          <p:nvPr>
            <p:ph idx="1"/>
          </p:nvPr>
        </p:nvSpPr>
        <p:spPr>
          <a:xfrm>
            <a:off x="482928" y="953363"/>
            <a:ext cx="13548360" cy="545924"/>
          </a:xfrm>
        </p:spPr>
        <p:txBody>
          <a:bodyPr/>
          <a:lstStyle/>
          <a:p>
            <a:r>
              <a:rPr lang="en-US" sz="2800" dirty="0" smtClean="0"/>
              <a:t>Answer: “It depends….”</a:t>
            </a:r>
          </a:p>
        </p:txBody>
      </p:sp>
      <p:sp>
        <p:nvSpPr>
          <p:cNvPr id="4" name="Slide Number Placeholder 3"/>
          <p:cNvSpPr>
            <a:spLocks noGrp="1"/>
          </p:cNvSpPr>
          <p:nvPr>
            <p:ph type="sldNum" sz="quarter" idx="10"/>
          </p:nvPr>
        </p:nvSpPr>
        <p:spPr/>
        <p:txBody>
          <a:bodyPr/>
          <a:lstStyle/>
          <a:p>
            <a:fld id="{3B20521C-F793-4067-BB07-C7AF74E21EF3}" type="slidenum">
              <a:rPr lang="en-US" smtClean="0"/>
              <a:pPr/>
              <a:t>50</a:t>
            </a:fld>
            <a:endParaRPr lang="en-US" dirty="0"/>
          </a:p>
        </p:txBody>
      </p:sp>
      <p:grpSp>
        <p:nvGrpSpPr>
          <p:cNvPr id="14" name="Group 13"/>
          <p:cNvGrpSpPr/>
          <p:nvPr/>
        </p:nvGrpSpPr>
        <p:grpSpPr>
          <a:xfrm>
            <a:off x="720938" y="2847439"/>
            <a:ext cx="13349288" cy="4640070"/>
            <a:chOff x="720938" y="2847439"/>
            <a:chExt cx="13349288" cy="4640070"/>
          </a:xfrm>
        </p:grpSpPr>
        <p:grpSp>
          <p:nvGrpSpPr>
            <p:cNvPr id="13" name="Group 12"/>
            <p:cNvGrpSpPr/>
            <p:nvPr/>
          </p:nvGrpSpPr>
          <p:grpSpPr>
            <a:xfrm>
              <a:off x="720938" y="2847439"/>
              <a:ext cx="13349288" cy="4640070"/>
              <a:chOff x="720938" y="2847439"/>
              <a:chExt cx="13349288" cy="464007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39" y="3765030"/>
                <a:ext cx="5999381" cy="293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20435" y="7118177"/>
                <a:ext cx="4455130" cy="369332"/>
              </a:xfrm>
              <a:prstGeom prst="rect">
                <a:avLst/>
              </a:prstGeom>
            </p:spPr>
            <p:txBody>
              <a:bodyPr wrap="none">
                <a:spAutoFit/>
              </a:bodyPr>
              <a:lstStyle/>
              <a:p>
                <a:r>
                  <a:rPr lang="en-US" dirty="0">
                    <a:hlinkClick r:id="rId3"/>
                  </a:rPr>
                  <a:t>http://www.ti.com/lit/ug/tiducz9/tiducz9.pdf</a:t>
                </a:r>
                <a:endParaRPr lang="en-US" dirty="0"/>
              </a:p>
            </p:txBody>
          </p:sp>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3523" y="3762635"/>
                <a:ext cx="4639014" cy="368698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20938" y="2980875"/>
                <a:ext cx="3521547" cy="830997"/>
              </a:xfrm>
              <a:prstGeom prst="rect">
                <a:avLst/>
              </a:prstGeom>
              <a:noFill/>
            </p:spPr>
            <p:txBody>
              <a:bodyPr wrap="square" rtlCol="0">
                <a:spAutoFit/>
              </a:bodyPr>
              <a:lstStyle/>
              <a:p>
                <a:r>
                  <a:rPr lang="en-US" sz="2400" b="1" dirty="0" smtClean="0">
                    <a:solidFill>
                      <a:srgbClr val="FF0000"/>
                    </a:solidFill>
                  </a:rPr>
                  <a:t>EXAMPLE DUAL USB DESIGN:</a:t>
                </a:r>
                <a:endParaRPr lang="en-US" sz="2400" b="1" dirty="0">
                  <a:solidFill>
                    <a:srgbClr val="FF0000"/>
                  </a:solidFill>
                </a:endParaRPr>
              </a:p>
            </p:txBody>
          </p:sp>
          <p:sp>
            <p:nvSpPr>
              <p:cNvPr id="9" name="TextBox 8"/>
              <p:cNvSpPr txBox="1"/>
              <p:nvPr/>
            </p:nvSpPr>
            <p:spPr>
              <a:xfrm>
                <a:off x="7603522" y="2847439"/>
                <a:ext cx="6359613" cy="830997"/>
              </a:xfrm>
              <a:prstGeom prst="rect">
                <a:avLst/>
              </a:prstGeom>
              <a:noFill/>
            </p:spPr>
            <p:txBody>
              <a:bodyPr wrap="square" rtlCol="0">
                <a:spAutoFit/>
              </a:bodyPr>
              <a:lstStyle/>
              <a:p>
                <a:r>
                  <a:rPr lang="en-US" sz="2400" b="1" dirty="0" smtClean="0">
                    <a:solidFill>
                      <a:srgbClr val="FF0000"/>
                    </a:solidFill>
                  </a:rPr>
                  <a:t>V</a:t>
                </a:r>
                <a:r>
                  <a:rPr lang="en-US" sz="2400" b="1" baseline="-25000" dirty="0" smtClean="0">
                    <a:solidFill>
                      <a:srgbClr val="FF0000"/>
                    </a:solidFill>
                  </a:rPr>
                  <a:t>IN</a:t>
                </a:r>
                <a:r>
                  <a:rPr lang="en-US" sz="2400" b="1" dirty="0" smtClean="0">
                    <a:solidFill>
                      <a:srgbClr val="FF0000"/>
                    </a:solidFill>
                  </a:rPr>
                  <a:t> = 12V and V</a:t>
                </a:r>
                <a:r>
                  <a:rPr lang="en-US" sz="2400" b="1" baseline="-25000" dirty="0" smtClean="0">
                    <a:solidFill>
                      <a:srgbClr val="FF0000"/>
                    </a:solidFill>
                  </a:rPr>
                  <a:t>OUT</a:t>
                </a:r>
                <a:r>
                  <a:rPr lang="en-US" sz="2400" b="1" dirty="0" smtClean="0">
                    <a:solidFill>
                      <a:srgbClr val="FF0000"/>
                    </a:solidFill>
                  </a:rPr>
                  <a:t> = 5V</a:t>
                </a:r>
              </a:p>
              <a:p>
                <a:r>
                  <a:rPr lang="en-US" sz="2400" b="1" dirty="0" smtClean="0">
                    <a:solidFill>
                      <a:srgbClr val="FF0000"/>
                    </a:solidFill>
                  </a:rPr>
                  <a:t>I</a:t>
                </a:r>
                <a:r>
                  <a:rPr lang="en-US" sz="2400" b="1" baseline="-25000" dirty="0" smtClean="0">
                    <a:solidFill>
                      <a:srgbClr val="FF0000"/>
                    </a:solidFill>
                  </a:rPr>
                  <a:t>OUT</a:t>
                </a:r>
                <a:r>
                  <a:rPr lang="en-US" sz="2400" b="1" dirty="0" smtClean="0">
                    <a:solidFill>
                      <a:srgbClr val="FF0000"/>
                    </a:solidFill>
                  </a:rPr>
                  <a:t> = 2 x 2.1A (4.2A Total), Ta = 22 </a:t>
                </a:r>
                <a:r>
                  <a:rPr lang="en-US" sz="2400" b="1" dirty="0" err="1" smtClean="0">
                    <a:solidFill>
                      <a:srgbClr val="FF0000"/>
                    </a:solidFill>
                  </a:rPr>
                  <a:t>deg</a:t>
                </a:r>
                <a:r>
                  <a:rPr lang="en-US" sz="2400" b="1" dirty="0" smtClean="0">
                    <a:solidFill>
                      <a:srgbClr val="FF0000"/>
                    </a:solidFill>
                  </a:rPr>
                  <a:t> C</a:t>
                </a:r>
                <a:endParaRPr lang="en-US" sz="2400" b="1" dirty="0">
                  <a:solidFill>
                    <a:srgbClr val="FF0000"/>
                  </a:solidFill>
                </a:endParaRPr>
              </a:p>
            </p:txBody>
          </p:sp>
          <p:cxnSp>
            <p:nvCxnSpPr>
              <p:cNvPr id="10" name="Straight Arrow Connector 9"/>
              <p:cNvCxnSpPr/>
              <p:nvPr/>
            </p:nvCxnSpPr>
            <p:spPr>
              <a:xfrm>
                <a:off x="4835611" y="4744995"/>
                <a:ext cx="4819135" cy="70021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303209" y="4636630"/>
                <a:ext cx="1767017" cy="1938992"/>
              </a:xfrm>
              <a:prstGeom prst="rect">
                <a:avLst/>
              </a:prstGeom>
              <a:noFill/>
            </p:spPr>
            <p:txBody>
              <a:bodyPr wrap="square" rtlCol="0">
                <a:spAutoFit/>
              </a:bodyPr>
              <a:lstStyle/>
              <a:p>
                <a:r>
                  <a:rPr lang="en-US" sz="2400" b="1" dirty="0" smtClean="0">
                    <a:solidFill>
                      <a:srgbClr val="FF0000"/>
                    </a:solidFill>
                  </a:rPr>
                  <a:t>Will this work at 125 degree C ambient?</a:t>
                </a:r>
                <a:endParaRPr lang="en-US" sz="2400" b="1" dirty="0">
                  <a:solidFill>
                    <a:srgbClr val="FF0000"/>
                  </a:solidFill>
                </a:endParaRPr>
              </a:p>
            </p:txBody>
          </p:sp>
        </p:grpSp>
        <p:sp>
          <p:nvSpPr>
            <p:cNvPr id="7" name="TextBox 6"/>
            <p:cNvSpPr txBox="1"/>
            <p:nvPr/>
          </p:nvSpPr>
          <p:spPr>
            <a:xfrm>
              <a:off x="4300151" y="4362799"/>
              <a:ext cx="535460" cy="382196"/>
            </a:xfrm>
            <a:prstGeom prst="rect">
              <a:avLst/>
            </a:prstGeom>
            <a:noFill/>
            <a:ln w="25400">
              <a:solidFill>
                <a:schemeClr val="accent1"/>
              </a:solidFill>
            </a:ln>
          </p:spPr>
          <p:txBody>
            <a:bodyPr wrap="square" rtlCol="0">
              <a:spAutoFit/>
            </a:bodyPr>
            <a:lstStyle/>
            <a:p>
              <a:endParaRPr lang="en-US" dirty="0"/>
            </a:p>
          </p:txBody>
        </p:sp>
      </p:grpSp>
      <p:sp>
        <p:nvSpPr>
          <p:cNvPr id="11" name="TextBox 10"/>
          <p:cNvSpPr txBox="1"/>
          <p:nvPr/>
        </p:nvSpPr>
        <p:spPr>
          <a:xfrm>
            <a:off x="645818" y="1647110"/>
            <a:ext cx="2096403" cy="830997"/>
          </a:xfrm>
          <a:prstGeom prst="rect">
            <a:avLst/>
          </a:prstGeom>
          <a:noFill/>
        </p:spPr>
        <p:txBody>
          <a:bodyPr wrap="square" rtlCol="0">
            <a:spAutoFit/>
          </a:bodyPr>
          <a:lstStyle/>
          <a:p>
            <a:r>
              <a:rPr lang="en-US" sz="2400" b="1" dirty="0" smtClean="0">
                <a:solidFill>
                  <a:srgbClr val="0070C0"/>
                </a:solidFill>
              </a:rPr>
              <a:t>Ambient Temperature</a:t>
            </a:r>
            <a:endParaRPr lang="en-US" sz="2400" b="1" dirty="0">
              <a:solidFill>
                <a:srgbClr val="0070C0"/>
              </a:solidFill>
            </a:endParaRPr>
          </a:p>
        </p:txBody>
      </p:sp>
      <p:sp>
        <p:nvSpPr>
          <p:cNvPr id="12" name="Right Arrow 11"/>
          <p:cNvSpPr/>
          <p:nvPr/>
        </p:nvSpPr>
        <p:spPr>
          <a:xfrm>
            <a:off x="2742221" y="17953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87409" y="1647110"/>
            <a:ext cx="1723705" cy="1200329"/>
          </a:xfrm>
          <a:prstGeom prst="rect">
            <a:avLst/>
          </a:prstGeom>
          <a:noFill/>
        </p:spPr>
        <p:txBody>
          <a:bodyPr wrap="square" rtlCol="0">
            <a:spAutoFit/>
          </a:bodyPr>
          <a:lstStyle/>
          <a:p>
            <a:r>
              <a:rPr lang="en-US" sz="2400" b="1" dirty="0" smtClean="0">
                <a:solidFill>
                  <a:srgbClr val="0070C0"/>
                </a:solidFill>
              </a:rPr>
              <a:t>Efficiency /Power Loss</a:t>
            </a:r>
            <a:endParaRPr lang="en-US" sz="2400" b="1" dirty="0">
              <a:solidFill>
                <a:srgbClr val="0070C0"/>
              </a:solidFill>
            </a:endParaRPr>
          </a:p>
        </p:txBody>
      </p:sp>
      <p:sp>
        <p:nvSpPr>
          <p:cNvPr id="16" name="Right Arrow 15"/>
          <p:cNvSpPr/>
          <p:nvPr/>
        </p:nvSpPr>
        <p:spPr>
          <a:xfrm>
            <a:off x="5511114" y="18202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633581" y="1647110"/>
            <a:ext cx="1449187" cy="830997"/>
          </a:xfrm>
          <a:prstGeom prst="rect">
            <a:avLst/>
          </a:prstGeom>
          <a:noFill/>
        </p:spPr>
        <p:txBody>
          <a:bodyPr wrap="square" rtlCol="0">
            <a:spAutoFit/>
          </a:bodyPr>
          <a:lstStyle/>
          <a:p>
            <a:r>
              <a:rPr lang="en-US" sz="2400" b="1" dirty="0" smtClean="0">
                <a:solidFill>
                  <a:srgbClr val="0070C0"/>
                </a:solidFill>
              </a:rPr>
              <a:t>Board Size</a:t>
            </a:r>
            <a:endParaRPr lang="en-US" sz="2400" b="1" dirty="0">
              <a:solidFill>
                <a:srgbClr val="0070C0"/>
              </a:solidFill>
            </a:endParaRPr>
          </a:p>
        </p:txBody>
      </p:sp>
      <p:sp>
        <p:nvSpPr>
          <p:cNvPr id="18" name="TextBox 17"/>
          <p:cNvSpPr txBox="1"/>
          <p:nvPr/>
        </p:nvSpPr>
        <p:spPr>
          <a:xfrm>
            <a:off x="9259330" y="1776015"/>
            <a:ext cx="960262" cy="523220"/>
          </a:xfrm>
          <a:prstGeom prst="rect">
            <a:avLst/>
          </a:prstGeom>
          <a:noFill/>
        </p:spPr>
        <p:txBody>
          <a:bodyPr wrap="square" rtlCol="0">
            <a:spAutoFit/>
          </a:bodyPr>
          <a:lstStyle/>
          <a:p>
            <a:r>
              <a:rPr lang="en-US" sz="2800" b="1" dirty="0" smtClean="0">
                <a:solidFill>
                  <a:srgbClr val="0070C0"/>
                </a:solidFill>
              </a:rPr>
              <a:t>R</a:t>
            </a:r>
            <a:r>
              <a:rPr lang="en-US" sz="2800" b="1" baseline="-25000" dirty="0" smtClean="0">
                <a:solidFill>
                  <a:srgbClr val="0070C0"/>
                </a:solidFill>
              </a:rPr>
              <a:t>ƟJA</a:t>
            </a:r>
            <a:endParaRPr lang="en-US" sz="2800" b="1" baseline="-25000" dirty="0">
              <a:solidFill>
                <a:srgbClr val="0070C0"/>
              </a:solidFill>
            </a:endParaRPr>
          </a:p>
        </p:txBody>
      </p:sp>
      <p:sp>
        <p:nvSpPr>
          <p:cNvPr id="19" name="Right Arrow 18"/>
          <p:cNvSpPr/>
          <p:nvPr/>
        </p:nvSpPr>
        <p:spPr>
          <a:xfrm>
            <a:off x="8082769" y="18202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10327579" y="18202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512379" y="1695242"/>
            <a:ext cx="2450756" cy="954107"/>
          </a:xfrm>
          <a:prstGeom prst="rect">
            <a:avLst/>
          </a:prstGeom>
          <a:noFill/>
        </p:spPr>
        <p:txBody>
          <a:bodyPr wrap="square" rtlCol="0">
            <a:spAutoFit/>
          </a:bodyPr>
          <a:lstStyle/>
          <a:p>
            <a:r>
              <a:rPr lang="en-US" sz="2800" b="1" dirty="0" smtClean="0">
                <a:solidFill>
                  <a:srgbClr val="0070C0"/>
                </a:solidFill>
              </a:rPr>
              <a:t>Thermal Shutdown ?</a:t>
            </a:r>
            <a:endParaRPr lang="en-US" sz="2800" b="1" baseline="-25000" dirty="0">
              <a:solidFill>
                <a:srgbClr val="0070C0"/>
              </a:solidFill>
            </a:endParaRPr>
          </a:p>
        </p:txBody>
      </p:sp>
    </p:spTree>
    <p:extLst>
      <p:ext uri="{BB962C8B-B14F-4D97-AF65-F5344CB8AC3E}">
        <p14:creationId xmlns:p14="http://schemas.microsoft.com/office/powerpoint/2010/main" val="27656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animBg="1"/>
      <p:bldP spid="15" grpId="0"/>
      <p:bldP spid="16" grpId="0" animBg="1"/>
      <p:bldP spid="17" grpId="0"/>
      <p:bldP spid="18" grpId="0"/>
      <p:bldP spid="19" grpId="0" animBg="1"/>
      <p:bldP spid="21" grpId="0" animBg="1"/>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675503" y="5173361"/>
            <a:ext cx="4265305" cy="130157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can you do in terms of Thermals?</a:t>
            </a:r>
            <a:endParaRPr lang="en-US" dirty="0"/>
          </a:p>
        </p:txBody>
      </p:sp>
      <p:sp>
        <p:nvSpPr>
          <p:cNvPr id="3" name="Content Placeholder 2"/>
          <p:cNvSpPr>
            <a:spLocks noGrp="1"/>
          </p:cNvSpPr>
          <p:nvPr>
            <p:ph idx="1"/>
          </p:nvPr>
        </p:nvSpPr>
        <p:spPr>
          <a:xfrm>
            <a:off x="533401" y="1258162"/>
            <a:ext cx="7720913" cy="5935118"/>
          </a:xfrm>
        </p:spPr>
        <p:txBody>
          <a:bodyPr/>
          <a:lstStyle/>
          <a:p>
            <a:r>
              <a:rPr lang="en-US" sz="2800" b="1" dirty="0" smtClean="0"/>
              <a:t>Check TI reference design and see the thermal performance</a:t>
            </a:r>
          </a:p>
          <a:p>
            <a:r>
              <a:rPr lang="en-US" sz="2800" b="1" dirty="0" smtClean="0"/>
              <a:t>Check Datasheet for Thermal Information</a:t>
            </a:r>
          </a:p>
          <a:p>
            <a:r>
              <a:rPr lang="en-US" sz="2800" b="1" dirty="0" smtClean="0"/>
              <a:t>Increase Efficiency</a:t>
            </a:r>
          </a:p>
          <a:p>
            <a:pPr lvl="1"/>
            <a:r>
              <a:rPr lang="en-US" sz="2400" dirty="0" smtClean="0"/>
              <a:t>Lower Switching Frequency</a:t>
            </a:r>
          </a:p>
          <a:p>
            <a:pPr lvl="1"/>
            <a:r>
              <a:rPr lang="en-US" sz="2400" dirty="0" smtClean="0"/>
              <a:t>Choose part with lower </a:t>
            </a:r>
            <a:r>
              <a:rPr lang="en-US" sz="2400" dirty="0" err="1" smtClean="0"/>
              <a:t>Rds</a:t>
            </a:r>
            <a:r>
              <a:rPr lang="en-US" sz="2400" dirty="0" err="1"/>
              <a:t>_</a:t>
            </a:r>
            <a:r>
              <a:rPr lang="en-US" sz="2400" dirty="0" err="1" smtClean="0"/>
              <a:t>on</a:t>
            </a:r>
            <a:endParaRPr lang="en-US" sz="2400" dirty="0" smtClean="0"/>
          </a:p>
          <a:p>
            <a:r>
              <a:rPr lang="en-US" sz="2800" b="1" dirty="0" smtClean="0"/>
              <a:t>Limit the operating current </a:t>
            </a:r>
          </a:p>
          <a:p>
            <a:r>
              <a:rPr lang="en-US" sz="2800" b="1" dirty="0" smtClean="0"/>
              <a:t>PCB Layout</a:t>
            </a:r>
          </a:p>
          <a:p>
            <a:pPr lvl="1"/>
            <a:r>
              <a:rPr lang="en-US" sz="2400" dirty="0" smtClean="0">
                <a:solidFill>
                  <a:schemeClr val="bg1"/>
                </a:solidFill>
              </a:rPr>
              <a:t>Increase board size</a:t>
            </a:r>
          </a:p>
          <a:p>
            <a:pPr lvl="1"/>
            <a:r>
              <a:rPr lang="en-US" sz="2400" dirty="0" smtClean="0">
                <a:solidFill>
                  <a:schemeClr val="bg1"/>
                </a:solidFill>
              </a:rPr>
              <a:t>Copper weight</a:t>
            </a:r>
          </a:p>
          <a:p>
            <a:pPr lvl="1"/>
            <a:r>
              <a:rPr lang="en-US" sz="2400" dirty="0" smtClean="0">
                <a:solidFill>
                  <a:schemeClr val="bg1"/>
                </a:solidFill>
              </a:rPr>
              <a:t>Via</a:t>
            </a:r>
            <a:endParaRPr lang="en-US" sz="2400" dirty="0">
              <a:solidFill>
                <a:schemeClr val="bg1"/>
              </a:solidFill>
            </a:endParaRPr>
          </a:p>
        </p:txBody>
      </p:sp>
      <p:sp>
        <p:nvSpPr>
          <p:cNvPr id="4" name="Slide Number Placeholder 3"/>
          <p:cNvSpPr>
            <a:spLocks noGrp="1"/>
          </p:cNvSpPr>
          <p:nvPr>
            <p:ph type="sldNum" sz="quarter" idx="10"/>
          </p:nvPr>
        </p:nvSpPr>
        <p:spPr/>
        <p:txBody>
          <a:bodyPr/>
          <a:lstStyle/>
          <a:p>
            <a:fld id="{3B20521C-F793-4067-BB07-C7AF74E21EF3}" type="slidenum">
              <a:rPr lang="en-US" smtClean="0"/>
              <a:pPr/>
              <a:t>51</a:t>
            </a:fld>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049" y="2457715"/>
            <a:ext cx="4705435" cy="420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053960" y="5447668"/>
            <a:ext cx="1536309" cy="769441"/>
          </a:xfrm>
          <a:prstGeom prst="rect">
            <a:avLst/>
          </a:prstGeom>
        </p:spPr>
        <p:txBody>
          <a:bodyPr wrap="square">
            <a:spAutoFit/>
          </a:bodyPr>
          <a:lstStyle/>
          <a:p>
            <a:r>
              <a:rPr lang="en-US" sz="4400" b="1" dirty="0">
                <a:solidFill>
                  <a:srgbClr val="0070C0"/>
                </a:solidFill>
              </a:rPr>
              <a:t>R</a:t>
            </a:r>
            <a:r>
              <a:rPr lang="en-US" sz="4400" b="1" baseline="-25000" dirty="0">
                <a:solidFill>
                  <a:srgbClr val="0070C0"/>
                </a:solidFill>
              </a:rPr>
              <a:t>ƟJA</a:t>
            </a:r>
            <a:endParaRPr lang="en-US" b="1" baseline="-25000" dirty="0">
              <a:solidFill>
                <a:srgbClr val="0070C0"/>
              </a:solidFill>
            </a:endParaRPr>
          </a:p>
        </p:txBody>
      </p:sp>
      <p:sp>
        <p:nvSpPr>
          <p:cNvPr id="11" name="Rectangle 10"/>
          <p:cNvSpPr/>
          <p:nvPr/>
        </p:nvSpPr>
        <p:spPr>
          <a:xfrm>
            <a:off x="8315011" y="6689810"/>
            <a:ext cx="5743945" cy="369332"/>
          </a:xfrm>
          <a:prstGeom prst="rect">
            <a:avLst/>
          </a:prstGeom>
        </p:spPr>
        <p:txBody>
          <a:bodyPr wrap="none">
            <a:spAutoFit/>
          </a:bodyPr>
          <a:lstStyle/>
          <a:p>
            <a:r>
              <a:rPr lang="en-US" dirty="0">
                <a:hlinkClick r:id="rId3"/>
              </a:rPr>
              <a:t>http://www.ti.com/lit/ds/symlink/lmr33630.pdf#page=26</a:t>
            </a:r>
            <a:endParaRPr lang="en-US" dirty="0"/>
          </a:p>
        </p:txBody>
      </p:sp>
      <p:sp>
        <p:nvSpPr>
          <p:cNvPr id="12" name="Rounded Rectangle 11"/>
          <p:cNvSpPr/>
          <p:nvPr/>
        </p:nvSpPr>
        <p:spPr>
          <a:xfrm>
            <a:off x="12513276" y="5750011"/>
            <a:ext cx="1303208" cy="31303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45409" y="1404728"/>
            <a:ext cx="3624602" cy="1077218"/>
          </a:xfrm>
          <a:prstGeom prst="rect">
            <a:avLst/>
          </a:prstGeom>
        </p:spPr>
        <p:txBody>
          <a:bodyPr wrap="square">
            <a:spAutoFit/>
          </a:bodyPr>
          <a:lstStyle/>
          <a:p>
            <a:r>
              <a:rPr lang="en-US" sz="3200" b="1" dirty="0" smtClean="0">
                <a:solidFill>
                  <a:srgbClr val="0070C0"/>
                </a:solidFill>
              </a:rPr>
              <a:t>Sample Datasheet Info</a:t>
            </a:r>
            <a:endParaRPr lang="en-US" sz="1200" b="1" baseline="-25000" dirty="0">
              <a:solidFill>
                <a:srgbClr val="0070C0"/>
              </a:solidFill>
            </a:endParaRPr>
          </a:p>
        </p:txBody>
      </p:sp>
    </p:spTree>
    <p:extLst>
      <p:ext uri="{BB962C8B-B14F-4D97-AF65-F5344CB8AC3E}">
        <p14:creationId xmlns:p14="http://schemas.microsoft.com/office/powerpoint/2010/main" val="25550628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Design Calculation</a:t>
            </a:r>
            <a:br>
              <a:rPr lang="en-US" dirty="0" smtClean="0"/>
            </a:br>
            <a:r>
              <a:rPr lang="en-US" dirty="0" smtClean="0"/>
              <a:t>LMR33630 SOIC and LMR33630 Hot Rod</a:t>
            </a:r>
            <a:endParaRPr lang="en-US" dirty="0"/>
          </a:p>
        </p:txBody>
      </p:sp>
      <p:sp>
        <p:nvSpPr>
          <p:cNvPr id="4" name="Slide Number Placeholder 3"/>
          <p:cNvSpPr>
            <a:spLocks noGrp="1"/>
          </p:cNvSpPr>
          <p:nvPr>
            <p:ph type="sldNum" sz="quarter" idx="10"/>
          </p:nvPr>
        </p:nvSpPr>
        <p:spPr/>
        <p:txBody>
          <a:bodyPr/>
          <a:lstStyle/>
          <a:p>
            <a:pPr>
              <a:defRPr/>
            </a:pPr>
            <a:fld id="{03BA23CF-AA30-4A18-B744-605C3E9DBF07}" type="slidenum">
              <a:rPr lang="en-US" smtClean="0"/>
              <a:pPr>
                <a:defRPr/>
              </a:pPr>
              <a:t>52</a:t>
            </a:fld>
            <a:endParaRPr lang="en-US" dirty="0"/>
          </a:p>
        </p:txBody>
      </p:sp>
    </p:spTree>
    <p:extLst>
      <p:ext uri="{BB962C8B-B14F-4D97-AF65-F5344CB8AC3E}">
        <p14:creationId xmlns:p14="http://schemas.microsoft.com/office/powerpoint/2010/main" val="2815372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LMR33630 Case Study</a:t>
            </a:r>
            <a:endParaRPr lang="en-US" dirty="0"/>
          </a:p>
        </p:txBody>
      </p:sp>
      <p:sp>
        <p:nvSpPr>
          <p:cNvPr id="4" name="Slide Number Placeholder 3"/>
          <p:cNvSpPr>
            <a:spLocks noGrp="1"/>
          </p:cNvSpPr>
          <p:nvPr>
            <p:ph type="sldNum" sz="quarter" idx="10"/>
          </p:nvPr>
        </p:nvSpPr>
        <p:spPr/>
        <p:txBody>
          <a:bodyPr/>
          <a:lstStyle/>
          <a:p>
            <a:fld id="{F2394529-A9B3-4A54-83EC-E61379E8334E}" type="slidenum">
              <a:rPr lang="en-US" smtClean="0"/>
              <a:pPr/>
              <a:t>53</a:t>
            </a:fld>
            <a:endParaRPr lang="en-US" dirty="0"/>
          </a:p>
        </p:txBody>
      </p:sp>
      <p:sp>
        <p:nvSpPr>
          <p:cNvPr id="15" name="Rectangle 5"/>
          <p:cNvSpPr txBox="1">
            <a:spLocks noChangeArrowheads="1"/>
          </p:cNvSpPr>
          <p:nvPr/>
        </p:nvSpPr>
        <p:spPr>
          <a:xfrm>
            <a:off x="533402" y="1097281"/>
            <a:ext cx="13548360" cy="6334126"/>
          </a:xfrm>
          <a:prstGeom prst="rect">
            <a:avLst/>
          </a:prstGeom>
        </p:spPr>
        <p:txBody>
          <a:bodyPr lIns="146304" tIns="73152" rIns="146304" bIns="73152"/>
          <a:lstStyle>
            <a:lvl1pPr marL="227013" indent="-227013" algn="l" rtl="0" eaLnBrk="0" fontAlgn="base" hangingPunct="0">
              <a:spcBef>
                <a:spcPct val="65000"/>
              </a:spcBef>
              <a:spcAft>
                <a:spcPct val="0"/>
              </a:spcAft>
              <a:buChar char="•"/>
              <a:defRPr sz="2000">
                <a:solidFill>
                  <a:schemeClr val="tx1"/>
                </a:solidFill>
                <a:latin typeface="+mn-lt"/>
                <a:ea typeface="+mn-ea"/>
                <a:cs typeface="+mn-cs"/>
              </a:defRPr>
            </a:lvl1pPr>
            <a:lvl2pPr marL="574675" indent="-233363" algn="l" rtl="0" eaLnBrk="0" fontAlgn="base" hangingPunct="0">
              <a:spcBef>
                <a:spcPct val="20000"/>
              </a:spcBef>
              <a:spcAft>
                <a:spcPct val="0"/>
              </a:spcAft>
              <a:buChar char="–"/>
              <a:defRPr>
                <a:solidFill>
                  <a:schemeClr val="tx1"/>
                </a:solidFill>
                <a:latin typeface="+mn-lt"/>
              </a:defRPr>
            </a:lvl2pPr>
            <a:lvl3pPr marL="854075" indent="-165100" algn="l" rtl="0" eaLnBrk="0" fontAlgn="base" hangingPunct="0">
              <a:spcBef>
                <a:spcPct val="15000"/>
              </a:spcBef>
              <a:spcAft>
                <a:spcPct val="0"/>
              </a:spcAft>
              <a:buChar char="•"/>
              <a:defRPr sz="1600">
                <a:solidFill>
                  <a:schemeClr val="tx1"/>
                </a:solidFill>
                <a:latin typeface="+mn-lt"/>
              </a:defRPr>
            </a:lvl3pPr>
            <a:lvl4pPr marL="1201738" indent="-233363" algn="l" rtl="0" eaLnBrk="0" fontAlgn="base" hangingPunct="0">
              <a:spcBef>
                <a:spcPct val="5000"/>
              </a:spcBef>
              <a:spcAft>
                <a:spcPct val="0"/>
              </a:spcAft>
              <a:buChar char="–"/>
              <a:defRPr sz="1600">
                <a:solidFill>
                  <a:schemeClr val="tx1"/>
                </a:solidFill>
                <a:latin typeface="+mn-lt"/>
              </a:defRPr>
            </a:lvl4pPr>
            <a:lvl5pPr marL="1489075" indent="-173038" algn="l" rtl="0" eaLnBrk="0" fontAlgn="base" hangingPunct="0">
              <a:spcBef>
                <a:spcPct val="0"/>
              </a:spcBef>
              <a:spcAft>
                <a:spcPct val="0"/>
              </a:spcAft>
              <a:buChar char="»"/>
              <a:defRPr sz="1600">
                <a:solidFill>
                  <a:schemeClr val="tx1"/>
                </a:solidFill>
                <a:latin typeface="+mn-lt"/>
              </a:defRPr>
            </a:lvl5pPr>
            <a:lvl6pPr marL="1946275" indent="-173038" algn="l" rtl="0" fontAlgn="base">
              <a:spcBef>
                <a:spcPct val="0"/>
              </a:spcBef>
              <a:spcAft>
                <a:spcPct val="0"/>
              </a:spcAft>
              <a:buChar char="»"/>
              <a:defRPr sz="1600">
                <a:solidFill>
                  <a:schemeClr val="tx1"/>
                </a:solidFill>
                <a:latin typeface="+mn-lt"/>
              </a:defRPr>
            </a:lvl6pPr>
            <a:lvl7pPr marL="2403475" indent="-173038" algn="l" rtl="0" fontAlgn="base">
              <a:spcBef>
                <a:spcPct val="0"/>
              </a:spcBef>
              <a:spcAft>
                <a:spcPct val="0"/>
              </a:spcAft>
              <a:buChar char="»"/>
              <a:defRPr sz="1600">
                <a:solidFill>
                  <a:schemeClr val="tx1"/>
                </a:solidFill>
                <a:latin typeface="+mn-lt"/>
              </a:defRPr>
            </a:lvl7pPr>
            <a:lvl8pPr marL="2860675" indent="-173038" algn="l" rtl="0" fontAlgn="base">
              <a:spcBef>
                <a:spcPct val="0"/>
              </a:spcBef>
              <a:spcAft>
                <a:spcPct val="0"/>
              </a:spcAft>
              <a:buChar char="»"/>
              <a:defRPr sz="1600">
                <a:solidFill>
                  <a:schemeClr val="tx1"/>
                </a:solidFill>
                <a:latin typeface="+mn-lt"/>
              </a:defRPr>
            </a:lvl8pPr>
            <a:lvl9pPr marL="3317875" indent="-173038" algn="l" rtl="0" fontAlgn="base">
              <a:spcBef>
                <a:spcPct val="0"/>
              </a:spcBef>
              <a:spcAft>
                <a:spcPct val="0"/>
              </a:spcAft>
              <a:buChar char="»"/>
              <a:defRPr sz="1600">
                <a:solidFill>
                  <a:schemeClr val="tx1"/>
                </a:solidFill>
                <a:latin typeface="+mn-lt"/>
              </a:defRPr>
            </a:lvl9pPr>
          </a:lstStyle>
          <a:p>
            <a:pPr marL="0" indent="0">
              <a:buNone/>
              <a:defRPr/>
            </a:pPr>
            <a:r>
              <a:rPr lang="en-US" sz="2800" b="1" dirty="0" smtClean="0"/>
              <a:t>Scenario:</a:t>
            </a:r>
          </a:p>
          <a:p>
            <a:pPr marL="0" indent="0">
              <a:buNone/>
              <a:defRPr/>
            </a:pPr>
            <a:r>
              <a:rPr lang="en-US" sz="2400" dirty="0"/>
              <a:t>I</a:t>
            </a:r>
            <a:r>
              <a:rPr lang="en-US" sz="2400" dirty="0" smtClean="0">
                <a:solidFill>
                  <a:srgbClr val="FF0000"/>
                </a:solidFill>
              </a:rPr>
              <a:t> </a:t>
            </a:r>
            <a:r>
              <a:rPr lang="en-US" sz="2400" dirty="0" smtClean="0"/>
              <a:t>have a design with the following specifications:</a:t>
            </a:r>
          </a:p>
          <a:p>
            <a:pPr marL="0" indent="0">
              <a:buNone/>
              <a:defRPr/>
            </a:pPr>
            <a:r>
              <a:rPr lang="en-US" sz="2400" b="1" dirty="0" smtClean="0"/>
              <a:t>VIN = </a:t>
            </a:r>
            <a:r>
              <a:rPr lang="en-US" sz="2400" b="1" dirty="0" smtClean="0">
                <a:solidFill>
                  <a:schemeClr val="accent1"/>
                </a:solidFill>
              </a:rPr>
              <a:t>6V to 18V</a:t>
            </a:r>
            <a:r>
              <a:rPr lang="en-US" sz="2400" b="1" dirty="0" smtClean="0"/>
              <a:t> with a typical value of </a:t>
            </a:r>
            <a:r>
              <a:rPr lang="en-US" sz="2400" b="1" dirty="0" smtClean="0">
                <a:solidFill>
                  <a:schemeClr val="accent1"/>
                </a:solidFill>
              </a:rPr>
              <a:t>12V</a:t>
            </a:r>
          </a:p>
          <a:p>
            <a:pPr marL="0" indent="0">
              <a:buNone/>
              <a:defRPr/>
            </a:pPr>
            <a:r>
              <a:rPr lang="en-US" sz="2400" b="1" dirty="0" smtClean="0"/>
              <a:t>VOUT = </a:t>
            </a:r>
            <a:r>
              <a:rPr lang="en-US" sz="2400" b="1" dirty="0" smtClean="0">
                <a:solidFill>
                  <a:schemeClr val="accent1"/>
                </a:solidFill>
              </a:rPr>
              <a:t>3.3V</a:t>
            </a:r>
          </a:p>
          <a:p>
            <a:pPr marL="0" indent="0">
              <a:buNone/>
              <a:defRPr/>
            </a:pPr>
            <a:r>
              <a:rPr lang="en-US" sz="2400" b="1" dirty="0" smtClean="0"/>
              <a:t>IOUT = </a:t>
            </a:r>
            <a:r>
              <a:rPr lang="en-US" sz="2400" b="1" dirty="0" smtClean="0">
                <a:solidFill>
                  <a:schemeClr val="accent1"/>
                </a:solidFill>
              </a:rPr>
              <a:t>3A</a:t>
            </a:r>
          </a:p>
          <a:p>
            <a:pPr marL="0" indent="0">
              <a:buNone/>
              <a:defRPr/>
            </a:pPr>
            <a:r>
              <a:rPr lang="en-US" sz="2400" b="1" dirty="0" smtClean="0"/>
              <a:t>Operating Frequency = </a:t>
            </a:r>
            <a:r>
              <a:rPr lang="en-US" sz="2400" b="1" dirty="0" smtClean="0">
                <a:solidFill>
                  <a:schemeClr val="accent1"/>
                </a:solidFill>
              </a:rPr>
              <a:t>2.1MHz</a:t>
            </a:r>
          </a:p>
          <a:p>
            <a:pPr marL="0" indent="0">
              <a:buNone/>
              <a:defRPr/>
            </a:pPr>
            <a:r>
              <a:rPr lang="en-US" sz="4000" b="1" dirty="0" smtClean="0">
                <a:solidFill>
                  <a:schemeClr val="tx2"/>
                </a:solidFill>
              </a:rPr>
              <a:t>How does the Hot Rod package compared with SOIC?</a:t>
            </a:r>
          </a:p>
          <a:p>
            <a:pPr marL="0" indent="0" algn="ctr">
              <a:buNone/>
              <a:defRPr/>
            </a:pPr>
            <a:endParaRPr lang="en-US" sz="3200" dirty="0" smtClean="0">
              <a:solidFill>
                <a:schemeClr val="tx2"/>
              </a:solidFill>
            </a:endParaRPr>
          </a:p>
          <a:p>
            <a:pPr marL="0" indent="0">
              <a:buNone/>
              <a:defRPr/>
            </a:pPr>
            <a:endParaRPr lang="en-US" dirty="0" smtClean="0"/>
          </a:p>
        </p:txBody>
      </p:sp>
    </p:spTree>
    <p:extLst>
      <p:ext uri="{BB962C8B-B14F-4D97-AF65-F5344CB8AC3E}">
        <p14:creationId xmlns:p14="http://schemas.microsoft.com/office/powerpoint/2010/main" val="3936020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62" y="3733357"/>
            <a:ext cx="11625332" cy="378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sz="4400" dirty="0" smtClean="0"/>
              <a:t>LMR33630 Package Comparison </a:t>
            </a:r>
            <a:endParaRPr lang="en-US" dirty="0"/>
          </a:p>
        </p:txBody>
      </p:sp>
      <p:sp>
        <p:nvSpPr>
          <p:cNvPr id="4" name="Slide Number Placeholder 3"/>
          <p:cNvSpPr>
            <a:spLocks noGrp="1"/>
          </p:cNvSpPr>
          <p:nvPr>
            <p:ph type="sldNum" sz="quarter" idx="10"/>
          </p:nvPr>
        </p:nvSpPr>
        <p:spPr/>
        <p:txBody>
          <a:bodyPr/>
          <a:lstStyle/>
          <a:p>
            <a:fld id="{F2394529-A9B3-4A54-83EC-E61379E8334E}" type="slidenum">
              <a:rPr lang="en-US" smtClean="0"/>
              <a:pPr/>
              <a:t>54</a:t>
            </a:fld>
            <a:endParaRPr lang="en-US" dirty="0"/>
          </a:p>
        </p:txBody>
      </p:sp>
      <p:sp>
        <p:nvSpPr>
          <p:cNvPr id="10" name="Rectangle 9"/>
          <p:cNvSpPr/>
          <p:nvPr/>
        </p:nvSpPr>
        <p:spPr>
          <a:xfrm>
            <a:off x="521363" y="4577832"/>
            <a:ext cx="11489406" cy="33363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382" y="1109133"/>
            <a:ext cx="3007282" cy="253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4176" y="1109133"/>
            <a:ext cx="2037011" cy="247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100251" y="2251643"/>
            <a:ext cx="1371600" cy="646331"/>
          </a:xfrm>
          <a:prstGeom prst="rect">
            <a:avLst/>
          </a:prstGeom>
          <a:noFill/>
        </p:spPr>
        <p:txBody>
          <a:bodyPr wrap="square" rtlCol="0">
            <a:spAutoFit/>
          </a:bodyPr>
          <a:lstStyle/>
          <a:p>
            <a:pPr algn="ctr"/>
            <a:r>
              <a:rPr lang="en-US" sz="3600" b="1" dirty="0" smtClean="0">
                <a:solidFill>
                  <a:srgbClr val="FF0000"/>
                </a:solidFill>
              </a:rPr>
              <a:t>OR</a:t>
            </a:r>
            <a:endParaRPr lang="en-US" sz="3600" b="1" dirty="0">
              <a:solidFill>
                <a:srgbClr val="FF0000"/>
              </a:solidFill>
            </a:endParaRPr>
          </a:p>
        </p:txBody>
      </p:sp>
      <p:sp>
        <p:nvSpPr>
          <p:cNvPr id="12" name="TextBox 11"/>
          <p:cNvSpPr txBox="1"/>
          <p:nvPr/>
        </p:nvSpPr>
        <p:spPr>
          <a:xfrm>
            <a:off x="521361" y="1309816"/>
            <a:ext cx="5595233" cy="1938992"/>
          </a:xfrm>
          <a:prstGeom prst="rect">
            <a:avLst/>
          </a:prstGeom>
          <a:noFill/>
          <a:ln>
            <a:solidFill>
              <a:srgbClr val="FF0000"/>
            </a:solidFill>
          </a:ln>
        </p:spPr>
        <p:txBody>
          <a:bodyPr wrap="square" rtlCol="0">
            <a:spAutoFit/>
          </a:bodyPr>
          <a:lstStyle/>
          <a:p>
            <a:r>
              <a:rPr lang="en-US" sz="2400" b="1" dirty="0" smtClean="0"/>
              <a:t>Can the Hot Rod Package handle my thermal requirement? </a:t>
            </a:r>
            <a:endParaRPr lang="en-US" sz="2400" b="1" dirty="0"/>
          </a:p>
          <a:p>
            <a:endParaRPr lang="en-US" sz="2400" b="1" dirty="0" smtClean="0"/>
          </a:p>
          <a:p>
            <a:r>
              <a:rPr lang="en-US" sz="2400" b="1" dirty="0" smtClean="0"/>
              <a:t>Should I stick with SOIC with DAP Package?</a:t>
            </a:r>
            <a:endParaRPr lang="en-US" sz="2400" b="1" dirty="0"/>
          </a:p>
        </p:txBody>
      </p:sp>
      <p:sp>
        <p:nvSpPr>
          <p:cNvPr id="13" name="Rectangle 12"/>
          <p:cNvSpPr/>
          <p:nvPr/>
        </p:nvSpPr>
        <p:spPr>
          <a:xfrm>
            <a:off x="12194720" y="4282983"/>
            <a:ext cx="607859"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a:off x="521361" y="6707313"/>
            <a:ext cx="11489406" cy="81445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7232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LMR33630 </a:t>
            </a:r>
            <a:r>
              <a:rPr lang="en-US" sz="4400" dirty="0" smtClean="0"/>
              <a:t>Efficiency </a:t>
            </a:r>
            <a:r>
              <a:rPr lang="en-US" sz="4400" dirty="0"/>
              <a:t>Comparison </a:t>
            </a:r>
          </a:p>
        </p:txBody>
      </p:sp>
      <p:sp>
        <p:nvSpPr>
          <p:cNvPr id="3" name="Slide Number Placeholder 2"/>
          <p:cNvSpPr>
            <a:spLocks noGrp="1"/>
          </p:cNvSpPr>
          <p:nvPr>
            <p:ph type="sldNum" sz="quarter" idx="10"/>
          </p:nvPr>
        </p:nvSpPr>
        <p:spPr/>
        <p:txBody>
          <a:bodyPr/>
          <a:lstStyle/>
          <a:p>
            <a:fld id="{803D9FE4-F784-4A94-8F3E-54A098F0E8CC}" type="slidenum">
              <a:rPr lang="en-US" smtClean="0"/>
              <a:pPr/>
              <a:t>55</a:t>
            </a:fld>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31" y="1792337"/>
            <a:ext cx="6638166" cy="491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272" y="1771252"/>
            <a:ext cx="6581824" cy="491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69424" y="5841592"/>
            <a:ext cx="1730773" cy="387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34128" y="5821272"/>
            <a:ext cx="1730773" cy="387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40851" y="6709497"/>
            <a:ext cx="4811246" cy="954107"/>
          </a:xfrm>
          <a:prstGeom prst="rect">
            <a:avLst/>
          </a:prstGeom>
          <a:noFill/>
        </p:spPr>
        <p:txBody>
          <a:bodyPr wrap="square" rtlCol="0">
            <a:spAutoFit/>
          </a:bodyPr>
          <a:lstStyle/>
          <a:p>
            <a:r>
              <a:rPr lang="en-US" sz="2800" dirty="0" smtClean="0">
                <a:solidFill>
                  <a:schemeClr val="tx2"/>
                </a:solidFill>
              </a:rPr>
              <a:t>At 12V input and 3A Efficiency ~ 88%</a:t>
            </a:r>
            <a:endParaRPr lang="en-US" sz="2800" dirty="0">
              <a:solidFill>
                <a:schemeClr val="tx2"/>
              </a:solidFill>
            </a:endParaRPr>
          </a:p>
        </p:txBody>
      </p:sp>
      <p:sp>
        <p:nvSpPr>
          <p:cNvPr id="6" name="TextBox 5"/>
          <p:cNvSpPr txBox="1"/>
          <p:nvPr/>
        </p:nvSpPr>
        <p:spPr>
          <a:xfrm>
            <a:off x="3373394" y="1248032"/>
            <a:ext cx="1260389" cy="523220"/>
          </a:xfrm>
          <a:prstGeom prst="rect">
            <a:avLst/>
          </a:prstGeom>
          <a:solidFill>
            <a:srgbClr val="FF0000"/>
          </a:solidFill>
        </p:spPr>
        <p:txBody>
          <a:bodyPr wrap="square" rtlCol="0">
            <a:spAutoFit/>
          </a:bodyPr>
          <a:lstStyle/>
          <a:p>
            <a:pPr algn="ctr"/>
            <a:r>
              <a:rPr lang="en-US" sz="2800" b="1" dirty="0" smtClean="0">
                <a:solidFill>
                  <a:schemeClr val="bg1"/>
                </a:solidFill>
              </a:rPr>
              <a:t>SOIC</a:t>
            </a:r>
            <a:endParaRPr lang="en-US" sz="2800" b="1" dirty="0">
              <a:solidFill>
                <a:schemeClr val="bg1"/>
              </a:solidFill>
            </a:endParaRPr>
          </a:p>
        </p:txBody>
      </p:sp>
      <p:sp>
        <p:nvSpPr>
          <p:cNvPr id="11" name="TextBox 10"/>
          <p:cNvSpPr txBox="1"/>
          <p:nvPr/>
        </p:nvSpPr>
        <p:spPr>
          <a:xfrm>
            <a:off x="9929316" y="1248032"/>
            <a:ext cx="1834316" cy="523220"/>
          </a:xfrm>
          <a:prstGeom prst="rect">
            <a:avLst/>
          </a:prstGeom>
          <a:solidFill>
            <a:srgbClr val="FF0000"/>
          </a:solidFill>
        </p:spPr>
        <p:txBody>
          <a:bodyPr wrap="square" rtlCol="0">
            <a:spAutoFit/>
          </a:bodyPr>
          <a:lstStyle/>
          <a:p>
            <a:pPr algn="ctr"/>
            <a:r>
              <a:rPr lang="en-US" sz="2800" b="1" dirty="0" smtClean="0">
                <a:solidFill>
                  <a:schemeClr val="bg1"/>
                </a:solidFill>
              </a:rPr>
              <a:t>HOTROD</a:t>
            </a:r>
            <a:endParaRPr lang="en-US" sz="2800" b="1" dirty="0">
              <a:solidFill>
                <a:schemeClr val="bg1"/>
              </a:solidFill>
            </a:endParaRPr>
          </a:p>
        </p:txBody>
      </p:sp>
      <p:sp>
        <p:nvSpPr>
          <p:cNvPr id="12" name="TextBox 11"/>
          <p:cNvSpPr txBox="1"/>
          <p:nvPr/>
        </p:nvSpPr>
        <p:spPr>
          <a:xfrm>
            <a:off x="1597965" y="6709497"/>
            <a:ext cx="4864619" cy="954107"/>
          </a:xfrm>
          <a:prstGeom prst="rect">
            <a:avLst/>
          </a:prstGeom>
          <a:noFill/>
        </p:spPr>
        <p:txBody>
          <a:bodyPr wrap="square" rtlCol="0">
            <a:spAutoFit/>
          </a:bodyPr>
          <a:lstStyle/>
          <a:p>
            <a:r>
              <a:rPr lang="en-US" sz="2800" dirty="0" smtClean="0">
                <a:solidFill>
                  <a:schemeClr val="tx2"/>
                </a:solidFill>
              </a:rPr>
              <a:t>At 12V input and 3A Efficiency ~ 84%</a:t>
            </a:r>
            <a:endParaRPr lang="en-US" sz="2800" dirty="0">
              <a:solidFill>
                <a:schemeClr val="tx2"/>
              </a:solidFill>
            </a:endParaRPr>
          </a:p>
        </p:txBody>
      </p:sp>
      <p:sp>
        <p:nvSpPr>
          <p:cNvPr id="8" name="Oval 7"/>
          <p:cNvSpPr/>
          <p:nvPr/>
        </p:nvSpPr>
        <p:spPr>
          <a:xfrm>
            <a:off x="5745892" y="2594919"/>
            <a:ext cx="388918" cy="3583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522175" y="2527015"/>
            <a:ext cx="388918" cy="3583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41434" y="2444578"/>
            <a:ext cx="1235675" cy="523220"/>
          </a:xfrm>
          <a:prstGeom prst="rect">
            <a:avLst/>
          </a:prstGeom>
          <a:noFill/>
        </p:spPr>
        <p:txBody>
          <a:bodyPr wrap="square" rtlCol="0">
            <a:spAutoFit/>
          </a:bodyPr>
          <a:lstStyle/>
          <a:p>
            <a:r>
              <a:rPr lang="en-US" sz="2800" b="1" dirty="0" smtClean="0">
                <a:solidFill>
                  <a:schemeClr val="tx2"/>
                </a:solidFill>
              </a:rPr>
              <a:t>~84%</a:t>
            </a:r>
            <a:endParaRPr lang="en-US" sz="2800" b="1" dirty="0">
              <a:solidFill>
                <a:schemeClr val="tx2"/>
              </a:solidFill>
            </a:endParaRPr>
          </a:p>
        </p:txBody>
      </p:sp>
      <p:sp>
        <p:nvSpPr>
          <p:cNvPr id="16" name="TextBox 15"/>
          <p:cNvSpPr txBox="1"/>
          <p:nvPr/>
        </p:nvSpPr>
        <p:spPr>
          <a:xfrm>
            <a:off x="13450008" y="2362141"/>
            <a:ext cx="1235675" cy="523220"/>
          </a:xfrm>
          <a:prstGeom prst="rect">
            <a:avLst/>
          </a:prstGeom>
          <a:noFill/>
        </p:spPr>
        <p:txBody>
          <a:bodyPr wrap="square" rtlCol="0">
            <a:spAutoFit/>
          </a:bodyPr>
          <a:lstStyle/>
          <a:p>
            <a:r>
              <a:rPr lang="en-US" sz="2800" b="1" dirty="0" smtClean="0">
                <a:solidFill>
                  <a:schemeClr val="tx2"/>
                </a:solidFill>
              </a:rPr>
              <a:t>~88%</a:t>
            </a:r>
            <a:endParaRPr lang="en-US" sz="2800" b="1" dirty="0">
              <a:solidFill>
                <a:schemeClr val="tx2"/>
              </a:solidFill>
            </a:endParaRPr>
          </a:p>
        </p:txBody>
      </p:sp>
      <p:cxnSp>
        <p:nvCxnSpPr>
          <p:cNvPr id="15" name="Straight Arrow Connector 14"/>
          <p:cNvCxnSpPr>
            <a:stCxn id="10" idx="1"/>
            <a:endCxn id="8" idx="6"/>
          </p:cNvCxnSpPr>
          <p:nvPr/>
        </p:nvCxnSpPr>
        <p:spPr>
          <a:xfrm flipH="1">
            <a:off x="6134810" y="2706188"/>
            <a:ext cx="506624" cy="6790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2998785" y="2638284"/>
            <a:ext cx="506624" cy="67904"/>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3766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LMR33630 </a:t>
            </a:r>
            <a:r>
              <a:rPr lang="en-US" sz="4400" dirty="0" smtClean="0"/>
              <a:t>Power Dissipation Comparison </a:t>
            </a:r>
            <a:endParaRPr lang="en-US" sz="4400" dirty="0"/>
          </a:p>
        </p:txBody>
      </p:sp>
      <p:sp>
        <p:nvSpPr>
          <p:cNvPr id="3" name="Slide Number Placeholder 2"/>
          <p:cNvSpPr>
            <a:spLocks noGrp="1"/>
          </p:cNvSpPr>
          <p:nvPr>
            <p:ph type="sldNum" sz="quarter" idx="10"/>
          </p:nvPr>
        </p:nvSpPr>
        <p:spPr/>
        <p:txBody>
          <a:bodyPr/>
          <a:lstStyle/>
          <a:p>
            <a:fld id="{803D9FE4-F784-4A94-8F3E-54A098F0E8CC}" type="slidenum">
              <a:rPr lang="en-US" smtClean="0"/>
              <a:pPr/>
              <a:t>56</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239514992"/>
              </p:ext>
            </p:extLst>
          </p:nvPr>
        </p:nvGraphicFramePr>
        <p:xfrm>
          <a:off x="11362006" y="1850511"/>
          <a:ext cx="2844263" cy="710279"/>
        </p:xfrm>
        <a:graphic>
          <a:graphicData uri="http://schemas.openxmlformats.org/presentationml/2006/ole">
            <mc:AlternateContent xmlns:mc="http://schemas.openxmlformats.org/markup-compatibility/2006">
              <mc:Choice xmlns:v="urn:schemas-microsoft-com:vml" Requires="v">
                <p:oleObj spid="_x0000_s30409" name="Equation" r:id="rId3" imgW="1574640" imgH="393480" progId="Equation.DSMT4">
                  <p:embed/>
                </p:oleObj>
              </mc:Choice>
              <mc:Fallback>
                <p:oleObj name="Equation" r:id="rId3" imgW="157464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2006" y="1850511"/>
                        <a:ext cx="2844263" cy="710279"/>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31142348"/>
              </p:ext>
            </p:extLst>
          </p:nvPr>
        </p:nvGraphicFramePr>
        <p:xfrm>
          <a:off x="11401179" y="2601259"/>
          <a:ext cx="2322549" cy="430345"/>
        </p:xfrm>
        <a:graphic>
          <a:graphicData uri="http://schemas.openxmlformats.org/presentationml/2006/ole">
            <mc:AlternateContent xmlns:mc="http://schemas.openxmlformats.org/markup-compatibility/2006">
              <mc:Choice xmlns:v="urn:schemas-microsoft-com:vml" Requires="v">
                <p:oleObj spid="_x0000_s30410" name="Equation" r:id="rId5" imgW="1231560" imgH="228600" progId="Equation.DSMT4">
                  <p:embed/>
                </p:oleObj>
              </mc:Choice>
              <mc:Fallback>
                <p:oleObj name="Equation" r:id="rId5" imgW="123156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1179" y="2601259"/>
                        <a:ext cx="2322549" cy="430345"/>
                      </a:xfrm>
                      <a:prstGeom prst="rect">
                        <a:avLst/>
                      </a:prstGeom>
                      <a:noFill/>
                      <a:ln>
                        <a:noFill/>
                      </a:ln>
                    </p:spPr>
                  </p:pic>
                </p:oleObj>
              </mc:Fallback>
            </mc:AlternateContent>
          </a:graphicData>
        </a:graphic>
      </p:graphicFrame>
      <p:sp>
        <p:nvSpPr>
          <p:cNvPr id="8" name="Rectangle 7"/>
          <p:cNvSpPr/>
          <p:nvPr/>
        </p:nvSpPr>
        <p:spPr>
          <a:xfrm>
            <a:off x="11199299" y="1838272"/>
            <a:ext cx="3116116" cy="22625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566246016"/>
              </p:ext>
            </p:extLst>
          </p:nvPr>
        </p:nvGraphicFramePr>
        <p:xfrm>
          <a:off x="11382718" y="3184004"/>
          <a:ext cx="2167059" cy="822449"/>
        </p:xfrm>
        <a:graphic>
          <a:graphicData uri="http://schemas.openxmlformats.org/presentationml/2006/ole">
            <mc:AlternateContent xmlns:mc="http://schemas.openxmlformats.org/markup-compatibility/2006">
              <mc:Choice xmlns:v="urn:schemas-microsoft-com:vml" Requires="v">
                <p:oleObj spid="_x0000_s30411" name="Equation" r:id="rId7" imgW="1002960" imgH="380880" progId="Equation.DSMT4">
                  <p:embed/>
                </p:oleObj>
              </mc:Choice>
              <mc:Fallback>
                <p:oleObj name="Equation" r:id="rId7" imgW="1002960" imgH="380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82718" y="3184004"/>
                        <a:ext cx="2167059" cy="822449"/>
                      </a:xfrm>
                      <a:prstGeom prst="rect">
                        <a:avLst/>
                      </a:prstGeom>
                      <a:noFill/>
                      <a:ln>
                        <a:noFill/>
                      </a:ln>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34020742"/>
              </p:ext>
            </p:extLst>
          </p:nvPr>
        </p:nvGraphicFramePr>
        <p:xfrm>
          <a:off x="387179" y="1740930"/>
          <a:ext cx="10466130" cy="2743200"/>
        </p:xfrm>
        <a:graphic>
          <a:graphicData uri="http://schemas.openxmlformats.org/drawingml/2006/table">
            <a:tbl>
              <a:tblPr firstRow="1" bandRow="1">
                <a:tableStyleId>{5C22544A-7EE6-4342-B048-85BDC9FD1C3A}</a:tableStyleId>
              </a:tblPr>
              <a:tblGrid>
                <a:gridCol w="4580237"/>
                <a:gridCol w="2903838"/>
                <a:gridCol w="2982055"/>
              </a:tblGrid>
              <a:tr h="438894">
                <a:tc>
                  <a:txBody>
                    <a:bodyPr/>
                    <a:lstStyle/>
                    <a:p>
                      <a:r>
                        <a:rPr lang="en-US" sz="2400" dirty="0" smtClean="0"/>
                        <a:t>PARAMETER</a:t>
                      </a:r>
                      <a:endParaRPr lang="en-US" sz="2400" dirty="0"/>
                    </a:p>
                  </a:txBody>
                  <a:tcPr/>
                </a:tc>
                <a:tc>
                  <a:txBody>
                    <a:bodyPr/>
                    <a:lstStyle/>
                    <a:p>
                      <a:pPr algn="ctr"/>
                      <a:r>
                        <a:rPr lang="en-US" sz="2400" dirty="0" smtClean="0"/>
                        <a:t>SOIC</a:t>
                      </a:r>
                      <a:endParaRPr lang="en-US" sz="2400" dirty="0"/>
                    </a:p>
                  </a:txBody>
                  <a:tcPr/>
                </a:tc>
                <a:tc>
                  <a:txBody>
                    <a:bodyPr/>
                    <a:lstStyle/>
                    <a:p>
                      <a:pPr algn="ctr"/>
                      <a:r>
                        <a:rPr lang="en-US" sz="2400" dirty="0" smtClean="0"/>
                        <a:t>HOT ROD</a:t>
                      </a:r>
                      <a:endParaRPr lang="en-US" sz="2400" dirty="0"/>
                    </a:p>
                  </a:txBody>
                  <a:tcPr/>
                </a:tc>
              </a:tr>
              <a:tr h="438894">
                <a:tc>
                  <a:txBody>
                    <a:bodyPr/>
                    <a:lstStyle/>
                    <a:p>
                      <a:r>
                        <a:rPr lang="en-US" sz="2400" dirty="0" smtClean="0"/>
                        <a:t>Efficiency</a:t>
                      </a:r>
                      <a:endParaRPr lang="en-US" sz="2400" dirty="0"/>
                    </a:p>
                  </a:txBody>
                  <a:tcPr/>
                </a:tc>
                <a:tc>
                  <a:txBody>
                    <a:bodyPr/>
                    <a:lstStyle/>
                    <a:p>
                      <a:pPr algn="ctr"/>
                      <a:r>
                        <a:rPr lang="en-US" sz="2400" dirty="0" smtClean="0"/>
                        <a:t>84%</a:t>
                      </a:r>
                      <a:endParaRPr lang="en-US" sz="2400" dirty="0"/>
                    </a:p>
                  </a:txBody>
                  <a:tcPr/>
                </a:tc>
                <a:tc>
                  <a:txBody>
                    <a:bodyPr/>
                    <a:lstStyle/>
                    <a:p>
                      <a:pPr algn="ctr"/>
                      <a:r>
                        <a:rPr lang="en-US" sz="2400" dirty="0" smtClean="0"/>
                        <a:t>88%</a:t>
                      </a:r>
                      <a:endParaRPr lang="en-US" sz="2400" dirty="0"/>
                    </a:p>
                  </a:txBody>
                  <a:tcPr/>
                </a:tc>
              </a:tr>
              <a:tr h="438894">
                <a:tc>
                  <a:txBody>
                    <a:bodyPr/>
                    <a:lstStyle/>
                    <a:p>
                      <a:r>
                        <a:rPr lang="en-US" sz="2400" dirty="0" smtClean="0"/>
                        <a:t>Total Power Loss (</a:t>
                      </a:r>
                      <a:r>
                        <a:rPr lang="en-US" sz="2400" b="1" dirty="0" smtClean="0">
                          <a:solidFill>
                            <a:srgbClr val="FF0000"/>
                          </a:solidFill>
                        </a:rPr>
                        <a:t>P</a:t>
                      </a:r>
                      <a:r>
                        <a:rPr lang="en-US" sz="2400" b="1" baseline="-25000" dirty="0" smtClean="0">
                          <a:solidFill>
                            <a:srgbClr val="FF0000"/>
                          </a:solidFill>
                        </a:rPr>
                        <a:t>LOSS</a:t>
                      </a:r>
                      <a:r>
                        <a:rPr lang="en-US" sz="2400" b="1" dirty="0" smtClean="0">
                          <a:solidFill>
                            <a:srgbClr val="FF0000"/>
                          </a:solidFill>
                        </a:rPr>
                        <a:t> </a:t>
                      </a:r>
                      <a:r>
                        <a:rPr lang="en-US" sz="2400" dirty="0" smtClean="0"/>
                        <a:t>)</a:t>
                      </a:r>
                      <a:endParaRPr lang="en-US" sz="2400" dirty="0"/>
                    </a:p>
                  </a:txBody>
                  <a:tcPr/>
                </a:tc>
                <a:tc>
                  <a:txBody>
                    <a:bodyPr/>
                    <a:lstStyle/>
                    <a:p>
                      <a:pPr algn="ctr"/>
                      <a:r>
                        <a:rPr lang="en-US" sz="2400" dirty="0" smtClean="0"/>
                        <a:t>1.88 W</a:t>
                      </a:r>
                      <a:endParaRPr lang="en-US" sz="2400" dirty="0"/>
                    </a:p>
                  </a:txBody>
                  <a:tcPr/>
                </a:tc>
                <a:tc>
                  <a:txBody>
                    <a:bodyPr/>
                    <a:lstStyle/>
                    <a:p>
                      <a:pPr algn="ctr"/>
                      <a:r>
                        <a:rPr lang="en-US" sz="2400" dirty="0" smtClean="0"/>
                        <a:t>1.35W</a:t>
                      </a:r>
                      <a:endParaRPr lang="en-US" sz="2400" dirty="0"/>
                    </a:p>
                  </a:txBody>
                  <a:tcPr/>
                </a:tc>
              </a:tr>
              <a:tr h="438894">
                <a:tc>
                  <a:txBody>
                    <a:bodyPr/>
                    <a:lstStyle/>
                    <a:p>
                      <a:r>
                        <a:rPr lang="en-US" sz="2400" dirty="0" smtClean="0"/>
                        <a:t>Inductor DCR (</a:t>
                      </a:r>
                      <a:r>
                        <a:rPr lang="en-US" sz="2400" b="1" dirty="0" smtClean="0">
                          <a:solidFill>
                            <a:srgbClr val="FF0000"/>
                          </a:solidFill>
                        </a:rPr>
                        <a:t>R</a:t>
                      </a:r>
                      <a:r>
                        <a:rPr lang="en-US" sz="2400" b="1" baseline="-25000" dirty="0" smtClean="0">
                          <a:solidFill>
                            <a:srgbClr val="FF0000"/>
                          </a:solidFill>
                        </a:rPr>
                        <a:t>L</a:t>
                      </a:r>
                      <a:r>
                        <a:rPr lang="en-US" sz="2400" baseline="0" dirty="0" smtClean="0"/>
                        <a:t>) (from EVM)</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25 m</a:t>
                      </a:r>
                      <a:r>
                        <a:rPr lang="el-GR" sz="2400" dirty="0" smtClean="0"/>
                        <a:t>Ω</a:t>
                      </a:r>
                      <a:endParaRPr lang="en-US" sz="24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35m</a:t>
                      </a:r>
                      <a:r>
                        <a:rPr lang="el-GR" sz="2400" dirty="0" smtClean="0"/>
                        <a:t>Ω</a:t>
                      </a:r>
                      <a:endParaRPr lang="en-US" sz="2400" dirty="0" smtClean="0"/>
                    </a:p>
                  </a:txBody>
                  <a:tcPr/>
                </a:tc>
              </a:tr>
              <a:tr h="438894">
                <a:tc>
                  <a:txBody>
                    <a:bodyPr/>
                    <a:lstStyle/>
                    <a:p>
                      <a:r>
                        <a:rPr lang="en-US" sz="2400" dirty="0" smtClean="0"/>
                        <a:t>Power Dissipated DCR</a:t>
                      </a:r>
                      <a:endParaRPr lang="en-US" sz="2400" dirty="0"/>
                    </a:p>
                  </a:txBody>
                  <a:tcPr/>
                </a:tc>
                <a:tc>
                  <a:txBody>
                    <a:bodyPr/>
                    <a:lstStyle/>
                    <a:p>
                      <a:pPr algn="ctr"/>
                      <a:r>
                        <a:rPr lang="en-US" sz="2400" dirty="0" smtClean="0"/>
                        <a:t>0.225 W</a:t>
                      </a:r>
                      <a:endParaRPr lang="en-US" sz="2400" dirty="0"/>
                    </a:p>
                  </a:txBody>
                  <a:tcPr/>
                </a:tc>
                <a:tc>
                  <a:txBody>
                    <a:bodyPr/>
                    <a:lstStyle/>
                    <a:p>
                      <a:pPr algn="ctr"/>
                      <a:r>
                        <a:rPr lang="en-US" sz="2400" dirty="0" smtClean="0"/>
                        <a:t>0.315 W</a:t>
                      </a:r>
                      <a:endParaRPr lang="en-US" sz="2400" dirty="0"/>
                    </a:p>
                  </a:txBody>
                  <a:tcPr/>
                </a:tc>
              </a:tr>
              <a:tr h="438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Power Dissipated IC</a:t>
                      </a:r>
                      <a:r>
                        <a:rPr lang="en-US" sz="2400" baseline="0" dirty="0" smtClean="0"/>
                        <a:t> (</a:t>
                      </a:r>
                      <a:r>
                        <a:rPr lang="en-US" sz="2400" b="1" dirty="0" smtClean="0">
                          <a:solidFill>
                            <a:srgbClr val="FF0000"/>
                          </a:solidFill>
                        </a:rPr>
                        <a:t>P</a:t>
                      </a:r>
                      <a:r>
                        <a:rPr lang="en-US" sz="2400" b="1" baseline="-25000" dirty="0" smtClean="0">
                          <a:solidFill>
                            <a:srgbClr val="FF0000"/>
                          </a:solidFill>
                        </a:rPr>
                        <a:t>D</a:t>
                      </a:r>
                      <a:r>
                        <a:rPr lang="en-US" sz="2400" baseline="0" dirty="0" smtClean="0"/>
                        <a:t>)</a:t>
                      </a:r>
                      <a:endParaRPr lang="en-US" sz="2400" dirty="0" smtClean="0"/>
                    </a:p>
                  </a:txBody>
                  <a:tcPr/>
                </a:tc>
                <a:tc>
                  <a:txBody>
                    <a:bodyPr/>
                    <a:lstStyle/>
                    <a:p>
                      <a:pPr algn="ctr"/>
                      <a:r>
                        <a:rPr lang="en-US" sz="2400" b="1" dirty="0" smtClean="0">
                          <a:solidFill>
                            <a:srgbClr val="FF0000"/>
                          </a:solidFill>
                        </a:rPr>
                        <a:t>1.655 W</a:t>
                      </a:r>
                      <a:endParaRPr lang="en-US" sz="2400" b="1" dirty="0">
                        <a:solidFill>
                          <a:srgbClr val="FF0000"/>
                        </a:solidFill>
                      </a:endParaRPr>
                    </a:p>
                  </a:txBody>
                  <a:tcPr/>
                </a:tc>
                <a:tc>
                  <a:txBody>
                    <a:bodyPr/>
                    <a:lstStyle/>
                    <a:p>
                      <a:pPr algn="ctr"/>
                      <a:r>
                        <a:rPr lang="en-US" sz="2400" b="1" dirty="0" smtClean="0">
                          <a:solidFill>
                            <a:srgbClr val="FF0000"/>
                          </a:solidFill>
                        </a:rPr>
                        <a:t>1.035 W</a:t>
                      </a:r>
                      <a:endParaRPr lang="en-US" sz="2400" b="1" dirty="0">
                        <a:solidFill>
                          <a:srgbClr val="FF0000"/>
                        </a:solidFill>
                      </a:endParaRPr>
                    </a:p>
                  </a:txBody>
                  <a:tcPr/>
                </a:tc>
              </a:tr>
            </a:tbl>
          </a:graphicData>
        </a:graphic>
      </p:graphicFrame>
      <p:sp>
        <p:nvSpPr>
          <p:cNvPr id="11" name="Rectangle 10"/>
          <p:cNvSpPr/>
          <p:nvPr/>
        </p:nvSpPr>
        <p:spPr>
          <a:xfrm>
            <a:off x="411621" y="5252307"/>
            <a:ext cx="10787678" cy="1077218"/>
          </a:xfrm>
          <a:prstGeom prst="rect">
            <a:avLst/>
          </a:prstGeom>
        </p:spPr>
        <p:txBody>
          <a:bodyPr wrap="square">
            <a:spAutoFit/>
          </a:bodyPr>
          <a:lstStyle/>
          <a:p>
            <a:pPr marL="0" indent="0">
              <a:buNone/>
              <a:defRPr/>
            </a:pPr>
            <a:r>
              <a:rPr lang="en-US" sz="3200" b="1" dirty="0" smtClean="0">
                <a:solidFill>
                  <a:schemeClr val="tx2"/>
                </a:solidFill>
              </a:rPr>
              <a:t>The Hot-Rod Package dissipate less power compared to SOIC part</a:t>
            </a:r>
            <a:endParaRPr lang="en-US" sz="3200" b="1" dirty="0">
              <a:solidFill>
                <a:schemeClr val="tx2"/>
              </a:solidFill>
            </a:endParaRPr>
          </a:p>
        </p:txBody>
      </p:sp>
    </p:spTree>
    <p:extLst>
      <p:ext uri="{BB962C8B-B14F-4D97-AF65-F5344CB8AC3E}">
        <p14:creationId xmlns:p14="http://schemas.microsoft.com/office/powerpoint/2010/main" val="3554823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LMR33630 </a:t>
            </a:r>
            <a:r>
              <a:rPr lang="en-US" sz="4400" dirty="0" smtClean="0"/>
              <a:t>EVM Board Size </a:t>
            </a:r>
            <a:r>
              <a:rPr lang="en-US" sz="4400" dirty="0"/>
              <a:t>Comparison </a:t>
            </a:r>
          </a:p>
        </p:txBody>
      </p:sp>
      <p:sp>
        <p:nvSpPr>
          <p:cNvPr id="3" name="Slide Number Placeholder 2"/>
          <p:cNvSpPr>
            <a:spLocks noGrp="1"/>
          </p:cNvSpPr>
          <p:nvPr>
            <p:ph type="sldNum" sz="quarter" idx="10"/>
          </p:nvPr>
        </p:nvSpPr>
        <p:spPr/>
        <p:txBody>
          <a:bodyPr/>
          <a:lstStyle/>
          <a:p>
            <a:fld id="{803D9FE4-F784-4A94-8F3E-54A098F0E8CC}" type="slidenum">
              <a:rPr lang="en-US" smtClean="0"/>
              <a:pPr/>
              <a:t>57</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1789" y="1771252"/>
            <a:ext cx="6149369" cy="468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93" y="1771252"/>
            <a:ext cx="7193972" cy="468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3993" y="6451390"/>
            <a:ext cx="7193972" cy="1569660"/>
          </a:xfrm>
          <a:prstGeom prst="rect">
            <a:avLst/>
          </a:prstGeom>
          <a:noFill/>
          <a:ln>
            <a:noFill/>
          </a:ln>
        </p:spPr>
        <p:txBody>
          <a:bodyPr wrap="square" rtlCol="0">
            <a:spAutoFit/>
          </a:bodyPr>
          <a:lstStyle/>
          <a:p>
            <a:r>
              <a:rPr lang="en-US" sz="3200" dirty="0" smtClean="0"/>
              <a:t>Board area	= 3.2 inch x 2.6 inch </a:t>
            </a:r>
          </a:p>
          <a:p>
            <a:r>
              <a:rPr lang="en-US" sz="3200" dirty="0"/>
              <a:t>	</a:t>
            </a:r>
            <a:r>
              <a:rPr lang="en-US" sz="3200" dirty="0" smtClean="0"/>
              <a:t>		= 8.32 inch</a:t>
            </a:r>
            <a:r>
              <a:rPr lang="en-US" sz="3200" baseline="30000" dirty="0" smtClean="0"/>
              <a:t>2</a:t>
            </a:r>
            <a:r>
              <a:rPr lang="en-US" sz="3200" dirty="0" smtClean="0"/>
              <a:t> = </a:t>
            </a:r>
            <a:r>
              <a:rPr lang="en-US" sz="3200" b="1" dirty="0" smtClean="0">
                <a:solidFill>
                  <a:srgbClr val="FF0000"/>
                </a:solidFill>
              </a:rPr>
              <a:t>53.6</a:t>
            </a:r>
            <a:r>
              <a:rPr lang="en-US" sz="3200" dirty="0" smtClean="0"/>
              <a:t> cm</a:t>
            </a:r>
            <a:r>
              <a:rPr lang="en-US" sz="3200" baseline="30000" dirty="0" smtClean="0"/>
              <a:t>2</a:t>
            </a:r>
            <a:r>
              <a:rPr lang="en-US" sz="3200" dirty="0" smtClean="0"/>
              <a:t> </a:t>
            </a:r>
            <a:endParaRPr lang="en-US" sz="3200" baseline="30000" dirty="0" smtClean="0"/>
          </a:p>
          <a:p>
            <a:r>
              <a:rPr lang="en-US" sz="3200" dirty="0"/>
              <a:t>	</a:t>
            </a:r>
            <a:r>
              <a:rPr lang="en-US" sz="3200" dirty="0" smtClean="0"/>
              <a:t>	</a:t>
            </a:r>
            <a:endParaRPr lang="en-US" sz="3200" dirty="0"/>
          </a:p>
        </p:txBody>
      </p:sp>
      <p:sp>
        <p:nvSpPr>
          <p:cNvPr id="9" name="TextBox 8"/>
          <p:cNvSpPr txBox="1"/>
          <p:nvPr/>
        </p:nvSpPr>
        <p:spPr>
          <a:xfrm>
            <a:off x="2610590" y="1243937"/>
            <a:ext cx="1260389" cy="523220"/>
          </a:xfrm>
          <a:prstGeom prst="rect">
            <a:avLst/>
          </a:prstGeom>
          <a:solidFill>
            <a:srgbClr val="FF0000"/>
          </a:solidFill>
        </p:spPr>
        <p:txBody>
          <a:bodyPr wrap="square" rtlCol="0">
            <a:spAutoFit/>
          </a:bodyPr>
          <a:lstStyle/>
          <a:p>
            <a:pPr algn="ctr"/>
            <a:r>
              <a:rPr lang="en-US" sz="2800" b="1" dirty="0" smtClean="0">
                <a:solidFill>
                  <a:schemeClr val="bg1"/>
                </a:solidFill>
              </a:rPr>
              <a:t>SOIC</a:t>
            </a:r>
            <a:endParaRPr lang="en-US" sz="2800" b="1" dirty="0">
              <a:solidFill>
                <a:schemeClr val="bg1"/>
              </a:solidFill>
            </a:endParaRPr>
          </a:p>
        </p:txBody>
      </p:sp>
      <p:sp>
        <p:nvSpPr>
          <p:cNvPr id="10" name="TextBox 9"/>
          <p:cNvSpPr txBox="1"/>
          <p:nvPr/>
        </p:nvSpPr>
        <p:spPr>
          <a:xfrm>
            <a:off x="9929316" y="1248032"/>
            <a:ext cx="1834316" cy="523220"/>
          </a:xfrm>
          <a:prstGeom prst="rect">
            <a:avLst/>
          </a:prstGeom>
          <a:solidFill>
            <a:srgbClr val="FF0000"/>
          </a:solidFill>
        </p:spPr>
        <p:txBody>
          <a:bodyPr wrap="square" rtlCol="0">
            <a:spAutoFit/>
          </a:bodyPr>
          <a:lstStyle/>
          <a:p>
            <a:pPr algn="ctr"/>
            <a:r>
              <a:rPr lang="en-US" sz="2800" b="1" dirty="0" smtClean="0">
                <a:solidFill>
                  <a:schemeClr val="bg1"/>
                </a:solidFill>
              </a:rPr>
              <a:t>HOTROD</a:t>
            </a:r>
            <a:endParaRPr lang="en-US" sz="2800" b="1" dirty="0">
              <a:solidFill>
                <a:schemeClr val="bg1"/>
              </a:solidFill>
            </a:endParaRPr>
          </a:p>
        </p:txBody>
      </p:sp>
      <p:sp>
        <p:nvSpPr>
          <p:cNvPr id="11" name="TextBox 10"/>
          <p:cNvSpPr txBox="1"/>
          <p:nvPr/>
        </p:nvSpPr>
        <p:spPr>
          <a:xfrm>
            <a:off x="7436428" y="6451390"/>
            <a:ext cx="7193972" cy="1569660"/>
          </a:xfrm>
          <a:prstGeom prst="rect">
            <a:avLst/>
          </a:prstGeom>
          <a:noFill/>
        </p:spPr>
        <p:txBody>
          <a:bodyPr wrap="square" rtlCol="0">
            <a:spAutoFit/>
          </a:bodyPr>
          <a:lstStyle/>
          <a:p>
            <a:r>
              <a:rPr lang="en-US" sz="3200" dirty="0" smtClean="0"/>
              <a:t>Board area	= 3.0 inch x 2.8 inch </a:t>
            </a:r>
          </a:p>
          <a:p>
            <a:r>
              <a:rPr lang="en-US" sz="3200" dirty="0"/>
              <a:t>	</a:t>
            </a:r>
            <a:r>
              <a:rPr lang="en-US" sz="3200" dirty="0" smtClean="0"/>
              <a:t>		= 8.4 inch</a:t>
            </a:r>
            <a:r>
              <a:rPr lang="en-US" sz="3200" baseline="30000" dirty="0" smtClean="0"/>
              <a:t>2</a:t>
            </a:r>
            <a:r>
              <a:rPr lang="en-US" sz="3200" dirty="0" smtClean="0"/>
              <a:t> = </a:t>
            </a:r>
            <a:r>
              <a:rPr lang="en-US" sz="3200" b="1" dirty="0" smtClean="0">
                <a:solidFill>
                  <a:srgbClr val="FF0000"/>
                </a:solidFill>
              </a:rPr>
              <a:t>54.2</a:t>
            </a:r>
            <a:r>
              <a:rPr lang="en-US" sz="3200" dirty="0" smtClean="0"/>
              <a:t> cm</a:t>
            </a:r>
            <a:r>
              <a:rPr lang="en-US" sz="3200" baseline="30000" dirty="0" smtClean="0"/>
              <a:t>2</a:t>
            </a:r>
            <a:r>
              <a:rPr lang="en-US" sz="3200" dirty="0" smtClean="0"/>
              <a:t> </a:t>
            </a:r>
            <a:endParaRPr lang="en-US" sz="3200" baseline="30000" dirty="0" smtClean="0"/>
          </a:p>
          <a:p>
            <a:r>
              <a:rPr lang="en-US" sz="3200" dirty="0"/>
              <a:t>	</a:t>
            </a:r>
            <a:r>
              <a:rPr lang="en-US" sz="3200" dirty="0" smtClean="0"/>
              <a:t>	</a:t>
            </a:r>
            <a:endParaRPr lang="en-US" sz="3200" dirty="0"/>
          </a:p>
        </p:txBody>
      </p:sp>
    </p:spTree>
    <p:extLst>
      <p:ext uri="{BB962C8B-B14F-4D97-AF65-F5344CB8AC3E}">
        <p14:creationId xmlns:p14="http://schemas.microsoft.com/office/powerpoint/2010/main" val="42850897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LMR33630 </a:t>
            </a:r>
            <a:r>
              <a:rPr kumimoji="1" lang="el-GR" sz="4400" dirty="0"/>
              <a:t>θ</a:t>
            </a:r>
            <a:r>
              <a:rPr kumimoji="1" lang="en-US" sz="4400" baseline="-25000" dirty="0"/>
              <a:t>JA</a:t>
            </a:r>
            <a:r>
              <a:rPr lang="en-US" sz="4400" dirty="0"/>
              <a:t> </a:t>
            </a:r>
            <a:r>
              <a:rPr lang="en-US" sz="4400" dirty="0" smtClean="0"/>
              <a:t>Comparison </a:t>
            </a:r>
            <a:endParaRPr lang="en-US" sz="4400" dirty="0"/>
          </a:p>
        </p:txBody>
      </p:sp>
      <p:sp>
        <p:nvSpPr>
          <p:cNvPr id="3" name="Slide Number Placeholder 2"/>
          <p:cNvSpPr>
            <a:spLocks noGrp="1"/>
          </p:cNvSpPr>
          <p:nvPr>
            <p:ph type="sldNum" sz="quarter" idx="10"/>
          </p:nvPr>
        </p:nvSpPr>
        <p:spPr/>
        <p:txBody>
          <a:bodyPr/>
          <a:lstStyle/>
          <a:p>
            <a:fld id="{803D9FE4-F784-4A94-8F3E-54A098F0E8CC}" type="slidenum">
              <a:rPr lang="en-US" smtClean="0"/>
              <a:pPr/>
              <a:t>58</a:t>
            </a:fld>
            <a:endParaRPr lang="en-US" dirty="0"/>
          </a:p>
        </p:txBody>
      </p:sp>
      <p:sp>
        <p:nvSpPr>
          <p:cNvPr id="4" name="TextBox 3"/>
          <p:cNvSpPr txBox="1"/>
          <p:nvPr/>
        </p:nvSpPr>
        <p:spPr>
          <a:xfrm>
            <a:off x="273993" y="6451390"/>
            <a:ext cx="7193972" cy="1077218"/>
          </a:xfrm>
          <a:prstGeom prst="rect">
            <a:avLst/>
          </a:prstGeom>
          <a:noFill/>
        </p:spPr>
        <p:txBody>
          <a:bodyPr wrap="square" rtlCol="0">
            <a:spAutoFit/>
          </a:bodyPr>
          <a:lstStyle/>
          <a:p>
            <a:r>
              <a:rPr lang="en-US" sz="3200" dirty="0" smtClean="0"/>
              <a:t>Board area = </a:t>
            </a:r>
            <a:r>
              <a:rPr lang="en-US" sz="3200" b="1" dirty="0" smtClean="0">
                <a:solidFill>
                  <a:srgbClr val="FF0000"/>
                </a:solidFill>
              </a:rPr>
              <a:t>53.6</a:t>
            </a:r>
            <a:r>
              <a:rPr lang="en-US" sz="3200" dirty="0" smtClean="0"/>
              <a:t> cm</a:t>
            </a:r>
            <a:r>
              <a:rPr lang="en-US" sz="3200" baseline="30000" dirty="0" smtClean="0"/>
              <a:t>2</a:t>
            </a:r>
            <a:r>
              <a:rPr lang="en-US" sz="3200" dirty="0" smtClean="0"/>
              <a:t> </a:t>
            </a:r>
            <a:endParaRPr lang="en-US" sz="3200" baseline="30000" dirty="0" smtClean="0"/>
          </a:p>
          <a:p>
            <a:r>
              <a:rPr lang="en-US" sz="3200" dirty="0"/>
              <a:t>	</a:t>
            </a:r>
            <a:r>
              <a:rPr lang="en-US" sz="3200" dirty="0" smtClean="0"/>
              <a:t>	</a:t>
            </a:r>
            <a:endParaRPr lang="en-US" sz="3200" dirty="0"/>
          </a:p>
        </p:txBody>
      </p:sp>
      <p:sp>
        <p:nvSpPr>
          <p:cNvPr id="9" name="TextBox 8"/>
          <p:cNvSpPr txBox="1"/>
          <p:nvPr/>
        </p:nvSpPr>
        <p:spPr>
          <a:xfrm>
            <a:off x="2610590" y="1243937"/>
            <a:ext cx="1260389" cy="523220"/>
          </a:xfrm>
          <a:prstGeom prst="rect">
            <a:avLst/>
          </a:prstGeom>
          <a:solidFill>
            <a:srgbClr val="FF0000"/>
          </a:solidFill>
        </p:spPr>
        <p:txBody>
          <a:bodyPr wrap="square" rtlCol="0">
            <a:spAutoFit/>
          </a:bodyPr>
          <a:lstStyle/>
          <a:p>
            <a:pPr algn="ctr"/>
            <a:r>
              <a:rPr lang="en-US" sz="2800" b="1" dirty="0" smtClean="0">
                <a:solidFill>
                  <a:schemeClr val="bg1"/>
                </a:solidFill>
              </a:rPr>
              <a:t>SOIC</a:t>
            </a:r>
            <a:endParaRPr lang="en-US" sz="2800" b="1" dirty="0">
              <a:solidFill>
                <a:schemeClr val="bg1"/>
              </a:solidFill>
            </a:endParaRPr>
          </a:p>
        </p:txBody>
      </p:sp>
      <p:sp>
        <p:nvSpPr>
          <p:cNvPr id="10" name="TextBox 9"/>
          <p:cNvSpPr txBox="1"/>
          <p:nvPr/>
        </p:nvSpPr>
        <p:spPr>
          <a:xfrm>
            <a:off x="9929316" y="1248032"/>
            <a:ext cx="1834316" cy="523220"/>
          </a:xfrm>
          <a:prstGeom prst="rect">
            <a:avLst/>
          </a:prstGeom>
          <a:solidFill>
            <a:srgbClr val="FF0000"/>
          </a:solidFill>
        </p:spPr>
        <p:txBody>
          <a:bodyPr wrap="square" rtlCol="0">
            <a:spAutoFit/>
          </a:bodyPr>
          <a:lstStyle/>
          <a:p>
            <a:pPr algn="ctr"/>
            <a:r>
              <a:rPr lang="en-US" sz="2800" b="1" dirty="0" smtClean="0">
                <a:solidFill>
                  <a:schemeClr val="bg1"/>
                </a:solidFill>
              </a:rPr>
              <a:t>HOTROD</a:t>
            </a:r>
            <a:endParaRPr lang="en-US" sz="2800" b="1" dirty="0">
              <a:solidFill>
                <a:schemeClr val="bg1"/>
              </a:solidFill>
            </a:endParaRPr>
          </a:p>
        </p:txBody>
      </p:sp>
      <p:sp>
        <p:nvSpPr>
          <p:cNvPr id="11" name="TextBox 10"/>
          <p:cNvSpPr txBox="1"/>
          <p:nvPr/>
        </p:nvSpPr>
        <p:spPr>
          <a:xfrm>
            <a:off x="7683563" y="6451390"/>
            <a:ext cx="7193972" cy="1077218"/>
          </a:xfrm>
          <a:prstGeom prst="rect">
            <a:avLst/>
          </a:prstGeom>
          <a:noFill/>
        </p:spPr>
        <p:txBody>
          <a:bodyPr wrap="square" rtlCol="0">
            <a:spAutoFit/>
          </a:bodyPr>
          <a:lstStyle/>
          <a:p>
            <a:r>
              <a:rPr lang="en-US" sz="3200" dirty="0" smtClean="0"/>
              <a:t>Board area = </a:t>
            </a:r>
            <a:r>
              <a:rPr lang="en-US" sz="3200" b="1" dirty="0" smtClean="0">
                <a:solidFill>
                  <a:srgbClr val="FF0000"/>
                </a:solidFill>
              </a:rPr>
              <a:t>54.2</a:t>
            </a:r>
            <a:r>
              <a:rPr lang="en-US" sz="3200" dirty="0" smtClean="0"/>
              <a:t> cm</a:t>
            </a:r>
            <a:r>
              <a:rPr lang="en-US" sz="3200" baseline="30000" dirty="0" smtClean="0"/>
              <a:t>2</a:t>
            </a:r>
            <a:r>
              <a:rPr lang="en-US" sz="3200" dirty="0" smtClean="0"/>
              <a:t> </a:t>
            </a:r>
            <a:endParaRPr lang="en-US" sz="3200" baseline="30000" dirty="0" smtClean="0"/>
          </a:p>
          <a:p>
            <a:r>
              <a:rPr lang="en-US" sz="3200" dirty="0"/>
              <a:t>	</a:t>
            </a:r>
            <a:r>
              <a:rPr lang="en-US" sz="3200" dirty="0" smtClean="0"/>
              <a:t>	</a:t>
            </a:r>
            <a:endParaRPr lang="en-US" sz="32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38" y="1767157"/>
            <a:ext cx="5784850"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480" y="1771252"/>
            <a:ext cx="5776913"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764" y="5611415"/>
            <a:ext cx="58293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905632" y="4411362"/>
            <a:ext cx="0" cy="65490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46886" y="4411362"/>
            <a:ext cx="355874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844863" y="4347381"/>
            <a:ext cx="130434" cy="127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2627232" y="3988704"/>
            <a:ext cx="0" cy="98612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9078646" y="4041426"/>
            <a:ext cx="355874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2562015" y="3970304"/>
            <a:ext cx="130434" cy="1279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96963" y="3376734"/>
            <a:ext cx="2460591" cy="461665"/>
          </a:xfrm>
          <a:prstGeom prst="rect">
            <a:avLst/>
          </a:prstGeom>
        </p:spPr>
        <p:txBody>
          <a:bodyPr wrap="square">
            <a:spAutoFit/>
          </a:bodyPr>
          <a:lstStyle/>
          <a:p>
            <a:r>
              <a:rPr kumimoji="1" lang="el-GR" sz="2400" b="1" dirty="0">
                <a:solidFill>
                  <a:srgbClr val="FF0000"/>
                </a:solidFill>
              </a:rPr>
              <a:t>θ</a:t>
            </a:r>
            <a:r>
              <a:rPr kumimoji="1" lang="en-US" sz="2400" b="1" baseline="-25000" dirty="0">
                <a:solidFill>
                  <a:srgbClr val="FF0000"/>
                </a:solidFill>
              </a:rPr>
              <a:t>JA</a:t>
            </a:r>
            <a:r>
              <a:rPr lang="en-US" sz="2400" b="1" dirty="0">
                <a:solidFill>
                  <a:srgbClr val="FF0000"/>
                </a:solidFill>
              </a:rPr>
              <a:t> </a:t>
            </a:r>
            <a:r>
              <a:rPr lang="en-US" sz="2400" b="1" dirty="0" smtClean="0">
                <a:solidFill>
                  <a:srgbClr val="FF0000"/>
                </a:solidFill>
              </a:rPr>
              <a:t>~ 25 °C/W</a:t>
            </a:r>
            <a:endParaRPr lang="en-US" sz="2400" b="1" dirty="0">
              <a:solidFill>
                <a:srgbClr val="FF0000"/>
              </a:solidFill>
            </a:endParaRPr>
          </a:p>
        </p:txBody>
      </p:sp>
      <p:sp>
        <p:nvSpPr>
          <p:cNvPr id="25" name="Rectangle 24"/>
          <p:cNvSpPr/>
          <p:nvPr/>
        </p:nvSpPr>
        <p:spPr>
          <a:xfrm>
            <a:off x="11021606" y="3376733"/>
            <a:ext cx="2103846" cy="461665"/>
          </a:xfrm>
          <a:prstGeom prst="rect">
            <a:avLst/>
          </a:prstGeom>
        </p:spPr>
        <p:txBody>
          <a:bodyPr wrap="none">
            <a:spAutoFit/>
          </a:bodyPr>
          <a:lstStyle/>
          <a:p>
            <a:r>
              <a:rPr kumimoji="1" lang="el-GR" sz="2400" b="1" dirty="0">
                <a:solidFill>
                  <a:srgbClr val="FF0000"/>
                </a:solidFill>
              </a:rPr>
              <a:t>θ</a:t>
            </a:r>
            <a:r>
              <a:rPr kumimoji="1" lang="en-US" sz="2400" b="1" baseline="-25000" dirty="0">
                <a:solidFill>
                  <a:srgbClr val="FF0000"/>
                </a:solidFill>
              </a:rPr>
              <a:t>JA</a:t>
            </a:r>
            <a:r>
              <a:rPr lang="en-US" sz="2400" b="1" dirty="0">
                <a:solidFill>
                  <a:srgbClr val="FF0000"/>
                </a:solidFill>
              </a:rPr>
              <a:t> </a:t>
            </a:r>
            <a:r>
              <a:rPr lang="en-US" sz="2400" b="1" dirty="0" smtClean="0">
                <a:solidFill>
                  <a:srgbClr val="FF0000"/>
                </a:solidFill>
              </a:rPr>
              <a:t>~ 47 °C/W</a:t>
            </a:r>
            <a:endParaRPr lang="en-US" sz="2400" b="1" dirty="0">
              <a:solidFill>
                <a:srgbClr val="FF0000"/>
              </a:solidFill>
            </a:endParaRPr>
          </a:p>
        </p:txBody>
      </p:sp>
    </p:spTree>
    <p:extLst>
      <p:ext uri="{BB962C8B-B14F-4D97-AF65-F5344CB8AC3E}">
        <p14:creationId xmlns:p14="http://schemas.microsoft.com/office/powerpoint/2010/main" val="38258527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LMR33630 </a:t>
            </a:r>
            <a:r>
              <a:rPr kumimoji="1" lang="en-US" sz="4400" dirty="0" smtClean="0"/>
              <a:t>Expected Temperature</a:t>
            </a:r>
            <a:endParaRPr lang="en-US" sz="4400" dirty="0"/>
          </a:p>
        </p:txBody>
      </p:sp>
      <p:sp>
        <p:nvSpPr>
          <p:cNvPr id="3" name="Slide Number Placeholder 2"/>
          <p:cNvSpPr>
            <a:spLocks noGrp="1"/>
          </p:cNvSpPr>
          <p:nvPr>
            <p:ph type="sldNum" sz="quarter" idx="10"/>
          </p:nvPr>
        </p:nvSpPr>
        <p:spPr/>
        <p:txBody>
          <a:bodyPr/>
          <a:lstStyle/>
          <a:p>
            <a:fld id="{803D9FE4-F784-4A94-8F3E-54A098F0E8CC}" type="slidenum">
              <a:rPr lang="en-US" smtClean="0"/>
              <a:pPr/>
              <a:t>59</a:t>
            </a:fld>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1990560357"/>
              </p:ext>
            </p:extLst>
          </p:nvPr>
        </p:nvGraphicFramePr>
        <p:xfrm>
          <a:off x="394298" y="1507525"/>
          <a:ext cx="13877755" cy="4114799"/>
        </p:xfrm>
        <a:graphic>
          <a:graphicData uri="http://schemas.openxmlformats.org/drawingml/2006/table">
            <a:tbl>
              <a:tblPr firstRow="1" bandRow="1">
                <a:tableStyleId>{5C22544A-7EE6-4342-B048-85BDC9FD1C3A}</a:tableStyleId>
              </a:tblPr>
              <a:tblGrid>
                <a:gridCol w="7211254"/>
                <a:gridCol w="3377694"/>
                <a:gridCol w="3288807"/>
              </a:tblGrid>
              <a:tr h="556054">
                <a:tc>
                  <a:txBody>
                    <a:bodyPr/>
                    <a:lstStyle/>
                    <a:p>
                      <a:r>
                        <a:rPr lang="en-US" sz="2800" dirty="0" smtClean="0"/>
                        <a:t>PARAMETER</a:t>
                      </a:r>
                      <a:endParaRPr lang="en-US" sz="2800" dirty="0"/>
                    </a:p>
                  </a:txBody>
                  <a:tcPr/>
                </a:tc>
                <a:tc>
                  <a:txBody>
                    <a:bodyPr/>
                    <a:lstStyle/>
                    <a:p>
                      <a:pPr algn="ctr"/>
                      <a:r>
                        <a:rPr lang="en-US" sz="2800" dirty="0" smtClean="0"/>
                        <a:t>SOIC</a:t>
                      </a:r>
                      <a:endParaRPr lang="en-US" sz="2800" dirty="0"/>
                    </a:p>
                  </a:txBody>
                  <a:tcPr/>
                </a:tc>
                <a:tc>
                  <a:txBody>
                    <a:bodyPr/>
                    <a:lstStyle/>
                    <a:p>
                      <a:pPr algn="ctr"/>
                      <a:r>
                        <a:rPr lang="en-US" sz="2800" dirty="0" smtClean="0"/>
                        <a:t>HOT ROD</a:t>
                      </a:r>
                      <a:endParaRPr lang="en-US" sz="2800" dirty="0"/>
                    </a:p>
                  </a:txBody>
                  <a:tcPr/>
                </a:tc>
              </a:tr>
              <a:tr h="5560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Power Dissipated IC</a:t>
                      </a:r>
                      <a:r>
                        <a:rPr lang="en-US" sz="2800" baseline="0" dirty="0" smtClean="0"/>
                        <a:t> (</a:t>
                      </a:r>
                      <a:r>
                        <a:rPr lang="en-US" sz="2800" b="1" dirty="0" smtClean="0">
                          <a:solidFill>
                            <a:srgbClr val="FF0000"/>
                          </a:solidFill>
                        </a:rPr>
                        <a:t>P</a:t>
                      </a:r>
                      <a:r>
                        <a:rPr lang="en-US" sz="2800" b="1" baseline="-25000" dirty="0" smtClean="0">
                          <a:solidFill>
                            <a:srgbClr val="FF0000"/>
                          </a:solidFill>
                        </a:rPr>
                        <a:t>D</a:t>
                      </a:r>
                      <a:r>
                        <a:rPr lang="en-US" sz="2800" baseline="0" dirty="0" smtClean="0"/>
                        <a:t>)</a:t>
                      </a:r>
                      <a:endParaRPr lang="en-US" sz="2800" dirty="0" smtClean="0"/>
                    </a:p>
                  </a:txBody>
                  <a:tcPr/>
                </a:tc>
                <a:tc>
                  <a:txBody>
                    <a:bodyPr/>
                    <a:lstStyle/>
                    <a:p>
                      <a:pPr algn="ctr"/>
                      <a:r>
                        <a:rPr lang="en-US" sz="2800" b="1" dirty="0" smtClean="0">
                          <a:solidFill>
                            <a:srgbClr val="FF0000"/>
                          </a:solidFill>
                        </a:rPr>
                        <a:t>1.655W</a:t>
                      </a:r>
                      <a:endParaRPr lang="en-US" sz="2800" b="1" dirty="0">
                        <a:solidFill>
                          <a:srgbClr val="FF0000"/>
                        </a:solidFill>
                      </a:endParaRPr>
                    </a:p>
                  </a:txBody>
                  <a:tcPr/>
                </a:tc>
                <a:tc>
                  <a:txBody>
                    <a:bodyPr/>
                    <a:lstStyle/>
                    <a:p>
                      <a:pPr algn="ctr"/>
                      <a:r>
                        <a:rPr lang="en-US" sz="2800" b="1" dirty="0" smtClean="0">
                          <a:solidFill>
                            <a:srgbClr val="FF0000"/>
                          </a:solidFill>
                        </a:rPr>
                        <a:t>1.03 W</a:t>
                      </a:r>
                      <a:endParaRPr lang="en-US" sz="2800" b="1" dirty="0">
                        <a:solidFill>
                          <a:srgbClr val="FF0000"/>
                        </a:solidFill>
                      </a:endParaRPr>
                    </a:p>
                  </a:txBody>
                  <a:tcPr/>
                </a:tc>
              </a:tr>
              <a:tr h="1000897">
                <a:tc>
                  <a:txBody>
                    <a:bodyPr/>
                    <a:lstStyle/>
                    <a:p>
                      <a:r>
                        <a:rPr lang="en-US" sz="2800" dirty="0" smtClean="0"/>
                        <a:t>Junction</a:t>
                      </a:r>
                      <a:r>
                        <a:rPr lang="en-US" sz="2800" baseline="0" dirty="0" smtClean="0"/>
                        <a:t> to Ambient Thermal Resistance (</a:t>
                      </a:r>
                      <a:r>
                        <a:rPr lang="en-US" sz="2800" b="1" baseline="0" dirty="0" smtClean="0">
                          <a:solidFill>
                            <a:srgbClr val="FF0000"/>
                          </a:solidFill>
                        </a:rPr>
                        <a:t>R</a:t>
                      </a:r>
                      <a:r>
                        <a:rPr kumimoji="1" lang="el-GR" sz="2800" b="1" baseline="-25000" dirty="0" smtClean="0">
                          <a:solidFill>
                            <a:srgbClr val="FF0000"/>
                          </a:solidFill>
                        </a:rPr>
                        <a:t>θ</a:t>
                      </a:r>
                      <a:r>
                        <a:rPr kumimoji="1" lang="en-US" sz="2800" b="1" baseline="-25000" dirty="0" smtClean="0">
                          <a:solidFill>
                            <a:srgbClr val="FF0000"/>
                          </a:solidFill>
                        </a:rPr>
                        <a:t>JA</a:t>
                      </a:r>
                      <a:r>
                        <a:rPr lang="en-US" sz="2800" b="1" baseline="-25000" dirty="0" smtClean="0">
                          <a:solidFill>
                            <a:srgbClr val="FF0000"/>
                          </a:solidFill>
                        </a:rPr>
                        <a:t> </a:t>
                      </a:r>
                      <a:r>
                        <a:rPr lang="en-US" sz="2800" b="1" dirty="0" smtClean="0">
                          <a:solidFill>
                            <a:schemeClr val="tx1"/>
                          </a:solidFill>
                        </a:rPr>
                        <a:t>)</a:t>
                      </a:r>
                      <a:endParaRPr lang="en-US" sz="28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 25 °C/W</a:t>
                      </a:r>
                    </a:p>
                    <a:p>
                      <a:pPr algn="ctr"/>
                      <a:endParaRPr lang="en-US"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 47 °C/W</a:t>
                      </a:r>
                    </a:p>
                    <a:p>
                      <a:pPr algn="ctr"/>
                      <a:endParaRPr lang="en-US" sz="2800" dirty="0"/>
                    </a:p>
                  </a:txBody>
                  <a:tcPr/>
                </a:tc>
              </a:tr>
              <a:tr h="1445740">
                <a:tc>
                  <a:txBody>
                    <a:bodyPr/>
                    <a:lstStyle/>
                    <a:p>
                      <a:r>
                        <a:rPr lang="en-US" sz="2800" dirty="0" smtClean="0"/>
                        <a:t>Temperature Rise</a:t>
                      </a:r>
                      <a:endParaRPr lang="en-US"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1.655 W</a:t>
                      </a:r>
                      <a:r>
                        <a:rPr lang="en-US" sz="2800" b="1" baseline="0" dirty="0" smtClean="0">
                          <a:solidFill>
                            <a:srgbClr val="FF0000"/>
                          </a:solidFill>
                        </a:rPr>
                        <a:t> x 25</a:t>
                      </a:r>
                      <a:r>
                        <a:rPr lang="en-US" sz="2800" b="1" dirty="0" smtClean="0">
                          <a:solidFill>
                            <a:srgbClr val="FF0000"/>
                          </a:solidFill>
                        </a:rPr>
                        <a:t>°C/W</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baseline="0" dirty="0" smtClean="0">
                          <a:solidFill>
                            <a:srgbClr val="FF0000"/>
                          </a:solidFill>
                        </a:rPr>
                        <a:t> = 41.3</a:t>
                      </a:r>
                      <a:r>
                        <a:rPr lang="en-US" sz="2800" b="1" dirty="0" smtClean="0">
                          <a:solidFill>
                            <a:srgbClr val="FF0000"/>
                          </a:solidFill>
                        </a:rPr>
                        <a:t>°C</a:t>
                      </a:r>
                      <a:endParaRPr lang="en-US" sz="28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rPr>
                        <a:t>1.03 W</a:t>
                      </a:r>
                      <a:r>
                        <a:rPr lang="en-US" sz="2800" b="1" baseline="0" dirty="0" smtClean="0">
                          <a:solidFill>
                            <a:srgbClr val="FF0000"/>
                          </a:solidFill>
                        </a:rPr>
                        <a:t> x 47</a:t>
                      </a:r>
                      <a:r>
                        <a:rPr lang="en-US" sz="2800" b="1" dirty="0" smtClean="0">
                          <a:solidFill>
                            <a:srgbClr val="FF0000"/>
                          </a:solidFill>
                        </a:rPr>
                        <a:t>°C/W</a:t>
                      </a: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baseline="0" dirty="0" smtClean="0">
                          <a:solidFill>
                            <a:srgbClr val="FF0000"/>
                          </a:solidFill>
                        </a:rPr>
                        <a:t> = 48.4</a:t>
                      </a:r>
                      <a:r>
                        <a:rPr lang="en-US" sz="2800" b="1" dirty="0" smtClean="0">
                          <a:solidFill>
                            <a:srgbClr val="FF0000"/>
                          </a:solidFill>
                        </a:rPr>
                        <a:t>°C</a:t>
                      </a:r>
                      <a:endParaRPr lang="en-US" sz="28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p>
                  </a:txBody>
                  <a:tcPr/>
                </a:tc>
              </a:tr>
              <a:tr h="556054">
                <a:tc>
                  <a:txBody>
                    <a:bodyPr/>
                    <a:lstStyle/>
                    <a:p>
                      <a:r>
                        <a:rPr lang="en-US" sz="2800" dirty="0" smtClean="0"/>
                        <a:t>At </a:t>
                      </a:r>
                      <a:r>
                        <a:rPr lang="en-US" sz="2800" b="0" dirty="0" smtClean="0">
                          <a:solidFill>
                            <a:schemeClr val="tx1"/>
                          </a:solidFill>
                        </a:rPr>
                        <a:t>25°C Ambient</a:t>
                      </a:r>
                      <a:endParaRPr lang="en-US" sz="2800" b="0" dirty="0">
                        <a:solidFill>
                          <a:schemeClr val="tx1"/>
                        </a:solidFill>
                      </a:endParaRPr>
                    </a:p>
                  </a:txBody>
                  <a:tcPr/>
                </a:tc>
                <a:tc>
                  <a:txBody>
                    <a:bodyPr/>
                    <a:lstStyle/>
                    <a:p>
                      <a:pPr algn="ctr"/>
                      <a:r>
                        <a:rPr lang="en-US" sz="2800" dirty="0" smtClean="0"/>
                        <a:t>~ 66 </a:t>
                      </a:r>
                      <a:r>
                        <a:rPr lang="en-US" sz="2800" b="0" dirty="0" smtClean="0">
                          <a:solidFill>
                            <a:schemeClr val="tx1"/>
                          </a:solidFill>
                        </a:rPr>
                        <a:t>°C</a:t>
                      </a:r>
                      <a:endParaRPr lang="en-US" sz="2800" dirty="0"/>
                    </a:p>
                  </a:txBody>
                  <a:tcPr/>
                </a:tc>
                <a:tc>
                  <a:txBody>
                    <a:bodyPr/>
                    <a:lstStyle/>
                    <a:p>
                      <a:pPr algn="ctr"/>
                      <a:r>
                        <a:rPr lang="en-US" sz="2800" dirty="0" smtClean="0"/>
                        <a:t>~ 73 </a:t>
                      </a:r>
                      <a:r>
                        <a:rPr lang="en-US" sz="2800" b="0" dirty="0" smtClean="0">
                          <a:solidFill>
                            <a:schemeClr val="tx1"/>
                          </a:solidFill>
                        </a:rPr>
                        <a:t>°C</a:t>
                      </a:r>
                      <a:endParaRPr lang="en-US" sz="2800" dirty="0"/>
                    </a:p>
                  </a:txBody>
                  <a:tcPr/>
                </a:tc>
              </a:tr>
            </a:tbl>
          </a:graphicData>
        </a:graphic>
      </p:graphicFrame>
    </p:spTree>
    <p:extLst>
      <p:ext uri="{BB962C8B-B14F-4D97-AF65-F5344CB8AC3E}">
        <p14:creationId xmlns:p14="http://schemas.microsoft.com/office/powerpoint/2010/main" val="3417696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8" name="Picture 750" descr="C:\Users\a0272435\Documents\SWIFT\TPS54824 (Higgins)\Thermal\FAE Summit 2018\Heat Transfer 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438" y="3064749"/>
            <a:ext cx="7898325" cy="4278387"/>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p:nvPr>
        </p:nvSpPr>
        <p:spPr/>
        <p:txBody>
          <a:bodyPr/>
          <a:lstStyle/>
          <a:p>
            <a:r>
              <a:rPr lang="en-US" altLang="en-US" dirty="0" smtClean="0"/>
              <a:t>Heat transfer </a:t>
            </a:r>
            <a:r>
              <a:rPr lang="en-US" altLang="en-US" dirty="0"/>
              <a:t>b</a:t>
            </a:r>
            <a:r>
              <a:rPr lang="en-US" altLang="en-US" dirty="0" smtClean="0"/>
              <a:t>asic theory</a:t>
            </a:r>
            <a:endParaRPr lang="en-US" altLang="en-US" dirty="0"/>
          </a:p>
        </p:txBody>
      </p:sp>
      <p:sp>
        <p:nvSpPr>
          <p:cNvPr id="8" name="Content Placeholder 7"/>
          <p:cNvSpPr>
            <a:spLocks noGrp="1"/>
          </p:cNvSpPr>
          <p:nvPr>
            <p:ph idx="1"/>
          </p:nvPr>
        </p:nvSpPr>
        <p:spPr/>
        <p:txBody>
          <a:bodyPr>
            <a:normAutofit/>
          </a:bodyPr>
          <a:lstStyle/>
          <a:p>
            <a:r>
              <a:rPr lang="en-US" b="1" dirty="0" smtClean="0"/>
              <a:t>Conduction:</a:t>
            </a:r>
          </a:p>
          <a:p>
            <a:endParaRPr lang="en-US" b="1" dirty="0" smtClean="0"/>
          </a:p>
          <a:p>
            <a:r>
              <a:rPr lang="en-US" b="1" dirty="0" smtClean="0"/>
              <a:t>Convection:</a:t>
            </a:r>
          </a:p>
          <a:p>
            <a:endParaRPr lang="en-US" b="1" dirty="0"/>
          </a:p>
          <a:p>
            <a:r>
              <a:rPr lang="en-US" b="1" dirty="0" smtClean="0"/>
              <a:t>Radiation:</a:t>
            </a:r>
            <a:endParaRPr lang="en-US" dirty="0"/>
          </a:p>
          <a:p>
            <a:endParaRPr lang="en-US" dirty="0" smtClean="0"/>
          </a:p>
          <a:p>
            <a:r>
              <a:rPr lang="en-US" dirty="0" smtClean="0"/>
              <a:t>Where:</a:t>
            </a:r>
          </a:p>
          <a:p>
            <a:pPr lvl="2"/>
            <a:r>
              <a:rPr lang="en-US" dirty="0" smtClean="0"/>
              <a:t>Q = heat</a:t>
            </a:r>
          </a:p>
          <a:p>
            <a:pPr lvl="2"/>
            <a:r>
              <a:rPr lang="en-US" dirty="0"/>
              <a:t>k</a:t>
            </a:r>
            <a:r>
              <a:rPr lang="en-US" dirty="0" smtClean="0"/>
              <a:t> = material conductivity</a:t>
            </a:r>
          </a:p>
          <a:p>
            <a:pPr lvl="2"/>
            <a:r>
              <a:rPr lang="en-US" dirty="0" smtClean="0"/>
              <a:t>A = area</a:t>
            </a:r>
          </a:p>
          <a:p>
            <a:pPr lvl="2"/>
            <a:r>
              <a:rPr lang="en-US" dirty="0" smtClean="0"/>
              <a:t>L = thickness (length)</a:t>
            </a:r>
          </a:p>
          <a:p>
            <a:pPr lvl="2"/>
            <a:r>
              <a:rPr lang="en-US" dirty="0"/>
              <a:t>h</a:t>
            </a:r>
            <a:r>
              <a:rPr lang="en-US" dirty="0" smtClean="0"/>
              <a:t> = convection coefficient</a:t>
            </a:r>
          </a:p>
          <a:p>
            <a:pPr lvl="2"/>
            <a:r>
              <a:rPr lang="el-GR" dirty="0" smtClean="0">
                <a:latin typeface="Arial"/>
                <a:cs typeface="Arial"/>
              </a:rPr>
              <a:t>Δ</a:t>
            </a:r>
            <a:r>
              <a:rPr lang="en-US" dirty="0" smtClean="0"/>
              <a:t>T = temperature delta</a:t>
            </a:r>
          </a:p>
          <a:p>
            <a:pPr lvl="2"/>
            <a:r>
              <a:rPr lang="el-GR" dirty="0" smtClean="0">
                <a:latin typeface="Arial"/>
                <a:cs typeface="Arial"/>
              </a:rPr>
              <a:t>ε</a:t>
            </a:r>
            <a:r>
              <a:rPr lang="en-US" dirty="0" smtClean="0"/>
              <a:t> = emissivity</a:t>
            </a:r>
          </a:p>
          <a:p>
            <a:pPr lvl="2"/>
            <a:r>
              <a:rPr lang="el-GR" dirty="0" smtClean="0">
                <a:latin typeface="Arial"/>
                <a:cs typeface="Arial"/>
              </a:rPr>
              <a:t>σ</a:t>
            </a:r>
            <a:r>
              <a:rPr lang="en-US" dirty="0" smtClean="0"/>
              <a:t> = Stefan-Boltzmann constant </a:t>
            </a:r>
            <a:endParaRPr lang="en-US" dirty="0"/>
          </a:p>
        </p:txBody>
      </p:sp>
      <p:sp>
        <p:nvSpPr>
          <p:cNvPr id="16" name="Slide Number Placeholder 3"/>
          <p:cNvSpPr>
            <a:spLocks noGrp="1"/>
          </p:cNvSpPr>
          <p:nvPr>
            <p:ph type="sldNum" sz="quarter" idx="10"/>
          </p:nvPr>
        </p:nvSpPr>
        <p:spPr/>
        <p:txBody>
          <a:bodyPr/>
          <a:lstStyle/>
          <a:p>
            <a:fld id="{2B97888F-6AF7-4263-B69D-592D8C33BAC7}" type="slidenum">
              <a:rPr lang="en-US" smtClean="0"/>
              <a:pPr/>
              <a:t>6</a:t>
            </a:fld>
            <a:endParaRPr lang="en-US"/>
          </a:p>
        </p:txBody>
      </p:sp>
      <p:sp>
        <p:nvSpPr>
          <p:cNvPr id="4" name="Rectangle 3"/>
          <p:cNvSpPr/>
          <p:nvPr/>
        </p:nvSpPr>
        <p:spPr>
          <a:xfrm>
            <a:off x="5948997" y="1547793"/>
            <a:ext cx="2565318" cy="738664"/>
          </a:xfrm>
          <a:prstGeom prst="rect">
            <a:avLst/>
          </a:prstGeom>
        </p:spPr>
        <p:txBody>
          <a:bodyPr wrap="none" lIns="146304" tIns="73152" rIns="146304" bIns="73152">
            <a:spAutoFit/>
          </a:bodyPr>
          <a:lstStyle/>
          <a:p>
            <a:r>
              <a:rPr lang="de-CH" sz="3800" b="1" dirty="0">
                <a:solidFill>
                  <a:schemeClr val="accent3"/>
                </a:solidFill>
              </a:rPr>
              <a:t>Dominant</a:t>
            </a:r>
            <a:endParaRPr lang="en-US" sz="3800" b="1" dirty="0">
              <a:solidFill>
                <a:schemeClr val="accent3"/>
              </a:solidFill>
            </a:endParaRPr>
          </a:p>
        </p:txBody>
      </p:sp>
      <p:sp>
        <p:nvSpPr>
          <p:cNvPr id="9" name="Rectangle 8"/>
          <p:cNvSpPr/>
          <p:nvPr/>
        </p:nvSpPr>
        <p:spPr>
          <a:xfrm>
            <a:off x="527901" y="1046808"/>
            <a:ext cx="5120640" cy="1755648"/>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lang="en-US">
              <a:solidFill>
                <a:schemeClr val="accent3"/>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37374592"/>
              </p:ext>
            </p:extLst>
          </p:nvPr>
        </p:nvGraphicFramePr>
        <p:xfrm>
          <a:off x="3332165" y="1152394"/>
          <a:ext cx="2145792" cy="877824"/>
        </p:xfrm>
        <a:graphic>
          <a:graphicData uri="http://schemas.openxmlformats.org/presentationml/2006/ole">
            <mc:AlternateContent xmlns:mc="http://schemas.openxmlformats.org/markup-compatibility/2006">
              <mc:Choice xmlns:v="urn:schemas-microsoft-com:vml" Requires="v">
                <p:oleObj spid="_x0000_s37301" name="Equation" r:id="rId5" imgW="838080" imgH="342720" progId="Equation.DSMT4">
                  <p:embed/>
                </p:oleObj>
              </mc:Choice>
              <mc:Fallback>
                <p:oleObj name="Equation" r:id="rId5" imgW="838080" imgH="342720" progId="Equation.DSMT4">
                  <p:embed/>
                  <p:pic>
                    <p:nvPicPr>
                      <p:cNvPr id="0" name=""/>
                      <p:cNvPicPr/>
                      <p:nvPr/>
                    </p:nvPicPr>
                    <p:blipFill>
                      <a:blip r:embed="rId6"/>
                      <a:stretch>
                        <a:fillRect/>
                      </a:stretch>
                    </p:blipFill>
                    <p:spPr>
                      <a:xfrm>
                        <a:off x="3332165" y="1152394"/>
                        <a:ext cx="2145792" cy="877824"/>
                      </a:xfrm>
                      <a:prstGeom prst="rect">
                        <a:avLst/>
                      </a:prstGeom>
                      <a:ln>
                        <a:solidFill>
                          <a:schemeClr val="tx1"/>
                        </a:solid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21960263"/>
              </p:ext>
            </p:extLst>
          </p:nvPr>
        </p:nvGraphicFramePr>
        <p:xfrm>
          <a:off x="3332166" y="2222501"/>
          <a:ext cx="1976120" cy="396240"/>
        </p:xfrm>
        <a:graphic>
          <a:graphicData uri="http://schemas.openxmlformats.org/presentationml/2006/ole">
            <mc:AlternateContent xmlns:mc="http://schemas.openxmlformats.org/markup-compatibility/2006">
              <mc:Choice xmlns:v="urn:schemas-microsoft-com:vml" Requires="v">
                <p:oleObj spid="_x0000_s37302" name="Equation" r:id="rId7" imgW="825480" imgH="164880" progId="Equation.DSMT4">
                  <p:embed/>
                </p:oleObj>
              </mc:Choice>
              <mc:Fallback>
                <p:oleObj name="Equation" r:id="rId7" imgW="825480" imgH="164880" progId="Equation.DSMT4">
                  <p:embed/>
                  <p:pic>
                    <p:nvPicPr>
                      <p:cNvPr id="0" name=""/>
                      <p:cNvPicPr/>
                      <p:nvPr/>
                    </p:nvPicPr>
                    <p:blipFill>
                      <a:blip r:embed="rId8"/>
                      <a:stretch>
                        <a:fillRect/>
                      </a:stretch>
                    </p:blipFill>
                    <p:spPr>
                      <a:xfrm>
                        <a:off x="3332166" y="2222501"/>
                        <a:ext cx="1976120" cy="396240"/>
                      </a:xfrm>
                      <a:prstGeom prst="rect">
                        <a:avLst/>
                      </a:prstGeom>
                      <a:ln>
                        <a:solidFill>
                          <a:schemeClr val="tx1"/>
                        </a:solidFill>
                      </a:ln>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564201691"/>
              </p:ext>
            </p:extLst>
          </p:nvPr>
        </p:nvGraphicFramePr>
        <p:xfrm>
          <a:off x="3332165" y="2991230"/>
          <a:ext cx="3403158" cy="731520"/>
        </p:xfrm>
        <a:graphic>
          <a:graphicData uri="http://schemas.openxmlformats.org/presentationml/2006/ole">
            <mc:AlternateContent xmlns:mc="http://schemas.openxmlformats.org/markup-compatibility/2006">
              <mc:Choice xmlns:v="urn:schemas-microsoft-com:vml" Requires="v">
                <p:oleObj spid="_x0000_s37303" name="Equation" r:id="rId9" imgW="1358640" imgH="291960" progId="Equation.DSMT4">
                  <p:embed/>
                </p:oleObj>
              </mc:Choice>
              <mc:Fallback>
                <p:oleObj name="Equation" r:id="rId9" imgW="1358640" imgH="291960" progId="Equation.DSMT4">
                  <p:embed/>
                  <p:pic>
                    <p:nvPicPr>
                      <p:cNvPr id="0" name=""/>
                      <p:cNvPicPr/>
                      <p:nvPr/>
                    </p:nvPicPr>
                    <p:blipFill>
                      <a:blip r:embed="rId10"/>
                      <a:stretch>
                        <a:fillRect/>
                      </a:stretch>
                    </p:blipFill>
                    <p:spPr>
                      <a:xfrm>
                        <a:off x="3332165" y="2991230"/>
                        <a:ext cx="3403158" cy="73152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1379812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LMR33630 </a:t>
            </a:r>
            <a:r>
              <a:rPr kumimoji="1" lang="en-US" sz="4400" dirty="0" smtClean="0"/>
              <a:t>EVM MEASUREMENT</a:t>
            </a:r>
            <a:endParaRPr lang="en-US" sz="4400" dirty="0"/>
          </a:p>
        </p:txBody>
      </p:sp>
      <p:sp>
        <p:nvSpPr>
          <p:cNvPr id="3" name="Slide Number Placeholder 2"/>
          <p:cNvSpPr>
            <a:spLocks noGrp="1"/>
          </p:cNvSpPr>
          <p:nvPr>
            <p:ph type="sldNum" sz="quarter" idx="10"/>
          </p:nvPr>
        </p:nvSpPr>
        <p:spPr/>
        <p:txBody>
          <a:bodyPr/>
          <a:lstStyle/>
          <a:p>
            <a:fld id="{803D9FE4-F784-4A94-8F3E-54A098F0E8CC}" type="slidenum">
              <a:rPr lang="en-US" smtClean="0"/>
              <a:pPr/>
              <a:t>60</a:t>
            </a:fld>
            <a:endParaRPr lang="en-US" dirty="0"/>
          </a:p>
        </p:txBody>
      </p:sp>
      <p:sp>
        <p:nvSpPr>
          <p:cNvPr id="9" name="TextBox 8"/>
          <p:cNvSpPr txBox="1"/>
          <p:nvPr/>
        </p:nvSpPr>
        <p:spPr>
          <a:xfrm>
            <a:off x="2610590" y="1243937"/>
            <a:ext cx="1260389" cy="523220"/>
          </a:xfrm>
          <a:prstGeom prst="rect">
            <a:avLst/>
          </a:prstGeom>
          <a:solidFill>
            <a:srgbClr val="FF0000"/>
          </a:solidFill>
        </p:spPr>
        <p:txBody>
          <a:bodyPr wrap="square" rtlCol="0">
            <a:spAutoFit/>
          </a:bodyPr>
          <a:lstStyle/>
          <a:p>
            <a:pPr algn="ctr"/>
            <a:r>
              <a:rPr lang="en-US" sz="2800" b="1" dirty="0" smtClean="0">
                <a:solidFill>
                  <a:schemeClr val="bg1"/>
                </a:solidFill>
              </a:rPr>
              <a:t>SOIC</a:t>
            </a:r>
            <a:endParaRPr lang="en-US" sz="2800" b="1" dirty="0">
              <a:solidFill>
                <a:schemeClr val="bg1"/>
              </a:solidFill>
            </a:endParaRPr>
          </a:p>
        </p:txBody>
      </p:sp>
      <p:sp>
        <p:nvSpPr>
          <p:cNvPr id="10" name="TextBox 9"/>
          <p:cNvSpPr txBox="1"/>
          <p:nvPr/>
        </p:nvSpPr>
        <p:spPr>
          <a:xfrm>
            <a:off x="9929316" y="1248032"/>
            <a:ext cx="1834316" cy="523220"/>
          </a:xfrm>
          <a:prstGeom prst="rect">
            <a:avLst/>
          </a:prstGeom>
          <a:solidFill>
            <a:srgbClr val="FF0000"/>
          </a:solidFill>
        </p:spPr>
        <p:txBody>
          <a:bodyPr wrap="square" rtlCol="0">
            <a:spAutoFit/>
          </a:bodyPr>
          <a:lstStyle/>
          <a:p>
            <a:pPr algn="ctr"/>
            <a:r>
              <a:rPr lang="en-US" sz="2800" b="1" dirty="0" smtClean="0">
                <a:solidFill>
                  <a:schemeClr val="bg1"/>
                </a:solidFill>
              </a:rPr>
              <a:t>HOTROD</a:t>
            </a:r>
            <a:endParaRPr lang="en-US" sz="2800" b="1" dirty="0">
              <a:solidFill>
                <a:schemeClr val="bg1"/>
              </a:solidFill>
            </a:endParaRPr>
          </a:p>
        </p:txBody>
      </p:sp>
      <p:pic>
        <p:nvPicPr>
          <p:cNvPr id="34818" name="Picture 2" descr="C:\Users\a0414159\Desktop\FAE_Summit\Thermal\New folder\Reef_HotRod_12VIN_3.3VOUT_3A_2100kHz.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9112" y="176715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a0414159\Desktop\FAE_Summit\Thermal\New folder\Reef_SOIC_12VIN_3.3VOUT_3A_2100kHz.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68" y="1771252"/>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35726" y="6343252"/>
            <a:ext cx="7014251" cy="1692771"/>
          </a:xfrm>
          <a:prstGeom prst="rect">
            <a:avLst/>
          </a:prstGeom>
          <a:noFill/>
          <a:ln>
            <a:noFill/>
          </a:ln>
        </p:spPr>
        <p:txBody>
          <a:bodyPr wrap="square" rtlCol="0">
            <a:spAutoFit/>
          </a:bodyPr>
          <a:lstStyle/>
          <a:p>
            <a:r>
              <a:rPr lang="en-US" sz="2400" b="1" dirty="0" smtClean="0"/>
              <a:t>Measured Case Temperature = 61°C</a:t>
            </a:r>
          </a:p>
          <a:p>
            <a:r>
              <a:rPr lang="en-US" sz="2400" b="1" dirty="0" smtClean="0"/>
              <a:t>With Ψ</a:t>
            </a:r>
            <a:r>
              <a:rPr lang="en-US" sz="2400" b="1" baseline="-25000" dirty="0" smtClean="0"/>
              <a:t>JT</a:t>
            </a:r>
            <a:r>
              <a:rPr lang="en-US" sz="2400" b="1" dirty="0" smtClean="0"/>
              <a:t> = 4.3°C/W</a:t>
            </a:r>
          </a:p>
          <a:p>
            <a:r>
              <a:rPr lang="en-US" sz="2400" b="1" dirty="0" smtClean="0">
                <a:solidFill>
                  <a:srgbClr val="0070C0"/>
                </a:solidFill>
              </a:rPr>
              <a:t>Junction Temperature ~ 68°C </a:t>
            </a:r>
            <a:endParaRPr lang="en-US" sz="2400" b="1" dirty="0">
              <a:solidFill>
                <a:srgbClr val="0070C0"/>
              </a:solidFill>
            </a:endParaRPr>
          </a:p>
          <a:p>
            <a:r>
              <a:rPr lang="en-US" sz="3200" dirty="0" smtClean="0"/>
              <a:t>  </a:t>
            </a:r>
            <a:r>
              <a:rPr lang="en-US" sz="3200" dirty="0"/>
              <a:t>	</a:t>
            </a:r>
            <a:r>
              <a:rPr lang="en-US" sz="3200" dirty="0" smtClean="0"/>
              <a:t>	</a:t>
            </a:r>
            <a:endParaRPr lang="en-US" sz="3200" dirty="0"/>
          </a:p>
        </p:txBody>
      </p:sp>
      <p:sp>
        <p:nvSpPr>
          <p:cNvPr id="24" name="TextBox 23"/>
          <p:cNvSpPr txBox="1"/>
          <p:nvPr/>
        </p:nvSpPr>
        <p:spPr>
          <a:xfrm>
            <a:off x="7671860" y="6343252"/>
            <a:ext cx="6958540" cy="1692771"/>
          </a:xfrm>
          <a:prstGeom prst="rect">
            <a:avLst/>
          </a:prstGeom>
          <a:noFill/>
          <a:ln>
            <a:noFill/>
          </a:ln>
        </p:spPr>
        <p:txBody>
          <a:bodyPr wrap="square" rtlCol="0">
            <a:spAutoFit/>
          </a:bodyPr>
          <a:lstStyle/>
          <a:p>
            <a:r>
              <a:rPr lang="en-US" sz="2400" b="1" dirty="0" smtClean="0"/>
              <a:t>Measured Case Temperature = 67°C</a:t>
            </a:r>
          </a:p>
          <a:p>
            <a:r>
              <a:rPr lang="en-US" sz="2400" b="1" dirty="0"/>
              <a:t>With </a:t>
            </a:r>
            <a:r>
              <a:rPr lang="en-US" sz="2400" b="1" dirty="0" smtClean="0"/>
              <a:t>Ψ</a:t>
            </a:r>
            <a:r>
              <a:rPr lang="en-US" sz="2400" b="1" baseline="-25000" dirty="0" smtClean="0"/>
              <a:t>JT</a:t>
            </a:r>
            <a:r>
              <a:rPr lang="en-US" sz="2400" b="1" dirty="0" smtClean="0"/>
              <a:t> </a:t>
            </a:r>
            <a:r>
              <a:rPr lang="en-US" sz="2400" b="1" dirty="0"/>
              <a:t>= </a:t>
            </a:r>
            <a:r>
              <a:rPr lang="en-US" sz="2400" b="1" dirty="0" smtClean="0"/>
              <a:t>0.8°C/W</a:t>
            </a:r>
          </a:p>
          <a:p>
            <a:r>
              <a:rPr lang="en-US" sz="2400" b="1" dirty="0" smtClean="0">
                <a:solidFill>
                  <a:srgbClr val="0070C0"/>
                </a:solidFill>
              </a:rPr>
              <a:t>Junction Temperature </a:t>
            </a:r>
            <a:r>
              <a:rPr lang="en-US" sz="2400" b="1" dirty="0">
                <a:solidFill>
                  <a:srgbClr val="0070C0"/>
                </a:solidFill>
              </a:rPr>
              <a:t>~ </a:t>
            </a:r>
            <a:r>
              <a:rPr lang="en-US" sz="2400" b="1" dirty="0" smtClean="0">
                <a:solidFill>
                  <a:srgbClr val="0070C0"/>
                </a:solidFill>
              </a:rPr>
              <a:t>68°C</a:t>
            </a:r>
            <a:endParaRPr lang="en-US" sz="2400" b="1" dirty="0">
              <a:solidFill>
                <a:srgbClr val="0070C0"/>
              </a:solidFill>
            </a:endParaRPr>
          </a:p>
          <a:p>
            <a:r>
              <a:rPr lang="en-US" sz="3200" dirty="0" smtClean="0"/>
              <a:t> </a:t>
            </a:r>
            <a:r>
              <a:rPr lang="en-US" sz="3200" dirty="0"/>
              <a:t>	</a:t>
            </a:r>
            <a:r>
              <a:rPr lang="en-US" sz="3200" dirty="0" smtClean="0"/>
              <a:t>	</a:t>
            </a:r>
            <a:endParaRPr lang="en-US" sz="3200" dirty="0"/>
          </a:p>
        </p:txBody>
      </p:sp>
      <p:sp>
        <p:nvSpPr>
          <p:cNvPr id="5" name="Rounded Rectangle 4"/>
          <p:cNvSpPr/>
          <p:nvPr/>
        </p:nvSpPr>
        <p:spPr>
          <a:xfrm>
            <a:off x="5572897" y="3812200"/>
            <a:ext cx="914400" cy="4819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2818075" y="3816295"/>
            <a:ext cx="914400" cy="4819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554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Example Summary</a:t>
            </a:r>
            <a:endParaRPr lang="en-US" sz="4400" dirty="0"/>
          </a:p>
        </p:txBody>
      </p:sp>
      <p:sp>
        <p:nvSpPr>
          <p:cNvPr id="3" name="Slide Number Placeholder 2"/>
          <p:cNvSpPr>
            <a:spLocks noGrp="1"/>
          </p:cNvSpPr>
          <p:nvPr>
            <p:ph type="sldNum" sz="quarter" idx="10"/>
          </p:nvPr>
        </p:nvSpPr>
        <p:spPr/>
        <p:txBody>
          <a:bodyPr/>
          <a:lstStyle/>
          <a:p>
            <a:fld id="{803D9FE4-F784-4A94-8F3E-54A098F0E8CC}" type="slidenum">
              <a:rPr lang="en-US" smtClean="0"/>
              <a:pPr/>
              <a:t>61</a:t>
            </a:fld>
            <a:endParaRPr lang="en-US" dirty="0"/>
          </a:p>
        </p:txBody>
      </p:sp>
      <p:sp>
        <p:nvSpPr>
          <p:cNvPr id="4" name="TextBox 3"/>
          <p:cNvSpPr txBox="1"/>
          <p:nvPr/>
        </p:nvSpPr>
        <p:spPr>
          <a:xfrm>
            <a:off x="395416" y="1383957"/>
            <a:ext cx="13926065" cy="3970318"/>
          </a:xfrm>
          <a:prstGeom prst="rect">
            <a:avLst/>
          </a:prstGeom>
          <a:noFill/>
        </p:spPr>
        <p:txBody>
          <a:bodyPr wrap="square" rtlCol="0">
            <a:spAutoFit/>
          </a:bodyPr>
          <a:lstStyle/>
          <a:p>
            <a:pPr marL="342900" indent="-342900">
              <a:buAutoNum type="arabicParenR"/>
            </a:pPr>
            <a:r>
              <a:rPr kumimoji="1" lang="en-US" sz="2800" dirty="0" smtClean="0"/>
              <a:t>R</a:t>
            </a:r>
            <a:r>
              <a:rPr kumimoji="1" lang="el-GR" sz="2800" baseline="-25000" dirty="0" smtClean="0"/>
              <a:t>θ</a:t>
            </a:r>
            <a:r>
              <a:rPr kumimoji="1" lang="en-US" sz="2800" baseline="-25000" dirty="0"/>
              <a:t>JA</a:t>
            </a:r>
            <a:r>
              <a:rPr lang="en-US" sz="2800" baseline="-25000" dirty="0"/>
              <a:t> </a:t>
            </a:r>
            <a:r>
              <a:rPr lang="en-US" sz="2800" dirty="0" smtClean="0"/>
              <a:t>value given in the datasheet thermal table should not be used to measure thermal  performance of the IC</a:t>
            </a:r>
          </a:p>
          <a:p>
            <a:pPr marL="342900" indent="-342900">
              <a:buAutoNum type="arabicParenR"/>
            </a:pPr>
            <a:endParaRPr lang="en-US" sz="2800" dirty="0" smtClean="0"/>
          </a:p>
          <a:p>
            <a:pPr marL="342900" indent="-342900">
              <a:buAutoNum type="arabicParenR"/>
            </a:pPr>
            <a:r>
              <a:rPr lang="en-US" sz="2800" dirty="0" smtClean="0"/>
              <a:t> The value is only useful to compare packages within TI and our competitors</a:t>
            </a:r>
          </a:p>
          <a:p>
            <a:pPr marL="342900" indent="-342900">
              <a:buAutoNum type="arabicParenR"/>
            </a:pPr>
            <a:endParaRPr lang="en-US" sz="2800" dirty="0" smtClean="0"/>
          </a:p>
          <a:p>
            <a:pPr marL="342900" indent="-342900">
              <a:buAutoNum type="arabicParenR"/>
            </a:pPr>
            <a:r>
              <a:rPr kumimoji="1" lang="en-US" sz="2800" dirty="0" smtClean="0"/>
              <a:t> </a:t>
            </a:r>
            <a:r>
              <a:rPr kumimoji="1" lang="en-US" sz="2800" dirty="0"/>
              <a:t>R</a:t>
            </a:r>
            <a:r>
              <a:rPr kumimoji="1" lang="el-GR" sz="2800" baseline="-25000" dirty="0"/>
              <a:t>θ</a:t>
            </a:r>
            <a:r>
              <a:rPr kumimoji="1" lang="en-US" sz="2800" baseline="-25000" dirty="0"/>
              <a:t>JA</a:t>
            </a:r>
            <a:r>
              <a:rPr lang="en-US" sz="2800" baseline="-25000" dirty="0"/>
              <a:t> </a:t>
            </a:r>
            <a:r>
              <a:rPr lang="en-US" sz="2800" dirty="0" smtClean="0"/>
              <a:t>curves within the datasheet can be used to predict the temperature of the IC for a given copper size area</a:t>
            </a:r>
          </a:p>
          <a:p>
            <a:pPr marL="342900" indent="-342900">
              <a:buAutoNum type="arabicParenR"/>
            </a:pPr>
            <a:endParaRPr lang="en-US" sz="2800" dirty="0" smtClean="0"/>
          </a:p>
          <a:p>
            <a:pPr marL="342900" indent="-342900">
              <a:buAutoNum type="arabicParenR"/>
            </a:pPr>
            <a:r>
              <a:rPr lang="en-US" sz="2800" dirty="0" smtClean="0"/>
              <a:t> Some datasheet will also show derating curves for a specific </a:t>
            </a:r>
            <a:r>
              <a:rPr kumimoji="1" lang="en-US" sz="2800" dirty="0"/>
              <a:t>R</a:t>
            </a:r>
            <a:r>
              <a:rPr kumimoji="1" lang="el-GR" sz="2800" baseline="-25000" dirty="0"/>
              <a:t>θ</a:t>
            </a:r>
            <a:r>
              <a:rPr kumimoji="1" lang="en-US" sz="2800" baseline="-25000" dirty="0"/>
              <a:t>JA</a:t>
            </a:r>
            <a:r>
              <a:rPr lang="en-US" sz="2800" baseline="-25000" dirty="0"/>
              <a:t> </a:t>
            </a:r>
            <a:r>
              <a:rPr lang="en-US" sz="2800" dirty="0" smtClean="0"/>
              <a:t>value</a:t>
            </a:r>
          </a:p>
        </p:txBody>
      </p:sp>
    </p:spTree>
    <p:extLst>
      <p:ext uri="{BB962C8B-B14F-4D97-AF65-F5344CB8AC3E}">
        <p14:creationId xmlns:p14="http://schemas.microsoft.com/office/powerpoint/2010/main" val="8616020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784" y="2867603"/>
            <a:ext cx="13533120" cy="1764030"/>
          </a:xfrm>
        </p:spPr>
        <p:txBody>
          <a:bodyPr/>
          <a:lstStyle/>
          <a:p>
            <a:pPr algn="ctr"/>
            <a:r>
              <a:rPr lang="en-US" sz="5400" dirty="0" smtClean="0"/>
              <a:t>Thank you</a:t>
            </a:r>
            <a:endParaRPr lang="en-US" sz="5400" dirty="0"/>
          </a:p>
        </p:txBody>
      </p:sp>
    </p:spTree>
    <p:extLst>
      <p:ext uri="{BB962C8B-B14F-4D97-AF65-F5344CB8AC3E}">
        <p14:creationId xmlns:p14="http://schemas.microsoft.com/office/powerpoint/2010/main" val="35828607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4233084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70840" y="171450"/>
            <a:ext cx="11524827" cy="1303021"/>
          </a:xfrm>
        </p:spPr>
        <p:txBody>
          <a:bodyPr/>
          <a:lstStyle/>
          <a:p>
            <a:pPr eaLnBrk="1" hangingPunct="1"/>
            <a:r>
              <a:rPr lang="en-US" altLang="en-US" dirty="0" smtClean="0"/>
              <a:t>Analogy Between Thermal and Electrical Resistance</a:t>
            </a:r>
            <a:endParaRPr lang="en-US" altLang="en-US" sz="3800" dirty="0"/>
          </a:p>
        </p:txBody>
      </p:sp>
      <p:pic>
        <p:nvPicPr>
          <p:cNvPr id="1536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7080" y="1407798"/>
            <a:ext cx="13078461" cy="5391150"/>
          </a:xfrm>
          <a:noFill/>
        </p:spPr>
      </p:pic>
      <p:sp>
        <p:nvSpPr>
          <p:cNvPr id="15364" name="TextBox 5"/>
          <p:cNvSpPr txBox="1">
            <a:spLocks noChangeArrowheads="1"/>
          </p:cNvSpPr>
          <p:nvPr/>
        </p:nvSpPr>
        <p:spPr bwMode="auto">
          <a:xfrm>
            <a:off x="487680" y="7056120"/>
            <a:ext cx="1385824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6304" tIns="73152" rIns="146304" bIns="7315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cs typeface="Arial" pitchFamily="34" charset="0"/>
              </a:rPr>
              <a:t>Electrical  =&gt;  Q is Charge			 Thermal =&gt;  Q is Heat 	</a:t>
            </a:r>
          </a:p>
        </p:txBody>
      </p:sp>
    </p:spTree>
    <p:extLst>
      <p:ext uri="{BB962C8B-B14F-4D97-AF65-F5344CB8AC3E}">
        <p14:creationId xmlns:p14="http://schemas.microsoft.com/office/powerpoint/2010/main" val="211795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ChangeArrowheads="1"/>
          </p:cNvSpPr>
          <p:nvPr/>
        </p:nvSpPr>
        <p:spPr bwMode="auto">
          <a:xfrm>
            <a:off x="853440" y="318137"/>
            <a:ext cx="13289280" cy="819710"/>
          </a:xfrm>
          <a:prstGeom prst="rect">
            <a:avLst/>
          </a:prstGeom>
          <a:noFill/>
          <a:ln w="9525">
            <a:noFill/>
            <a:miter lim="800000"/>
            <a:headEnd/>
            <a:tailEnd/>
          </a:ln>
        </p:spPr>
        <p:txBody>
          <a:bodyPr lIns="145680" tIns="74269" rIns="145680" bIns="74269">
            <a:spAutoFit/>
          </a:bodyPr>
          <a:lstStyle/>
          <a:p>
            <a:pPr marL="414021" indent="-414021" defTabSz="1300480" eaLnBrk="0" hangingPunct="0">
              <a:lnSpc>
                <a:spcPct val="85000"/>
              </a:lnSpc>
              <a:buClr>
                <a:srgbClr val="FF3300"/>
              </a:buClr>
              <a:defRPr/>
            </a:pPr>
            <a:r>
              <a:rPr lang="en-US" sz="5100" b="1" dirty="0">
                <a:solidFill>
                  <a:schemeClr val="bg1"/>
                </a:solidFill>
                <a:latin typeface="+mj-lt"/>
                <a:ea typeface="+mj-ea"/>
                <a:cs typeface="+mj-cs"/>
              </a:rPr>
              <a:t>Thermal Design 101</a:t>
            </a:r>
          </a:p>
        </p:txBody>
      </p:sp>
      <p:pic>
        <p:nvPicPr>
          <p:cNvPr id="19459" name="Picture 5" descr="Thermal Resistor Nest.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802" y="151735"/>
            <a:ext cx="9758680" cy="360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7161" y="3818859"/>
            <a:ext cx="7178040" cy="2887981"/>
          </a:xfrm>
          <a:prstGeom prst="rect">
            <a:avLst/>
          </a:prstGeom>
          <a:noFill/>
          <a:ln w="9525" algn="ctr">
            <a:noFill/>
            <a:miter lim="800000"/>
            <a:headEnd/>
            <a:tailEnd/>
          </a:ln>
        </p:spPr>
        <p:txBody>
          <a:bodyPr lIns="145579" tIns="74214" rIns="145579" bIns="74214"/>
          <a:lstStyle/>
          <a:p>
            <a:pPr marL="279400" indent="-279400" defTabSz="1300480">
              <a:lnSpc>
                <a:spcPct val="70000"/>
              </a:lnSpc>
              <a:spcBef>
                <a:spcPct val="65000"/>
              </a:spcBef>
              <a:defRPr/>
            </a:pPr>
            <a:r>
              <a:rPr lang="en-US" sz="3200" b="1" dirty="0"/>
              <a:t>Typical Values</a:t>
            </a:r>
            <a:endParaRPr lang="en-GB" sz="3200" kern="0" dirty="0">
              <a:latin typeface="+mn-lt"/>
            </a:endParaRPr>
          </a:p>
          <a:p>
            <a:pPr marL="279400" indent="-279400" defTabSz="1300480">
              <a:lnSpc>
                <a:spcPct val="70000"/>
              </a:lnSpc>
              <a:spcBef>
                <a:spcPct val="65000"/>
              </a:spcBef>
              <a:buFontTx/>
              <a:buChar char="•"/>
              <a:defRPr/>
            </a:pPr>
            <a:r>
              <a:rPr lang="el-GR" sz="3200" dirty="0"/>
              <a:t>θ</a:t>
            </a:r>
            <a:r>
              <a:rPr lang="en-US" sz="3200" baseline="-25000" dirty="0"/>
              <a:t>CU</a:t>
            </a:r>
            <a:r>
              <a:rPr lang="en-US" sz="3200" dirty="0"/>
              <a:t> </a:t>
            </a:r>
            <a:r>
              <a:rPr lang="en-US" sz="3200" dirty="0">
                <a:latin typeface="Arial"/>
                <a:cs typeface="Arial"/>
              </a:rPr>
              <a:t>≈ </a:t>
            </a:r>
            <a:r>
              <a:rPr lang="en-US" sz="3200" dirty="0">
                <a:solidFill>
                  <a:srgbClr val="FF0000"/>
                </a:solidFill>
                <a:latin typeface="Arial"/>
                <a:cs typeface="Arial"/>
              </a:rPr>
              <a:t>71.4</a:t>
            </a:r>
            <a:r>
              <a:rPr lang="en-US" sz="3200" dirty="0">
                <a:solidFill>
                  <a:srgbClr val="FF0000"/>
                </a:solidFill>
                <a:latin typeface="MS Mincho"/>
                <a:ea typeface="MS Mincho"/>
                <a:cs typeface="Arial"/>
              </a:rPr>
              <a:t>°</a:t>
            </a:r>
            <a:r>
              <a:rPr lang="en-US" sz="3200" dirty="0">
                <a:solidFill>
                  <a:srgbClr val="FF0000"/>
                </a:solidFill>
              </a:rPr>
              <a:t>C/W</a:t>
            </a:r>
          </a:p>
          <a:p>
            <a:pPr marL="1010920" lvl="1" indent="-279400" defTabSz="1300480">
              <a:lnSpc>
                <a:spcPct val="70000"/>
              </a:lnSpc>
              <a:spcBef>
                <a:spcPct val="65000"/>
              </a:spcBef>
              <a:buFontTx/>
              <a:buChar char="•"/>
              <a:defRPr/>
            </a:pPr>
            <a:r>
              <a:rPr lang="el-GR" sz="3200" dirty="0"/>
              <a:t> </a:t>
            </a:r>
            <a:r>
              <a:rPr lang="en-US" sz="3200" dirty="0"/>
              <a:t>Based on 1oz copper, W=1cm L=1cm. </a:t>
            </a:r>
            <a:r>
              <a:rPr lang="el-GR" sz="3200" dirty="0"/>
              <a:t>λ</a:t>
            </a:r>
            <a:r>
              <a:rPr lang="en-US" sz="3200" baseline="-25000" dirty="0"/>
              <a:t>CU</a:t>
            </a:r>
            <a:r>
              <a:rPr lang="en-US" sz="3200" dirty="0"/>
              <a:t>= 4 W/cm K</a:t>
            </a:r>
          </a:p>
          <a:p>
            <a:pPr marL="279400" indent="-279400" defTabSz="1300480">
              <a:lnSpc>
                <a:spcPct val="70000"/>
              </a:lnSpc>
              <a:spcBef>
                <a:spcPct val="65000"/>
              </a:spcBef>
              <a:buFontTx/>
              <a:buChar char="•"/>
              <a:defRPr/>
            </a:pPr>
            <a:r>
              <a:rPr lang="el-GR" sz="3200" dirty="0"/>
              <a:t>θ</a:t>
            </a:r>
            <a:r>
              <a:rPr lang="en-US" sz="3200" baseline="-25000" dirty="0"/>
              <a:t>VIA</a:t>
            </a:r>
            <a:r>
              <a:rPr lang="en-US" sz="3200" dirty="0"/>
              <a:t> </a:t>
            </a:r>
            <a:r>
              <a:rPr lang="en-US" sz="3200" dirty="0">
                <a:latin typeface="Arial"/>
                <a:cs typeface="Arial"/>
              </a:rPr>
              <a:t>≈ </a:t>
            </a:r>
            <a:r>
              <a:rPr lang="en-US" sz="3200" dirty="0">
                <a:solidFill>
                  <a:srgbClr val="FF0000"/>
                </a:solidFill>
                <a:latin typeface="Arial"/>
                <a:cs typeface="Arial"/>
              </a:rPr>
              <a:t>261</a:t>
            </a:r>
            <a:r>
              <a:rPr lang="en-US" sz="3200" dirty="0">
                <a:solidFill>
                  <a:srgbClr val="FF0000"/>
                </a:solidFill>
                <a:latin typeface="MS Mincho"/>
                <a:ea typeface="MS Mincho"/>
                <a:cs typeface="Arial"/>
              </a:rPr>
              <a:t>°</a:t>
            </a:r>
            <a:r>
              <a:rPr lang="en-US" sz="3200" dirty="0">
                <a:solidFill>
                  <a:srgbClr val="FF0000"/>
                </a:solidFill>
              </a:rPr>
              <a:t>C/W</a:t>
            </a:r>
          </a:p>
          <a:p>
            <a:pPr marL="1010920" lvl="1" indent="-279400" defTabSz="1300480">
              <a:lnSpc>
                <a:spcPct val="70000"/>
              </a:lnSpc>
              <a:spcBef>
                <a:spcPct val="65000"/>
              </a:spcBef>
              <a:buFontTx/>
              <a:buChar char="•"/>
              <a:defRPr/>
            </a:pPr>
            <a:r>
              <a:rPr lang="el-GR" sz="3200" dirty="0"/>
              <a:t> </a:t>
            </a:r>
            <a:r>
              <a:rPr lang="en-US" sz="3200" dirty="0"/>
              <a:t>Based on 0.5oz plating thickness, for 300um via (12mil) </a:t>
            </a:r>
            <a:endParaRPr lang="en-US" sz="3200" dirty="0" smtClean="0"/>
          </a:p>
          <a:p>
            <a:pPr marL="1010920" lvl="1" indent="-279400" defTabSz="1300480">
              <a:lnSpc>
                <a:spcPct val="70000"/>
              </a:lnSpc>
              <a:spcBef>
                <a:spcPct val="65000"/>
              </a:spcBef>
              <a:buFontTx/>
              <a:buChar char="•"/>
              <a:defRPr/>
            </a:pPr>
            <a:r>
              <a:rPr lang="en-US" sz="2000" dirty="0" smtClean="0">
                <a:hlinkClick r:id="rId4"/>
              </a:rPr>
              <a:t>http</a:t>
            </a:r>
            <a:r>
              <a:rPr lang="en-US" sz="2000" dirty="0">
                <a:hlinkClick r:id="rId4"/>
              </a:rPr>
              <a:t>://www.ti.com/lit/an/snva419c/snva419c.pdf</a:t>
            </a:r>
            <a:endParaRPr lang="en-GB" sz="2000" kern="0" dirty="0">
              <a:solidFill>
                <a:srgbClr val="C6060B"/>
              </a:solidFill>
            </a:endParaRPr>
          </a:p>
        </p:txBody>
      </p:sp>
      <p:sp>
        <p:nvSpPr>
          <p:cNvPr id="9" name="Rectangle 3"/>
          <p:cNvSpPr txBox="1">
            <a:spLocks noChangeArrowheads="1"/>
          </p:cNvSpPr>
          <p:nvPr/>
        </p:nvSpPr>
        <p:spPr bwMode="auto">
          <a:xfrm>
            <a:off x="6972303" y="3775047"/>
            <a:ext cx="7564120" cy="2868930"/>
          </a:xfrm>
          <a:prstGeom prst="rect">
            <a:avLst/>
          </a:prstGeom>
          <a:noFill/>
          <a:ln w="9525" algn="ctr">
            <a:noFill/>
            <a:miter lim="800000"/>
            <a:headEnd/>
            <a:tailEnd/>
          </a:ln>
        </p:spPr>
        <p:txBody>
          <a:bodyPr lIns="145579" tIns="74214" rIns="145579" bIns="74214"/>
          <a:lstStyle/>
          <a:p>
            <a:pPr marL="279400" indent="-279400" defTabSz="1300480">
              <a:lnSpc>
                <a:spcPct val="70000"/>
              </a:lnSpc>
              <a:spcBef>
                <a:spcPct val="65000"/>
              </a:spcBef>
              <a:defRPr/>
            </a:pPr>
            <a:endParaRPr lang="en-GB" sz="3200" kern="0" dirty="0">
              <a:latin typeface="+mn-lt"/>
            </a:endParaRPr>
          </a:p>
          <a:p>
            <a:pPr marL="279400" indent="-279400" defTabSz="1300480">
              <a:lnSpc>
                <a:spcPct val="70000"/>
              </a:lnSpc>
              <a:spcBef>
                <a:spcPct val="65000"/>
              </a:spcBef>
              <a:buFontTx/>
              <a:buChar char="•"/>
              <a:defRPr/>
            </a:pPr>
            <a:r>
              <a:rPr lang="el-GR" sz="3200" dirty="0"/>
              <a:t>θ</a:t>
            </a:r>
            <a:r>
              <a:rPr lang="en-US" sz="3200" baseline="-25000" dirty="0"/>
              <a:t>FR4</a:t>
            </a:r>
            <a:r>
              <a:rPr lang="en-US" sz="3200" dirty="0"/>
              <a:t> </a:t>
            </a:r>
            <a:r>
              <a:rPr lang="en-US" sz="3200" dirty="0">
                <a:latin typeface="Arial"/>
                <a:cs typeface="Arial"/>
              </a:rPr>
              <a:t>≈ </a:t>
            </a:r>
            <a:r>
              <a:rPr lang="en-US" sz="3200" dirty="0">
                <a:solidFill>
                  <a:srgbClr val="FF0000"/>
                </a:solidFill>
                <a:latin typeface="Arial"/>
                <a:cs typeface="Arial"/>
              </a:rPr>
              <a:t>13.9</a:t>
            </a:r>
            <a:r>
              <a:rPr lang="en-US" sz="3200" dirty="0">
                <a:solidFill>
                  <a:srgbClr val="FF0000"/>
                </a:solidFill>
                <a:latin typeface="MS Mincho"/>
                <a:ea typeface="MS Mincho"/>
                <a:cs typeface="Arial"/>
              </a:rPr>
              <a:t>°</a:t>
            </a:r>
            <a:r>
              <a:rPr lang="en-US" sz="3200" dirty="0">
                <a:solidFill>
                  <a:srgbClr val="FF0000"/>
                </a:solidFill>
              </a:rPr>
              <a:t>C/W</a:t>
            </a:r>
          </a:p>
          <a:p>
            <a:pPr marL="1010920" lvl="1" indent="-279400" defTabSz="1300480">
              <a:lnSpc>
                <a:spcPct val="70000"/>
              </a:lnSpc>
              <a:spcBef>
                <a:spcPct val="65000"/>
              </a:spcBef>
              <a:buFontTx/>
              <a:buChar char="•"/>
              <a:defRPr/>
            </a:pPr>
            <a:r>
              <a:rPr lang="el-GR" sz="3200" dirty="0"/>
              <a:t> </a:t>
            </a:r>
            <a:r>
              <a:rPr lang="en-US" sz="3200" dirty="0"/>
              <a:t>Based on 320um thickness, W=1cm L=1cm. </a:t>
            </a:r>
            <a:r>
              <a:rPr lang="el-GR" sz="3200" dirty="0"/>
              <a:t>λ</a:t>
            </a:r>
            <a:r>
              <a:rPr lang="en-US" sz="3200" baseline="-25000" dirty="0"/>
              <a:t>FR4</a:t>
            </a:r>
            <a:r>
              <a:rPr lang="en-US" sz="3200" dirty="0"/>
              <a:t>=0.0023 W/cm K</a:t>
            </a:r>
          </a:p>
          <a:p>
            <a:pPr marL="279400" indent="-279400" defTabSz="1300480">
              <a:lnSpc>
                <a:spcPct val="70000"/>
              </a:lnSpc>
              <a:spcBef>
                <a:spcPct val="65000"/>
              </a:spcBef>
              <a:buFontTx/>
              <a:buChar char="•"/>
              <a:defRPr/>
            </a:pPr>
            <a:r>
              <a:rPr lang="el-GR" sz="3200" dirty="0"/>
              <a:t>θ</a:t>
            </a:r>
            <a:r>
              <a:rPr lang="en-US" sz="3200" baseline="-25000" dirty="0"/>
              <a:t>SA</a:t>
            </a:r>
            <a:r>
              <a:rPr lang="en-US" sz="3200" dirty="0"/>
              <a:t> </a:t>
            </a:r>
            <a:r>
              <a:rPr lang="en-US" sz="3200" dirty="0">
                <a:latin typeface="Arial"/>
                <a:cs typeface="Arial"/>
              </a:rPr>
              <a:t>≈ </a:t>
            </a:r>
            <a:r>
              <a:rPr lang="en-US" sz="3200" dirty="0">
                <a:solidFill>
                  <a:srgbClr val="FF0000"/>
                </a:solidFill>
                <a:latin typeface="Arial"/>
                <a:cs typeface="Arial"/>
              </a:rPr>
              <a:t>1000</a:t>
            </a:r>
            <a:r>
              <a:rPr lang="en-US" sz="3200" dirty="0">
                <a:solidFill>
                  <a:srgbClr val="FF0000"/>
                </a:solidFill>
                <a:latin typeface="MS Mincho"/>
                <a:ea typeface="MS Mincho"/>
                <a:cs typeface="Arial"/>
              </a:rPr>
              <a:t>°</a:t>
            </a:r>
            <a:r>
              <a:rPr lang="en-US" sz="3200" dirty="0">
                <a:solidFill>
                  <a:srgbClr val="FF0000"/>
                </a:solidFill>
              </a:rPr>
              <a:t>C/W</a:t>
            </a:r>
          </a:p>
          <a:p>
            <a:pPr marL="1010920" lvl="1" indent="-279400" defTabSz="1300480">
              <a:lnSpc>
                <a:spcPct val="70000"/>
              </a:lnSpc>
              <a:spcBef>
                <a:spcPct val="65000"/>
              </a:spcBef>
              <a:buFontTx/>
              <a:buChar char="•"/>
              <a:defRPr/>
            </a:pPr>
            <a:r>
              <a:rPr lang="el-GR" sz="3200" dirty="0"/>
              <a:t> </a:t>
            </a:r>
            <a:r>
              <a:rPr lang="en-US" sz="3200" dirty="0"/>
              <a:t>W=1cm L=1cm. h= 0.001 W/cm K</a:t>
            </a:r>
          </a:p>
          <a:p>
            <a:pPr marL="1010920" lvl="1" indent="-279400" defTabSz="1300480">
              <a:lnSpc>
                <a:spcPct val="70000"/>
              </a:lnSpc>
              <a:spcBef>
                <a:spcPct val="65000"/>
              </a:spcBef>
              <a:buFontTx/>
              <a:buChar char="•"/>
              <a:defRPr/>
            </a:pPr>
            <a:endParaRPr lang="en-GB" sz="3200" kern="0" dirty="0">
              <a:solidFill>
                <a:srgbClr val="C6060B"/>
              </a:solidFill>
            </a:endParaRPr>
          </a:p>
        </p:txBody>
      </p:sp>
      <p:sp>
        <p:nvSpPr>
          <p:cNvPr id="19462" name="Slide Number Placeholder 2"/>
          <p:cNvSpPr txBox="1">
            <a:spLocks noGrp="1"/>
          </p:cNvSpPr>
          <p:nvPr/>
        </p:nvSpPr>
        <p:spPr bwMode="auto">
          <a:xfrm>
            <a:off x="6977381" y="7148801"/>
            <a:ext cx="647699" cy="20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286" tIns="0" rIns="146286"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C1D3945-0852-4591-BE3E-E96CA188C5E9}" type="slidenum">
              <a:rPr lang="en-US" altLang="en-US" sz="1300">
                <a:solidFill>
                  <a:srgbClr val="000000"/>
                </a:solidFill>
                <a:cs typeface="Arial" pitchFamily="34" charset="0"/>
              </a:rPr>
              <a:pPr/>
              <a:t>8</a:t>
            </a:fld>
            <a:endParaRPr lang="en-US" altLang="en-US" sz="1300">
              <a:solidFill>
                <a:srgbClr val="000000"/>
              </a:solidFill>
              <a:cs typeface="Arial" pitchFamily="34" charset="0"/>
            </a:endParaRPr>
          </a:p>
        </p:txBody>
      </p:sp>
      <p:sp>
        <p:nvSpPr>
          <p:cNvPr id="7" name="TextBox 6"/>
          <p:cNvSpPr txBox="1"/>
          <p:nvPr/>
        </p:nvSpPr>
        <p:spPr>
          <a:xfrm>
            <a:off x="454038" y="50462"/>
            <a:ext cx="13702928" cy="837152"/>
          </a:xfrm>
          <a:prstGeom prst="rect">
            <a:avLst/>
          </a:prstGeom>
          <a:noFill/>
        </p:spPr>
        <p:txBody>
          <a:bodyPr wrap="square" lIns="146304" tIns="73152" rIns="146304" bIns="73152" rtlCol="0">
            <a:spAutoFit/>
          </a:bodyPr>
          <a:lstStyle/>
          <a:p>
            <a:r>
              <a:rPr lang="en-US" sz="4500" dirty="0">
                <a:solidFill>
                  <a:srgbClr val="FF0000"/>
                </a:solidFill>
              </a:rPr>
              <a:t>Thermal 101</a:t>
            </a:r>
          </a:p>
        </p:txBody>
      </p:sp>
    </p:spTree>
    <p:extLst>
      <p:ext uri="{BB962C8B-B14F-4D97-AF65-F5344CB8AC3E}">
        <p14:creationId xmlns:p14="http://schemas.microsoft.com/office/powerpoint/2010/main" val="2708550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ChangeArrowheads="1"/>
          </p:cNvSpPr>
          <p:nvPr/>
        </p:nvSpPr>
        <p:spPr bwMode="auto">
          <a:xfrm>
            <a:off x="289562" y="318137"/>
            <a:ext cx="13853160" cy="819710"/>
          </a:xfrm>
          <a:prstGeom prst="rect">
            <a:avLst/>
          </a:prstGeom>
          <a:noFill/>
          <a:ln w="9525">
            <a:noFill/>
            <a:miter lim="800000"/>
            <a:headEnd/>
            <a:tailEnd/>
          </a:ln>
        </p:spPr>
        <p:txBody>
          <a:bodyPr lIns="145680" tIns="74269" rIns="145680" bIns="74269">
            <a:spAutoFit/>
          </a:bodyPr>
          <a:lstStyle/>
          <a:p>
            <a:pPr marL="414021" indent="-414021" defTabSz="1300480" eaLnBrk="0" hangingPunct="0">
              <a:lnSpc>
                <a:spcPct val="85000"/>
              </a:lnSpc>
              <a:buClr>
                <a:srgbClr val="FF3300"/>
              </a:buClr>
              <a:defRPr/>
            </a:pPr>
            <a:r>
              <a:rPr lang="en-US" sz="5100" b="1" dirty="0">
                <a:solidFill>
                  <a:schemeClr val="bg1"/>
                </a:solidFill>
                <a:latin typeface="+mj-lt"/>
                <a:ea typeface="+mj-ea"/>
                <a:cs typeface="+mj-cs"/>
              </a:rPr>
              <a:t>Thermal Design Terminology</a:t>
            </a:r>
          </a:p>
        </p:txBody>
      </p:sp>
      <p:sp>
        <p:nvSpPr>
          <p:cNvPr id="17411" name="Rectangle 29"/>
          <p:cNvSpPr>
            <a:spLocks noChangeArrowheads="1"/>
          </p:cNvSpPr>
          <p:nvPr/>
        </p:nvSpPr>
        <p:spPr bwMode="auto">
          <a:xfrm>
            <a:off x="3495040" y="6477000"/>
            <a:ext cx="755904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lIns="145579" tIns="74214" rIns="145579" bIns="74214"/>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FF3300"/>
              </a:buClr>
              <a:buFont typeface="Arial" pitchFamily="34" charset="0"/>
              <a:buNone/>
            </a:pPr>
            <a:r>
              <a:rPr lang="en-GB" altLang="en-US" sz="2600">
                <a:solidFill>
                  <a:srgbClr val="000000"/>
                </a:solidFill>
                <a:cs typeface="Arial" pitchFamily="34" charset="0"/>
              </a:rPr>
              <a:t>At each interface from the junction to the ambient air there is an associated thermal resistance</a:t>
            </a:r>
          </a:p>
        </p:txBody>
      </p:sp>
      <p:pic>
        <p:nvPicPr>
          <p:cNvPr id="17412" name="Picture 54" descr="Definitions.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40" y="1706880"/>
            <a:ext cx="139598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Thermal Design </a:t>
            </a:r>
            <a:r>
              <a:rPr lang="en-US" dirty="0" smtClean="0"/>
              <a:t>Terminology</a:t>
            </a:r>
            <a:endParaRPr lang="en-US" dirty="0"/>
          </a:p>
        </p:txBody>
      </p:sp>
      <p:sp>
        <p:nvSpPr>
          <p:cNvPr id="17413" name="Rectangle 5"/>
          <p:cNvSpPr>
            <a:spLocks noGrp="1" noChangeArrowheads="1"/>
          </p:cNvSpPr>
          <p:nvPr>
            <p:ph type="sldNum" sz="quarter" idx="10"/>
          </p:nvPr>
        </p:nvSpPr>
        <p:spPr>
          <a:noFill/>
        </p:spPr>
        <p:txBody>
          <a:bodyPr/>
          <a:lstStyle>
            <a:lvl1pPr eaLnBrk="0" hangingPunct="0">
              <a:defRPr>
                <a:solidFill>
                  <a:schemeClr val="tx1"/>
                </a:solidFill>
                <a:latin typeface="Arial" pitchFamily="34" charset="0"/>
              </a:defRPr>
            </a:lvl1pPr>
            <a:lvl2pPr marL="1188720" indent="-457200" eaLnBrk="0" hangingPunct="0">
              <a:defRPr>
                <a:solidFill>
                  <a:schemeClr val="tx1"/>
                </a:solidFill>
                <a:latin typeface="Arial" pitchFamily="34" charset="0"/>
              </a:defRPr>
            </a:lvl2pPr>
            <a:lvl3pPr marL="1828800" indent="-365760" eaLnBrk="0" hangingPunct="0">
              <a:defRPr>
                <a:solidFill>
                  <a:schemeClr val="tx1"/>
                </a:solidFill>
                <a:latin typeface="Arial" pitchFamily="34" charset="0"/>
              </a:defRPr>
            </a:lvl3pPr>
            <a:lvl4pPr marL="2560320" indent="-365760" eaLnBrk="0" hangingPunct="0">
              <a:defRPr>
                <a:solidFill>
                  <a:schemeClr val="tx1"/>
                </a:solidFill>
                <a:latin typeface="Arial" pitchFamily="34" charset="0"/>
              </a:defRPr>
            </a:lvl4pPr>
            <a:lvl5pPr marL="3291840" indent="-365760" eaLnBrk="0" hangingPunct="0">
              <a:defRPr>
                <a:solidFill>
                  <a:schemeClr val="tx1"/>
                </a:solidFill>
                <a:latin typeface="Arial" pitchFamily="34" charset="0"/>
              </a:defRPr>
            </a:lvl5pPr>
            <a:lvl6pPr marL="4023360" indent="-365760" eaLnBrk="0" fontAlgn="base" hangingPunct="0">
              <a:spcBef>
                <a:spcPct val="0"/>
              </a:spcBef>
              <a:spcAft>
                <a:spcPct val="0"/>
              </a:spcAft>
              <a:defRPr>
                <a:solidFill>
                  <a:schemeClr val="tx1"/>
                </a:solidFill>
                <a:latin typeface="Arial" pitchFamily="34" charset="0"/>
              </a:defRPr>
            </a:lvl6pPr>
            <a:lvl7pPr marL="4754880" indent="-365760" eaLnBrk="0" fontAlgn="base" hangingPunct="0">
              <a:spcBef>
                <a:spcPct val="0"/>
              </a:spcBef>
              <a:spcAft>
                <a:spcPct val="0"/>
              </a:spcAft>
              <a:defRPr>
                <a:solidFill>
                  <a:schemeClr val="tx1"/>
                </a:solidFill>
                <a:latin typeface="Arial" pitchFamily="34" charset="0"/>
              </a:defRPr>
            </a:lvl7pPr>
            <a:lvl8pPr marL="5486400" indent="-365760" eaLnBrk="0" fontAlgn="base" hangingPunct="0">
              <a:spcBef>
                <a:spcPct val="0"/>
              </a:spcBef>
              <a:spcAft>
                <a:spcPct val="0"/>
              </a:spcAft>
              <a:defRPr>
                <a:solidFill>
                  <a:schemeClr val="tx1"/>
                </a:solidFill>
                <a:latin typeface="Arial" pitchFamily="34" charset="0"/>
              </a:defRPr>
            </a:lvl8pPr>
            <a:lvl9pPr marL="6217920" indent="-365760" eaLnBrk="0" fontAlgn="base" hangingPunct="0">
              <a:spcBef>
                <a:spcPct val="0"/>
              </a:spcBef>
              <a:spcAft>
                <a:spcPct val="0"/>
              </a:spcAft>
              <a:defRPr>
                <a:solidFill>
                  <a:schemeClr val="tx1"/>
                </a:solidFill>
                <a:latin typeface="Arial" pitchFamily="34" charset="0"/>
              </a:defRPr>
            </a:lvl9pPr>
          </a:lstStyle>
          <a:p>
            <a:pPr eaLnBrk="1" hangingPunct="1"/>
            <a:fld id="{04DE35F1-B7E6-4B46-A3E3-7FF78D402B3E}" type="slidenum">
              <a:rPr lang="en-US" altLang="en-US"/>
              <a:pPr eaLnBrk="1" hangingPunct="1"/>
              <a:t>9</a:t>
            </a:fld>
            <a:endParaRPr lang="en-US" altLang="en-US"/>
          </a:p>
        </p:txBody>
      </p:sp>
    </p:spTree>
    <p:extLst>
      <p:ext uri="{BB962C8B-B14F-4D97-AF65-F5344CB8AC3E}">
        <p14:creationId xmlns:p14="http://schemas.microsoft.com/office/powerpoint/2010/main" val="1085185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FinalPowerpoint">
  <a:themeElements>
    <a:clrScheme name="Custom 1">
      <a:dk1>
        <a:srgbClr val="000000"/>
      </a:dk1>
      <a:lt1>
        <a:srgbClr val="FFFFFF"/>
      </a:lt1>
      <a:dk2>
        <a:srgbClr val="DE0000"/>
      </a:dk2>
      <a:lt2>
        <a:srgbClr val="808080"/>
      </a:lt2>
      <a:accent1>
        <a:srgbClr val="DE0000"/>
      </a:accent1>
      <a:accent2>
        <a:srgbClr val="AEAEAE"/>
      </a:accent2>
      <a:accent3>
        <a:srgbClr val="117788"/>
      </a:accent3>
      <a:accent4>
        <a:srgbClr val="404040"/>
      </a:accent4>
      <a:accent5>
        <a:srgbClr val="7F7F7F"/>
      </a:accent5>
      <a:accent6>
        <a:srgbClr val="32B4CE"/>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9F876E1E1ECC44B7AEB038587DA72F" ma:contentTypeVersion="0" ma:contentTypeDescription="Create a new document." ma:contentTypeScope="" ma:versionID="ec15ac77968d0512ff10bcc44cf97eb4">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16A2179B-82D4-4349-B38B-04BB60DF473C}">
  <ds:schemaRefs>
    <ds:schemaRef ds:uri="http://schemas.microsoft.com/sharepoint/v3/contenttype/forms"/>
  </ds:schemaRefs>
</ds:datastoreItem>
</file>

<file path=customXml/itemProps2.xml><?xml version="1.0" encoding="utf-8"?>
<ds:datastoreItem xmlns:ds="http://schemas.openxmlformats.org/officeDocument/2006/customXml" ds:itemID="{3601A5B6-97C0-4FEF-9EDE-BE51B889BC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0A25C94-310E-4C7F-BC82-1A62D9EA48C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TechDays Powerpoint 16x9</Template>
  <TotalTime>19549</TotalTime>
  <Words>3291</Words>
  <Application>Microsoft Office PowerPoint</Application>
  <PresentationFormat>Custom</PresentationFormat>
  <Paragraphs>711</Paragraphs>
  <Slides>63</Slides>
  <Notes>44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FinalPowerpoint</vt:lpstr>
      <vt:lpstr>Equation</vt:lpstr>
      <vt:lpstr>Worksheet</vt:lpstr>
      <vt:lpstr>Visio</vt:lpstr>
      <vt:lpstr>PCB Thermal Design with ultra small flip-chip packages (without Thermal Pad): HotRod</vt:lpstr>
      <vt:lpstr>PowerPoint Presentation</vt:lpstr>
      <vt:lpstr>Agenda</vt:lpstr>
      <vt:lpstr>Thermal Design Primer</vt:lpstr>
      <vt:lpstr>Heat Transfer</vt:lpstr>
      <vt:lpstr>Heat transfer basic theory</vt:lpstr>
      <vt:lpstr>Analogy Between Thermal and Electrical Resistance</vt:lpstr>
      <vt:lpstr>PowerPoint Presentation</vt:lpstr>
      <vt:lpstr>Thermal Design Terminology</vt:lpstr>
      <vt:lpstr>The Goal of Thermal Management</vt:lpstr>
      <vt:lpstr>Some Basic Terminology </vt:lpstr>
      <vt:lpstr>Some Basic Terminology </vt:lpstr>
      <vt:lpstr>                   ΨJT               vs               θJC</vt:lpstr>
      <vt:lpstr>Hot Rod (Flip Chip) Package</vt:lpstr>
      <vt:lpstr>Comparing Hotrod Package and Wirebond Package</vt:lpstr>
      <vt:lpstr>Package Differences</vt:lpstr>
      <vt:lpstr>Thermal Path for Exposed Pad Packages</vt:lpstr>
      <vt:lpstr>Thermal Path for HotRod™</vt:lpstr>
      <vt:lpstr>Thermal Layout for HotRod™</vt:lpstr>
      <vt:lpstr>Thermal Characteristics Table in Data Sheet</vt:lpstr>
      <vt:lpstr>Thermal Characteristics Table in Data Sheet</vt:lpstr>
      <vt:lpstr>Designing a PCB for Thermal Performance</vt:lpstr>
      <vt:lpstr>Design Strategy Summary</vt:lpstr>
      <vt:lpstr>Example:</vt:lpstr>
      <vt:lpstr>Step 1. Estimate the IC Power Dissipation </vt:lpstr>
      <vt:lpstr>Step 1. (cont.)</vt:lpstr>
      <vt:lpstr>Step 2. Calculate maximum allowable θJA</vt:lpstr>
      <vt:lpstr>Step 3. Estimate the PCB Copper Area</vt:lpstr>
      <vt:lpstr>Step 3: Option A – Data Sheet Curves</vt:lpstr>
      <vt:lpstr>Step 3: Option B – Thermal Estimator Excel</vt:lpstr>
      <vt:lpstr>Step 3: Option C – Online PCB Calculator</vt:lpstr>
      <vt:lpstr>Step 3: Option D   Webench / WebTHERM™</vt:lpstr>
      <vt:lpstr>Step 3: Option D   Webench / WebTHERM™</vt:lpstr>
      <vt:lpstr>Step 3: Data Sheet De-Rate Curves</vt:lpstr>
      <vt:lpstr>Effects of Copper Area (TPS54824) </vt:lpstr>
      <vt:lpstr>Step 4: Layout Guidelines – Copper Thickness</vt:lpstr>
      <vt:lpstr>Step 4: Layout Guidelines – Vias</vt:lpstr>
      <vt:lpstr>Step 4: Layout Guidelines – Cuts in Copper Planes</vt:lpstr>
      <vt:lpstr>Step 4: Layout Guidelines – “Pizza Slice”</vt:lpstr>
      <vt:lpstr>Step 4: Layout Guidelines – Optimum Cuts</vt:lpstr>
      <vt:lpstr>Step 4: Layout Guidelines – High Current Vias</vt:lpstr>
      <vt:lpstr>Step 4: Example of vias near the IC (TPS54824)</vt:lpstr>
      <vt:lpstr>Step 4: Via Density near the IC</vt:lpstr>
      <vt:lpstr>Other Considerations – Thermal Coupling &amp; Footprint</vt:lpstr>
      <vt:lpstr>Other Considerations – Thermal Coupling Example</vt:lpstr>
      <vt:lpstr>Which Thermal Performance is BETTER?  </vt:lpstr>
      <vt:lpstr>TEMPERATURE COMPARISON</vt:lpstr>
      <vt:lpstr>Some Layout Best Practices</vt:lpstr>
      <vt:lpstr>Quiz……layout review</vt:lpstr>
      <vt:lpstr>Question: Will 5A converter always support 5A?</vt:lpstr>
      <vt:lpstr>What can you do in terms of Thermals?</vt:lpstr>
      <vt:lpstr>Example Design Calculation LMR33630 SOIC and LMR33630 Hot Rod</vt:lpstr>
      <vt:lpstr>LMR33630 Case Study</vt:lpstr>
      <vt:lpstr>LMR33630 Package Comparison </vt:lpstr>
      <vt:lpstr>LMR33630 Efficiency Comparison </vt:lpstr>
      <vt:lpstr>LMR33630 Power Dissipation Comparison </vt:lpstr>
      <vt:lpstr>LMR33630 EVM Board Size Comparison </vt:lpstr>
      <vt:lpstr>LMR33630 θJA Comparison </vt:lpstr>
      <vt:lpstr>LMR33630 Expected Temperature</vt:lpstr>
      <vt:lpstr>LMR33630 EVM MEASUREMENT</vt:lpstr>
      <vt:lpstr>Example Summary</vt:lpstr>
      <vt:lpstr>Thank you</vt:lpstr>
      <vt:lpstr>PowerPoint Presentation</vt:lpstr>
    </vt:vector>
  </TitlesOfParts>
  <Company>Texas Instruments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Greene, Matt</dc:creator>
  <cp:lastModifiedBy>TI User</cp:lastModifiedBy>
  <cp:revision>561</cp:revision>
  <cp:lastPrinted>2019-04-08T17:09:44Z</cp:lastPrinted>
  <dcterms:created xsi:type="dcterms:W3CDTF">2007-12-19T20:51:45Z</dcterms:created>
  <dcterms:modified xsi:type="dcterms:W3CDTF">2019-10-03T14:52:06Z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0x010100A89F876E1E1ECC44B7AEB038587DA72F</vt:lpwstr>
  </property>
</Properties>
</file>