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2" autoAdjust="0"/>
    <p:restoredTop sz="93200" autoAdjust="0"/>
  </p:normalViewPr>
  <p:slideViewPr>
    <p:cSldViewPr>
      <p:cViewPr varScale="1">
        <p:scale>
          <a:sx n="93" d="100"/>
          <a:sy n="93" d="100"/>
        </p:scale>
        <p:origin x="-8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49816-BFEC-45DF-9D30-EF593339AAC3}" type="datetimeFigureOut">
              <a:rPr kumimoji="1" lang="ja-JP" altLang="en-US" smtClean="0"/>
              <a:t>2015/10/22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69925-AF84-4BFD-8681-4916CC6C0E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28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D015-87B4-4F37-BC43-612AF448C0CB}" type="datetimeFigureOut">
              <a:rPr kumimoji="1" lang="ja-JP" altLang="en-US" smtClean="0"/>
              <a:t>2015/10/22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AAB3-EE30-405A-9A8A-A07F8BE99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768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D015-87B4-4F37-BC43-612AF448C0CB}" type="datetimeFigureOut">
              <a:rPr kumimoji="1" lang="ja-JP" altLang="en-US" smtClean="0"/>
              <a:t>2015/10/22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AAB3-EE30-405A-9A8A-A07F8BE99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743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D015-87B4-4F37-BC43-612AF448C0CB}" type="datetimeFigureOut">
              <a:rPr kumimoji="1" lang="ja-JP" altLang="en-US" smtClean="0"/>
              <a:t>2015/10/22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AAB3-EE30-405A-9A8A-A07F8BE99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35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D015-87B4-4F37-BC43-612AF448C0CB}" type="datetimeFigureOut">
              <a:rPr kumimoji="1" lang="ja-JP" altLang="en-US" smtClean="0"/>
              <a:t>2015/10/22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AAB3-EE30-405A-9A8A-A07F8BE99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75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D015-87B4-4F37-BC43-612AF448C0CB}" type="datetimeFigureOut">
              <a:rPr kumimoji="1" lang="ja-JP" altLang="en-US" smtClean="0"/>
              <a:t>2015/10/22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AAB3-EE30-405A-9A8A-A07F8BE99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073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D015-87B4-4F37-BC43-612AF448C0CB}" type="datetimeFigureOut">
              <a:rPr kumimoji="1" lang="ja-JP" altLang="en-US" smtClean="0"/>
              <a:t>2015/10/22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AAB3-EE30-405A-9A8A-A07F8BE99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088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D015-87B4-4F37-BC43-612AF448C0CB}" type="datetimeFigureOut">
              <a:rPr kumimoji="1" lang="ja-JP" altLang="en-US" smtClean="0"/>
              <a:t>2015/10/22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AAB3-EE30-405A-9A8A-A07F8BE99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5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D015-87B4-4F37-BC43-612AF448C0CB}" type="datetimeFigureOut">
              <a:rPr kumimoji="1" lang="ja-JP" altLang="en-US" smtClean="0"/>
              <a:t>2015/10/22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AAB3-EE30-405A-9A8A-A07F8BE99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60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D015-87B4-4F37-BC43-612AF448C0CB}" type="datetimeFigureOut">
              <a:rPr kumimoji="1" lang="ja-JP" altLang="en-US" smtClean="0"/>
              <a:t>2015/10/22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AAB3-EE30-405A-9A8A-A07F8BE99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17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D015-87B4-4F37-BC43-612AF448C0CB}" type="datetimeFigureOut">
              <a:rPr kumimoji="1" lang="ja-JP" altLang="en-US" smtClean="0"/>
              <a:t>2015/10/22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AAB3-EE30-405A-9A8A-A07F8BE99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759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D015-87B4-4F37-BC43-612AF448C0CB}" type="datetimeFigureOut">
              <a:rPr kumimoji="1" lang="ja-JP" altLang="en-US" smtClean="0"/>
              <a:t>2015/10/22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6AAB3-EE30-405A-9A8A-A07F8BE99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95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AD015-87B4-4F37-BC43-612AF448C0CB}" type="datetimeFigureOut">
              <a:rPr kumimoji="1" lang="ja-JP" altLang="en-US" smtClean="0"/>
              <a:t>2015/10/22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6AAB3-EE30-405A-9A8A-A07F8BE99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47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0" y="191967"/>
            <a:ext cx="5184576" cy="3888432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3761474" y="3098768"/>
            <a:ext cx="1339277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AC240V </a:t>
            </a:r>
          </a:p>
          <a:p>
            <a:r>
              <a:rPr lang="en-US" altLang="ja-JP" sz="2000" dirty="0" err="1" smtClean="0"/>
              <a:t>Vout</a:t>
            </a:r>
            <a:r>
              <a:rPr lang="en-US" altLang="ja-JP" sz="2000" dirty="0" smtClean="0"/>
              <a:t>=410V</a:t>
            </a:r>
          </a:p>
          <a:p>
            <a:r>
              <a:rPr kumimoji="1" lang="en-US" altLang="ja-JP" sz="2000" dirty="0" err="1" smtClean="0"/>
              <a:t>Iin</a:t>
            </a:r>
            <a:r>
              <a:rPr kumimoji="1" lang="en-US" altLang="ja-JP" sz="2000" dirty="0" smtClean="0"/>
              <a:t>=30A</a:t>
            </a:r>
            <a:endParaRPr kumimoji="1" lang="ja-JP" altLang="en-US" sz="2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99940" y="128398"/>
            <a:ext cx="5408164" cy="4150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4934649" y="905439"/>
            <a:ext cx="69400" cy="11731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4852798" y="910011"/>
            <a:ext cx="69400" cy="1173186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4769549" y="905439"/>
            <a:ext cx="69400" cy="11731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4700149" y="905439"/>
            <a:ext cx="69400" cy="117318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4630749" y="905439"/>
            <a:ext cx="69400" cy="11731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628852" y="404664"/>
            <a:ext cx="228139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ON Duty:40%</a:t>
            </a:r>
            <a:r>
              <a:rPr kumimoji="1" lang="ja-JP" altLang="en-US" sz="2000" dirty="0" smtClean="0"/>
              <a:t>⇒</a:t>
            </a:r>
            <a:r>
              <a:rPr kumimoji="1" lang="en-US" altLang="ja-JP" sz="2000" dirty="0" smtClean="0"/>
              <a:t>60%</a:t>
            </a:r>
            <a:endParaRPr kumimoji="1" lang="ja-JP" altLang="en-US" sz="2000" dirty="0"/>
          </a:p>
        </p:txBody>
      </p:sp>
      <p:grpSp>
        <p:nvGrpSpPr>
          <p:cNvPr id="88" name="グループ化 87"/>
          <p:cNvGrpSpPr/>
          <p:nvPr/>
        </p:nvGrpSpPr>
        <p:grpSpPr>
          <a:xfrm>
            <a:off x="35815" y="4591270"/>
            <a:ext cx="2952328" cy="2007787"/>
            <a:chOff x="6068432" y="86192"/>
            <a:chExt cx="2952328" cy="2007787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184" y="128399"/>
              <a:ext cx="2576599" cy="1932449"/>
            </a:xfrm>
            <a:prstGeom prst="rect">
              <a:avLst/>
            </a:prstGeom>
          </p:spPr>
        </p:pic>
        <p:sp>
          <p:nvSpPr>
            <p:cNvPr id="12" name="正方形/長方形 11"/>
            <p:cNvSpPr/>
            <p:nvPr/>
          </p:nvSpPr>
          <p:spPr>
            <a:xfrm>
              <a:off x="6068432" y="86192"/>
              <a:ext cx="2952328" cy="2007787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7271746" y="1397171"/>
              <a:ext cx="1582484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/>
                <a:t>ON Duty:40%</a:t>
              </a:r>
              <a:endParaRPr kumimoji="1" lang="ja-JP" altLang="en-US" sz="2000" dirty="0"/>
            </a:p>
          </p:txBody>
        </p:sp>
        <p:cxnSp>
          <p:nvCxnSpPr>
            <p:cNvPr id="30" name="直線コネクタ 29"/>
            <p:cNvCxnSpPr/>
            <p:nvPr/>
          </p:nvCxnSpPr>
          <p:spPr>
            <a:xfrm>
              <a:off x="7164288" y="556812"/>
              <a:ext cx="0" cy="2479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7472738" y="657477"/>
              <a:ext cx="0" cy="2479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7020272" y="770703"/>
              <a:ext cx="0" cy="2479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7317565" y="882317"/>
              <a:ext cx="0" cy="2479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テキスト ボックス 34"/>
            <p:cNvSpPr txBox="1"/>
            <p:nvPr/>
          </p:nvSpPr>
          <p:spPr>
            <a:xfrm>
              <a:off x="6929071" y="131812"/>
              <a:ext cx="175400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sz="1600" dirty="0"/>
                <a:t>90°Phase shifting</a:t>
              </a:r>
              <a:endParaRPr kumimoji="1" lang="ja-JP" altLang="en-US" sz="1600" dirty="0"/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3033632" y="4599363"/>
            <a:ext cx="2952328" cy="2007787"/>
            <a:chOff x="6082760" y="2309952"/>
            <a:chExt cx="2952328" cy="2007787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9861" y="2348880"/>
              <a:ext cx="2573243" cy="1929932"/>
            </a:xfrm>
            <a:prstGeom prst="rect">
              <a:avLst/>
            </a:prstGeom>
          </p:spPr>
        </p:pic>
        <p:sp>
          <p:nvSpPr>
            <p:cNvPr id="13" name="正方形/長方形 12"/>
            <p:cNvSpPr/>
            <p:nvPr/>
          </p:nvSpPr>
          <p:spPr>
            <a:xfrm>
              <a:off x="6082760" y="2309952"/>
              <a:ext cx="2952328" cy="2007787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7347061" y="3618486"/>
              <a:ext cx="1582484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/>
                <a:t>ON Duty:45%</a:t>
              </a:r>
              <a:endParaRPr kumimoji="1" lang="ja-JP" altLang="en-US" sz="2000" dirty="0"/>
            </a:p>
          </p:txBody>
        </p:sp>
        <p:cxnSp>
          <p:nvCxnSpPr>
            <p:cNvPr id="36" name="直線コネクタ 35"/>
            <p:cNvCxnSpPr/>
            <p:nvPr/>
          </p:nvCxnSpPr>
          <p:spPr>
            <a:xfrm>
              <a:off x="7020272" y="2785507"/>
              <a:ext cx="0" cy="2479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7320886" y="2892230"/>
              <a:ext cx="0" cy="2479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6876256" y="2962805"/>
              <a:ext cx="0" cy="2479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7171186" y="3129323"/>
              <a:ext cx="0" cy="2479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テキスト ボックス 39"/>
            <p:cNvSpPr txBox="1"/>
            <p:nvPr/>
          </p:nvSpPr>
          <p:spPr>
            <a:xfrm>
              <a:off x="7130454" y="2355696"/>
              <a:ext cx="175400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sz="1600" dirty="0"/>
                <a:t>90°Phase shifting</a:t>
              </a:r>
              <a:endParaRPr kumimoji="1" lang="ja-JP" altLang="en-US" sz="1600" dirty="0"/>
            </a:p>
          </p:txBody>
        </p:sp>
      </p:grpSp>
      <p:grpSp>
        <p:nvGrpSpPr>
          <p:cNvPr id="91" name="グループ化 90"/>
          <p:cNvGrpSpPr/>
          <p:nvPr/>
        </p:nvGrpSpPr>
        <p:grpSpPr>
          <a:xfrm>
            <a:off x="6068432" y="4598928"/>
            <a:ext cx="3149548" cy="2007787"/>
            <a:chOff x="6083223" y="4514466"/>
            <a:chExt cx="3149548" cy="2007787"/>
          </a:xfrm>
        </p:grpSpPr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2780" y="4528128"/>
              <a:ext cx="2592289" cy="1944217"/>
            </a:xfrm>
            <a:prstGeom prst="rect">
              <a:avLst/>
            </a:prstGeom>
          </p:spPr>
        </p:pic>
        <p:sp>
          <p:nvSpPr>
            <p:cNvPr id="16" name="正方形/長方形 15"/>
            <p:cNvSpPr/>
            <p:nvPr/>
          </p:nvSpPr>
          <p:spPr>
            <a:xfrm>
              <a:off x="6083223" y="4514466"/>
              <a:ext cx="2952328" cy="200778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7297384" y="5823435"/>
              <a:ext cx="186140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solidFill>
                    <a:srgbClr val="FF0000"/>
                  </a:solidFill>
                </a:rPr>
                <a:t>ON Duty:50%</a:t>
              </a:r>
              <a:endParaRPr kumimoji="1" lang="ja-JP" altLang="en-US" sz="2400" dirty="0">
                <a:solidFill>
                  <a:srgbClr val="FF0000"/>
                </a:solidFill>
              </a:endParaRPr>
            </a:p>
          </p:txBody>
        </p:sp>
        <p:cxnSp>
          <p:nvCxnSpPr>
            <p:cNvPr id="41" name="直線コネクタ 40"/>
            <p:cNvCxnSpPr/>
            <p:nvPr/>
          </p:nvCxnSpPr>
          <p:spPr>
            <a:xfrm>
              <a:off x="7232427" y="5046093"/>
              <a:ext cx="0" cy="14075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flipH="1">
              <a:off x="7506956" y="5157374"/>
              <a:ext cx="1" cy="12398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 flipH="1">
              <a:off x="7226077" y="5249605"/>
              <a:ext cx="1" cy="12398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7495051" y="5333317"/>
              <a:ext cx="2382" cy="11190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/>
            <p:cNvSpPr txBox="1"/>
            <p:nvPr/>
          </p:nvSpPr>
          <p:spPr>
            <a:xfrm>
              <a:off x="7161370" y="4581128"/>
              <a:ext cx="207140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solidFill>
                    <a:srgbClr val="FF0000"/>
                  </a:solidFill>
                </a:rPr>
                <a:t>180</a:t>
              </a:r>
              <a:r>
                <a:rPr lang="en-US" altLang="ja-JP" dirty="0">
                  <a:solidFill>
                    <a:srgbClr val="FF0000"/>
                  </a:solidFill>
                </a:rPr>
                <a:t>°Phase shifting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6137509" y="2501616"/>
            <a:ext cx="2975715" cy="2007787"/>
            <a:chOff x="3024362" y="4514466"/>
            <a:chExt cx="2975715" cy="2007787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1840" y="4523435"/>
              <a:ext cx="2598547" cy="1948910"/>
            </a:xfrm>
            <a:prstGeom prst="rect">
              <a:avLst/>
            </a:prstGeom>
          </p:spPr>
        </p:pic>
        <p:sp>
          <p:nvSpPr>
            <p:cNvPr id="15" name="正方形/長方形 14"/>
            <p:cNvSpPr/>
            <p:nvPr/>
          </p:nvSpPr>
          <p:spPr>
            <a:xfrm>
              <a:off x="3024362" y="4514466"/>
              <a:ext cx="2952328" cy="2007787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4285272" y="5889351"/>
              <a:ext cx="1582484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/>
                <a:t>ON Duty:55%</a:t>
              </a:r>
              <a:endParaRPr kumimoji="1" lang="ja-JP" altLang="en-US" sz="2000" dirty="0"/>
            </a:p>
          </p:txBody>
        </p:sp>
        <p:cxnSp>
          <p:nvCxnSpPr>
            <p:cNvPr id="67" name="直線コネクタ 66"/>
            <p:cNvCxnSpPr/>
            <p:nvPr/>
          </p:nvCxnSpPr>
          <p:spPr>
            <a:xfrm>
              <a:off x="4080644" y="4956810"/>
              <a:ext cx="0" cy="2479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>
              <a:off x="4355976" y="5088284"/>
              <a:ext cx="0" cy="2479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>
              <a:off x="3991873" y="5158859"/>
              <a:ext cx="0" cy="2479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>
              <a:off x="4285272" y="5301035"/>
              <a:ext cx="0" cy="2479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テキスト ボックス 70"/>
            <p:cNvSpPr txBox="1"/>
            <p:nvPr/>
          </p:nvSpPr>
          <p:spPr>
            <a:xfrm>
              <a:off x="4246071" y="4551750"/>
              <a:ext cx="175400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sz="1600" dirty="0"/>
                <a:t>90°Phase shifting</a:t>
              </a:r>
              <a:endParaRPr kumimoji="1" lang="ja-JP" altLang="en-US" sz="1600" dirty="0"/>
            </a:p>
          </p:txBody>
        </p:sp>
      </p:grpSp>
      <p:grpSp>
        <p:nvGrpSpPr>
          <p:cNvPr id="90" name="グループ化 89"/>
          <p:cNvGrpSpPr/>
          <p:nvPr/>
        </p:nvGrpSpPr>
        <p:grpSpPr>
          <a:xfrm>
            <a:off x="6043244" y="128398"/>
            <a:ext cx="2976054" cy="2007787"/>
            <a:chOff x="-510" y="4518114"/>
            <a:chExt cx="2976054" cy="2007787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510" y="4549900"/>
              <a:ext cx="2592289" cy="1944217"/>
            </a:xfrm>
            <a:prstGeom prst="rect">
              <a:avLst/>
            </a:prstGeom>
          </p:spPr>
        </p:pic>
        <p:sp>
          <p:nvSpPr>
            <p:cNvPr id="14" name="正方形/長方形 13"/>
            <p:cNvSpPr/>
            <p:nvPr/>
          </p:nvSpPr>
          <p:spPr>
            <a:xfrm>
              <a:off x="-510" y="4518114"/>
              <a:ext cx="2952328" cy="2007787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291878" y="5897055"/>
              <a:ext cx="1582484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/>
                <a:t>ON Duty:60%</a:t>
              </a:r>
              <a:endParaRPr kumimoji="1" lang="ja-JP" altLang="en-US" sz="2000" dirty="0"/>
            </a:p>
          </p:txBody>
        </p:sp>
        <p:cxnSp>
          <p:nvCxnSpPr>
            <p:cNvPr id="72" name="直線コネクタ 71"/>
            <p:cNvCxnSpPr/>
            <p:nvPr/>
          </p:nvCxnSpPr>
          <p:spPr>
            <a:xfrm>
              <a:off x="1331640" y="5046093"/>
              <a:ext cx="0" cy="2479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>
            <a:xfrm>
              <a:off x="1651422" y="5186846"/>
              <a:ext cx="0" cy="2479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>
              <a:off x="1191928" y="5343561"/>
              <a:ext cx="0" cy="2479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>
              <a:off x="1486974" y="5294055"/>
              <a:ext cx="0" cy="24796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テキスト ボックス 75"/>
            <p:cNvSpPr txBox="1"/>
            <p:nvPr/>
          </p:nvSpPr>
          <p:spPr>
            <a:xfrm>
              <a:off x="1221538" y="4555378"/>
              <a:ext cx="175400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sz="1600" dirty="0"/>
                <a:t>90°Phase shifting</a:t>
              </a:r>
              <a:endParaRPr kumimoji="1" lang="ja-JP" altLang="en-US" sz="1600" dirty="0"/>
            </a:p>
          </p:txBody>
        </p:sp>
      </p:grpSp>
      <p:sp>
        <p:nvSpPr>
          <p:cNvPr id="77" name="下矢印 76"/>
          <p:cNvSpPr/>
          <p:nvPr/>
        </p:nvSpPr>
        <p:spPr>
          <a:xfrm>
            <a:off x="1409106" y="4025262"/>
            <a:ext cx="484632" cy="524638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下矢印 77"/>
          <p:cNvSpPr/>
          <p:nvPr/>
        </p:nvSpPr>
        <p:spPr>
          <a:xfrm>
            <a:off x="4527233" y="4065289"/>
            <a:ext cx="484632" cy="524638"/>
          </a:xfrm>
          <a:prstGeom prst="downArrow">
            <a:avLst/>
          </a:prstGeom>
          <a:solidFill>
            <a:srgbClr val="FFFF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下矢印 78"/>
          <p:cNvSpPr/>
          <p:nvPr/>
        </p:nvSpPr>
        <p:spPr>
          <a:xfrm rot="16200000">
            <a:off x="5493480" y="2867004"/>
            <a:ext cx="484632" cy="52463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下矢印 79"/>
          <p:cNvSpPr/>
          <p:nvPr/>
        </p:nvSpPr>
        <p:spPr>
          <a:xfrm rot="16200000">
            <a:off x="5458634" y="1069039"/>
            <a:ext cx="484632" cy="52463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B050"/>
              </a:solidFill>
            </a:endParaRPr>
          </a:p>
        </p:txBody>
      </p:sp>
      <p:sp>
        <p:nvSpPr>
          <p:cNvPr id="81" name="下矢印 80"/>
          <p:cNvSpPr/>
          <p:nvPr/>
        </p:nvSpPr>
        <p:spPr>
          <a:xfrm rot="18665060">
            <a:off x="5493481" y="3963777"/>
            <a:ext cx="484632" cy="524638"/>
          </a:xfrm>
          <a:prstGeom prst="downArrow">
            <a:avLst/>
          </a:prstGeom>
          <a:solidFill>
            <a:srgbClr val="FF5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265007" y="2367344"/>
            <a:ext cx="881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 smtClean="0">
                <a:solidFill>
                  <a:schemeClr val="accent6">
                    <a:lumMod val="50000"/>
                  </a:schemeClr>
                </a:solidFill>
              </a:rPr>
              <a:t>zoom</a:t>
            </a:r>
            <a:endParaRPr kumimoji="1" lang="ja-JP" alt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893738" y="4025262"/>
            <a:ext cx="881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B050"/>
                </a:solidFill>
              </a:rPr>
              <a:t>zoom</a:t>
            </a:r>
            <a:endParaRPr kumimoji="1" lang="ja-JP" altLang="en-US" sz="2400" b="1" dirty="0">
              <a:solidFill>
                <a:srgbClr val="00B050"/>
              </a:solidFill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3724629" y="4052801"/>
            <a:ext cx="881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 smtClean="0">
                <a:solidFill>
                  <a:srgbClr val="FF6600"/>
                </a:solidFill>
              </a:rPr>
              <a:t>zoom</a:t>
            </a:r>
            <a:endParaRPr kumimoji="1" lang="ja-JP" altLang="en-US" sz="2400" b="1" dirty="0">
              <a:solidFill>
                <a:srgbClr val="FF6600"/>
              </a:solidFill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5299237" y="1573674"/>
            <a:ext cx="881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 smtClean="0">
                <a:solidFill>
                  <a:srgbClr val="0070C0"/>
                </a:solidFill>
              </a:rPr>
              <a:t>zoom</a:t>
            </a:r>
            <a:endParaRPr kumimoji="1" lang="ja-JP" altLang="en-US" sz="2400" b="1" dirty="0">
              <a:solidFill>
                <a:srgbClr val="0070C0"/>
              </a:solidFill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5334084" y="3563597"/>
            <a:ext cx="881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 smtClean="0">
                <a:solidFill>
                  <a:srgbClr val="FF0000"/>
                </a:solidFill>
              </a:rPr>
              <a:t>zoom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169950" y="6355662"/>
            <a:ext cx="7039106" cy="46166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⇒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ON Duty:50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%</a:t>
            </a:r>
            <a:r>
              <a:rPr lang="en-US" altLang="ja-JP" sz="2400" dirty="0" smtClean="0">
                <a:solidFill>
                  <a:srgbClr val="FF0000"/>
                </a:solidFill>
              </a:rPr>
              <a:t>,   Phase shifting is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not 90°but  180°.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49865" y="953423"/>
            <a:ext cx="1540806" cy="107721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rgbClr val="FFC000"/>
                </a:solidFill>
              </a:rPr>
              <a:t>Ch1. L2 </a:t>
            </a:r>
            <a:r>
              <a:rPr lang="en-US" altLang="ja-JP" sz="1600" b="1" dirty="0" smtClean="0">
                <a:solidFill>
                  <a:srgbClr val="FFC000"/>
                </a:solidFill>
              </a:rPr>
              <a:t>A-</a:t>
            </a:r>
            <a:r>
              <a:rPr lang="en-US" altLang="ja-JP" sz="1600" b="1" dirty="0" smtClean="0">
                <a:solidFill>
                  <a:srgbClr val="FFC000"/>
                </a:solidFill>
              </a:rPr>
              <a:t>phase</a:t>
            </a:r>
            <a:endParaRPr lang="en-US" altLang="ja-JP" sz="1600" b="1" dirty="0">
              <a:solidFill>
                <a:srgbClr val="FFC000"/>
              </a:solidFill>
            </a:endParaRPr>
          </a:p>
          <a:p>
            <a:r>
              <a:rPr lang="en-US" altLang="ja-JP" sz="1600" b="1" dirty="0">
                <a:solidFill>
                  <a:srgbClr val="00B0F0"/>
                </a:solidFill>
              </a:rPr>
              <a:t>Ch2. L2 </a:t>
            </a:r>
            <a:r>
              <a:rPr lang="en-US" altLang="ja-JP" sz="1600" b="1" dirty="0" smtClean="0">
                <a:solidFill>
                  <a:srgbClr val="00B0F0"/>
                </a:solidFill>
              </a:rPr>
              <a:t>B-phase</a:t>
            </a:r>
            <a:endParaRPr lang="ja-JP" altLang="en-US" sz="1600" b="1" dirty="0">
              <a:solidFill>
                <a:srgbClr val="00B0F0"/>
              </a:solidFill>
            </a:endParaRPr>
          </a:p>
          <a:p>
            <a:r>
              <a:rPr lang="en-US" altLang="ja-JP" sz="1600" b="1" dirty="0">
                <a:solidFill>
                  <a:srgbClr val="FF5050"/>
                </a:solidFill>
              </a:rPr>
              <a:t>Ch3. L1 </a:t>
            </a:r>
            <a:r>
              <a:rPr lang="en-US" altLang="ja-JP" sz="1600" b="1" dirty="0" smtClean="0">
                <a:solidFill>
                  <a:srgbClr val="FF5050"/>
                </a:solidFill>
              </a:rPr>
              <a:t>B-phase</a:t>
            </a:r>
            <a:endParaRPr lang="en-US" altLang="ja-JP" sz="1600" b="1" dirty="0">
              <a:solidFill>
                <a:srgbClr val="FF5050"/>
              </a:solidFill>
            </a:endParaRPr>
          </a:p>
          <a:p>
            <a:r>
              <a:rPr kumimoji="1" lang="en-US" altLang="ja-JP" sz="1600" b="1" dirty="0" smtClean="0">
                <a:solidFill>
                  <a:srgbClr val="00B050"/>
                </a:solidFill>
              </a:rPr>
              <a:t>Ch4. L1 </a:t>
            </a:r>
            <a:r>
              <a:rPr kumimoji="1" lang="en-US" altLang="ja-JP" sz="1600" b="1" dirty="0" smtClean="0">
                <a:solidFill>
                  <a:srgbClr val="00B050"/>
                </a:solidFill>
              </a:rPr>
              <a:t>A</a:t>
            </a:r>
            <a:r>
              <a:rPr lang="en-US" altLang="ja-JP" sz="1600" b="1" dirty="0" smtClean="0">
                <a:solidFill>
                  <a:srgbClr val="00B050"/>
                </a:solidFill>
              </a:rPr>
              <a:t>-phase</a:t>
            </a:r>
            <a:endParaRPr kumimoji="1" lang="en-US" altLang="ja-JP" sz="1600" b="1" dirty="0" smtClean="0">
              <a:solidFill>
                <a:srgbClr val="00B05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0" y="4919439"/>
            <a:ext cx="883575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1200" b="1" dirty="0" smtClean="0">
                <a:solidFill>
                  <a:srgbClr val="00B050"/>
                </a:solidFill>
              </a:rPr>
              <a:t>L1 </a:t>
            </a:r>
            <a:r>
              <a:rPr lang="en-US" altLang="ja-JP" sz="1200" b="1" dirty="0" smtClean="0">
                <a:solidFill>
                  <a:srgbClr val="00B050"/>
                </a:solidFill>
              </a:rPr>
              <a:t>A-phase</a:t>
            </a:r>
            <a:endParaRPr lang="en-US" altLang="ja-JP" sz="1200" b="1" dirty="0">
              <a:solidFill>
                <a:srgbClr val="00B050"/>
              </a:solidFill>
            </a:endParaRPr>
          </a:p>
          <a:p>
            <a:r>
              <a:rPr lang="en-US" altLang="ja-JP" sz="1200" b="1" dirty="0" smtClean="0">
                <a:solidFill>
                  <a:srgbClr val="FF5050"/>
                </a:solidFill>
              </a:rPr>
              <a:t>L1 </a:t>
            </a:r>
            <a:r>
              <a:rPr lang="en-US" altLang="ja-JP" sz="1200" b="1" dirty="0" smtClean="0">
                <a:solidFill>
                  <a:srgbClr val="FF5050"/>
                </a:solidFill>
              </a:rPr>
              <a:t>B</a:t>
            </a:r>
            <a:r>
              <a:rPr lang="en-US" altLang="ja-JP" sz="1200" b="1" dirty="0">
                <a:solidFill>
                  <a:srgbClr val="FF5050"/>
                </a:solidFill>
              </a:rPr>
              <a:t>-phase</a:t>
            </a:r>
            <a:endParaRPr lang="en-US" altLang="ja-JP" sz="1200" b="1" dirty="0" smtClean="0">
              <a:solidFill>
                <a:srgbClr val="FF5050"/>
              </a:solidFill>
            </a:endParaRPr>
          </a:p>
          <a:p>
            <a:r>
              <a:rPr lang="en-US" altLang="ja-JP" sz="1200" b="1" dirty="0" smtClean="0">
                <a:solidFill>
                  <a:srgbClr val="FFC000"/>
                </a:solidFill>
              </a:rPr>
              <a:t>L2 </a:t>
            </a:r>
            <a:r>
              <a:rPr lang="en-US" altLang="ja-JP" sz="1200" b="1" dirty="0" smtClean="0">
                <a:solidFill>
                  <a:srgbClr val="FFC000"/>
                </a:solidFill>
              </a:rPr>
              <a:t>A</a:t>
            </a:r>
            <a:r>
              <a:rPr lang="en-US" altLang="ja-JP" sz="1200" b="1" dirty="0" smtClean="0">
                <a:solidFill>
                  <a:srgbClr val="FFC000"/>
                </a:solidFill>
              </a:rPr>
              <a:t>-phase</a:t>
            </a:r>
            <a:endParaRPr lang="en-US" altLang="ja-JP" sz="1200" b="1" dirty="0" smtClean="0">
              <a:solidFill>
                <a:srgbClr val="FFC000"/>
              </a:solidFill>
            </a:endParaRPr>
          </a:p>
          <a:p>
            <a:r>
              <a:rPr lang="en-US" altLang="ja-JP" sz="1200" b="1" dirty="0" smtClean="0">
                <a:solidFill>
                  <a:srgbClr val="00B0F0"/>
                </a:solidFill>
              </a:rPr>
              <a:t>L2 </a:t>
            </a:r>
            <a:r>
              <a:rPr lang="en-US" altLang="ja-JP" sz="1200" b="1" dirty="0" smtClean="0">
                <a:solidFill>
                  <a:srgbClr val="00B0F0"/>
                </a:solidFill>
              </a:rPr>
              <a:t>B</a:t>
            </a:r>
            <a:r>
              <a:rPr lang="en-US" altLang="ja-JP" sz="1200" b="1" dirty="0" smtClean="0">
                <a:solidFill>
                  <a:srgbClr val="00B0F0"/>
                </a:solidFill>
              </a:rPr>
              <a:t>-phase</a:t>
            </a:r>
            <a:endParaRPr lang="ja-JP" altLang="en-US" sz="1200" b="1" dirty="0">
              <a:solidFill>
                <a:srgbClr val="00B0F0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2899783" y="4919439"/>
            <a:ext cx="883575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1200" b="1" dirty="0" smtClean="0">
                <a:solidFill>
                  <a:srgbClr val="00B050"/>
                </a:solidFill>
              </a:rPr>
              <a:t>L1 </a:t>
            </a:r>
            <a:r>
              <a:rPr lang="en-US" altLang="ja-JP" sz="1200" b="1" dirty="0" smtClean="0">
                <a:solidFill>
                  <a:srgbClr val="00B050"/>
                </a:solidFill>
              </a:rPr>
              <a:t>A-phase</a:t>
            </a:r>
            <a:endParaRPr lang="en-US" altLang="ja-JP" sz="1200" b="1" dirty="0">
              <a:solidFill>
                <a:srgbClr val="00B050"/>
              </a:solidFill>
            </a:endParaRPr>
          </a:p>
          <a:p>
            <a:r>
              <a:rPr lang="en-US" altLang="ja-JP" sz="1200" b="1" dirty="0" smtClean="0">
                <a:solidFill>
                  <a:srgbClr val="FF5050"/>
                </a:solidFill>
              </a:rPr>
              <a:t>L1 </a:t>
            </a:r>
            <a:r>
              <a:rPr lang="en-US" altLang="ja-JP" sz="1200" b="1" dirty="0" smtClean="0">
                <a:solidFill>
                  <a:srgbClr val="FF5050"/>
                </a:solidFill>
              </a:rPr>
              <a:t>B</a:t>
            </a:r>
            <a:r>
              <a:rPr lang="en-US" altLang="ja-JP" sz="1200" b="1" dirty="0">
                <a:solidFill>
                  <a:srgbClr val="FF5050"/>
                </a:solidFill>
              </a:rPr>
              <a:t>-phase</a:t>
            </a:r>
            <a:endParaRPr lang="en-US" altLang="ja-JP" sz="1200" b="1" dirty="0" smtClean="0">
              <a:solidFill>
                <a:srgbClr val="FF5050"/>
              </a:solidFill>
            </a:endParaRPr>
          </a:p>
          <a:p>
            <a:r>
              <a:rPr lang="en-US" altLang="ja-JP" sz="1200" b="1" dirty="0" smtClean="0">
                <a:solidFill>
                  <a:srgbClr val="FFC000"/>
                </a:solidFill>
              </a:rPr>
              <a:t>L2 </a:t>
            </a:r>
            <a:r>
              <a:rPr lang="en-US" altLang="ja-JP" sz="1200" b="1" dirty="0" smtClean="0">
                <a:solidFill>
                  <a:srgbClr val="FFC000"/>
                </a:solidFill>
              </a:rPr>
              <a:t>A</a:t>
            </a:r>
            <a:r>
              <a:rPr lang="en-US" altLang="ja-JP" sz="1200" b="1" dirty="0" smtClean="0">
                <a:solidFill>
                  <a:srgbClr val="FFC000"/>
                </a:solidFill>
              </a:rPr>
              <a:t>-phase</a:t>
            </a:r>
            <a:endParaRPr lang="en-US" altLang="ja-JP" sz="1200" b="1" dirty="0" smtClean="0">
              <a:solidFill>
                <a:srgbClr val="FFC000"/>
              </a:solidFill>
            </a:endParaRPr>
          </a:p>
          <a:p>
            <a:r>
              <a:rPr lang="en-US" altLang="ja-JP" sz="1200" b="1" dirty="0" smtClean="0">
                <a:solidFill>
                  <a:srgbClr val="00B0F0"/>
                </a:solidFill>
              </a:rPr>
              <a:t>L2 </a:t>
            </a:r>
            <a:r>
              <a:rPr lang="en-US" altLang="ja-JP" sz="1200" b="1" dirty="0" smtClean="0">
                <a:solidFill>
                  <a:srgbClr val="00B0F0"/>
                </a:solidFill>
              </a:rPr>
              <a:t>B</a:t>
            </a:r>
            <a:r>
              <a:rPr lang="en-US" altLang="ja-JP" sz="1200" b="1" dirty="0" smtClean="0">
                <a:solidFill>
                  <a:srgbClr val="00B0F0"/>
                </a:solidFill>
              </a:rPr>
              <a:t>-phase</a:t>
            </a:r>
            <a:endParaRPr lang="ja-JP" altLang="en-US" sz="1200" b="1" dirty="0">
              <a:solidFill>
                <a:srgbClr val="00B0F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215607" y="505612"/>
            <a:ext cx="883575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1200" b="1" dirty="0" smtClean="0">
                <a:solidFill>
                  <a:srgbClr val="00B050"/>
                </a:solidFill>
              </a:rPr>
              <a:t>L1 </a:t>
            </a:r>
            <a:r>
              <a:rPr lang="en-US" altLang="ja-JP" sz="1200" b="1" dirty="0" smtClean="0">
                <a:solidFill>
                  <a:srgbClr val="00B050"/>
                </a:solidFill>
              </a:rPr>
              <a:t>A-phase</a:t>
            </a:r>
            <a:endParaRPr lang="en-US" altLang="ja-JP" sz="1200" b="1" dirty="0">
              <a:solidFill>
                <a:srgbClr val="00B050"/>
              </a:solidFill>
            </a:endParaRPr>
          </a:p>
          <a:p>
            <a:r>
              <a:rPr lang="en-US" altLang="ja-JP" sz="1200" b="1" dirty="0" smtClean="0">
                <a:solidFill>
                  <a:srgbClr val="FF5050"/>
                </a:solidFill>
              </a:rPr>
              <a:t>L1 </a:t>
            </a:r>
            <a:r>
              <a:rPr lang="en-US" altLang="ja-JP" sz="1200" b="1" dirty="0" smtClean="0">
                <a:solidFill>
                  <a:srgbClr val="FF5050"/>
                </a:solidFill>
              </a:rPr>
              <a:t>B</a:t>
            </a:r>
            <a:r>
              <a:rPr lang="en-US" altLang="ja-JP" sz="1200" b="1" dirty="0">
                <a:solidFill>
                  <a:srgbClr val="FF5050"/>
                </a:solidFill>
              </a:rPr>
              <a:t>-phase</a:t>
            </a:r>
            <a:endParaRPr lang="en-US" altLang="ja-JP" sz="1200" b="1" dirty="0" smtClean="0">
              <a:solidFill>
                <a:srgbClr val="FF5050"/>
              </a:solidFill>
            </a:endParaRPr>
          </a:p>
          <a:p>
            <a:r>
              <a:rPr lang="en-US" altLang="ja-JP" sz="1200" b="1" dirty="0" smtClean="0">
                <a:solidFill>
                  <a:srgbClr val="FFC000"/>
                </a:solidFill>
              </a:rPr>
              <a:t>L2 </a:t>
            </a:r>
            <a:r>
              <a:rPr lang="en-US" altLang="ja-JP" sz="1200" b="1" dirty="0" smtClean="0">
                <a:solidFill>
                  <a:srgbClr val="FFC000"/>
                </a:solidFill>
              </a:rPr>
              <a:t>A</a:t>
            </a:r>
            <a:r>
              <a:rPr lang="en-US" altLang="ja-JP" sz="1200" b="1" dirty="0" smtClean="0">
                <a:solidFill>
                  <a:srgbClr val="FFC000"/>
                </a:solidFill>
              </a:rPr>
              <a:t>-phase</a:t>
            </a:r>
            <a:endParaRPr lang="en-US" altLang="ja-JP" sz="1200" b="1" dirty="0" smtClean="0">
              <a:solidFill>
                <a:srgbClr val="FFC000"/>
              </a:solidFill>
            </a:endParaRPr>
          </a:p>
          <a:p>
            <a:r>
              <a:rPr lang="en-US" altLang="ja-JP" sz="1200" b="1" dirty="0" smtClean="0">
                <a:solidFill>
                  <a:srgbClr val="00B0F0"/>
                </a:solidFill>
              </a:rPr>
              <a:t>L2 </a:t>
            </a:r>
            <a:r>
              <a:rPr lang="en-US" altLang="ja-JP" sz="1200" b="1" dirty="0" smtClean="0">
                <a:solidFill>
                  <a:srgbClr val="00B0F0"/>
                </a:solidFill>
              </a:rPr>
              <a:t>B</a:t>
            </a:r>
            <a:r>
              <a:rPr lang="en-US" altLang="ja-JP" sz="1200" b="1" dirty="0" smtClean="0">
                <a:solidFill>
                  <a:srgbClr val="00B0F0"/>
                </a:solidFill>
              </a:rPr>
              <a:t>-phase</a:t>
            </a:r>
            <a:endParaRPr lang="ja-JP" altLang="en-US" sz="1200" b="1" dirty="0">
              <a:solidFill>
                <a:srgbClr val="00B0F0"/>
              </a:solidFill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6115689" y="2732600"/>
            <a:ext cx="883575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1200" b="1" dirty="0" smtClean="0">
                <a:solidFill>
                  <a:srgbClr val="00B050"/>
                </a:solidFill>
              </a:rPr>
              <a:t>L1 </a:t>
            </a:r>
            <a:r>
              <a:rPr lang="en-US" altLang="ja-JP" sz="1200" b="1" dirty="0" smtClean="0">
                <a:solidFill>
                  <a:srgbClr val="00B050"/>
                </a:solidFill>
              </a:rPr>
              <a:t>A-phase</a:t>
            </a:r>
            <a:endParaRPr lang="en-US" altLang="ja-JP" sz="1200" b="1" dirty="0">
              <a:solidFill>
                <a:srgbClr val="00B050"/>
              </a:solidFill>
            </a:endParaRPr>
          </a:p>
          <a:p>
            <a:r>
              <a:rPr lang="en-US" altLang="ja-JP" sz="1200" b="1" dirty="0" smtClean="0">
                <a:solidFill>
                  <a:srgbClr val="FF5050"/>
                </a:solidFill>
              </a:rPr>
              <a:t>L1 </a:t>
            </a:r>
            <a:r>
              <a:rPr lang="en-US" altLang="ja-JP" sz="1200" b="1" dirty="0" smtClean="0">
                <a:solidFill>
                  <a:srgbClr val="FF5050"/>
                </a:solidFill>
              </a:rPr>
              <a:t>B</a:t>
            </a:r>
            <a:r>
              <a:rPr lang="en-US" altLang="ja-JP" sz="1200" b="1" dirty="0">
                <a:solidFill>
                  <a:srgbClr val="FF5050"/>
                </a:solidFill>
              </a:rPr>
              <a:t>-phase</a:t>
            </a:r>
            <a:endParaRPr lang="en-US" altLang="ja-JP" sz="1200" b="1" dirty="0" smtClean="0">
              <a:solidFill>
                <a:srgbClr val="FF5050"/>
              </a:solidFill>
            </a:endParaRPr>
          </a:p>
          <a:p>
            <a:r>
              <a:rPr lang="en-US" altLang="ja-JP" sz="1200" b="1" dirty="0" smtClean="0">
                <a:solidFill>
                  <a:srgbClr val="FFC000"/>
                </a:solidFill>
              </a:rPr>
              <a:t>L2 </a:t>
            </a:r>
            <a:r>
              <a:rPr lang="en-US" altLang="ja-JP" sz="1200" b="1" dirty="0" smtClean="0">
                <a:solidFill>
                  <a:srgbClr val="FFC000"/>
                </a:solidFill>
              </a:rPr>
              <a:t>A</a:t>
            </a:r>
            <a:r>
              <a:rPr lang="en-US" altLang="ja-JP" sz="1200" b="1" dirty="0" smtClean="0">
                <a:solidFill>
                  <a:srgbClr val="FFC000"/>
                </a:solidFill>
              </a:rPr>
              <a:t>-phase</a:t>
            </a:r>
            <a:endParaRPr lang="en-US" altLang="ja-JP" sz="1200" b="1" dirty="0" smtClean="0">
              <a:solidFill>
                <a:srgbClr val="FFC000"/>
              </a:solidFill>
            </a:endParaRPr>
          </a:p>
          <a:p>
            <a:r>
              <a:rPr lang="en-US" altLang="ja-JP" sz="1200" b="1" dirty="0" smtClean="0">
                <a:solidFill>
                  <a:srgbClr val="00B0F0"/>
                </a:solidFill>
              </a:rPr>
              <a:t>L2 </a:t>
            </a:r>
            <a:r>
              <a:rPr lang="en-US" altLang="ja-JP" sz="1200" b="1" dirty="0" smtClean="0">
                <a:solidFill>
                  <a:srgbClr val="00B0F0"/>
                </a:solidFill>
              </a:rPr>
              <a:t>B</a:t>
            </a:r>
            <a:r>
              <a:rPr lang="en-US" altLang="ja-JP" sz="1200" b="1" dirty="0" smtClean="0">
                <a:solidFill>
                  <a:srgbClr val="00B0F0"/>
                </a:solidFill>
              </a:rPr>
              <a:t>-phase</a:t>
            </a:r>
            <a:endParaRPr lang="ja-JP" altLang="en-US" sz="1200" b="1" dirty="0">
              <a:solidFill>
                <a:srgbClr val="00B0F0"/>
              </a:solidFill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6043244" y="4907381"/>
            <a:ext cx="883575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1200" b="1" dirty="0" smtClean="0">
                <a:solidFill>
                  <a:srgbClr val="00B050"/>
                </a:solidFill>
              </a:rPr>
              <a:t>L1 </a:t>
            </a:r>
            <a:r>
              <a:rPr lang="en-US" altLang="ja-JP" sz="1200" b="1" dirty="0" smtClean="0">
                <a:solidFill>
                  <a:srgbClr val="00B050"/>
                </a:solidFill>
              </a:rPr>
              <a:t>A-phase</a:t>
            </a:r>
            <a:endParaRPr lang="en-US" altLang="ja-JP" sz="1200" b="1" dirty="0">
              <a:solidFill>
                <a:srgbClr val="00B050"/>
              </a:solidFill>
            </a:endParaRPr>
          </a:p>
          <a:p>
            <a:r>
              <a:rPr lang="en-US" altLang="ja-JP" sz="1200" b="1" dirty="0" smtClean="0">
                <a:solidFill>
                  <a:srgbClr val="FF5050"/>
                </a:solidFill>
              </a:rPr>
              <a:t>L1 </a:t>
            </a:r>
            <a:r>
              <a:rPr lang="en-US" altLang="ja-JP" sz="1200" b="1" dirty="0" smtClean="0">
                <a:solidFill>
                  <a:srgbClr val="FF5050"/>
                </a:solidFill>
              </a:rPr>
              <a:t>B</a:t>
            </a:r>
            <a:r>
              <a:rPr lang="en-US" altLang="ja-JP" sz="1200" b="1" dirty="0">
                <a:solidFill>
                  <a:srgbClr val="FF5050"/>
                </a:solidFill>
              </a:rPr>
              <a:t>-phase</a:t>
            </a:r>
            <a:endParaRPr lang="en-US" altLang="ja-JP" sz="1200" b="1" dirty="0" smtClean="0">
              <a:solidFill>
                <a:srgbClr val="FF5050"/>
              </a:solidFill>
            </a:endParaRPr>
          </a:p>
          <a:p>
            <a:r>
              <a:rPr lang="en-US" altLang="ja-JP" sz="1200" b="1" dirty="0" smtClean="0">
                <a:solidFill>
                  <a:srgbClr val="FFC000"/>
                </a:solidFill>
              </a:rPr>
              <a:t>L2 </a:t>
            </a:r>
            <a:r>
              <a:rPr lang="en-US" altLang="ja-JP" sz="1200" b="1" dirty="0" smtClean="0">
                <a:solidFill>
                  <a:srgbClr val="FFC000"/>
                </a:solidFill>
              </a:rPr>
              <a:t>A</a:t>
            </a:r>
            <a:r>
              <a:rPr lang="en-US" altLang="ja-JP" sz="1200" b="1" dirty="0" smtClean="0">
                <a:solidFill>
                  <a:srgbClr val="FFC000"/>
                </a:solidFill>
              </a:rPr>
              <a:t>-phase</a:t>
            </a:r>
            <a:endParaRPr lang="en-US" altLang="ja-JP" sz="1200" b="1" dirty="0" smtClean="0">
              <a:solidFill>
                <a:srgbClr val="FFC000"/>
              </a:solidFill>
            </a:endParaRPr>
          </a:p>
          <a:p>
            <a:r>
              <a:rPr lang="en-US" altLang="ja-JP" sz="1200" b="1" dirty="0" smtClean="0">
                <a:solidFill>
                  <a:srgbClr val="00B0F0"/>
                </a:solidFill>
              </a:rPr>
              <a:t>L2 </a:t>
            </a:r>
            <a:r>
              <a:rPr lang="en-US" altLang="ja-JP" sz="1200" b="1" dirty="0" smtClean="0">
                <a:solidFill>
                  <a:srgbClr val="00B0F0"/>
                </a:solidFill>
              </a:rPr>
              <a:t>B</a:t>
            </a:r>
            <a:r>
              <a:rPr lang="en-US" altLang="ja-JP" sz="1200" b="1" dirty="0" smtClean="0">
                <a:solidFill>
                  <a:srgbClr val="00B0F0"/>
                </a:solidFill>
              </a:rPr>
              <a:t>-phase</a:t>
            </a:r>
            <a:endParaRPr lang="ja-JP" altLang="en-US" sz="1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58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106</Words>
  <Application>Microsoft Office PowerPoint</Application>
  <PresentationFormat>画面に合わせる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パナソニック株式会社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miyata</dc:creator>
  <cp:lastModifiedBy>大滝 大輔</cp:lastModifiedBy>
  <cp:revision>15</cp:revision>
  <dcterms:created xsi:type="dcterms:W3CDTF">2015-10-20T05:22:57Z</dcterms:created>
  <dcterms:modified xsi:type="dcterms:W3CDTF">2015-10-22T02:44:50Z</dcterms:modified>
</cp:coreProperties>
</file>