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1" r:id="rId5"/>
    <p:sldId id="257" r:id="rId6"/>
    <p:sldId id="256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6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97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08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34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7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85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624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20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85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18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30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78DE3-DF41-4EDB-BB4B-095415AC9AED}" type="datetimeFigureOut">
              <a:rPr kumimoji="1" lang="ja-JP" altLang="en-US" smtClean="0"/>
              <a:t>2019/9/3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2500-0362-48D4-83EB-BBF806569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94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27797" y="709684"/>
            <a:ext cx="1018123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Scope</a:t>
            </a:r>
          </a:p>
          <a:p>
            <a:endParaRPr lang="en-US" altLang="ja-JP" b="1" dirty="0"/>
          </a:p>
          <a:p>
            <a:r>
              <a:rPr lang="en-US" altLang="ja-JP" dirty="0"/>
              <a:t>My </a:t>
            </a:r>
            <a:r>
              <a:rPr lang="en-US" altLang="ja-JP" dirty="0" smtClean="0"/>
              <a:t>customer have original design </a:t>
            </a:r>
            <a:r>
              <a:rPr lang="en-US" altLang="ja-JP" dirty="0"/>
              <a:t>using </a:t>
            </a:r>
            <a:r>
              <a:rPr lang="en-US" altLang="ja-JP" dirty="0" smtClean="0"/>
              <a:t>TPS54335A as page 3~page4.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They are investigating the root cause about several returns from market. </a:t>
            </a:r>
          </a:p>
          <a:p>
            <a:r>
              <a:rPr lang="en-US" altLang="ja-JP" dirty="0" smtClean="0"/>
              <a:t>(all of those PH pin had shorted to GND). </a:t>
            </a:r>
          </a:p>
          <a:p>
            <a:r>
              <a:rPr lang="en-US" altLang="ja-JP" dirty="0" smtClean="0"/>
              <a:t>They will have  new project ( bigger biz size).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So, customer simulate actual environment for in-house test ( page2) now.</a:t>
            </a:r>
          </a:p>
          <a:p>
            <a:r>
              <a:rPr lang="en-US" altLang="ja-JP" dirty="0" smtClean="0"/>
              <a:t>They found that  when electro-magnetic contactor trips , sometimes ( 1time/40times) violate ABS max rating of PH pin in the period of dead time. ( page 6).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b="1" dirty="0" smtClean="0"/>
              <a:t>Inquiry ( Would you please have your comment)</a:t>
            </a:r>
          </a:p>
          <a:p>
            <a:endParaRPr lang="en-US" altLang="ja-JP" dirty="0"/>
          </a:p>
          <a:p>
            <a:r>
              <a:rPr lang="en-US" altLang="ja-JP" dirty="0" smtClean="0"/>
              <a:t>1  Do you think PH undershoot  on </a:t>
            </a:r>
            <a:r>
              <a:rPr lang="en-US" altLang="ja-JP" b="1" dirty="0" smtClean="0"/>
              <a:t>Fig 2</a:t>
            </a:r>
            <a:r>
              <a:rPr lang="en-US" altLang="ja-JP" dirty="0" smtClean="0"/>
              <a:t>( page 6 ) leads the failure? 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2   I had recommended Osaki to add </a:t>
            </a:r>
            <a:r>
              <a:rPr lang="en-US" altLang="ja-JP" dirty="0" err="1" smtClean="0"/>
              <a:t>shottky</a:t>
            </a:r>
            <a:r>
              <a:rPr lang="en-US" altLang="ja-JP" dirty="0" smtClean="0"/>
              <a:t> diode ( low </a:t>
            </a:r>
            <a:r>
              <a:rPr lang="en-US" altLang="ja-JP" dirty="0" err="1" smtClean="0"/>
              <a:t>Vf</a:t>
            </a:r>
            <a:r>
              <a:rPr lang="en-US" altLang="ja-JP" dirty="0" smtClean="0"/>
              <a:t>)  to keep PH &lt; 1V.</a:t>
            </a:r>
          </a:p>
          <a:p>
            <a:r>
              <a:rPr lang="en-US" altLang="ja-JP" dirty="0" smtClean="0"/>
              <a:t>     Do you agree?  If no, do you have any recommend ? ( I had already asked customer</a:t>
            </a:r>
          </a:p>
          <a:p>
            <a:r>
              <a:rPr lang="en-US" altLang="ja-JP" dirty="0" smtClean="0"/>
              <a:t>     to improve PCB layout as page 4.)  As per </a:t>
            </a:r>
            <a:r>
              <a:rPr lang="en-US" altLang="ja-JP" dirty="0" err="1" smtClean="0"/>
              <a:t>Webench</a:t>
            </a:r>
            <a:r>
              <a:rPr lang="en-US" altLang="ja-JP" dirty="0" smtClean="0"/>
              <a:t> sim, stability seems no problem ( page3)</a:t>
            </a:r>
          </a:p>
        </p:txBody>
      </p:sp>
    </p:spTree>
    <p:extLst>
      <p:ext uri="{BB962C8B-B14F-4D97-AF65-F5344CB8AC3E}">
        <p14:creationId xmlns:p14="http://schemas.microsoft.com/office/powerpoint/2010/main" val="121946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85147" y="3606302"/>
            <a:ext cx="7847461" cy="2824016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4217159" y="4219380"/>
            <a:ext cx="928048" cy="6550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AC/DC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3070747" y="4465040"/>
            <a:ext cx="1146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377218" y="4063501"/>
            <a:ext cx="6127844" cy="1602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>
            <a:stCxn id="3" idx="3"/>
          </p:cNvCxnSpPr>
          <p:nvPr/>
        </p:nvCxnSpPr>
        <p:spPr>
          <a:xfrm flipV="1">
            <a:off x="5145207" y="4546926"/>
            <a:ext cx="81886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575714" y="2376934"/>
            <a:ext cx="0" cy="2088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135274" y="1919734"/>
            <a:ext cx="2251879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/>
              <a:t>Electromagnetic Contactor</a:t>
            </a:r>
            <a:endParaRPr kumimoji="1" lang="ja-JP" altLang="en-US" sz="1400"/>
          </a:p>
        </p:txBody>
      </p:sp>
      <p:cxnSp>
        <p:nvCxnSpPr>
          <p:cNvPr id="22" name="直線コネクタ 21"/>
          <p:cNvCxnSpPr/>
          <p:nvPr/>
        </p:nvCxnSpPr>
        <p:spPr>
          <a:xfrm>
            <a:off x="3575714" y="2376934"/>
            <a:ext cx="4776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5964071" y="4369502"/>
            <a:ext cx="1642400" cy="880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TPS54335A</a:t>
            </a:r>
            <a:endParaRPr kumimoji="1" lang="ja-JP" altLang="en-US" sz="1400" dirty="0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6509982" y="2376934"/>
            <a:ext cx="887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462557" y="4095708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24V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80869" y="4259258"/>
            <a:ext cx="599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AC </a:t>
            </a:r>
          </a:p>
          <a:p>
            <a:r>
              <a:rPr kumimoji="1" lang="en-US" altLang="ja-JP" sz="1400" dirty="0" smtClean="0"/>
              <a:t>100V</a:t>
            </a:r>
            <a:endParaRPr kumimoji="1" lang="ja-JP" altLang="en-US" sz="1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553042" y="6358452"/>
            <a:ext cx="3377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Equipment on the  outdoor  equipment</a:t>
            </a:r>
            <a:endParaRPr kumimoji="1" lang="ja-JP" altLang="en-US" sz="1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8823461" y="4520868"/>
            <a:ext cx="882433" cy="5457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MCU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7" name="Freeform 7"/>
          <p:cNvSpPr>
            <a:spLocks/>
          </p:cNvSpPr>
          <p:nvPr/>
        </p:nvSpPr>
        <p:spPr bwMode="auto">
          <a:xfrm>
            <a:off x="9958377" y="4485508"/>
            <a:ext cx="852689" cy="738664"/>
          </a:xfrm>
          <a:custGeom>
            <a:avLst/>
            <a:gdLst>
              <a:gd name="T0" fmla="*/ 0 w 1008"/>
              <a:gd name="T1" fmla="*/ 2147483647 h 576"/>
              <a:gd name="T2" fmla="*/ 2147483647 w 1008"/>
              <a:gd name="T3" fmla="*/ 0 h 576"/>
              <a:gd name="T4" fmla="*/ 2147483647 w 1008"/>
              <a:gd name="T5" fmla="*/ 0 h 576"/>
              <a:gd name="T6" fmla="*/ 2147483647 w 1008"/>
              <a:gd name="T7" fmla="*/ 2147483647 h 576"/>
              <a:gd name="T8" fmla="*/ 2147483647 w 1008"/>
              <a:gd name="T9" fmla="*/ 2147483647 h 576"/>
              <a:gd name="T10" fmla="*/ 0 w 1008"/>
              <a:gd name="T11" fmla="*/ 2147483647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8"/>
              <a:gd name="T19" fmla="*/ 0 h 576"/>
              <a:gd name="T20" fmla="*/ 1008 w 1008"/>
              <a:gd name="T21" fmla="*/ 576 h 57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8" h="576">
                <a:moveTo>
                  <a:pt x="0" y="288"/>
                </a:moveTo>
                <a:lnTo>
                  <a:pt x="288" y="0"/>
                </a:lnTo>
                <a:lnTo>
                  <a:pt x="1008" y="0"/>
                </a:lnTo>
                <a:lnTo>
                  <a:pt x="1008" y="576"/>
                </a:lnTo>
                <a:lnTo>
                  <a:pt x="288" y="576"/>
                </a:lnTo>
                <a:lnTo>
                  <a:pt x="0" y="288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ctr">
            <a:spAutoFit/>
          </a:bodyPr>
          <a:lstStyle/>
          <a:p>
            <a:endParaRPr lang="en-US" altLang="ja-JP" sz="1400" dirty="0" smtClean="0"/>
          </a:p>
          <a:p>
            <a:r>
              <a:rPr lang="en-US" altLang="ja-JP" sz="1400" dirty="0" smtClean="0"/>
              <a:t>   ADC</a:t>
            </a:r>
          </a:p>
          <a:p>
            <a:endParaRPr lang="ja-JP" altLang="en-US" sz="1400" dirty="0"/>
          </a:p>
        </p:txBody>
      </p:sp>
      <p:sp>
        <p:nvSpPr>
          <p:cNvPr id="68" name="正方形/長方形 67"/>
          <p:cNvSpPr/>
          <p:nvPr/>
        </p:nvSpPr>
        <p:spPr>
          <a:xfrm>
            <a:off x="7443242" y="1915562"/>
            <a:ext cx="1856096" cy="9431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AC Load</a:t>
            </a: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(over 50A)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623661" y="1162735"/>
            <a:ext cx="6821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40~50times ON/OFF ( 1time: a few sec on/off  )</a:t>
            </a:r>
          </a:p>
          <a:p>
            <a:r>
              <a:rPr lang="en-US" altLang="ja-JP" sz="1400" dirty="0" smtClean="0">
                <a:sym typeface="Wingdings" panose="05000000000000000000" pitchFamily="2" charset="2"/>
              </a:rPr>
              <a:t> Customer had get Fig2 with oscilloscope is normal mode after 40times on/off</a:t>
            </a:r>
            <a:endParaRPr kumimoji="1" lang="ja-JP" altLang="en-US" sz="1400" dirty="0"/>
          </a:p>
        </p:txBody>
      </p:sp>
      <p:sp>
        <p:nvSpPr>
          <p:cNvPr id="71" name="右中かっこ 70"/>
          <p:cNvSpPr/>
          <p:nvPr/>
        </p:nvSpPr>
        <p:spPr>
          <a:xfrm rot="5400000">
            <a:off x="9890745" y="4412106"/>
            <a:ext cx="327548" cy="197771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611929" y="5850683"/>
            <a:ext cx="1269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Load: 120mA</a:t>
            </a:r>
            <a:endParaRPr kumimoji="1" lang="ja-JP" altLang="en-US" sz="14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271890" y="5666043"/>
            <a:ext cx="1314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Control board</a:t>
            </a:r>
            <a:endParaRPr kumimoji="1" lang="ja-JP" altLang="en-US" sz="1400" dirty="0"/>
          </a:p>
        </p:txBody>
      </p:sp>
      <p:grpSp>
        <p:nvGrpSpPr>
          <p:cNvPr id="74" name="Group 185"/>
          <p:cNvGrpSpPr>
            <a:grpSpLocks/>
          </p:cNvGrpSpPr>
          <p:nvPr/>
        </p:nvGrpSpPr>
        <p:grpSpPr bwMode="auto">
          <a:xfrm rot="10800000">
            <a:off x="7603152" y="4582211"/>
            <a:ext cx="747502" cy="211518"/>
            <a:chOff x="530" y="575"/>
            <a:chExt cx="364" cy="88"/>
          </a:xfrm>
        </p:grpSpPr>
        <p:grpSp>
          <p:nvGrpSpPr>
            <p:cNvPr id="75" name="Group 186"/>
            <p:cNvGrpSpPr>
              <a:grpSpLocks/>
            </p:cNvGrpSpPr>
            <p:nvPr/>
          </p:nvGrpSpPr>
          <p:grpSpPr bwMode="auto">
            <a:xfrm>
              <a:off x="618" y="575"/>
              <a:ext cx="174" cy="88"/>
              <a:chOff x="672" y="575"/>
              <a:chExt cx="127" cy="88"/>
            </a:xfrm>
          </p:grpSpPr>
          <p:sp>
            <p:nvSpPr>
              <p:cNvPr id="78" name="Arc 187"/>
              <p:cNvSpPr>
                <a:spLocks/>
              </p:cNvSpPr>
              <p:nvPr/>
            </p:nvSpPr>
            <p:spPr bwMode="auto">
              <a:xfrm flipH="1">
                <a:off x="692" y="575"/>
                <a:ext cx="54" cy="88"/>
              </a:xfrm>
              <a:custGeom>
                <a:avLst/>
                <a:gdLst>
                  <a:gd name="T0" fmla="*/ 0 w 43200"/>
                  <a:gd name="T1" fmla="*/ 0 h 39460"/>
                  <a:gd name="T2" fmla="*/ 0 w 43200"/>
                  <a:gd name="T3" fmla="*/ 0 h 39460"/>
                  <a:gd name="T4" fmla="*/ 0 w 43200"/>
                  <a:gd name="T5" fmla="*/ 0 h 3946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9460"/>
                  <a:gd name="T11" fmla="*/ 43200 w 43200"/>
                  <a:gd name="T12" fmla="*/ 39460 h 394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9460" fill="none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-1" y="10709"/>
                      <a:pt x="3538" y="4022"/>
                      <a:pt x="9451" y="0"/>
                    </a:cubicBezTo>
                  </a:path>
                  <a:path w="43200" h="39460" stroke="0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-1" y="10709"/>
                      <a:pt x="3538" y="4022"/>
                      <a:pt x="9451" y="0"/>
                    </a:cubicBezTo>
                    <a:lnTo>
                      <a:pt x="21600" y="17860"/>
                    </a:lnTo>
                    <a:lnTo>
                      <a:pt x="34304" y="39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 sz="1400"/>
              </a:p>
            </p:txBody>
          </p:sp>
          <p:sp>
            <p:nvSpPr>
              <p:cNvPr id="79" name="Arc 188"/>
              <p:cNvSpPr>
                <a:spLocks/>
              </p:cNvSpPr>
              <p:nvPr/>
            </p:nvSpPr>
            <p:spPr bwMode="auto">
              <a:xfrm>
                <a:off x="672" y="576"/>
                <a:ext cx="40" cy="87"/>
              </a:xfrm>
              <a:custGeom>
                <a:avLst/>
                <a:gdLst>
                  <a:gd name="T0" fmla="*/ 0 w 43200"/>
                  <a:gd name="T1" fmla="*/ 0 h 39069"/>
                  <a:gd name="T2" fmla="*/ 0 w 43200"/>
                  <a:gd name="T3" fmla="*/ 0 h 39069"/>
                  <a:gd name="T4" fmla="*/ 0 w 43200"/>
                  <a:gd name="T5" fmla="*/ 0 h 3906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9069"/>
                  <a:gd name="T11" fmla="*/ 43200 w 43200"/>
                  <a:gd name="T12" fmla="*/ 39069 h 390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9069" fill="none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-1" y="17300"/>
                      <a:pt x="1" y="17131"/>
                      <a:pt x="5" y="16962"/>
                    </a:cubicBezTo>
                  </a:path>
                  <a:path w="43200" h="39069" stroke="0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-1" y="17300"/>
                      <a:pt x="1" y="17131"/>
                      <a:pt x="5" y="16962"/>
                    </a:cubicBezTo>
                    <a:lnTo>
                      <a:pt x="21600" y="17469"/>
                    </a:lnTo>
                    <a:lnTo>
                      <a:pt x="3430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 sz="1400"/>
              </a:p>
            </p:txBody>
          </p:sp>
          <p:sp>
            <p:nvSpPr>
              <p:cNvPr id="80" name="Arc 189"/>
              <p:cNvSpPr>
                <a:spLocks/>
              </p:cNvSpPr>
              <p:nvPr/>
            </p:nvSpPr>
            <p:spPr bwMode="auto">
              <a:xfrm flipH="1">
                <a:off x="724" y="575"/>
                <a:ext cx="54" cy="88"/>
              </a:xfrm>
              <a:custGeom>
                <a:avLst/>
                <a:gdLst>
                  <a:gd name="T0" fmla="*/ 0 w 43200"/>
                  <a:gd name="T1" fmla="*/ 0 h 39460"/>
                  <a:gd name="T2" fmla="*/ 0 w 43200"/>
                  <a:gd name="T3" fmla="*/ 0 h 39460"/>
                  <a:gd name="T4" fmla="*/ 0 w 43200"/>
                  <a:gd name="T5" fmla="*/ 0 h 3946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9460"/>
                  <a:gd name="T11" fmla="*/ 43200 w 43200"/>
                  <a:gd name="T12" fmla="*/ 39460 h 394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9460" fill="none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-1" y="10709"/>
                      <a:pt x="3538" y="4022"/>
                      <a:pt x="9451" y="0"/>
                    </a:cubicBezTo>
                  </a:path>
                  <a:path w="43200" h="39460" stroke="0" extrusionOk="0">
                    <a:moveTo>
                      <a:pt x="34304" y="391"/>
                    </a:moveTo>
                    <a:cubicBezTo>
                      <a:pt x="39893" y="4456"/>
                      <a:pt x="43200" y="10949"/>
                      <a:pt x="43200" y="17860"/>
                    </a:cubicBezTo>
                    <a:cubicBezTo>
                      <a:pt x="43200" y="29789"/>
                      <a:pt x="33529" y="39460"/>
                      <a:pt x="21600" y="39460"/>
                    </a:cubicBezTo>
                    <a:cubicBezTo>
                      <a:pt x="9670" y="39460"/>
                      <a:pt x="0" y="29789"/>
                      <a:pt x="0" y="17860"/>
                    </a:cubicBezTo>
                    <a:cubicBezTo>
                      <a:pt x="-1" y="10709"/>
                      <a:pt x="3538" y="4022"/>
                      <a:pt x="9451" y="0"/>
                    </a:cubicBezTo>
                    <a:lnTo>
                      <a:pt x="21600" y="17860"/>
                    </a:lnTo>
                    <a:lnTo>
                      <a:pt x="34304" y="39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 sz="1400"/>
              </a:p>
            </p:txBody>
          </p:sp>
          <p:sp>
            <p:nvSpPr>
              <p:cNvPr id="81" name="Arc 190"/>
              <p:cNvSpPr>
                <a:spLocks/>
              </p:cNvSpPr>
              <p:nvPr/>
            </p:nvSpPr>
            <p:spPr bwMode="auto">
              <a:xfrm flipH="1">
                <a:off x="756" y="576"/>
                <a:ext cx="43" cy="87"/>
              </a:xfrm>
              <a:custGeom>
                <a:avLst/>
                <a:gdLst>
                  <a:gd name="T0" fmla="*/ 0 w 43200"/>
                  <a:gd name="T1" fmla="*/ 0 h 39069"/>
                  <a:gd name="T2" fmla="*/ 0 w 43200"/>
                  <a:gd name="T3" fmla="*/ 0 h 39069"/>
                  <a:gd name="T4" fmla="*/ 0 w 43200"/>
                  <a:gd name="T5" fmla="*/ 0 h 39069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39069"/>
                  <a:gd name="T11" fmla="*/ 43200 w 43200"/>
                  <a:gd name="T12" fmla="*/ 39069 h 390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39069" fill="none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-1" y="17184"/>
                      <a:pt x="5" y="16900"/>
                      <a:pt x="16" y="16615"/>
                    </a:cubicBezTo>
                  </a:path>
                  <a:path w="43200" h="39069" stroke="0" extrusionOk="0">
                    <a:moveTo>
                      <a:pt x="34304" y="0"/>
                    </a:moveTo>
                    <a:cubicBezTo>
                      <a:pt x="39893" y="4065"/>
                      <a:pt x="43200" y="10558"/>
                      <a:pt x="43200" y="17469"/>
                    </a:cubicBezTo>
                    <a:cubicBezTo>
                      <a:pt x="43200" y="29398"/>
                      <a:pt x="33529" y="39069"/>
                      <a:pt x="21600" y="39069"/>
                    </a:cubicBezTo>
                    <a:cubicBezTo>
                      <a:pt x="9670" y="39069"/>
                      <a:pt x="0" y="29398"/>
                      <a:pt x="0" y="17469"/>
                    </a:cubicBezTo>
                    <a:cubicBezTo>
                      <a:pt x="-1" y="17184"/>
                      <a:pt x="5" y="16900"/>
                      <a:pt x="16" y="16615"/>
                    </a:cubicBezTo>
                    <a:lnTo>
                      <a:pt x="21600" y="17469"/>
                    </a:lnTo>
                    <a:lnTo>
                      <a:pt x="3430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ja-JP" altLang="en-US" sz="1400"/>
              </a:p>
            </p:txBody>
          </p:sp>
        </p:grpSp>
        <p:sp>
          <p:nvSpPr>
            <p:cNvPr id="76" name="Line 191"/>
            <p:cNvSpPr>
              <a:spLocks noChangeShapeType="1"/>
            </p:cNvSpPr>
            <p:nvPr/>
          </p:nvSpPr>
          <p:spPr bwMode="auto">
            <a:xfrm flipH="1">
              <a:off x="798" y="61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77" name="Line 192"/>
            <p:cNvSpPr>
              <a:spLocks noChangeShapeType="1"/>
            </p:cNvSpPr>
            <p:nvPr/>
          </p:nvSpPr>
          <p:spPr bwMode="auto">
            <a:xfrm flipH="1">
              <a:off x="530" y="614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</p:grpSp>
      <p:grpSp>
        <p:nvGrpSpPr>
          <p:cNvPr id="82" name="Group 36"/>
          <p:cNvGrpSpPr>
            <a:grpSpLocks/>
          </p:cNvGrpSpPr>
          <p:nvPr/>
        </p:nvGrpSpPr>
        <p:grpSpPr bwMode="auto">
          <a:xfrm flipH="1">
            <a:off x="8186083" y="4726585"/>
            <a:ext cx="263668" cy="357359"/>
            <a:chOff x="153" y="528"/>
            <a:chExt cx="77" cy="138"/>
          </a:xfrm>
        </p:grpSpPr>
        <p:sp>
          <p:nvSpPr>
            <p:cNvPr id="83" name="Line 8"/>
            <p:cNvSpPr>
              <a:spLocks noChangeShapeType="1"/>
            </p:cNvSpPr>
            <p:nvPr/>
          </p:nvSpPr>
          <p:spPr bwMode="auto">
            <a:xfrm flipH="1">
              <a:off x="153" y="582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>
              <a:off x="192" y="61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85" name="Line 34"/>
            <p:cNvSpPr>
              <a:spLocks noChangeShapeType="1"/>
            </p:cNvSpPr>
            <p:nvPr/>
          </p:nvSpPr>
          <p:spPr bwMode="auto">
            <a:xfrm>
              <a:off x="192" y="528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86" name="Line 35"/>
            <p:cNvSpPr>
              <a:spLocks noChangeShapeType="1"/>
            </p:cNvSpPr>
            <p:nvPr/>
          </p:nvSpPr>
          <p:spPr bwMode="auto">
            <a:xfrm flipH="1">
              <a:off x="153" y="613"/>
              <a:ext cx="7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</p:grpSp>
      <p:grpSp>
        <p:nvGrpSpPr>
          <p:cNvPr id="87" name="Group 89"/>
          <p:cNvGrpSpPr>
            <a:grpSpLocks/>
          </p:cNvGrpSpPr>
          <p:nvPr/>
        </p:nvGrpSpPr>
        <p:grpSpPr bwMode="auto">
          <a:xfrm>
            <a:off x="8153510" y="5069171"/>
            <a:ext cx="306671" cy="366570"/>
            <a:chOff x="1438" y="336"/>
            <a:chExt cx="96" cy="144"/>
          </a:xfrm>
        </p:grpSpPr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1488" y="336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 flipH="1">
              <a:off x="1438" y="4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 flipV="1">
              <a:off x="1501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 flipV="1">
              <a:off x="147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 flipV="1">
              <a:off x="1440" y="432"/>
              <a:ext cx="25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sz="1400"/>
            </a:p>
          </p:txBody>
        </p:sp>
      </p:grpSp>
      <p:sp>
        <p:nvSpPr>
          <p:cNvPr id="93" name="正方形/長方形 92"/>
          <p:cNvSpPr/>
          <p:nvPr/>
        </p:nvSpPr>
        <p:spPr>
          <a:xfrm>
            <a:off x="5874037" y="4485508"/>
            <a:ext cx="149119" cy="3809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95" name="フリーフォーム 94"/>
          <p:cNvSpPr/>
          <p:nvPr/>
        </p:nvSpPr>
        <p:spPr>
          <a:xfrm>
            <a:off x="3627129" y="4560785"/>
            <a:ext cx="464768" cy="627376"/>
          </a:xfrm>
          <a:custGeom>
            <a:avLst/>
            <a:gdLst>
              <a:gd name="connsiteX0" fmla="*/ 0 w 682388"/>
              <a:gd name="connsiteY0" fmla="*/ 436728 h 750626"/>
              <a:gd name="connsiteX1" fmla="*/ 109182 w 682388"/>
              <a:gd name="connsiteY1" fmla="*/ 0 h 750626"/>
              <a:gd name="connsiteX2" fmla="*/ 122830 w 682388"/>
              <a:gd name="connsiteY2" fmla="*/ 750626 h 750626"/>
              <a:gd name="connsiteX3" fmla="*/ 163773 w 682388"/>
              <a:gd name="connsiteY3" fmla="*/ 313898 h 750626"/>
              <a:gd name="connsiteX4" fmla="*/ 191069 w 682388"/>
              <a:gd name="connsiteY4" fmla="*/ 504967 h 750626"/>
              <a:gd name="connsiteX5" fmla="*/ 300251 w 682388"/>
              <a:gd name="connsiteY5" fmla="*/ 368489 h 750626"/>
              <a:gd name="connsiteX6" fmla="*/ 682388 w 682388"/>
              <a:gd name="connsiteY6" fmla="*/ 354841 h 75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388" h="750626">
                <a:moveTo>
                  <a:pt x="0" y="436728"/>
                </a:moveTo>
                <a:lnTo>
                  <a:pt x="109182" y="0"/>
                </a:lnTo>
                <a:lnTo>
                  <a:pt x="122830" y="750626"/>
                </a:lnTo>
                <a:lnTo>
                  <a:pt x="163773" y="313898"/>
                </a:lnTo>
                <a:lnTo>
                  <a:pt x="191069" y="504967"/>
                </a:lnTo>
                <a:lnTo>
                  <a:pt x="300251" y="368489"/>
                </a:lnTo>
                <a:lnTo>
                  <a:pt x="682388" y="35484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2065300" y="614150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/>
              <a:t>Test diagram       </a:t>
            </a:r>
            <a:endParaRPr kumimoji="1" lang="ja-JP" altLang="en-US" u="sng" dirty="0"/>
          </a:p>
        </p:txBody>
      </p:sp>
      <p:cxnSp>
        <p:nvCxnSpPr>
          <p:cNvPr id="99" name="直線矢印コネクタ 98"/>
          <p:cNvCxnSpPr>
            <a:endCxn id="76" idx="0"/>
          </p:cNvCxnSpPr>
          <p:nvPr/>
        </p:nvCxnSpPr>
        <p:spPr>
          <a:xfrm flipH="1">
            <a:off x="7603152" y="3780430"/>
            <a:ext cx="420482" cy="919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8023634" y="368668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PH</a:t>
            </a:r>
            <a:endParaRPr kumimoji="1" lang="ja-JP" altLang="en-US" dirty="0"/>
          </a:p>
        </p:txBody>
      </p:sp>
      <p:pic>
        <p:nvPicPr>
          <p:cNvPr id="101" name="図 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872" y="1645624"/>
            <a:ext cx="1121342" cy="14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1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D74C075-1FDD-427A-8DE2-19905488DF8A}"/>
              </a:ext>
            </a:extLst>
          </p:cNvPr>
          <p:cNvGrpSpPr/>
          <p:nvPr/>
        </p:nvGrpSpPr>
        <p:grpSpPr>
          <a:xfrm>
            <a:off x="2272373" y="2381512"/>
            <a:ext cx="6580676" cy="3034890"/>
            <a:chOff x="0" y="0"/>
            <a:chExt cx="6459652" cy="2852794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56F68E5B-9649-432D-A7E6-699A76574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459652" cy="2852794"/>
            </a:xfrm>
            <a:prstGeom prst="rect">
              <a:avLst/>
            </a:prstGeom>
          </p:spPr>
        </p:pic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7BC9FFF-4D01-4C39-BE53-BE895A6A1CB5}"/>
                </a:ext>
              </a:extLst>
            </p:cNvPr>
            <p:cNvSpPr/>
            <p:nvPr/>
          </p:nvSpPr>
          <p:spPr>
            <a:xfrm>
              <a:off x="2795979" y="752700"/>
              <a:ext cx="224118" cy="317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645799" y="2439561"/>
            <a:ext cx="128913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22uH(3A)/47uF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73602" y="2162562"/>
            <a:ext cx="48763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0.1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F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189731" y="5401689"/>
            <a:ext cx="80983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2.4Kohm</a:t>
            </a:r>
          </a:p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12nF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42739" y="5404050"/>
            <a:ext cx="62228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120pF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0019" y="5514708"/>
            <a:ext cx="54534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143K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3220872" y="4135272"/>
            <a:ext cx="440904" cy="1293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122690" y="1939815"/>
            <a:ext cx="107817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10uF/0.1uF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0411" y="758540"/>
            <a:ext cx="3911589" cy="300891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7878568" y="5347399"/>
            <a:ext cx="37433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As per </a:t>
            </a:r>
            <a:r>
              <a:rPr kumimoji="1" lang="en-US" altLang="ja-JP" sz="1400" dirty="0" err="1" smtClean="0"/>
              <a:t>webench</a:t>
            </a:r>
            <a:r>
              <a:rPr kumimoji="1" lang="en-US" altLang="ja-JP" sz="1400" dirty="0" smtClean="0"/>
              <a:t> , phase margin  51degree/</a:t>
            </a:r>
          </a:p>
          <a:p>
            <a:r>
              <a:rPr kumimoji="1" lang="en-US" altLang="ja-JP" sz="1400" dirty="0" smtClean="0"/>
              <a:t> gain </a:t>
            </a:r>
            <a:r>
              <a:rPr lang="en-US" altLang="ja-JP" sz="1400" dirty="0" smtClean="0"/>
              <a:t>margin is 18 degree and seems no</a:t>
            </a:r>
          </a:p>
          <a:p>
            <a:r>
              <a:rPr lang="en-US" altLang="ja-JP" sz="1400" dirty="0"/>
              <a:t>p</a:t>
            </a:r>
            <a:r>
              <a:rPr kumimoji="1" lang="en-US" altLang="ja-JP" sz="1400" dirty="0" smtClean="0"/>
              <a:t>roblem 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2219" y="758540"/>
            <a:ext cx="15201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U90:</a:t>
            </a:r>
          </a:p>
          <a:p>
            <a:endParaRPr kumimoji="1" lang="en-US" altLang="ja-JP" sz="1400" dirty="0" smtClean="0"/>
          </a:p>
          <a:p>
            <a:r>
              <a:rPr kumimoji="1" lang="en-US" altLang="ja-JP" sz="1400" dirty="0" smtClean="0"/>
              <a:t>24Vin</a:t>
            </a:r>
          </a:p>
          <a:p>
            <a:r>
              <a:rPr kumimoji="1" lang="en-US" altLang="ja-JP" sz="1400" dirty="0" smtClean="0"/>
              <a:t>3.3Vout</a:t>
            </a:r>
          </a:p>
          <a:p>
            <a:r>
              <a:rPr lang="en-US" altLang="ja-JP" sz="1400" dirty="0" smtClean="0"/>
              <a:t>120mA(</a:t>
            </a:r>
            <a:r>
              <a:rPr lang="en-US" altLang="ja-JP" sz="1400" dirty="0" err="1" smtClean="0"/>
              <a:t>typ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679055" y="5791707"/>
            <a:ext cx="1292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Fsw</a:t>
            </a:r>
            <a:r>
              <a:rPr kumimoji="1" lang="en-US" altLang="ja-JP" sz="1400" dirty="0" smtClean="0"/>
              <a:t>=335KHz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9940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5" y="795017"/>
            <a:ext cx="6336686" cy="442180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2121" y="696107"/>
            <a:ext cx="5429250" cy="461962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0036507" y="3770763"/>
            <a:ext cx="152400" cy="233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703132" y="3532637"/>
            <a:ext cx="214313" cy="119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9703132" y="3727901"/>
            <a:ext cx="214313" cy="133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41357" y="3861251"/>
            <a:ext cx="1346844" cy="7386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R943(</a:t>
            </a:r>
            <a:r>
              <a:rPr kumimoji="1" lang="en-US" altLang="ja-JP" sz="1400" dirty="0" err="1" smtClean="0"/>
              <a:t>Vsense</a:t>
            </a:r>
            <a:r>
              <a:rPr kumimoji="1" lang="en-US" altLang="ja-JP" sz="1400" dirty="0" smtClean="0"/>
              <a:t>)</a:t>
            </a:r>
          </a:p>
          <a:p>
            <a:r>
              <a:rPr kumimoji="1" lang="en-US" altLang="ja-JP" sz="1400" dirty="0" smtClean="0"/>
              <a:t> trace </a:t>
            </a:r>
            <a:r>
              <a:rPr lang="en-US" altLang="ja-JP" sz="1400" dirty="0" smtClean="0"/>
              <a:t>to </a:t>
            </a:r>
            <a:r>
              <a:rPr lang="en-US" altLang="ja-JP" sz="1400" dirty="0" err="1" smtClean="0"/>
              <a:t>Cout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directly</a:t>
            </a:r>
            <a:endParaRPr kumimoji="1" lang="ja-JP" altLang="en-US" sz="1400" dirty="0"/>
          </a:p>
        </p:txBody>
      </p:sp>
      <p:cxnSp>
        <p:nvCxnSpPr>
          <p:cNvPr id="9" name="直線矢印コネクタ 8"/>
          <p:cNvCxnSpPr>
            <a:stCxn id="7" idx="1"/>
          </p:cNvCxnSpPr>
          <p:nvPr/>
        </p:nvCxnSpPr>
        <p:spPr>
          <a:xfrm flipH="1" flipV="1">
            <a:off x="10150807" y="4051751"/>
            <a:ext cx="590550" cy="178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0105163" y="1494771"/>
            <a:ext cx="162576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Analog GND</a:t>
            </a:r>
          </a:p>
          <a:p>
            <a:r>
              <a:rPr lang="en-US" altLang="ja-JP" sz="1400" dirty="0" smtClean="0"/>
              <a:t>Island to be quiet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3015" y="272956"/>
            <a:ext cx="300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 smtClean="0"/>
              <a:t>Before ( Original design) </a:t>
            </a:r>
            <a:endParaRPr kumimoji="1" lang="ja-JP" altLang="en-US" b="1" u="sng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26155" y="272956"/>
            <a:ext cx="322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 smtClean="0"/>
              <a:t>After  ( follow EVM layout) </a:t>
            </a:r>
            <a:endParaRPr kumimoji="1" lang="ja-JP" altLang="en-US" b="1" u="sng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34770" y="3738140"/>
            <a:ext cx="3722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</a:rPr>
              <a:t>PH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625036" y="3005919"/>
            <a:ext cx="3722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FF0000"/>
                </a:solidFill>
              </a:rPr>
              <a:t>PH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66284" y="5414642"/>
            <a:ext cx="8742994" cy="116955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Your comment:</a:t>
            </a:r>
          </a:p>
          <a:p>
            <a:r>
              <a:rPr lang="en-US" altLang="ja-JP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The </a:t>
            </a:r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waveform is normal, there is no need to concern this waveform. </a:t>
            </a:r>
            <a:b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The first layout is not much bad, but the </a:t>
            </a:r>
            <a:r>
              <a:rPr lang="en-US" altLang="ja-JP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the</a:t>
            </a:r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 second is better than the first one, it looks good.</a:t>
            </a:r>
          </a:p>
          <a:p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I don't think this layout would lead to the damage,  and from the SW waveform, it looks fine.</a:t>
            </a:r>
            <a:b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And for the comp and </a:t>
            </a:r>
            <a:r>
              <a:rPr lang="en-US" altLang="ja-JP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vsense</a:t>
            </a:r>
            <a:r>
              <a:rPr lang="en-US" altLang="ja-JP" sz="1400" dirty="0">
                <a:solidFill>
                  <a:srgbClr val="222222"/>
                </a:solidFill>
                <a:latin typeface="Arial" panose="020B0604020202020204" pitchFamily="34" charset="0"/>
              </a:rPr>
              <a:t> pin, it seems also fine</a:t>
            </a:r>
            <a:endParaRPr lang="en-US" altLang="ja-JP" sz="1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08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3167" y="894711"/>
            <a:ext cx="6791325" cy="5095875"/>
          </a:xfrm>
          <a:prstGeom prst="rect">
            <a:avLst/>
          </a:prstGeom>
        </p:spPr>
      </p:pic>
      <p:cxnSp>
        <p:nvCxnSpPr>
          <p:cNvPr id="4" name="直線矢印コネクタ 3"/>
          <p:cNvCxnSpPr/>
          <p:nvPr/>
        </p:nvCxnSpPr>
        <p:spPr>
          <a:xfrm>
            <a:off x="4189863" y="1610436"/>
            <a:ext cx="65509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4189863" y="124110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10ns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459104" y="1425770"/>
            <a:ext cx="0" cy="375734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479187" y="142577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1V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01832" y="421577"/>
            <a:ext cx="9433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Fig1  Normal case ( I had sent in e2e in the previous post) : Your comment: no problem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999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812" y="862012"/>
            <a:ext cx="6810375" cy="5133975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>
          <a:xfrm>
            <a:off x="4189863" y="1610436"/>
            <a:ext cx="65509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189863" y="1241104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10ns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5459104" y="1425770"/>
            <a:ext cx="0" cy="375734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479187" y="142577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1V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02006" y="504967"/>
            <a:ext cx="6798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Fig2  “ AC noise “  case( page2 ) : 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Is it directly lead failure ? 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29301" y="6277128"/>
            <a:ext cx="889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Violate ABS max rating (Over  1V  &gt;10ns pulse ) but is it directly cause fail?    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3248167" y="3575713"/>
            <a:ext cx="1446663" cy="2634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9" idx="3"/>
          </p:cNvCxnSpPr>
          <p:nvPr/>
        </p:nvCxnSpPr>
        <p:spPr>
          <a:xfrm flipV="1">
            <a:off x="2207855" y="4012442"/>
            <a:ext cx="1408802" cy="541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14149" y="4230806"/>
            <a:ext cx="159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1.8V &lt;10ns</a:t>
            </a:r>
          </a:p>
          <a:p>
            <a:r>
              <a:rPr lang="en-US" altLang="ja-JP" dirty="0" smtClean="0"/>
              <a:t>( below 3.5V)</a:t>
            </a:r>
            <a:endParaRPr kumimoji="1" lang="ja-JP" altLang="en-US" dirty="0"/>
          </a:p>
        </p:txBody>
      </p:sp>
      <p:sp>
        <p:nvSpPr>
          <p:cNvPr id="26" name="左中かっこ 25"/>
          <p:cNvSpPr/>
          <p:nvPr/>
        </p:nvSpPr>
        <p:spPr>
          <a:xfrm rot="5400000">
            <a:off x="4182615" y="2177237"/>
            <a:ext cx="184669" cy="11400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16657" y="2373951"/>
            <a:ext cx="9204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Dead time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324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371</Words>
  <Application>Microsoft Office PowerPoint</Application>
  <PresentationFormat>ワイド画面</PresentationFormat>
  <Paragraphs>76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Shibatani Kanji</dc:creator>
  <cp:lastModifiedBy>Shibatani Kanji</cp:lastModifiedBy>
  <cp:revision>25</cp:revision>
  <dcterms:created xsi:type="dcterms:W3CDTF">2019-09-03T02:20:29Z</dcterms:created>
  <dcterms:modified xsi:type="dcterms:W3CDTF">2019-09-03T06:59:16Z</dcterms:modified>
</cp:coreProperties>
</file>