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8599" autoAdjust="0"/>
    <p:restoredTop sz="94660"/>
  </p:normalViewPr>
  <p:slideViewPr>
    <p:cSldViewPr snapToGrid="0">
      <p:cViewPr>
        <p:scale>
          <a:sx n="66" d="100"/>
          <a:sy n="66" d="100"/>
        </p:scale>
        <p:origin x="562" y="-2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524000" y="1122363"/>
            <a:ext cx="9144000" cy="2387600"/>
          </a:xfrm>
        </p:spPr>
        <p:txBody>
          <a:bodyPr anchor="b"/>
          <a:lstStyle>
            <a:lvl1pPr algn="ctr">
              <a:defRPr sz="6000"/>
            </a:lvl1p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EF16FEEA-358C-4EB0-89E2-08C82B9D45F8}" type="datetimeFigureOut">
              <a:rPr lang="zh-TW" altLang="en-US" smtClean="0"/>
              <a:t>2025/3/7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CFBF0A8-BF7B-447D-BE79-64369CD45FC1}" type="slidenum">
              <a:rPr lang="zh-TW" altLang="en-US" smtClean="0"/>
              <a:t>‹#›</a:t>
            </a:fld>
            <a:endParaRPr lang="zh-TW" altLang="en-US"/>
          </a:p>
        </p:txBody>
      </p:sp>
    </p:spTree>
    <p:extLst>
      <p:ext uri="{BB962C8B-B14F-4D97-AF65-F5344CB8AC3E}">
        <p14:creationId xmlns:p14="http://schemas.microsoft.com/office/powerpoint/2010/main" val="925961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EF16FEEA-358C-4EB0-89E2-08C82B9D45F8}" type="datetimeFigureOut">
              <a:rPr lang="zh-TW" altLang="en-US" smtClean="0"/>
              <a:t>2025/3/7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CFBF0A8-BF7B-447D-BE79-64369CD45FC1}" type="slidenum">
              <a:rPr lang="zh-TW" altLang="en-US" smtClean="0"/>
              <a:t>‹#›</a:t>
            </a:fld>
            <a:endParaRPr lang="zh-TW" altLang="en-US"/>
          </a:p>
        </p:txBody>
      </p:sp>
    </p:spTree>
    <p:extLst>
      <p:ext uri="{BB962C8B-B14F-4D97-AF65-F5344CB8AC3E}">
        <p14:creationId xmlns:p14="http://schemas.microsoft.com/office/powerpoint/2010/main" val="2497264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724900" y="365125"/>
            <a:ext cx="2628900" cy="5811838"/>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838200" y="365125"/>
            <a:ext cx="7734300" cy="5811838"/>
          </a:xfrm>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EF16FEEA-358C-4EB0-89E2-08C82B9D45F8}" type="datetimeFigureOut">
              <a:rPr lang="zh-TW" altLang="en-US" smtClean="0"/>
              <a:t>2025/3/7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CFBF0A8-BF7B-447D-BE79-64369CD45FC1}" type="slidenum">
              <a:rPr lang="zh-TW" altLang="en-US" smtClean="0"/>
              <a:t>‹#›</a:t>
            </a:fld>
            <a:endParaRPr lang="zh-TW" altLang="en-US"/>
          </a:p>
        </p:txBody>
      </p:sp>
    </p:spTree>
    <p:extLst>
      <p:ext uri="{BB962C8B-B14F-4D97-AF65-F5344CB8AC3E}">
        <p14:creationId xmlns:p14="http://schemas.microsoft.com/office/powerpoint/2010/main" val="2640443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EF16FEEA-358C-4EB0-89E2-08C82B9D45F8}" type="datetimeFigureOut">
              <a:rPr lang="zh-TW" altLang="en-US" smtClean="0"/>
              <a:t>2025/3/7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CFBF0A8-BF7B-447D-BE79-64369CD45FC1}" type="slidenum">
              <a:rPr lang="zh-TW" altLang="en-US" smtClean="0"/>
              <a:t>‹#›</a:t>
            </a:fld>
            <a:endParaRPr lang="zh-TW" altLang="en-US"/>
          </a:p>
        </p:txBody>
      </p:sp>
    </p:spTree>
    <p:extLst>
      <p:ext uri="{BB962C8B-B14F-4D97-AF65-F5344CB8AC3E}">
        <p14:creationId xmlns:p14="http://schemas.microsoft.com/office/powerpoint/2010/main" val="3238815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831850" y="1709738"/>
            <a:ext cx="10515600" cy="2852737"/>
          </a:xfrm>
        </p:spPr>
        <p:txBody>
          <a:bodyPr anchor="b"/>
          <a:lstStyle>
            <a:lvl1pPr>
              <a:defRPr sz="6000"/>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smtClean="0"/>
              <a:t>編輯母片文字樣式</a:t>
            </a:r>
          </a:p>
        </p:txBody>
      </p:sp>
      <p:sp>
        <p:nvSpPr>
          <p:cNvPr id="4" name="日期版面配置區 3"/>
          <p:cNvSpPr>
            <a:spLocks noGrp="1"/>
          </p:cNvSpPr>
          <p:nvPr>
            <p:ph type="dt" sz="half" idx="10"/>
          </p:nvPr>
        </p:nvSpPr>
        <p:spPr/>
        <p:txBody>
          <a:bodyPr/>
          <a:lstStyle/>
          <a:p>
            <a:fld id="{EF16FEEA-358C-4EB0-89E2-08C82B9D45F8}" type="datetimeFigureOut">
              <a:rPr lang="zh-TW" altLang="en-US" smtClean="0"/>
              <a:t>2025/3/7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CFBF0A8-BF7B-447D-BE79-64369CD45FC1}" type="slidenum">
              <a:rPr lang="zh-TW" altLang="en-US" smtClean="0"/>
              <a:t>‹#›</a:t>
            </a:fld>
            <a:endParaRPr lang="zh-TW" altLang="en-US"/>
          </a:p>
        </p:txBody>
      </p:sp>
    </p:spTree>
    <p:extLst>
      <p:ext uri="{BB962C8B-B14F-4D97-AF65-F5344CB8AC3E}">
        <p14:creationId xmlns:p14="http://schemas.microsoft.com/office/powerpoint/2010/main" val="798848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838200" y="1825625"/>
            <a:ext cx="5181600" cy="4351338"/>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6172200" y="1825625"/>
            <a:ext cx="5181600" cy="4351338"/>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EF16FEEA-358C-4EB0-89E2-08C82B9D45F8}" type="datetimeFigureOut">
              <a:rPr lang="zh-TW" altLang="en-US" smtClean="0"/>
              <a:t>2025/3/7</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CFBF0A8-BF7B-447D-BE79-64369CD45FC1}" type="slidenum">
              <a:rPr lang="zh-TW" altLang="en-US" smtClean="0"/>
              <a:t>‹#›</a:t>
            </a:fld>
            <a:endParaRPr lang="zh-TW" altLang="en-US"/>
          </a:p>
        </p:txBody>
      </p:sp>
    </p:spTree>
    <p:extLst>
      <p:ext uri="{BB962C8B-B14F-4D97-AF65-F5344CB8AC3E}">
        <p14:creationId xmlns:p14="http://schemas.microsoft.com/office/powerpoint/2010/main" val="1168914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839788" y="365125"/>
            <a:ext cx="10515600" cy="1325563"/>
          </a:xfrm>
        </p:spPr>
        <p:txBody>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4" name="內容版面配置區 3"/>
          <p:cNvSpPr>
            <a:spLocks noGrp="1"/>
          </p:cNvSpPr>
          <p:nvPr>
            <p:ph sz="half" idx="2"/>
          </p:nvPr>
        </p:nvSpPr>
        <p:spPr>
          <a:xfrm>
            <a:off x="839788" y="2505075"/>
            <a:ext cx="5157787" cy="3684588"/>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6" name="內容版面配置區 5"/>
          <p:cNvSpPr>
            <a:spLocks noGrp="1"/>
          </p:cNvSpPr>
          <p:nvPr>
            <p:ph sz="quarter" idx="4"/>
          </p:nvPr>
        </p:nvSpPr>
        <p:spPr>
          <a:xfrm>
            <a:off x="6172200" y="2505075"/>
            <a:ext cx="5183188" cy="3684588"/>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EF16FEEA-358C-4EB0-89E2-08C82B9D45F8}" type="datetimeFigureOut">
              <a:rPr lang="zh-TW" altLang="en-US" smtClean="0"/>
              <a:t>2025/3/7</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3CFBF0A8-BF7B-447D-BE79-64369CD45FC1}" type="slidenum">
              <a:rPr lang="zh-TW" altLang="en-US" smtClean="0"/>
              <a:t>‹#›</a:t>
            </a:fld>
            <a:endParaRPr lang="zh-TW" altLang="en-US"/>
          </a:p>
        </p:txBody>
      </p:sp>
    </p:spTree>
    <p:extLst>
      <p:ext uri="{BB962C8B-B14F-4D97-AF65-F5344CB8AC3E}">
        <p14:creationId xmlns:p14="http://schemas.microsoft.com/office/powerpoint/2010/main" val="1247211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EF16FEEA-358C-4EB0-89E2-08C82B9D45F8}" type="datetimeFigureOut">
              <a:rPr lang="zh-TW" altLang="en-US" smtClean="0"/>
              <a:t>2025/3/7</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3CFBF0A8-BF7B-447D-BE79-64369CD45FC1}" type="slidenum">
              <a:rPr lang="zh-TW" altLang="en-US" smtClean="0"/>
              <a:t>‹#›</a:t>
            </a:fld>
            <a:endParaRPr lang="zh-TW" altLang="en-US"/>
          </a:p>
        </p:txBody>
      </p:sp>
    </p:spTree>
    <p:extLst>
      <p:ext uri="{BB962C8B-B14F-4D97-AF65-F5344CB8AC3E}">
        <p14:creationId xmlns:p14="http://schemas.microsoft.com/office/powerpoint/2010/main" val="254534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EF16FEEA-358C-4EB0-89E2-08C82B9D45F8}" type="datetimeFigureOut">
              <a:rPr lang="zh-TW" altLang="en-US" smtClean="0"/>
              <a:t>2025/3/7</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3CFBF0A8-BF7B-447D-BE79-64369CD45FC1}" type="slidenum">
              <a:rPr lang="zh-TW" altLang="en-US" smtClean="0"/>
              <a:t>‹#›</a:t>
            </a:fld>
            <a:endParaRPr lang="zh-TW" altLang="en-US"/>
          </a:p>
        </p:txBody>
      </p:sp>
    </p:spTree>
    <p:extLst>
      <p:ext uri="{BB962C8B-B14F-4D97-AF65-F5344CB8AC3E}">
        <p14:creationId xmlns:p14="http://schemas.microsoft.com/office/powerpoint/2010/main" val="457625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編輯母片文字樣式</a:t>
            </a:r>
          </a:p>
        </p:txBody>
      </p:sp>
      <p:sp>
        <p:nvSpPr>
          <p:cNvPr id="5" name="日期版面配置區 4"/>
          <p:cNvSpPr>
            <a:spLocks noGrp="1"/>
          </p:cNvSpPr>
          <p:nvPr>
            <p:ph type="dt" sz="half" idx="10"/>
          </p:nvPr>
        </p:nvSpPr>
        <p:spPr/>
        <p:txBody>
          <a:bodyPr/>
          <a:lstStyle/>
          <a:p>
            <a:fld id="{EF16FEEA-358C-4EB0-89E2-08C82B9D45F8}" type="datetimeFigureOut">
              <a:rPr lang="zh-TW" altLang="en-US" smtClean="0"/>
              <a:t>2025/3/7</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CFBF0A8-BF7B-447D-BE79-64369CD45FC1}" type="slidenum">
              <a:rPr lang="zh-TW" altLang="en-US" smtClean="0"/>
              <a:t>‹#›</a:t>
            </a:fld>
            <a:endParaRPr lang="zh-TW" altLang="en-US"/>
          </a:p>
        </p:txBody>
      </p:sp>
    </p:spTree>
    <p:extLst>
      <p:ext uri="{BB962C8B-B14F-4D97-AF65-F5344CB8AC3E}">
        <p14:creationId xmlns:p14="http://schemas.microsoft.com/office/powerpoint/2010/main" val="4683120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編輯母片文字樣式</a:t>
            </a:r>
          </a:p>
        </p:txBody>
      </p:sp>
      <p:sp>
        <p:nvSpPr>
          <p:cNvPr id="5" name="日期版面配置區 4"/>
          <p:cNvSpPr>
            <a:spLocks noGrp="1"/>
          </p:cNvSpPr>
          <p:nvPr>
            <p:ph type="dt" sz="half" idx="10"/>
          </p:nvPr>
        </p:nvSpPr>
        <p:spPr/>
        <p:txBody>
          <a:bodyPr/>
          <a:lstStyle/>
          <a:p>
            <a:fld id="{EF16FEEA-358C-4EB0-89E2-08C82B9D45F8}" type="datetimeFigureOut">
              <a:rPr lang="zh-TW" altLang="en-US" smtClean="0"/>
              <a:t>2025/3/7</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CFBF0A8-BF7B-447D-BE79-64369CD45FC1}" type="slidenum">
              <a:rPr lang="zh-TW" altLang="en-US" smtClean="0"/>
              <a:t>‹#›</a:t>
            </a:fld>
            <a:endParaRPr lang="zh-TW" altLang="en-US"/>
          </a:p>
        </p:txBody>
      </p:sp>
    </p:spTree>
    <p:extLst>
      <p:ext uri="{BB962C8B-B14F-4D97-AF65-F5344CB8AC3E}">
        <p14:creationId xmlns:p14="http://schemas.microsoft.com/office/powerpoint/2010/main" val="4008475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16FEEA-358C-4EB0-89E2-08C82B9D45F8}" type="datetimeFigureOut">
              <a:rPr lang="zh-TW" altLang="en-US" smtClean="0"/>
              <a:t>2025/3/7</a:t>
            </a:fld>
            <a:endParaRPr lang="zh-TW" altLang="en-US"/>
          </a:p>
        </p:txBody>
      </p:sp>
      <p:sp>
        <p:nvSpPr>
          <p:cNvPr id="5" name="頁尾版面配置區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FBF0A8-BF7B-447D-BE79-64369CD45FC1}" type="slidenum">
              <a:rPr lang="zh-TW" altLang="en-US" smtClean="0"/>
              <a:t>‹#›</a:t>
            </a:fld>
            <a:endParaRPr lang="zh-TW" altLang="en-US"/>
          </a:p>
        </p:txBody>
      </p:sp>
    </p:spTree>
    <p:extLst>
      <p:ext uri="{BB962C8B-B14F-4D97-AF65-F5344CB8AC3E}">
        <p14:creationId xmlns:p14="http://schemas.microsoft.com/office/powerpoint/2010/main" val="30104862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ti.com/tool/PMP22477"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 name="群組 42"/>
          <p:cNvGrpSpPr/>
          <p:nvPr/>
        </p:nvGrpSpPr>
        <p:grpSpPr>
          <a:xfrm>
            <a:off x="512329" y="112596"/>
            <a:ext cx="3998595" cy="2294219"/>
            <a:chOff x="3662416" y="1616137"/>
            <a:chExt cx="3998595" cy="2294219"/>
          </a:xfrm>
        </p:grpSpPr>
        <p:sp>
          <p:nvSpPr>
            <p:cNvPr id="5" name="矩形 4"/>
            <p:cNvSpPr/>
            <p:nvPr/>
          </p:nvSpPr>
          <p:spPr>
            <a:xfrm>
              <a:off x="3662416" y="1616137"/>
              <a:ext cx="1397264" cy="1160585"/>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1200" b="1">
                <a:latin typeface="Times New Roman" panose="02020603050405020304" pitchFamily="18" charset="0"/>
                <a:cs typeface="Times New Roman" panose="02020603050405020304" pitchFamily="18" charset="0"/>
              </a:endParaRPr>
            </a:p>
          </p:txBody>
        </p:sp>
        <p:sp>
          <p:nvSpPr>
            <p:cNvPr id="6" name="等腰三角形 5"/>
            <p:cNvSpPr/>
            <p:nvPr/>
          </p:nvSpPr>
          <p:spPr>
            <a:xfrm rot="5400000">
              <a:off x="5712519" y="2218616"/>
              <a:ext cx="233360" cy="188989"/>
            </a:xfrm>
            <a:prstGeom prst="triangle">
              <a:avLst/>
            </a:prstGeom>
            <a:solidFill>
              <a:srgbClr val="4C34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1200" b="1">
                <a:latin typeface="Times New Roman" panose="02020603050405020304" pitchFamily="18" charset="0"/>
                <a:cs typeface="Times New Roman" panose="02020603050405020304" pitchFamily="18" charset="0"/>
              </a:endParaRPr>
            </a:p>
          </p:txBody>
        </p:sp>
        <p:cxnSp>
          <p:nvCxnSpPr>
            <p:cNvPr id="7" name="直線接點 6"/>
            <p:cNvCxnSpPr/>
            <p:nvPr/>
          </p:nvCxnSpPr>
          <p:spPr>
            <a:xfrm>
              <a:off x="5923694" y="2204564"/>
              <a:ext cx="0" cy="216000"/>
            </a:xfrm>
            <a:prstGeom prst="line">
              <a:avLst/>
            </a:prstGeom>
            <a:ln w="19050">
              <a:solidFill>
                <a:srgbClr val="4C34FC"/>
              </a:solidFill>
            </a:ln>
          </p:spPr>
          <p:style>
            <a:lnRef idx="1">
              <a:schemeClr val="accent1"/>
            </a:lnRef>
            <a:fillRef idx="0">
              <a:schemeClr val="accent1"/>
            </a:fillRef>
            <a:effectRef idx="0">
              <a:schemeClr val="accent1"/>
            </a:effectRef>
            <a:fontRef idx="minor">
              <a:schemeClr val="tx1"/>
            </a:fontRef>
          </p:style>
        </p:cxnSp>
        <p:sp>
          <p:nvSpPr>
            <p:cNvPr id="13" name="矩形 12"/>
            <p:cNvSpPr/>
            <p:nvPr/>
          </p:nvSpPr>
          <p:spPr>
            <a:xfrm>
              <a:off x="3924874" y="3131492"/>
              <a:ext cx="1181988" cy="667295"/>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1200" b="1">
                <a:latin typeface="Times New Roman" panose="02020603050405020304" pitchFamily="18" charset="0"/>
                <a:cs typeface="Times New Roman" panose="02020603050405020304" pitchFamily="18" charset="0"/>
              </a:endParaRPr>
            </a:p>
          </p:txBody>
        </p:sp>
        <p:sp>
          <p:nvSpPr>
            <p:cNvPr id="14" name="文字方塊 13"/>
            <p:cNvSpPr txBox="1"/>
            <p:nvPr/>
          </p:nvSpPr>
          <p:spPr>
            <a:xfrm>
              <a:off x="3924875" y="3325189"/>
              <a:ext cx="1483875" cy="276999"/>
            </a:xfrm>
            <a:prstGeom prst="rect">
              <a:avLst/>
            </a:prstGeom>
            <a:noFill/>
          </p:spPr>
          <p:txBody>
            <a:bodyPr wrap="square" rtlCol="0">
              <a:spAutoFit/>
            </a:bodyPr>
            <a:lstStyle/>
            <a:p>
              <a:r>
                <a:rPr lang="en-US" altLang="zh-TW" sz="1200" b="1" dirty="0" smtClean="0">
                  <a:latin typeface="Times New Roman" panose="02020603050405020304" pitchFamily="18" charset="0"/>
                  <a:cs typeface="Times New Roman" panose="02020603050405020304" pitchFamily="18" charset="0"/>
                </a:rPr>
                <a:t>12V  DC</a:t>
              </a:r>
              <a:r>
                <a:rPr lang="zh-TW" altLang="en-US" sz="1200" b="1" dirty="0" smtClean="0">
                  <a:latin typeface="Times New Roman" panose="02020603050405020304" pitchFamily="18" charset="0"/>
                  <a:cs typeface="Times New Roman" panose="02020603050405020304" pitchFamily="18" charset="0"/>
                </a:rPr>
                <a:t> </a:t>
              </a:r>
              <a:r>
                <a:rPr lang="en-US" altLang="zh-TW" sz="1200" b="1" dirty="0" smtClean="0">
                  <a:latin typeface="Times New Roman" panose="02020603050405020304" pitchFamily="18" charset="0"/>
                  <a:cs typeface="Times New Roman" panose="02020603050405020304" pitchFamily="18" charset="0"/>
                </a:rPr>
                <a:t>Jack</a:t>
              </a:r>
              <a:endParaRPr lang="zh-TW" altLang="en-US" sz="1200" b="1" dirty="0">
                <a:latin typeface="Times New Roman" panose="02020603050405020304" pitchFamily="18" charset="0"/>
                <a:cs typeface="Times New Roman" panose="02020603050405020304" pitchFamily="18" charset="0"/>
              </a:endParaRPr>
            </a:p>
          </p:txBody>
        </p:sp>
        <p:sp>
          <p:nvSpPr>
            <p:cNvPr id="17" name="文字方塊 16"/>
            <p:cNvSpPr txBox="1"/>
            <p:nvPr/>
          </p:nvSpPr>
          <p:spPr>
            <a:xfrm>
              <a:off x="4997799" y="2096656"/>
              <a:ext cx="1131084" cy="400110"/>
            </a:xfrm>
            <a:prstGeom prst="rect">
              <a:avLst/>
            </a:prstGeom>
            <a:noFill/>
          </p:spPr>
          <p:txBody>
            <a:bodyPr wrap="square" rtlCol="0">
              <a:spAutoFit/>
            </a:bodyPr>
            <a:lstStyle/>
            <a:p>
              <a:r>
                <a:rPr lang="en-US" altLang="zh-TW" sz="1000" b="1" dirty="0" smtClean="0">
                  <a:solidFill>
                    <a:srgbClr val="00B050"/>
                  </a:solidFill>
                  <a:latin typeface="Times New Roman" panose="02020603050405020304" pitchFamily="18" charset="0"/>
                  <a:cs typeface="Times New Roman" panose="02020603050405020304" pitchFamily="18" charset="0"/>
                </a:rPr>
                <a:t>11V</a:t>
              </a:r>
            </a:p>
            <a:p>
              <a:r>
                <a:rPr lang="en-US" altLang="zh-TW" sz="1000" b="1" dirty="0" smtClean="0">
                  <a:solidFill>
                    <a:srgbClr val="00B050"/>
                  </a:solidFill>
                  <a:latin typeface="Times New Roman" panose="02020603050405020304" pitchFamily="18" charset="0"/>
                  <a:cs typeface="Times New Roman" panose="02020603050405020304" pitchFamily="18" charset="0"/>
                </a:rPr>
                <a:t>Output</a:t>
              </a:r>
            </a:p>
          </p:txBody>
        </p:sp>
        <p:cxnSp>
          <p:nvCxnSpPr>
            <p:cNvPr id="18" name="直線接點 17"/>
            <p:cNvCxnSpPr/>
            <p:nvPr/>
          </p:nvCxnSpPr>
          <p:spPr>
            <a:xfrm>
              <a:off x="5059680" y="2312564"/>
              <a:ext cx="1364395" cy="1"/>
            </a:xfrm>
            <a:prstGeom prst="line">
              <a:avLst/>
            </a:prstGeom>
            <a:ln w="19050">
              <a:solidFill>
                <a:srgbClr val="4C34FC"/>
              </a:solidFill>
            </a:ln>
          </p:spPr>
          <p:style>
            <a:lnRef idx="1">
              <a:schemeClr val="accent1"/>
            </a:lnRef>
            <a:fillRef idx="0">
              <a:schemeClr val="accent1"/>
            </a:fillRef>
            <a:effectRef idx="0">
              <a:schemeClr val="accent1"/>
            </a:effectRef>
            <a:fontRef idx="minor">
              <a:schemeClr val="tx1"/>
            </a:fontRef>
          </p:style>
        </p:cxnSp>
        <p:sp>
          <p:nvSpPr>
            <p:cNvPr id="19" name="文字方塊 18"/>
            <p:cNvSpPr txBox="1"/>
            <p:nvPr/>
          </p:nvSpPr>
          <p:spPr>
            <a:xfrm>
              <a:off x="3778665" y="1907888"/>
              <a:ext cx="1221221" cy="577081"/>
            </a:xfrm>
            <a:prstGeom prst="rect">
              <a:avLst/>
            </a:prstGeom>
            <a:noFill/>
          </p:spPr>
          <p:txBody>
            <a:bodyPr wrap="square" rtlCol="0">
              <a:spAutoFit/>
            </a:bodyPr>
            <a:lstStyle/>
            <a:p>
              <a:r>
                <a:rPr lang="en-US" altLang="zh-TW" sz="1050" b="1" dirty="0" smtClean="0">
                  <a:latin typeface="Times New Roman" panose="02020603050405020304" pitchFamily="18" charset="0"/>
                  <a:cs typeface="Times New Roman" panose="02020603050405020304" pitchFamily="18" charset="0"/>
                </a:rPr>
                <a:t>TPS23730RMTR</a:t>
              </a:r>
            </a:p>
            <a:p>
              <a:endParaRPr lang="en-US" altLang="zh-TW" sz="1050" b="1" dirty="0" smtClean="0">
                <a:latin typeface="Times New Roman" panose="02020603050405020304" pitchFamily="18" charset="0"/>
                <a:cs typeface="Times New Roman" panose="02020603050405020304" pitchFamily="18" charset="0"/>
              </a:endParaRPr>
            </a:p>
            <a:p>
              <a:r>
                <a:rPr lang="en-US" altLang="zh-TW" sz="1050" b="1" dirty="0" smtClean="0">
                  <a:latin typeface="Times New Roman" panose="02020603050405020304" pitchFamily="18" charset="0"/>
                  <a:cs typeface="Times New Roman" panose="02020603050405020304" pitchFamily="18" charset="0"/>
                </a:rPr>
                <a:t>POE Circuit</a:t>
              </a:r>
            </a:p>
          </p:txBody>
        </p:sp>
        <p:sp>
          <p:nvSpPr>
            <p:cNvPr id="21" name="等腰三角形 20"/>
            <p:cNvSpPr/>
            <p:nvPr/>
          </p:nvSpPr>
          <p:spPr>
            <a:xfrm rot="5400000">
              <a:off x="5719880" y="3435190"/>
              <a:ext cx="233360" cy="188989"/>
            </a:xfrm>
            <a:prstGeom prst="triangle">
              <a:avLst/>
            </a:prstGeom>
            <a:solidFill>
              <a:srgbClr val="4C34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1200" b="1">
                <a:latin typeface="Times New Roman" panose="02020603050405020304" pitchFamily="18" charset="0"/>
                <a:cs typeface="Times New Roman" panose="02020603050405020304" pitchFamily="18" charset="0"/>
              </a:endParaRPr>
            </a:p>
          </p:txBody>
        </p:sp>
        <p:cxnSp>
          <p:nvCxnSpPr>
            <p:cNvPr id="22" name="直線接點 21"/>
            <p:cNvCxnSpPr/>
            <p:nvPr/>
          </p:nvCxnSpPr>
          <p:spPr>
            <a:xfrm>
              <a:off x="5931055" y="3421138"/>
              <a:ext cx="0" cy="216000"/>
            </a:xfrm>
            <a:prstGeom prst="line">
              <a:avLst/>
            </a:prstGeom>
            <a:ln w="19050">
              <a:solidFill>
                <a:srgbClr val="4C34FC"/>
              </a:solidFill>
            </a:ln>
          </p:spPr>
          <p:style>
            <a:lnRef idx="1">
              <a:schemeClr val="accent1"/>
            </a:lnRef>
            <a:fillRef idx="0">
              <a:schemeClr val="accent1"/>
            </a:fillRef>
            <a:effectRef idx="0">
              <a:schemeClr val="accent1"/>
            </a:effectRef>
            <a:fontRef idx="minor">
              <a:schemeClr val="tx1"/>
            </a:fontRef>
          </p:style>
        </p:cxnSp>
        <p:cxnSp>
          <p:nvCxnSpPr>
            <p:cNvPr id="23" name="直線接點 22"/>
            <p:cNvCxnSpPr/>
            <p:nvPr/>
          </p:nvCxnSpPr>
          <p:spPr>
            <a:xfrm>
              <a:off x="5106862" y="3529138"/>
              <a:ext cx="1324574" cy="1"/>
            </a:xfrm>
            <a:prstGeom prst="line">
              <a:avLst/>
            </a:prstGeom>
            <a:ln w="19050">
              <a:solidFill>
                <a:srgbClr val="4C34FC"/>
              </a:solidFill>
            </a:ln>
          </p:spPr>
          <p:style>
            <a:lnRef idx="1">
              <a:schemeClr val="accent1"/>
            </a:lnRef>
            <a:fillRef idx="0">
              <a:schemeClr val="accent1"/>
            </a:fillRef>
            <a:effectRef idx="0">
              <a:schemeClr val="accent1"/>
            </a:effectRef>
            <a:fontRef idx="minor">
              <a:schemeClr val="tx1"/>
            </a:fontRef>
          </p:style>
        </p:cxnSp>
        <p:sp>
          <p:nvSpPr>
            <p:cNvPr id="26" name="文字方塊 25"/>
            <p:cNvSpPr txBox="1"/>
            <p:nvPr/>
          </p:nvSpPr>
          <p:spPr>
            <a:xfrm>
              <a:off x="5076535" y="3321389"/>
              <a:ext cx="1131084" cy="415498"/>
            </a:xfrm>
            <a:prstGeom prst="rect">
              <a:avLst/>
            </a:prstGeom>
            <a:noFill/>
          </p:spPr>
          <p:txBody>
            <a:bodyPr wrap="square" rtlCol="0">
              <a:spAutoFit/>
            </a:bodyPr>
            <a:lstStyle/>
            <a:p>
              <a:r>
                <a:rPr lang="en-US" altLang="zh-TW" sz="1000" b="1" dirty="0" smtClean="0">
                  <a:solidFill>
                    <a:srgbClr val="FF0000"/>
                  </a:solidFill>
                  <a:latin typeface="Times New Roman" panose="02020603050405020304" pitchFamily="18" charset="0"/>
                  <a:cs typeface="Times New Roman" panose="02020603050405020304" pitchFamily="18" charset="0"/>
                </a:rPr>
                <a:t>12V</a:t>
              </a:r>
            </a:p>
            <a:p>
              <a:r>
                <a:rPr lang="en-US" altLang="zh-TW" sz="1000" b="1" dirty="0" smtClean="0">
                  <a:solidFill>
                    <a:srgbClr val="FF0000"/>
                  </a:solidFill>
                  <a:latin typeface="Times New Roman" panose="02020603050405020304" pitchFamily="18" charset="0"/>
                  <a:cs typeface="Times New Roman" panose="02020603050405020304" pitchFamily="18" charset="0"/>
                </a:rPr>
                <a:t>Output</a:t>
              </a:r>
            </a:p>
          </p:txBody>
        </p:sp>
        <p:grpSp>
          <p:nvGrpSpPr>
            <p:cNvPr id="37" name="群組 36"/>
            <p:cNvGrpSpPr/>
            <p:nvPr/>
          </p:nvGrpSpPr>
          <p:grpSpPr>
            <a:xfrm>
              <a:off x="6210831" y="1617912"/>
              <a:ext cx="1450180" cy="694652"/>
              <a:chOff x="6210831" y="1617912"/>
              <a:chExt cx="1450180" cy="694652"/>
            </a:xfrm>
          </p:grpSpPr>
          <p:sp>
            <p:nvSpPr>
              <p:cNvPr id="27" name="文字方塊 26"/>
              <p:cNvSpPr txBox="1"/>
              <p:nvPr/>
            </p:nvSpPr>
            <p:spPr>
              <a:xfrm>
                <a:off x="6210831" y="1617912"/>
                <a:ext cx="1450180" cy="276999"/>
              </a:xfrm>
              <a:prstGeom prst="rect">
                <a:avLst/>
              </a:prstGeom>
              <a:noFill/>
            </p:spPr>
            <p:txBody>
              <a:bodyPr wrap="square" rtlCol="0">
                <a:spAutoFit/>
              </a:bodyPr>
              <a:lstStyle/>
              <a:p>
                <a:r>
                  <a:rPr lang="en-US" altLang="zh-TW" sz="1200" b="1" dirty="0" smtClean="0">
                    <a:latin typeface="Times New Roman" panose="02020603050405020304" pitchFamily="18" charset="0"/>
                    <a:cs typeface="Times New Roman" panose="02020603050405020304" pitchFamily="18" charset="0"/>
                  </a:rPr>
                  <a:t>12V_system</a:t>
                </a:r>
                <a:endParaRPr lang="zh-TW" altLang="en-US" sz="1200" b="1" dirty="0">
                  <a:latin typeface="Times New Roman" panose="02020603050405020304" pitchFamily="18" charset="0"/>
                  <a:cs typeface="Times New Roman" panose="02020603050405020304" pitchFamily="18" charset="0"/>
                </a:endParaRPr>
              </a:p>
            </p:txBody>
          </p:sp>
          <p:grpSp>
            <p:nvGrpSpPr>
              <p:cNvPr id="35" name="群組 34"/>
              <p:cNvGrpSpPr/>
              <p:nvPr/>
            </p:nvGrpSpPr>
            <p:grpSpPr>
              <a:xfrm>
                <a:off x="6378517" y="1848407"/>
                <a:ext cx="117891" cy="464157"/>
                <a:chOff x="6334227" y="1848407"/>
                <a:chExt cx="117891" cy="464157"/>
              </a:xfrm>
            </p:grpSpPr>
            <p:cxnSp>
              <p:nvCxnSpPr>
                <p:cNvPr id="8" name="直線接點 7"/>
                <p:cNvCxnSpPr/>
                <p:nvPr/>
              </p:nvCxnSpPr>
              <p:spPr>
                <a:xfrm>
                  <a:off x="6384254" y="1928012"/>
                  <a:ext cx="1" cy="38455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橢圓 29"/>
                <p:cNvSpPr/>
                <p:nvPr/>
              </p:nvSpPr>
              <p:spPr>
                <a:xfrm>
                  <a:off x="6334227" y="1848407"/>
                  <a:ext cx="117891" cy="109387"/>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grpSp>
        <p:sp>
          <p:nvSpPr>
            <p:cNvPr id="33" name="文字方塊 32"/>
            <p:cNvSpPr txBox="1"/>
            <p:nvPr/>
          </p:nvSpPr>
          <p:spPr>
            <a:xfrm>
              <a:off x="5361568" y="2404710"/>
              <a:ext cx="1131084" cy="246221"/>
            </a:xfrm>
            <a:prstGeom prst="rect">
              <a:avLst/>
            </a:prstGeom>
            <a:noFill/>
          </p:spPr>
          <p:txBody>
            <a:bodyPr wrap="square" rtlCol="0">
              <a:spAutoFit/>
            </a:bodyPr>
            <a:lstStyle/>
            <a:p>
              <a:r>
                <a:rPr lang="en-US" altLang="zh-TW" sz="1000" b="1" dirty="0" err="1" smtClean="0">
                  <a:solidFill>
                    <a:srgbClr val="4C34FC"/>
                  </a:solidFill>
                  <a:latin typeface="Times New Roman" panose="02020603050405020304" pitchFamily="18" charset="0"/>
                  <a:cs typeface="Times New Roman" panose="02020603050405020304" pitchFamily="18" charset="0"/>
                </a:rPr>
                <a:t>Schottky</a:t>
              </a:r>
              <a:r>
                <a:rPr lang="en-US" altLang="zh-TW" sz="1000" b="1" dirty="0" smtClean="0">
                  <a:solidFill>
                    <a:srgbClr val="4C34FC"/>
                  </a:solidFill>
                  <a:latin typeface="Times New Roman" panose="02020603050405020304" pitchFamily="18" charset="0"/>
                  <a:cs typeface="Times New Roman" panose="02020603050405020304" pitchFamily="18" charset="0"/>
                </a:rPr>
                <a:t> diode</a:t>
              </a:r>
            </a:p>
          </p:txBody>
        </p:sp>
        <p:sp>
          <p:nvSpPr>
            <p:cNvPr id="34" name="文字方塊 33"/>
            <p:cNvSpPr txBox="1"/>
            <p:nvPr/>
          </p:nvSpPr>
          <p:spPr>
            <a:xfrm>
              <a:off x="5519692" y="3664135"/>
              <a:ext cx="1131084" cy="246221"/>
            </a:xfrm>
            <a:prstGeom prst="rect">
              <a:avLst/>
            </a:prstGeom>
            <a:noFill/>
          </p:spPr>
          <p:txBody>
            <a:bodyPr wrap="square" rtlCol="0">
              <a:spAutoFit/>
            </a:bodyPr>
            <a:lstStyle/>
            <a:p>
              <a:r>
                <a:rPr lang="en-US" altLang="zh-TW" sz="1000" b="1" dirty="0" err="1" smtClean="0">
                  <a:solidFill>
                    <a:srgbClr val="4C34FC"/>
                  </a:solidFill>
                  <a:latin typeface="Times New Roman" panose="02020603050405020304" pitchFamily="18" charset="0"/>
                  <a:cs typeface="Times New Roman" panose="02020603050405020304" pitchFamily="18" charset="0"/>
                </a:rPr>
                <a:t>Schottky</a:t>
              </a:r>
              <a:r>
                <a:rPr lang="en-US" altLang="zh-TW" sz="1000" b="1" dirty="0" smtClean="0">
                  <a:solidFill>
                    <a:srgbClr val="4C34FC"/>
                  </a:solidFill>
                  <a:latin typeface="Times New Roman" panose="02020603050405020304" pitchFamily="18" charset="0"/>
                  <a:cs typeface="Times New Roman" panose="02020603050405020304" pitchFamily="18" charset="0"/>
                </a:rPr>
                <a:t> diode</a:t>
              </a:r>
            </a:p>
          </p:txBody>
        </p:sp>
        <p:grpSp>
          <p:nvGrpSpPr>
            <p:cNvPr id="38" name="群組 37"/>
            <p:cNvGrpSpPr/>
            <p:nvPr/>
          </p:nvGrpSpPr>
          <p:grpSpPr>
            <a:xfrm>
              <a:off x="6210831" y="2840318"/>
              <a:ext cx="1450180" cy="694652"/>
              <a:chOff x="6210831" y="1617912"/>
              <a:chExt cx="1450180" cy="694652"/>
            </a:xfrm>
          </p:grpSpPr>
          <p:sp>
            <p:nvSpPr>
              <p:cNvPr id="39" name="文字方塊 38"/>
              <p:cNvSpPr txBox="1"/>
              <p:nvPr/>
            </p:nvSpPr>
            <p:spPr>
              <a:xfrm>
                <a:off x="6210831" y="1617912"/>
                <a:ext cx="1450180" cy="276999"/>
              </a:xfrm>
              <a:prstGeom prst="rect">
                <a:avLst/>
              </a:prstGeom>
              <a:noFill/>
            </p:spPr>
            <p:txBody>
              <a:bodyPr wrap="square" rtlCol="0">
                <a:spAutoFit/>
              </a:bodyPr>
              <a:lstStyle/>
              <a:p>
                <a:r>
                  <a:rPr lang="en-US" altLang="zh-TW" sz="1200" b="1" dirty="0" smtClean="0">
                    <a:latin typeface="Times New Roman" panose="02020603050405020304" pitchFamily="18" charset="0"/>
                    <a:cs typeface="Times New Roman" panose="02020603050405020304" pitchFamily="18" charset="0"/>
                  </a:rPr>
                  <a:t>12V_system</a:t>
                </a:r>
                <a:endParaRPr lang="zh-TW" altLang="en-US" sz="1200" b="1" dirty="0">
                  <a:latin typeface="Times New Roman" panose="02020603050405020304" pitchFamily="18" charset="0"/>
                  <a:cs typeface="Times New Roman" panose="02020603050405020304" pitchFamily="18" charset="0"/>
                </a:endParaRPr>
              </a:p>
            </p:txBody>
          </p:sp>
          <p:grpSp>
            <p:nvGrpSpPr>
              <p:cNvPr id="40" name="群組 39"/>
              <p:cNvGrpSpPr/>
              <p:nvPr/>
            </p:nvGrpSpPr>
            <p:grpSpPr>
              <a:xfrm>
                <a:off x="6378517" y="1848407"/>
                <a:ext cx="117891" cy="464157"/>
                <a:chOff x="6334227" y="1848407"/>
                <a:chExt cx="117891" cy="464157"/>
              </a:xfrm>
            </p:grpSpPr>
            <p:cxnSp>
              <p:nvCxnSpPr>
                <p:cNvPr id="41" name="直線接點 40"/>
                <p:cNvCxnSpPr/>
                <p:nvPr/>
              </p:nvCxnSpPr>
              <p:spPr>
                <a:xfrm>
                  <a:off x="6384254" y="1928012"/>
                  <a:ext cx="1" cy="38455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橢圓 41"/>
                <p:cNvSpPr/>
                <p:nvPr/>
              </p:nvSpPr>
              <p:spPr>
                <a:xfrm>
                  <a:off x="6334227" y="1848407"/>
                  <a:ext cx="117891" cy="109387"/>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grpSp>
        </p:grpSp>
      </p:grpSp>
      <p:sp>
        <p:nvSpPr>
          <p:cNvPr id="44" name="文字方塊 43"/>
          <p:cNvSpPr txBox="1"/>
          <p:nvPr/>
        </p:nvSpPr>
        <p:spPr>
          <a:xfrm>
            <a:off x="2584617" y="1061828"/>
            <a:ext cx="1131084" cy="246221"/>
          </a:xfrm>
          <a:prstGeom prst="rect">
            <a:avLst/>
          </a:prstGeom>
          <a:noFill/>
        </p:spPr>
        <p:txBody>
          <a:bodyPr wrap="square" rtlCol="0">
            <a:spAutoFit/>
          </a:bodyPr>
          <a:lstStyle/>
          <a:p>
            <a:r>
              <a:rPr lang="en-US" altLang="zh-TW" sz="1000" b="1" dirty="0" smtClean="0">
                <a:solidFill>
                  <a:srgbClr val="4C34FC"/>
                </a:solidFill>
                <a:latin typeface="Times New Roman" panose="02020603050405020304" pitchFamily="18" charset="0"/>
                <a:cs typeface="Times New Roman" panose="02020603050405020304" pitchFamily="18" charset="0"/>
              </a:rPr>
              <a:t>D1</a:t>
            </a:r>
          </a:p>
        </p:txBody>
      </p:sp>
      <p:sp>
        <p:nvSpPr>
          <p:cNvPr id="45" name="文字方塊 44"/>
          <p:cNvSpPr txBox="1"/>
          <p:nvPr/>
        </p:nvSpPr>
        <p:spPr>
          <a:xfrm>
            <a:off x="2654750" y="2356396"/>
            <a:ext cx="1131084" cy="246221"/>
          </a:xfrm>
          <a:prstGeom prst="rect">
            <a:avLst/>
          </a:prstGeom>
          <a:noFill/>
        </p:spPr>
        <p:txBody>
          <a:bodyPr wrap="square" rtlCol="0">
            <a:spAutoFit/>
          </a:bodyPr>
          <a:lstStyle/>
          <a:p>
            <a:r>
              <a:rPr lang="en-US" altLang="zh-TW" sz="1000" b="1" dirty="0" smtClean="0">
                <a:solidFill>
                  <a:srgbClr val="4C34FC"/>
                </a:solidFill>
                <a:latin typeface="Times New Roman" panose="02020603050405020304" pitchFamily="18" charset="0"/>
                <a:cs typeface="Times New Roman" panose="02020603050405020304" pitchFamily="18" charset="0"/>
              </a:rPr>
              <a:t>D2</a:t>
            </a:r>
          </a:p>
        </p:txBody>
      </p:sp>
      <p:sp>
        <p:nvSpPr>
          <p:cNvPr id="2" name="矩形 1"/>
          <p:cNvSpPr/>
          <p:nvPr/>
        </p:nvSpPr>
        <p:spPr>
          <a:xfrm>
            <a:off x="559344" y="3753814"/>
            <a:ext cx="11044490" cy="1323439"/>
          </a:xfrm>
          <a:prstGeom prst="rect">
            <a:avLst/>
          </a:prstGeom>
        </p:spPr>
        <p:txBody>
          <a:bodyPr wrap="square">
            <a:spAutoFit/>
          </a:bodyPr>
          <a:lstStyle/>
          <a:p>
            <a:r>
              <a:rPr lang="en-US" altLang="zh-TW" sz="1600" dirty="0" smtClean="0">
                <a:solidFill>
                  <a:srgbClr val="333333"/>
                </a:solidFill>
                <a:latin typeface="custom"/>
              </a:rPr>
              <a:t>TI reply: </a:t>
            </a:r>
            <a:r>
              <a:rPr lang="en-US" altLang="zh-TW" sz="1600" b="1" dirty="0" smtClean="0">
                <a:solidFill>
                  <a:srgbClr val="FF0000"/>
                </a:solidFill>
                <a:latin typeface="custom"/>
              </a:rPr>
              <a:t>If </a:t>
            </a:r>
            <a:r>
              <a:rPr lang="en-US" altLang="zh-TW" sz="1600" b="1" dirty="0" err="1">
                <a:solidFill>
                  <a:srgbClr val="FF0000"/>
                </a:solidFill>
                <a:latin typeface="custom"/>
              </a:rPr>
              <a:t>PoE</a:t>
            </a:r>
            <a:r>
              <a:rPr lang="en-US" altLang="zh-TW" sz="1600" b="1" dirty="0">
                <a:solidFill>
                  <a:srgbClr val="FF0000"/>
                </a:solidFill>
                <a:latin typeface="custom"/>
              </a:rPr>
              <a:t> PD is </a:t>
            </a:r>
            <a:r>
              <a:rPr lang="en-US" altLang="zh-TW" sz="1600" b="1" dirty="0" err="1">
                <a:solidFill>
                  <a:srgbClr val="FF0000"/>
                </a:solidFill>
                <a:latin typeface="custom"/>
              </a:rPr>
              <a:t>flyback</a:t>
            </a:r>
            <a:r>
              <a:rPr lang="en-US" altLang="zh-TW" sz="1600" b="1" dirty="0">
                <a:solidFill>
                  <a:srgbClr val="FF0000"/>
                </a:solidFill>
                <a:latin typeface="custom"/>
              </a:rPr>
              <a:t> converter with diode rectification. The D1 can be removed and you can use </a:t>
            </a:r>
            <a:r>
              <a:rPr lang="en-US" altLang="zh-TW" sz="1600" b="1" dirty="0" err="1">
                <a:solidFill>
                  <a:srgbClr val="FF0000"/>
                </a:solidFill>
                <a:latin typeface="custom"/>
              </a:rPr>
              <a:t>flyback's</a:t>
            </a:r>
            <a:r>
              <a:rPr lang="en-US" altLang="zh-TW" sz="1600" b="1" dirty="0">
                <a:solidFill>
                  <a:srgbClr val="FF0000"/>
                </a:solidFill>
                <a:latin typeface="custom"/>
              </a:rPr>
              <a:t> switching diode on 2nd side to block the current. </a:t>
            </a:r>
            <a:endParaRPr lang="en-US" altLang="zh-TW" sz="1600" b="1" dirty="0" smtClean="0">
              <a:solidFill>
                <a:srgbClr val="FF0000"/>
              </a:solidFill>
              <a:latin typeface="custom"/>
            </a:endParaRPr>
          </a:p>
          <a:p>
            <a:r>
              <a:rPr lang="en-US" altLang="zh-TW" sz="1600" dirty="0" smtClean="0">
                <a:solidFill>
                  <a:srgbClr val="333333"/>
                </a:solidFill>
                <a:latin typeface="custom"/>
              </a:rPr>
              <a:t>You </a:t>
            </a:r>
            <a:r>
              <a:rPr lang="en-US" altLang="zh-TW" sz="1600" dirty="0">
                <a:solidFill>
                  <a:srgbClr val="333333"/>
                </a:solidFill>
                <a:latin typeface="custom"/>
              </a:rPr>
              <a:t>may still want to keep </a:t>
            </a:r>
            <a:r>
              <a:rPr lang="en-US" altLang="zh-TW" sz="1600" dirty="0" smtClean="0">
                <a:solidFill>
                  <a:srgbClr val="333333"/>
                </a:solidFill>
                <a:latin typeface="custom"/>
              </a:rPr>
              <a:t>D2.  In</a:t>
            </a:r>
            <a:r>
              <a:rPr lang="en-US" altLang="zh-TW" sz="1600" dirty="0">
                <a:solidFill>
                  <a:srgbClr val="333333"/>
                </a:solidFill>
                <a:latin typeface="custom"/>
              </a:rPr>
              <a:t> </a:t>
            </a:r>
            <a:r>
              <a:rPr lang="en-US" altLang="zh-TW" sz="1600" dirty="0">
                <a:solidFill>
                  <a:srgbClr val="007C8C"/>
                </a:solidFill>
                <a:latin typeface="custom"/>
                <a:hlinkClick r:id="rId2"/>
              </a:rPr>
              <a:t>PMP22477 </a:t>
            </a:r>
            <a:r>
              <a:rPr lang="en-US" altLang="zh-TW" sz="1600" dirty="0">
                <a:solidFill>
                  <a:srgbClr val="333333"/>
                </a:solidFill>
                <a:latin typeface="custom"/>
              </a:rPr>
              <a:t>also has a 12V adapter. </a:t>
            </a:r>
            <a:endParaRPr lang="en-US" altLang="zh-TW" sz="1600" dirty="0" smtClean="0">
              <a:solidFill>
                <a:srgbClr val="333333"/>
              </a:solidFill>
              <a:latin typeface="custom"/>
            </a:endParaRPr>
          </a:p>
          <a:p>
            <a:r>
              <a:rPr lang="en-US" altLang="zh-TW" sz="1600" dirty="0" smtClean="0">
                <a:solidFill>
                  <a:srgbClr val="333333"/>
                </a:solidFill>
                <a:latin typeface="custom"/>
              </a:rPr>
              <a:t>And </a:t>
            </a:r>
            <a:r>
              <a:rPr lang="en-US" altLang="zh-TW" sz="1600" dirty="0">
                <a:solidFill>
                  <a:srgbClr val="333333"/>
                </a:solidFill>
                <a:latin typeface="custom"/>
              </a:rPr>
              <a:t>you can make below red wire change to let the PD's output drop to below 12V to be 2nd priory than adapter when adapter is connected. If adapter is removed, the PD will keep normal 12V regulation voltage. </a:t>
            </a:r>
            <a:endParaRPr lang="en-US" altLang="zh-TW" sz="1600" b="0" i="0" dirty="0">
              <a:solidFill>
                <a:srgbClr val="333333"/>
              </a:solidFill>
              <a:effectLst/>
              <a:latin typeface="custom"/>
            </a:endParaRPr>
          </a:p>
        </p:txBody>
      </p:sp>
      <p:sp>
        <p:nvSpPr>
          <p:cNvPr id="3" name="矩形 2"/>
          <p:cNvSpPr/>
          <p:nvPr/>
        </p:nvSpPr>
        <p:spPr>
          <a:xfrm>
            <a:off x="4070979" y="606322"/>
            <a:ext cx="7574774" cy="3108543"/>
          </a:xfrm>
          <a:prstGeom prst="rect">
            <a:avLst/>
          </a:prstGeom>
        </p:spPr>
        <p:txBody>
          <a:bodyPr wrap="square">
            <a:spAutoFit/>
          </a:bodyPr>
          <a:lstStyle/>
          <a:p>
            <a:r>
              <a:rPr lang="en-US" altLang="zh-TW" sz="1400" dirty="0" smtClean="0">
                <a:solidFill>
                  <a:srgbClr val="333333"/>
                </a:solidFill>
                <a:latin typeface="custom"/>
              </a:rPr>
              <a:t>Question: Since </a:t>
            </a:r>
            <a:r>
              <a:rPr lang="en-US" altLang="zh-TW" sz="1400" dirty="0">
                <a:solidFill>
                  <a:srgbClr val="333333"/>
                </a:solidFill>
                <a:latin typeface="custom"/>
              </a:rPr>
              <a:t>we are designed </a:t>
            </a:r>
            <a:r>
              <a:rPr lang="en-US" altLang="zh-TW" sz="1400" dirty="0" err="1">
                <a:solidFill>
                  <a:srgbClr val="333333"/>
                </a:solidFill>
                <a:latin typeface="custom"/>
              </a:rPr>
              <a:t>wifi</a:t>
            </a:r>
            <a:r>
              <a:rPr lang="en-US" altLang="zh-TW" sz="1400" dirty="0">
                <a:solidFill>
                  <a:srgbClr val="333333"/>
                </a:solidFill>
                <a:latin typeface="custom"/>
              </a:rPr>
              <a:t> AP product, so there have POE circuit and 12V power adapter power </a:t>
            </a:r>
            <a:r>
              <a:rPr lang="en-US" altLang="zh-TW" sz="1400" dirty="0" err="1">
                <a:solidFill>
                  <a:srgbClr val="333333"/>
                </a:solidFill>
                <a:latin typeface="custom"/>
              </a:rPr>
              <a:t>soruce</a:t>
            </a:r>
            <a:r>
              <a:rPr lang="en-US" altLang="zh-TW" sz="1400" dirty="0">
                <a:solidFill>
                  <a:srgbClr val="333333"/>
                </a:solidFill>
                <a:latin typeface="custom"/>
              </a:rPr>
              <a:t> that are co-existed in a product system.</a:t>
            </a:r>
          </a:p>
          <a:p>
            <a:r>
              <a:rPr lang="en-US" altLang="zh-TW" sz="1400" dirty="0">
                <a:solidFill>
                  <a:srgbClr val="333333"/>
                </a:solidFill>
                <a:latin typeface="custom"/>
              </a:rPr>
              <a:t>Maybe the user will plug them at the same time. Attached file is the POE circuit and 12V power adapter power </a:t>
            </a:r>
            <a:r>
              <a:rPr lang="en-US" altLang="zh-TW" sz="1400" dirty="0" err="1">
                <a:solidFill>
                  <a:srgbClr val="333333"/>
                </a:solidFill>
                <a:latin typeface="custom"/>
              </a:rPr>
              <a:t>soruce</a:t>
            </a:r>
            <a:r>
              <a:rPr lang="en-US" altLang="zh-TW" sz="1400" dirty="0">
                <a:solidFill>
                  <a:srgbClr val="333333"/>
                </a:solidFill>
                <a:latin typeface="custom"/>
              </a:rPr>
              <a:t> block diagram description shown in a product system.</a:t>
            </a:r>
          </a:p>
          <a:p>
            <a:r>
              <a:rPr lang="en-US" altLang="zh-TW" sz="1400" dirty="0">
                <a:solidFill>
                  <a:srgbClr val="333333"/>
                </a:solidFill>
                <a:latin typeface="custom"/>
              </a:rPr>
              <a:t>According previous practical design, we will place a </a:t>
            </a:r>
            <a:r>
              <a:rPr lang="en-US" altLang="zh-TW" sz="1400" dirty="0" err="1">
                <a:solidFill>
                  <a:srgbClr val="333333"/>
                </a:solidFill>
                <a:latin typeface="custom"/>
              </a:rPr>
              <a:t>schottky</a:t>
            </a:r>
            <a:r>
              <a:rPr lang="en-US" altLang="zh-TW" sz="1400" dirty="0">
                <a:solidFill>
                  <a:srgbClr val="333333"/>
                </a:solidFill>
                <a:latin typeface="custom"/>
              </a:rPr>
              <a:t> diode D1 at output in POE </a:t>
            </a:r>
            <a:r>
              <a:rPr lang="en-US" altLang="zh-TW" sz="1400" dirty="0" err="1">
                <a:solidFill>
                  <a:srgbClr val="333333"/>
                </a:solidFill>
                <a:latin typeface="custom"/>
              </a:rPr>
              <a:t>circuit.The</a:t>
            </a:r>
            <a:r>
              <a:rPr lang="en-US" altLang="zh-TW" sz="1400" dirty="0">
                <a:solidFill>
                  <a:srgbClr val="333333"/>
                </a:solidFill>
                <a:latin typeface="custom"/>
              </a:rPr>
              <a:t>  POE output voltage is set to 11V.</a:t>
            </a:r>
          </a:p>
          <a:p>
            <a:r>
              <a:rPr lang="en-US" altLang="zh-TW" sz="1400" dirty="0">
                <a:solidFill>
                  <a:srgbClr val="333333"/>
                </a:solidFill>
                <a:latin typeface="custom"/>
              </a:rPr>
              <a:t>The same method is implemented in 12V power adapter voltage output, it is D2.The 12V power adapter output voltage is 12V.</a:t>
            </a:r>
          </a:p>
          <a:p>
            <a:r>
              <a:rPr lang="en-US" altLang="zh-TW" sz="1400" dirty="0">
                <a:solidFill>
                  <a:srgbClr val="333333"/>
                </a:solidFill>
                <a:latin typeface="custom"/>
              </a:rPr>
              <a:t>The purpose is to avoid the POE circuit output voltage (11V) and 12V power adapter  output voltage(12V) circuit impacted each other when  the POE  and 12V power adapter are plugged.</a:t>
            </a:r>
          </a:p>
          <a:p>
            <a:r>
              <a:rPr lang="en-US" altLang="zh-TW" sz="1400" dirty="0">
                <a:solidFill>
                  <a:srgbClr val="333333"/>
                </a:solidFill>
                <a:latin typeface="custom"/>
              </a:rPr>
              <a:t>In order to reduce power consumption loss in the system, we propose to remove  the </a:t>
            </a:r>
            <a:r>
              <a:rPr lang="en-US" altLang="zh-TW" sz="1400" dirty="0" err="1">
                <a:solidFill>
                  <a:srgbClr val="333333"/>
                </a:solidFill>
                <a:latin typeface="custom"/>
              </a:rPr>
              <a:t>schottky</a:t>
            </a:r>
            <a:r>
              <a:rPr lang="en-US" altLang="zh-TW" sz="1400" dirty="0">
                <a:solidFill>
                  <a:srgbClr val="333333"/>
                </a:solidFill>
                <a:latin typeface="custom"/>
              </a:rPr>
              <a:t> diode D1  and D2.</a:t>
            </a:r>
          </a:p>
          <a:p>
            <a:r>
              <a:rPr lang="en-US" altLang="zh-TW" sz="1400" dirty="0">
                <a:solidFill>
                  <a:srgbClr val="333333"/>
                </a:solidFill>
                <a:latin typeface="custom"/>
              </a:rPr>
              <a:t>Please help to confirm if it is still workable and any impact for the circuit design when the </a:t>
            </a:r>
            <a:r>
              <a:rPr lang="en-US" altLang="zh-TW" sz="1400" dirty="0" err="1">
                <a:solidFill>
                  <a:srgbClr val="333333"/>
                </a:solidFill>
                <a:latin typeface="custom"/>
              </a:rPr>
              <a:t>schottky</a:t>
            </a:r>
            <a:r>
              <a:rPr lang="en-US" altLang="zh-TW" sz="1400" dirty="0">
                <a:solidFill>
                  <a:srgbClr val="333333"/>
                </a:solidFill>
                <a:latin typeface="custom"/>
              </a:rPr>
              <a:t> diode D1  and D2 are all removed.</a:t>
            </a:r>
            <a:endParaRPr lang="en-US" altLang="zh-TW" sz="1400" b="0" i="0" dirty="0">
              <a:solidFill>
                <a:srgbClr val="333333"/>
              </a:solidFill>
              <a:effectLst/>
              <a:latin typeface="custom"/>
            </a:endParaRPr>
          </a:p>
        </p:txBody>
      </p:sp>
      <p:cxnSp>
        <p:nvCxnSpPr>
          <p:cNvPr id="9" name="直線接點 8"/>
          <p:cNvCxnSpPr/>
          <p:nvPr/>
        </p:nvCxnSpPr>
        <p:spPr>
          <a:xfrm flipH="1">
            <a:off x="2413254" y="391370"/>
            <a:ext cx="417741" cy="94540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文字方塊 9"/>
          <p:cNvSpPr txBox="1"/>
          <p:nvPr/>
        </p:nvSpPr>
        <p:spPr>
          <a:xfrm>
            <a:off x="2868064" y="1055932"/>
            <a:ext cx="1123321" cy="276999"/>
          </a:xfrm>
          <a:prstGeom prst="rect">
            <a:avLst/>
          </a:prstGeom>
          <a:noFill/>
        </p:spPr>
        <p:txBody>
          <a:bodyPr wrap="none" rtlCol="0">
            <a:spAutoFit/>
          </a:bodyPr>
          <a:lstStyle/>
          <a:p>
            <a:r>
              <a:rPr lang="en-US" altLang="zh-TW" sz="1200" dirty="0" smtClean="0">
                <a:solidFill>
                  <a:srgbClr val="FF0000"/>
                </a:solidFill>
              </a:rPr>
              <a:t>D1 can remove</a:t>
            </a:r>
            <a:endParaRPr lang="zh-TW" altLang="en-US" sz="1200" dirty="0">
              <a:solidFill>
                <a:srgbClr val="FF0000"/>
              </a:solidFill>
            </a:endParaRPr>
          </a:p>
        </p:txBody>
      </p:sp>
      <p:sp>
        <p:nvSpPr>
          <p:cNvPr id="11" name="文字方塊 10"/>
          <p:cNvSpPr txBox="1"/>
          <p:nvPr/>
        </p:nvSpPr>
        <p:spPr>
          <a:xfrm>
            <a:off x="247203" y="5314540"/>
            <a:ext cx="11778893" cy="1077218"/>
          </a:xfrm>
          <a:prstGeom prst="rect">
            <a:avLst/>
          </a:prstGeom>
          <a:noFill/>
        </p:spPr>
        <p:txBody>
          <a:bodyPr wrap="square" rtlCol="0">
            <a:spAutoFit/>
          </a:bodyPr>
          <a:lstStyle/>
          <a:p>
            <a:r>
              <a:rPr lang="en-US" altLang="zh-TW" sz="1600" dirty="0" smtClean="0">
                <a:latin typeface="Arial" panose="020B0604020202020204" pitchFamily="34" charset="0"/>
                <a:cs typeface="Arial" panose="020B0604020202020204" pitchFamily="34" charset="0"/>
              </a:rPr>
              <a:t>[20250307]</a:t>
            </a:r>
            <a:r>
              <a:rPr lang="en-US" altLang="zh-TW" sz="1600" dirty="0">
                <a:latin typeface="Arial" panose="020B0604020202020204" pitchFamily="34" charset="0"/>
                <a:cs typeface="Arial" panose="020B0604020202020204" pitchFamily="34" charset="0"/>
              </a:rPr>
              <a:t> Question</a:t>
            </a:r>
            <a:r>
              <a:rPr lang="en-US" altLang="zh-TW" sz="1600" dirty="0" smtClean="0">
                <a:latin typeface="Arial" panose="020B0604020202020204" pitchFamily="34" charset="0"/>
                <a:cs typeface="Arial" panose="020B0604020202020204" pitchFamily="34" charset="0"/>
              </a:rPr>
              <a:t>:  According to your reply,</a:t>
            </a:r>
            <a:r>
              <a:rPr lang="zh-TW" altLang="en-US" sz="1600" dirty="0" smtClean="0">
                <a:latin typeface="Arial" panose="020B0604020202020204" pitchFamily="34" charset="0"/>
                <a:cs typeface="Arial" panose="020B0604020202020204" pitchFamily="34" charset="0"/>
              </a:rPr>
              <a:t> </a:t>
            </a:r>
            <a:r>
              <a:rPr lang="en-US" altLang="zh-TW" sz="1600" dirty="0" smtClean="0">
                <a:latin typeface="Arial" panose="020B0604020202020204" pitchFamily="34" charset="0"/>
                <a:cs typeface="Arial" panose="020B0604020202020204" pitchFamily="34" charset="0"/>
              </a:rPr>
              <a:t>the D1 diode can remove. We have below question more. </a:t>
            </a:r>
          </a:p>
          <a:p>
            <a:r>
              <a:rPr lang="en-US" altLang="zh-TW" sz="1600" dirty="0" smtClean="0">
                <a:latin typeface="Arial" panose="020B0604020202020204" pitchFamily="34" charset="0"/>
                <a:cs typeface="Arial" panose="020B0604020202020204" pitchFamily="34" charset="0"/>
              </a:rPr>
              <a:t>Since we set </a:t>
            </a:r>
            <a:r>
              <a:rPr lang="en-US" altLang="zh-TW" sz="1600" dirty="0">
                <a:solidFill>
                  <a:srgbClr val="333333"/>
                </a:solidFill>
                <a:latin typeface="Arial" panose="020B0604020202020204" pitchFamily="34" charset="0"/>
                <a:cs typeface="Arial" panose="020B0604020202020204" pitchFamily="34" charset="0"/>
              </a:rPr>
              <a:t> POE circuit output voltage </a:t>
            </a:r>
            <a:r>
              <a:rPr lang="en-US" altLang="zh-TW" sz="1600" dirty="0" smtClean="0">
                <a:solidFill>
                  <a:srgbClr val="333333"/>
                </a:solidFill>
                <a:latin typeface="Arial" panose="020B0604020202020204" pitchFamily="34" charset="0"/>
                <a:cs typeface="Arial" panose="020B0604020202020204" pitchFamily="34" charset="0"/>
              </a:rPr>
              <a:t>is 11V, so the 12V power adapter(output voltage is 12V) is first priority when </a:t>
            </a:r>
            <a:r>
              <a:rPr lang="en-US" altLang="zh-TW" sz="1600" dirty="0">
                <a:solidFill>
                  <a:srgbClr val="333333"/>
                </a:solidFill>
                <a:latin typeface="Arial" panose="020B0604020202020204" pitchFamily="34" charset="0"/>
                <a:cs typeface="Arial" panose="020B0604020202020204" pitchFamily="34" charset="0"/>
              </a:rPr>
              <a:t>adapter is </a:t>
            </a:r>
            <a:r>
              <a:rPr lang="en-US" altLang="zh-TW" sz="1600" dirty="0" smtClean="0">
                <a:solidFill>
                  <a:srgbClr val="333333"/>
                </a:solidFill>
                <a:latin typeface="Arial" panose="020B0604020202020204" pitchFamily="34" charset="0"/>
                <a:cs typeface="Arial" panose="020B0604020202020204" pitchFamily="34" charset="0"/>
              </a:rPr>
              <a:t>connected. So, we would like  confirm whether the</a:t>
            </a:r>
            <a:r>
              <a:rPr lang="en-US" altLang="zh-TW" sz="1600" dirty="0">
                <a:solidFill>
                  <a:srgbClr val="333333"/>
                </a:solidFill>
                <a:latin typeface="Arial" panose="020B0604020202020204" pitchFamily="34" charset="0"/>
                <a:cs typeface="Arial" panose="020B0604020202020204" pitchFamily="34" charset="0"/>
              </a:rPr>
              <a:t> </a:t>
            </a:r>
            <a:r>
              <a:rPr lang="en-US" altLang="zh-TW" sz="1600" dirty="0" err="1">
                <a:solidFill>
                  <a:srgbClr val="333333"/>
                </a:solidFill>
                <a:latin typeface="Arial" panose="020B0604020202020204" pitchFamily="34" charset="0"/>
                <a:cs typeface="Arial" panose="020B0604020202020204" pitchFamily="34" charset="0"/>
              </a:rPr>
              <a:t>the</a:t>
            </a:r>
            <a:r>
              <a:rPr lang="en-US" altLang="zh-TW" sz="1600" dirty="0">
                <a:solidFill>
                  <a:srgbClr val="333333"/>
                </a:solidFill>
                <a:latin typeface="Arial" panose="020B0604020202020204" pitchFamily="34" charset="0"/>
                <a:cs typeface="Arial" panose="020B0604020202020204" pitchFamily="34" charset="0"/>
              </a:rPr>
              <a:t> </a:t>
            </a:r>
            <a:r>
              <a:rPr lang="en-US" altLang="zh-TW" sz="1600" dirty="0" err="1">
                <a:solidFill>
                  <a:srgbClr val="333333"/>
                </a:solidFill>
                <a:latin typeface="Arial" panose="020B0604020202020204" pitchFamily="34" charset="0"/>
                <a:cs typeface="Arial" panose="020B0604020202020204" pitchFamily="34" charset="0"/>
              </a:rPr>
              <a:t>schottky</a:t>
            </a:r>
            <a:r>
              <a:rPr lang="en-US" altLang="zh-TW" sz="1600" dirty="0">
                <a:solidFill>
                  <a:srgbClr val="333333"/>
                </a:solidFill>
                <a:latin typeface="Arial" panose="020B0604020202020204" pitchFamily="34" charset="0"/>
                <a:cs typeface="Arial" panose="020B0604020202020204" pitchFamily="34" charset="0"/>
              </a:rPr>
              <a:t> diode </a:t>
            </a:r>
            <a:r>
              <a:rPr lang="en-US" altLang="zh-TW" sz="1600" dirty="0" smtClean="0">
                <a:solidFill>
                  <a:srgbClr val="333333"/>
                </a:solidFill>
                <a:latin typeface="Arial" panose="020B0604020202020204" pitchFamily="34" charset="0"/>
                <a:cs typeface="Arial" panose="020B0604020202020204" pitchFamily="34" charset="0"/>
              </a:rPr>
              <a:t>D2 can remove or not at this design.</a:t>
            </a:r>
          </a:p>
          <a:p>
            <a:r>
              <a:rPr lang="en-US" altLang="zh-TW" sz="1600" dirty="0" smtClean="0">
                <a:solidFill>
                  <a:srgbClr val="333333"/>
                </a:solidFill>
                <a:latin typeface="Arial" panose="020B0604020202020204" pitchFamily="34" charset="0"/>
                <a:cs typeface="Arial" panose="020B0604020202020204" pitchFamily="34" charset="0"/>
              </a:rPr>
              <a:t>Please help to advise</a:t>
            </a:r>
          </a:p>
        </p:txBody>
      </p:sp>
    </p:spTree>
    <p:extLst>
      <p:ext uri="{BB962C8B-B14F-4D97-AF65-F5344CB8AC3E}">
        <p14:creationId xmlns:p14="http://schemas.microsoft.com/office/powerpoint/2010/main" val="3220614081"/>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TotalTime>
  <Words>405</Words>
  <Application>Microsoft Office PowerPoint</Application>
  <PresentationFormat>寬螢幕</PresentationFormat>
  <Paragraphs>28</Paragraphs>
  <Slides>1</Slides>
  <Notes>0</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1</vt:i4>
      </vt:variant>
    </vt:vector>
  </HeadingPairs>
  <TitlesOfParts>
    <vt:vector size="8" baseType="lpstr">
      <vt:lpstr>custom</vt:lpstr>
      <vt:lpstr>新細明體</vt:lpstr>
      <vt:lpstr>Arial</vt:lpstr>
      <vt:lpstr>Calibri</vt:lpstr>
      <vt:lpstr>Calibri Light</vt:lpstr>
      <vt:lpstr>Times New Roman</vt:lpstr>
      <vt:lpstr>Office 佈景主題</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Shermen_Fang 方舒民 (HQ)</dc:creator>
  <cp:lastModifiedBy>Shermen_Fang 方舒民 (HQ)</cp:lastModifiedBy>
  <cp:revision>6</cp:revision>
  <dcterms:created xsi:type="dcterms:W3CDTF">2025-02-27T07:42:01Z</dcterms:created>
  <dcterms:modified xsi:type="dcterms:W3CDTF">2025-03-07T09:49:45Z</dcterms:modified>
</cp:coreProperties>
</file>