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2" r:id="rId4"/>
  </p:sldMasterIdLst>
  <p:notesMasterIdLst>
    <p:notesMasterId r:id="rId6"/>
  </p:notesMasterIdLst>
  <p:handoutMasterIdLst>
    <p:handoutMasterId r:id="rId7"/>
  </p:handoutMasterIdLst>
  <p:sldIdLst>
    <p:sldId id="400" r:id="rId5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327"/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65" autoAdjust="0"/>
    <p:restoredTop sz="90130" autoAdjust="0"/>
  </p:normalViewPr>
  <p:slideViewPr>
    <p:cSldViewPr snapToGrid="0">
      <p:cViewPr varScale="1">
        <p:scale>
          <a:sx n="106" d="100"/>
          <a:sy n="106" d="100"/>
        </p:scale>
        <p:origin x="-552" y="-90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180"/>
    </p:cViewPr>
  </p:sorterViewPr>
  <p:notesViewPr>
    <p:cSldViewPr snapToGrid="0">
      <p:cViewPr varScale="1">
        <p:scale>
          <a:sx n="63" d="100"/>
          <a:sy n="63" d="100"/>
        </p:scale>
        <p:origin x="-2886" y="-132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r>
              <a:rPr lang="en-US" smtClean="0"/>
              <a:t>TI Information - Selective Disclosure</a:t>
            </a: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r>
              <a:rPr lang="en-US" smtClean="0"/>
              <a:t>TI Information - Selective Disclosure</a:t>
            </a: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4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9239878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82" y="786358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944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645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379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9258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977743" y="4947901"/>
            <a:ext cx="2133600" cy="15478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A812F-8479-4F37-8662-4BBFDADD964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85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5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82" y="794152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4946678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789" y="4536035"/>
            <a:ext cx="3086100" cy="1725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pPr defTabSz="761790">
              <a:spcBef>
                <a:spcPct val="50000"/>
              </a:spcBef>
              <a:defRPr/>
            </a:pPr>
            <a:r>
              <a:rPr lang="en-US" smtClean="0">
                <a:solidFill>
                  <a:srgbClr val="000000"/>
                </a:solidFill>
              </a:rPr>
              <a:t>TI Information - Selective Disclosure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27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7" r:id="rId2"/>
    <p:sldLayoutId id="2147483798" r:id="rId3"/>
    <p:sldLayoutId id="2147483799" r:id="rId4"/>
    <p:sldLayoutId id="2147483800" r:id="rId5"/>
    <p:sldLayoutId id="2147483801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1768" y="1445944"/>
            <a:ext cx="4677750" cy="32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3"/>
          <p:cNvSpPr txBox="1">
            <a:spLocks/>
          </p:cNvSpPr>
          <p:nvPr/>
        </p:nvSpPr>
        <p:spPr>
          <a:xfrm>
            <a:off x="7010400" y="4946678"/>
            <a:ext cx="2133600" cy="1547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514600" indent="-228600" algn="l" defTabSz="76179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971800" indent="-228600" algn="l" defTabSz="76179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429000" indent="-228600" algn="l" defTabSz="76179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886200" indent="-228600" algn="l" defTabSz="76179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r" eaLnBrk="1" hangingPunct="1">
              <a:defRPr/>
            </a:pPr>
            <a:fld id="{511AA9F3-DB07-4194-B12A-08275D3FA653}" type="slidenum">
              <a:rPr lang="en-US" sz="700" smtClean="0">
                <a:solidFill>
                  <a:srgbClr val="000000"/>
                </a:solidFill>
              </a:rPr>
              <a:pPr algn="r" eaLnBrk="1" hangingPunct="1">
                <a:defRPr/>
              </a:pPr>
              <a:t>1</a:t>
            </a:fld>
            <a:endParaRPr lang="en-US" sz="700" dirty="0" smtClean="0">
              <a:solidFill>
                <a:srgbClr val="000000"/>
              </a:solidFill>
            </a:endParaRPr>
          </a:p>
        </p:txBody>
      </p:sp>
      <p:sp>
        <p:nvSpPr>
          <p:cNvPr id="8" name="Title 17"/>
          <p:cNvSpPr>
            <a:spLocks noGrp="1"/>
          </p:cNvSpPr>
          <p:nvPr>
            <p:ph type="title"/>
          </p:nvPr>
        </p:nvSpPr>
        <p:spPr>
          <a:xfrm>
            <a:off x="231775" y="107165"/>
            <a:ext cx="8458200" cy="610791"/>
          </a:xfrm>
        </p:spPr>
        <p:txBody>
          <a:bodyPr/>
          <a:lstStyle/>
          <a:p>
            <a:r>
              <a:rPr lang="en-IE" dirty="0" smtClean="0"/>
              <a:t>On Board Charger: Error Amplifiers  (I and V)</a:t>
            </a:r>
            <a:endParaRPr lang="en-IE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03189" y="630000"/>
            <a:ext cx="3892036" cy="3898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2563" indent="-182563" eaLnBrk="1" hangingPunct="1"/>
            <a:r>
              <a:rPr lang="en-US" altLang="en-US" sz="1600" dirty="0" smtClean="0">
                <a:latin typeface="+mn-lt"/>
              </a:rPr>
              <a:t>Measure output current</a:t>
            </a:r>
          </a:p>
          <a:p>
            <a:pPr marL="182563" indent="-182563" eaLnBrk="1" hangingPunct="1"/>
            <a:r>
              <a:rPr lang="en-US" altLang="en-US" sz="1600" dirty="0" smtClean="0">
                <a:latin typeface="+mn-lt"/>
              </a:rPr>
              <a:t>Compare to reference</a:t>
            </a:r>
          </a:p>
          <a:p>
            <a:pPr marL="182563" indent="-182563" eaLnBrk="1" hangingPunct="1"/>
            <a:r>
              <a:rPr lang="en-US" altLang="en-US" sz="1600" dirty="0" smtClean="0">
                <a:latin typeface="+mn-lt"/>
              </a:rPr>
              <a:t>Output error signal (power demand)</a:t>
            </a:r>
          </a:p>
          <a:p>
            <a:pPr marL="182563" indent="-182563" eaLnBrk="1" hangingPunct="1"/>
            <a:r>
              <a:rPr lang="en-US" altLang="en-US" sz="1600" dirty="0" smtClean="0">
                <a:latin typeface="+mn-lt"/>
              </a:rPr>
              <a:t>Measure output voltage</a:t>
            </a:r>
          </a:p>
          <a:p>
            <a:pPr marL="182563" indent="-182563" eaLnBrk="1" hangingPunct="1"/>
            <a:r>
              <a:rPr lang="en-US" altLang="en-US" sz="1600" dirty="0" smtClean="0">
                <a:latin typeface="+mn-lt"/>
              </a:rPr>
              <a:t>Compare to reference</a:t>
            </a:r>
          </a:p>
          <a:p>
            <a:pPr marL="182563" indent="-182563" eaLnBrk="1" hangingPunct="1"/>
            <a:r>
              <a:rPr lang="en-US" altLang="en-US" sz="1600" dirty="0" smtClean="0">
                <a:latin typeface="+mn-lt"/>
              </a:rPr>
              <a:t>Output error signal (power demand)</a:t>
            </a:r>
          </a:p>
          <a:p>
            <a:pPr marL="182563" indent="-182563" eaLnBrk="1" hangingPunct="1"/>
            <a:r>
              <a:rPr lang="en-US" altLang="en-US" sz="1600" dirty="0" smtClean="0">
                <a:latin typeface="+mn-lt"/>
              </a:rPr>
              <a:t>Diode ‘or’ errors – lowest error ‘wins’</a:t>
            </a:r>
          </a:p>
          <a:p>
            <a:pPr marL="582613" lvl="1" indent="-182563" eaLnBrk="1" hangingPunct="1"/>
            <a:r>
              <a:rPr lang="en-US" altLang="en-US" sz="1600" dirty="0" smtClean="0">
                <a:latin typeface="+mn-lt"/>
              </a:rPr>
              <a:t>Automatic CV / CI transition</a:t>
            </a:r>
          </a:p>
          <a:p>
            <a:pPr marL="182563" indent="-182563" eaLnBrk="1" hangingPunct="1"/>
            <a:endParaRPr lang="en-US" altLang="en-US" sz="1600" dirty="0" smtClean="0">
              <a:latin typeface="+mn-lt"/>
            </a:endParaRPr>
          </a:p>
          <a:p>
            <a:pPr marL="182563" indent="-182563" eaLnBrk="1" hangingPunct="1"/>
            <a:endParaRPr lang="en-US" altLang="en-US" sz="1600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13601" y="811502"/>
            <a:ext cx="23111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eaLnBrk="1" hangingPunct="1"/>
            <a:r>
              <a:rPr lang="en-US" altLang="en-US" sz="1600" dirty="0" smtClean="0"/>
              <a:t>Lowest error ‘wins’ and controls the output</a:t>
            </a:r>
            <a:endParaRPr lang="en-US" altLang="en-US" sz="1600" dirty="0"/>
          </a:p>
        </p:txBody>
      </p:sp>
      <p:cxnSp>
        <p:nvCxnSpPr>
          <p:cNvPr id="13" name="Straight Arrow Connector 12"/>
          <p:cNvCxnSpPr>
            <a:stCxn id="2" idx="2"/>
          </p:cNvCxnSpPr>
          <p:nvPr/>
        </p:nvCxnSpPr>
        <p:spPr>
          <a:xfrm flipH="1">
            <a:off x="6974413" y="1396277"/>
            <a:ext cx="394788" cy="720911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" idx="2"/>
          </p:cNvCxnSpPr>
          <p:nvPr/>
        </p:nvCxnSpPr>
        <p:spPr>
          <a:xfrm flipH="1">
            <a:off x="6974415" y="1396277"/>
            <a:ext cx="394786" cy="130472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2" idx="2"/>
          </p:cNvCxnSpPr>
          <p:nvPr/>
        </p:nvCxnSpPr>
        <p:spPr>
          <a:xfrm>
            <a:off x="7369201" y="1396277"/>
            <a:ext cx="444579" cy="720911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71" y="3211204"/>
            <a:ext cx="2507769" cy="1474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7687996" y="3531869"/>
            <a:ext cx="12942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eaLnBrk="1" hangingPunct="1"/>
            <a:r>
              <a:rPr lang="en-US" altLang="en-US" sz="1600" dirty="0" smtClean="0"/>
              <a:t>Float signal from MCU</a:t>
            </a:r>
          </a:p>
          <a:p>
            <a:pPr marL="182563" indent="-182563" eaLnBrk="1" hangingPunct="1"/>
            <a:r>
              <a:rPr lang="en-US" altLang="en-US" sz="1600" dirty="0" smtClean="0"/>
              <a:t>- Lead Acid only</a:t>
            </a:r>
            <a:endParaRPr lang="en-US" altLang="en-US" sz="1600" dirty="0"/>
          </a:p>
        </p:txBody>
      </p:sp>
      <p:sp>
        <p:nvSpPr>
          <p:cNvPr id="24" name="Rectangle 23"/>
          <p:cNvSpPr/>
          <p:nvPr/>
        </p:nvSpPr>
        <p:spPr>
          <a:xfrm>
            <a:off x="2834640" y="3444620"/>
            <a:ext cx="173032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eaLnBrk="1" hangingPunct="1"/>
            <a:r>
              <a:rPr lang="en-US" altLang="en-US" sz="1600" dirty="0" smtClean="0"/>
              <a:t>Low side sense at 400Vout</a:t>
            </a:r>
          </a:p>
          <a:p>
            <a:pPr marL="182563" indent="-182563" eaLnBrk="1" hangingPunct="1"/>
            <a:r>
              <a:rPr lang="en-US" altLang="en-US" sz="1600" dirty="0" smtClean="0"/>
              <a:t>High side sense at 12Vout is possible</a:t>
            </a:r>
            <a:endParaRPr lang="en-US" altLang="en-US" sz="1600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241409" y="3854548"/>
            <a:ext cx="998806" cy="26866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5155149" y="4035999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-       + 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2089" y="4810937"/>
            <a:ext cx="181972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IE" sz="700" dirty="0" smtClean="0"/>
              <a:t>TI Information – Selective Disclosure</a:t>
            </a:r>
            <a:endParaRPr lang="en-IE" sz="700" dirty="0"/>
          </a:p>
        </p:txBody>
      </p:sp>
    </p:spTree>
    <p:extLst>
      <p:ext uri="{BB962C8B-B14F-4D97-AF65-F5344CB8AC3E}">
        <p14:creationId xmlns:p14="http://schemas.microsoft.com/office/powerpoint/2010/main" val="51312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9F876E1E1ECC44B7AEB038587DA72F" ma:contentTypeVersion="0" ma:contentTypeDescription="Create a new document." ma:contentTypeScope="" ma:versionID="ec15ac77968d0512ff10bcc44cf97eb4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56B34489-50A0-436D-A053-29DC32B5F6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178DB964-7B6C-4FC5-9A21-DE7084205C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D30B8F-6463-40D8-9E58-620E46AC8B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14574</TotalTime>
  <Words>90</Words>
  <Application>Microsoft Office PowerPoint</Application>
  <PresentationFormat>On-screen Show (16:9)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FinalPowerpoint</vt:lpstr>
      <vt:lpstr>On Board Charger: Error Amplifiers  (I and V)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suzetteh@ti.com</dc:creator>
  <cp:lastModifiedBy>Windows User</cp:lastModifiedBy>
  <cp:revision>274</cp:revision>
  <dcterms:created xsi:type="dcterms:W3CDTF">2007-12-19T20:51:45Z</dcterms:created>
  <dcterms:modified xsi:type="dcterms:W3CDTF">2019-01-07T14:40:32Z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0x010100A89F876E1E1ECC44B7AEB038587DA72F</vt:lpwstr>
  </property>
</Properties>
</file>