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67" r:id="rId2"/>
    <p:sldId id="391" r:id="rId3"/>
    <p:sldId id="392" r:id="rId4"/>
    <p:sldId id="393" r:id="rId5"/>
    <p:sldId id="383" r:id="rId6"/>
    <p:sldId id="376" r:id="rId7"/>
    <p:sldId id="355" r:id="rId8"/>
    <p:sldId id="367" r:id="rId9"/>
    <p:sldId id="381" r:id="rId10"/>
    <p:sldId id="539" r:id="rId11"/>
    <p:sldId id="389" r:id="rId12"/>
    <p:sldId id="540" r:id="rId13"/>
    <p:sldId id="541" r:id="rId14"/>
    <p:sldId id="526" r:id="rId15"/>
    <p:sldId id="542" r:id="rId16"/>
    <p:sldId id="380" r:id="rId17"/>
    <p:sldId id="342" r:id="rId18"/>
    <p:sldId id="312" r:id="rId19"/>
    <p:sldId id="474" r:id="rId20"/>
    <p:sldId id="305" r:id="rId21"/>
    <p:sldId id="435" r:id="rId22"/>
    <p:sldId id="438" r:id="rId23"/>
    <p:sldId id="496" r:id="rId24"/>
    <p:sldId id="4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4601" autoAdjust="0"/>
  </p:normalViewPr>
  <p:slideViewPr>
    <p:cSldViewPr snapToGrid="0" snapToObjects="1">
      <p:cViewPr varScale="1">
        <p:scale>
          <a:sx n="50" d="100"/>
          <a:sy n="50" d="100"/>
        </p:scale>
        <p:origin x="17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43F241-D758-AE4B-9357-1800674CBF31}" type="datetimeFigureOut">
              <a:rPr lang="en-US" smtClean="0"/>
              <a:t>7/14/2021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10DCCC-FCC7-B24A-9257-DFB680AF472A}" type="slidenum">
              <a:rPr lang="en-US" smtClean="0"/>
              <a:t>‹#›</a:t>
            </a:fld>
            <a:endParaRPr lang="en-US"/>
          </a:p>
        </p:txBody>
      </p:sp>
    </p:spTree>
    <p:extLst>
      <p:ext uri="{BB962C8B-B14F-4D97-AF65-F5344CB8AC3E}">
        <p14:creationId xmlns:p14="http://schemas.microsoft.com/office/powerpoint/2010/main" val="4076515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10DCCC-FCC7-B24A-9257-DFB680AF472A}" type="slidenum">
              <a:rPr lang="en-US" smtClean="0"/>
              <a:t>1</a:t>
            </a:fld>
            <a:endParaRPr lang="en-US"/>
          </a:p>
        </p:txBody>
      </p:sp>
    </p:spTree>
    <p:extLst>
      <p:ext uri="{BB962C8B-B14F-4D97-AF65-F5344CB8AC3E}">
        <p14:creationId xmlns:p14="http://schemas.microsoft.com/office/powerpoint/2010/main" val="3919661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update, change</a:t>
            </a:r>
            <a:r>
              <a:rPr lang="en-US" baseline="0" dirty="0"/>
              <a:t> to TI colors</a:t>
            </a:r>
            <a:endParaRPr lang="en-US" dirty="0"/>
          </a:p>
        </p:txBody>
      </p:sp>
      <p:sp>
        <p:nvSpPr>
          <p:cNvPr id="4" name="Slide Number Placeholder 3"/>
          <p:cNvSpPr>
            <a:spLocks noGrp="1"/>
          </p:cNvSpPr>
          <p:nvPr>
            <p:ph type="sldNum" sz="quarter" idx="10"/>
          </p:nvPr>
        </p:nvSpPr>
        <p:spPr/>
        <p:txBody>
          <a:bodyPr/>
          <a:lstStyle/>
          <a:p>
            <a:fld id="{F603C3B5-9CFC-4B60-AD1F-942309290D4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207078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isolated topologies the biggest concern is to relay the isolated output information back to the IC in order to accurately regulate the output. In a conventional </a:t>
            </a:r>
            <a:r>
              <a:rPr lang="en-US" baseline="0" dirty="0" err="1"/>
              <a:t>flyback</a:t>
            </a:r>
            <a:r>
              <a:rPr lang="en-US" baseline="0" dirty="0"/>
              <a:t> the output is fed back to the IC using either an </a:t>
            </a:r>
            <a:r>
              <a:rPr lang="en-US" baseline="0" dirty="0" err="1"/>
              <a:t>opto</a:t>
            </a:r>
            <a:r>
              <a:rPr lang="en-US" baseline="0" dirty="0"/>
              <a:t>-coupler based solution or a tertiary winding that reflects the output voltage back to the IC. In both cases, the component count and the solution size is fairly large. In fact, reliability can be a concern with </a:t>
            </a:r>
            <a:r>
              <a:rPr lang="en-US" baseline="0" dirty="0" err="1"/>
              <a:t>opto</a:t>
            </a:r>
            <a:r>
              <a:rPr lang="en-US" baseline="0" dirty="0"/>
              <a:t>-coupler based feedback and an additional winding for tertiary winding based feedback adds to the cost of the transformer. The PSR </a:t>
            </a:r>
            <a:r>
              <a:rPr lang="en-US" baseline="0" dirty="0" err="1"/>
              <a:t>flyback</a:t>
            </a:r>
            <a:r>
              <a:rPr lang="en-US" baseline="0" dirty="0"/>
              <a:t> topology eliminates the need of an </a:t>
            </a:r>
            <a:r>
              <a:rPr lang="en-US" baseline="0" dirty="0" err="1"/>
              <a:t>opto</a:t>
            </a:r>
            <a:r>
              <a:rPr lang="en-US" baseline="0" dirty="0"/>
              <a:t>-coupler or tertiary winding and provides extremely tight load regulation using the feature of the resonant ring caused by the Magnetizing inductance and the SW node capacitance. It operates in DCM or Boundary conduction Mode in turn eliminating any errors from the transformer DCR or secondary side diode to provide tight regulation.</a:t>
            </a:r>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7</a:t>
            </a:fld>
            <a:endParaRPr lang="en-US"/>
          </a:p>
        </p:txBody>
      </p:sp>
    </p:spTree>
    <p:extLst>
      <p:ext uri="{BB962C8B-B14F-4D97-AF65-F5344CB8AC3E}">
        <p14:creationId xmlns:p14="http://schemas.microsoft.com/office/powerpoint/2010/main" val="2574448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Leakage inductance managed by power fet rating</a:t>
            </a:r>
          </a:p>
        </p:txBody>
      </p:sp>
      <p:sp>
        <p:nvSpPr>
          <p:cNvPr id="4" name="Slide Number Placeholder 3"/>
          <p:cNvSpPr>
            <a:spLocks noGrp="1"/>
          </p:cNvSpPr>
          <p:nvPr>
            <p:ph type="sldNum" sz="quarter" idx="5"/>
          </p:nvPr>
        </p:nvSpPr>
        <p:spPr/>
        <p:txBody>
          <a:bodyPr/>
          <a:lstStyle/>
          <a:p>
            <a:fld id="{8010DCCC-FCC7-B24A-9257-DFB680AF472A}" type="slidenum">
              <a:rPr lang="en-US" smtClean="0"/>
              <a:t>8</a:t>
            </a:fld>
            <a:endParaRPr lang="en-US"/>
          </a:p>
        </p:txBody>
      </p:sp>
    </p:spTree>
    <p:extLst>
      <p:ext uri="{BB962C8B-B14F-4D97-AF65-F5344CB8AC3E}">
        <p14:creationId xmlns:p14="http://schemas.microsoft.com/office/powerpoint/2010/main" val="4201879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pPr>
              <a:defRPr/>
            </a:pPr>
            <a:fld id="{70721F5A-1C6D-4152-9499-E62DADD22208}" type="slidenum">
              <a:rPr lang="en-US" smtClean="0">
                <a:solidFill>
                  <a:srgbClr val="000000"/>
                </a:solidFill>
              </a:rPr>
              <a:pPr>
                <a:defRPr/>
              </a:pPr>
              <a:t>10</a:t>
            </a:fld>
            <a:endParaRPr lang="en-US">
              <a:solidFill>
                <a:srgbClr val="000000"/>
              </a:solidFill>
            </a:endParaRPr>
          </a:p>
        </p:txBody>
      </p:sp>
      <p:sp>
        <p:nvSpPr>
          <p:cNvPr id="129027" name="Rectangle 2"/>
          <p:cNvSpPr>
            <a:spLocks noGrp="1" noRot="1" noChangeAspect="1" noChangeArrowheads="1" noTextEdit="1"/>
          </p:cNvSpPr>
          <p:nvPr>
            <p:ph type="sldImg"/>
          </p:nvPr>
        </p:nvSpPr>
        <p:spPr bwMode="auto">
          <a:xfrm>
            <a:off x="-274638" y="1111250"/>
            <a:ext cx="9845676" cy="55387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a:xfrm>
            <a:off x="930488" y="7016813"/>
            <a:ext cx="7936464" cy="6643518"/>
          </a:xfrm>
          <a:ln/>
        </p:spPr>
        <p:txBody>
          <a:bodyPr/>
          <a:lstStyle/>
          <a:p>
            <a:pPr>
              <a:defRPr/>
            </a:pPr>
            <a:endParaRPr lang="en-US" dirty="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have seen in previous slides</a:t>
            </a:r>
            <a:r>
              <a:rPr lang="en-US" baseline="0" dirty="0"/>
              <a:t> the leakage inductance, turns ratio, DCR of the transformer affects schematic decisions significantly. In the next section we will list out the key specs of the transformer that need to be addressed when in discussion with transformer vendors such as </a:t>
            </a:r>
            <a:r>
              <a:rPr lang="en-US" baseline="0" dirty="0" err="1"/>
              <a:t>wurth</a:t>
            </a:r>
            <a:r>
              <a:rPr lang="en-US" baseline="0" dirty="0"/>
              <a:t> and </a:t>
            </a:r>
            <a:r>
              <a:rPr lang="en-US" baseline="0" dirty="0" err="1"/>
              <a:t>Coilcraft</a:t>
            </a:r>
            <a:r>
              <a:rPr lang="en-US" baseline="0" dirty="0"/>
              <a:t>. Sometimes, customers build transformers in-house and we have to educate them on the important specifications to consider when building these transformers.</a:t>
            </a:r>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18</a:t>
            </a:fld>
            <a:endParaRPr lang="en-US"/>
          </a:p>
        </p:txBody>
      </p:sp>
    </p:spTree>
    <p:extLst>
      <p:ext uri="{BB962C8B-B14F-4D97-AF65-F5344CB8AC3E}">
        <p14:creationId xmlns:p14="http://schemas.microsoft.com/office/powerpoint/2010/main" val="2164305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Hi-pot</a:t>
            </a:r>
            <a:r>
              <a:rPr lang="en-US" baseline="0" dirty="0"/>
              <a:t> testing can be made between </a:t>
            </a:r>
            <a:r>
              <a:rPr lang="en-US" sz="1000" baseline="0" dirty="0"/>
              <a:t>primary to secondary and primary to core. </a:t>
            </a:r>
            <a:r>
              <a:rPr lang="en-US" sz="1000" baseline="0" dirty="0">
                <a:effectLst/>
              </a:rPr>
              <a:t>S</a:t>
            </a:r>
            <a:r>
              <a:rPr lang="en-US" dirty="0">
                <a:effectLst/>
              </a:rPr>
              <a:t>tandards state that production hi-pot testing should not exceed 1,500VAC, or its DC-rectified equivalent of 2,121VDC, from input to output or input to ground.</a:t>
            </a:r>
            <a:r>
              <a:rPr lang="en-US" baseline="0" dirty="0">
                <a:effectLst/>
              </a:rPr>
              <a:t> </a:t>
            </a:r>
            <a:endParaRPr lang="en-US" sz="1000" baseline="0"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19</a:t>
            </a:fld>
            <a:endParaRPr lang="en-US"/>
          </a:p>
        </p:txBody>
      </p:sp>
    </p:spTree>
    <p:extLst>
      <p:ext uri="{BB962C8B-B14F-4D97-AF65-F5344CB8AC3E}">
        <p14:creationId xmlns:p14="http://schemas.microsoft.com/office/powerpoint/2010/main" val="3734929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a:t>
            </a:r>
            <a:r>
              <a:rPr lang="en-IE" baseline="0" dirty="0"/>
              <a:t> Flyback transformer is probably responsible for the biggest portion of the total converter losses – it’s important to break down and understand the causes of the various losses.</a:t>
            </a:r>
          </a:p>
          <a:p>
            <a:r>
              <a:rPr lang="en-IE" baseline="0" dirty="0"/>
              <a:t>Note that “Transition Loss” is the loss associated with the transition interval, when the primary current commutates to the secondary. During this interval, both primary and secondary current flow simultaneously, and the di/</a:t>
            </a:r>
            <a:r>
              <a:rPr lang="en-IE" baseline="0" dirty="0" err="1"/>
              <a:t>dt’s</a:t>
            </a:r>
            <a:r>
              <a:rPr lang="en-IE" baseline="0" dirty="0"/>
              <a:t> can be very fast, with lots of high </a:t>
            </a:r>
            <a:r>
              <a:rPr lang="en-IE" baseline="0" dirty="0" err="1"/>
              <a:t>freq</a:t>
            </a:r>
            <a:r>
              <a:rPr lang="en-IE" baseline="0" dirty="0"/>
              <a:t> harmonic content. Some papers claim that the loss in this interval is very significant, however it is very hard to prove objectively, or to separate this loss from the others. This loss mechanism is beyond the scope of this presentation and is not explored. This paper talks about it, but in my opinion the conclusion is very underwhelming. “Optimization of a </a:t>
            </a:r>
            <a:r>
              <a:rPr lang="en-IE" baseline="0" dirty="0" err="1"/>
              <a:t>flyback</a:t>
            </a:r>
            <a:r>
              <a:rPr lang="en-IE" baseline="0" dirty="0"/>
              <a:t> transformer winding considering two-dimensional field effects, cost and loss”, Charles Sullivan, Tarek Abdallah, Toru Fujiwara, 2001.</a:t>
            </a:r>
            <a:endParaRPr lang="en-IE"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20</a:t>
            </a:fld>
            <a:endParaRPr lang="en-US"/>
          </a:p>
        </p:txBody>
      </p:sp>
    </p:spTree>
    <p:extLst>
      <p:ext uri="{BB962C8B-B14F-4D97-AF65-F5344CB8AC3E}">
        <p14:creationId xmlns:p14="http://schemas.microsoft.com/office/powerpoint/2010/main" val="3170468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solidFill>
                  <a:srgbClr val="0000FF"/>
                </a:solidFill>
              </a:rPr>
              <a:t>[Ref] “Under the hood of flyback SMPS designs,” TI PSDS 2010</a:t>
            </a:r>
          </a:p>
          <a:p>
            <a:endParaRPr lang="en-IE"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21</a:t>
            </a:fld>
            <a:endParaRPr lang="en-US"/>
          </a:p>
        </p:txBody>
      </p:sp>
    </p:spTree>
    <p:extLst>
      <p:ext uri="{BB962C8B-B14F-4D97-AF65-F5344CB8AC3E}">
        <p14:creationId xmlns:p14="http://schemas.microsoft.com/office/powerpoint/2010/main" val="3170468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8856133" y="5919903"/>
            <a:ext cx="2844800" cy="206376"/>
          </a:xfrm>
        </p:spPr>
        <p:txBody>
          <a:bodyPr/>
          <a:lstStyle>
            <a:lvl1pPr>
              <a:defRPr/>
            </a:lvl1pPr>
          </a:lstStyle>
          <a:p>
            <a:pPr>
              <a:defRPr/>
            </a:pPr>
            <a:fld id="{03BA23CF-AA30-4A18-B744-605C3E9DBF07}" type="slidenum">
              <a:rPr lang="en-US"/>
              <a:pPr>
                <a:defRPr/>
              </a:pPr>
              <a:t>‹#›</a:t>
            </a:fld>
            <a:endParaRPr lang="en-US"/>
          </a:p>
        </p:txBody>
      </p:sp>
      <p:sp>
        <p:nvSpPr>
          <p:cNvPr id="2" name="TextBox 1">
            <a:extLst>
              <a:ext uri="{FF2B5EF4-FFF2-40B4-BE49-F238E27FC236}">
                <a16:creationId xmlns:a16="http://schemas.microsoft.com/office/drawing/2014/main" id="{D56687D7-76F0-8040-93B6-084C7529F854}"/>
              </a:ext>
            </a:extLst>
          </p:cNvPr>
          <p:cNvSpPr txBox="1"/>
          <p:nvPr userDrawn="1"/>
        </p:nvSpPr>
        <p:spPr>
          <a:xfrm>
            <a:off x="6274421" y="6373542"/>
            <a:ext cx="184731" cy="461665"/>
          </a:xfrm>
          <a:prstGeom prst="rect">
            <a:avLst/>
          </a:prstGeom>
          <a:noFill/>
        </p:spPr>
        <p:txBody>
          <a:bodyPr wrap="none" rtlCol="0">
            <a:spAutoFit/>
          </a:bodyPr>
          <a:lstStyle/>
          <a:p>
            <a:endParaRPr lang="en-US" sz="2400" dirty="0"/>
          </a:p>
        </p:txBody>
      </p:sp>
      <p:pic>
        <p:nvPicPr>
          <p:cNvPr id="6" name="Picture 27" descr="ti_logo_powerpoint_1_line.png"/>
          <p:cNvPicPr>
            <a:picLocks noChangeAspect="1"/>
          </p:cNvPicPr>
          <p:nvPr userDrawn="1"/>
        </p:nvPicPr>
        <p:blipFill>
          <a:blip r:embed="rId3" cstate="print"/>
          <a:srcRect/>
          <a:stretch>
            <a:fillRect/>
          </a:stretch>
        </p:blipFill>
        <p:spPr bwMode="auto">
          <a:xfrm>
            <a:off x="9772483" y="6376352"/>
            <a:ext cx="2083152" cy="257528"/>
          </a:xfrm>
          <a:prstGeom prst="rect">
            <a:avLst/>
          </a:prstGeom>
          <a:noFill/>
          <a:ln w="9525">
            <a:noFill/>
            <a:miter lim="800000"/>
            <a:headEnd/>
            <a:tailEnd/>
          </a:ln>
        </p:spPr>
      </p:pic>
    </p:spTree>
    <p:extLst>
      <p:ext uri="{BB962C8B-B14F-4D97-AF65-F5344CB8AC3E}">
        <p14:creationId xmlns:p14="http://schemas.microsoft.com/office/powerpoint/2010/main" val="56996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pPr>
                <a:defRPr/>
              </a:pPr>
              <a:t>‹#›</a:t>
            </a:fld>
            <a:endParaRPr lang="en-US"/>
          </a:p>
        </p:txBody>
      </p:sp>
    </p:spTree>
    <p:extLst>
      <p:ext uri="{BB962C8B-B14F-4D97-AF65-F5344CB8AC3E}">
        <p14:creationId xmlns:p14="http://schemas.microsoft.com/office/powerpoint/2010/main" val="619320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44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267"/>
            </a:lvl1pPr>
            <a:lvl2pPr marL="507847" indent="0">
              <a:buNone/>
              <a:defRPr sz="2000"/>
            </a:lvl2pPr>
            <a:lvl3pPr marL="1015695" indent="0">
              <a:buNone/>
              <a:defRPr sz="1733"/>
            </a:lvl3pPr>
            <a:lvl4pPr marL="1523539" indent="0">
              <a:buNone/>
              <a:defRPr sz="1600"/>
            </a:lvl4pPr>
            <a:lvl5pPr marL="2031380" indent="0">
              <a:buNone/>
              <a:defRPr sz="1600"/>
            </a:lvl5pPr>
            <a:lvl6pPr marL="2539226" indent="0">
              <a:buNone/>
              <a:defRPr sz="1600"/>
            </a:lvl6pPr>
            <a:lvl7pPr marL="3047073" indent="0">
              <a:buNone/>
              <a:defRPr sz="1600"/>
            </a:lvl7pPr>
            <a:lvl8pPr marL="3554915" indent="0">
              <a:buNone/>
              <a:defRPr sz="1600"/>
            </a:lvl8pPr>
            <a:lvl9pPr marL="4062760" indent="0">
              <a:buNone/>
              <a:defRPr sz="1600"/>
            </a:lvl9pPr>
          </a:lstStyle>
          <a:p>
            <a:pPr lvl="0"/>
            <a:r>
              <a:rPr lang="en-US"/>
              <a:t>Click to edit Master text styles</a:t>
            </a:r>
          </a:p>
        </p:txBody>
      </p:sp>
      <p:sp>
        <p:nvSpPr>
          <p:cNvPr id="4" name="Rectangle 6"/>
          <p:cNvSpPr>
            <a:spLocks noGrp="1" noChangeArrowheads="1"/>
          </p:cNvSpPr>
          <p:nvPr>
            <p:ph type="sldNum" sz="quarter" idx="10"/>
          </p:nvPr>
        </p:nvSpPr>
        <p:spPr>
          <a:xfrm>
            <a:off x="8851900" y="6049963"/>
            <a:ext cx="2844800" cy="206376"/>
          </a:xfrm>
          <a:ln/>
        </p:spPr>
        <p:txBody>
          <a:bodyPr/>
          <a:lstStyle>
            <a:lvl1pPr>
              <a:defRPr/>
            </a:lvl1pPr>
          </a:lstStyle>
          <a:p>
            <a:pPr>
              <a:defRPr/>
            </a:pPr>
            <a:fld id="{4E6118DC-F0C3-4C61-9EEA-2C495CD04587}" type="slidenum">
              <a:rPr lang="en-US"/>
              <a:pPr>
                <a:defRPr/>
              </a:pPr>
              <a:t>‹#›</a:t>
            </a:fld>
            <a:endParaRPr lang="en-US" dirty="0"/>
          </a:p>
        </p:txBody>
      </p:sp>
    </p:spTree>
    <p:extLst>
      <p:ext uri="{BB962C8B-B14F-4D97-AF65-F5344CB8AC3E}">
        <p14:creationId xmlns:p14="http://schemas.microsoft.com/office/powerpoint/2010/main" val="347032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8856133" y="5919903"/>
            <a:ext cx="2844800" cy="206376"/>
          </a:xfrm>
        </p:spPr>
        <p:txBody>
          <a:bodyPr/>
          <a:lstStyle>
            <a:lvl1pPr>
              <a:defRPr/>
            </a:lvl1pPr>
          </a:lstStyle>
          <a:p>
            <a:pPr>
              <a:defRPr/>
            </a:pPr>
            <a:fld id="{03BA23CF-AA30-4A18-B744-605C3E9DBF07}" type="slidenum">
              <a:rPr lang="en-US"/>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9772483" y="6376352"/>
            <a:ext cx="2083152" cy="257528"/>
          </a:xfrm>
          <a:prstGeom prst="rect">
            <a:avLst/>
          </a:prstGeom>
          <a:noFill/>
          <a:ln w="9525">
            <a:noFill/>
            <a:miter lim="800000"/>
            <a:headEnd/>
            <a:tailEnd/>
          </a:ln>
        </p:spPr>
      </p:pic>
    </p:spTree>
    <p:extLst>
      <p:ext uri="{BB962C8B-B14F-4D97-AF65-F5344CB8AC3E}">
        <p14:creationId xmlns:p14="http://schemas.microsoft.com/office/powerpoint/2010/main" val="555185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10"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dirty="0"/>
              <a:t>Click to edit Master title style</a:t>
            </a:r>
          </a:p>
        </p:txBody>
      </p:sp>
      <p:sp>
        <p:nvSpPr>
          <p:cNvPr id="5" name="Rectangle 24">
            <a:extLst>
              <a:ext uri="{FF2B5EF4-FFF2-40B4-BE49-F238E27FC236}">
                <a16:creationId xmlns:a16="http://schemas.microsoft.com/office/drawing/2014/main" id="{7815B5F2-A5A7-1E49-BC30-BA3F75996177}"/>
              </a:ext>
            </a:extLst>
          </p:cNvPr>
          <p:cNvSpPr>
            <a:spLocks noGrp="1" noChangeArrowheads="1"/>
          </p:cNvSpPr>
          <p:nvPr>
            <p:ph type="sldNum" sz="quarter" idx="10"/>
          </p:nvPr>
        </p:nvSpPr>
        <p:spPr>
          <a:xfrm>
            <a:off x="8856133" y="5919903"/>
            <a:ext cx="2844800" cy="206376"/>
          </a:xfrm>
        </p:spPr>
        <p:txBody>
          <a:bodyPr/>
          <a:lstStyle>
            <a:lvl1pPr>
              <a:defRPr>
                <a:solidFill>
                  <a:schemeClr val="tx1"/>
                </a:solidFill>
              </a:defRPr>
            </a:lvl1pPr>
          </a:lstStyle>
          <a:p>
            <a:pPr>
              <a:defRPr/>
            </a:pPr>
            <a:fld id="{03BA23CF-AA30-4A18-B744-605C3E9DBF07}" type="slidenum">
              <a:rPr lang="en-US" smtClean="0"/>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9772483" y="6376352"/>
            <a:ext cx="2083152" cy="257528"/>
          </a:xfrm>
          <a:prstGeom prst="rect">
            <a:avLst/>
          </a:prstGeom>
          <a:noFill/>
          <a:ln w="9525">
            <a:noFill/>
            <a:miter lim="800000"/>
            <a:headEnd/>
            <a:tailEnd/>
          </a:ln>
        </p:spPr>
      </p:pic>
    </p:spTree>
    <p:extLst>
      <p:ext uri="{BB962C8B-B14F-4D97-AF65-F5344CB8AC3E}">
        <p14:creationId xmlns:p14="http://schemas.microsoft.com/office/powerpoint/2010/main" val="55092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8856133" y="5919903"/>
            <a:ext cx="2844800" cy="206376"/>
          </a:xfrm>
        </p:spPr>
        <p:txBody>
          <a:bodyPr/>
          <a:lstStyle>
            <a:lvl1pPr>
              <a:defRPr/>
            </a:lvl1pPr>
          </a:lstStyle>
          <a:p>
            <a:pPr>
              <a:defRPr/>
            </a:pPr>
            <a:fld id="{03BA23CF-AA30-4A18-B744-605C3E9DBF07}" type="slidenum">
              <a:rPr lang="en-US"/>
              <a:pPr>
                <a:defRPr/>
              </a:pPr>
              <a:t>‹#›</a:t>
            </a:fld>
            <a:endParaRPr lang="en-US"/>
          </a:p>
        </p:txBody>
      </p:sp>
      <p:pic>
        <p:nvPicPr>
          <p:cNvPr id="6" name="Picture 5" descr="A picture containing drawing, cup&#10;&#10;Description automatically generated">
            <a:extLst>
              <a:ext uri="{FF2B5EF4-FFF2-40B4-BE49-F238E27FC236}">
                <a16:creationId xmlns:a16="http://schemas.microsoft.com/office/drawing/2014/main" id="{7CC34E39-7310-7442-846F-66689DD005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3158" y="6376901"/>
            <a:ext cx="2084796" cy="254808"/>
          </a:xfrm>
          <a:prstGeom prst="rect">
            <a:avLst/>
          </a:prstGeom>
        </p:spPr>
      </p:pic>
    </p:spTree>
    <p:extLst>
      <p:ext uri="{BB962C8B-B14F-4D97-AF65-F5344CB8AC3E}">
        <p14:creationId xmlns:p14="http://schemas.microsoft.com/office/powerpoint/2010/main" val="2707685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44505" y="1048477"/>
            <a:ext cx="11290300" cy="4945932"/>
          </a:xfrm>
        </p:spPr>
        <p:txBody>
          <a:bodyPr/>
          <a:lstStyle>
            <a:lvl1pPr>
              <a:spcBef>
                <a:spcPts val="889"/>
              </a:spcBef>
              <a:defRPr/>
            </a:lvl1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pic>
        <p:nvPicPr>
          <p:cNvPr id="5" name="Picture 27" descr="ti_logo_powerpoint_1_line.png"/>
          <p:cNvPicPr>
            <a:picLocks noChangeAspect="1"/>
          </p:cNvPicPr>
          <p:nvPr userDrawn="1"/>
        </p:nvPicPr>
        <p:blipFill>
          <a:blip r:embed="rId2" cstate="print"/>
          <a:srcRect/>
          <a:stretch>
            <a:fillRect/>
          </a:stretch>
        </p:blipFill>
        <p:spPr bwMode="auto">
          <a:xfrm>
            <a:off x="9772483" y="6376352"/>
            <a:ext cx="2083152" cy="257528"/>
          </a:xfrm>
          <a:prstGeom prst="rect">
            <a:avLst/>
          </a:prstGeom>
          <a:noFill/>
          <a:ln w="9525">
            <a:noFill/>
            <a:miter lim="800000"/>
            <a:headEnd/>
            <a:tailEnd/>
          </a:ln>
        </p:spPr>
      </p:pic>
    </p:spTree>
    <p:extLst>
      <p:ext uri="{BB962C8B-B14F-4D97-AF65-F5344CB8AC3E}">
        <p14:creationId xmlns:p14="http://schemas.microsoft.com/office/powerpoint/2010/main" val="88887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444501" y="1185864"/>
            <a:ext cx="5543551" cy="4692651"/>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267">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1251" y="1185864"/>
            <a:ext cx="5543549" cy="4692651"/>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9772483" y="6376352"/>
            <a:ext cx="2083152" cy="257528"/>
          </a:xfrm>
          <a:prstGeom prst="rect">
            <a:avLst/>
          </a:prstGeom>
          <a:noFill/>
          <a:ln w="9525">
            <a:noFill/>
            <a:miter lim="800000"/>
            <a:headEnd/>
            <a:tailEnd/>
          </a:ln>
        </p:spPr>
      </p:pic>
    </p:spTree>
    <p:extLst>
      <p:ext uri="{BB962C8B-B14F-4D97-AF65-F5344CB8AC3E}">
        <p14:creationId xmlns:p14="http://schemas.microsoft.com/office/powerpoint/2010/main" val="2051027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667" b="1"/>
            </a:lvl1pPr>
            <a:lvl2pPr marL="507847" indent="0">
              <a:buNone/>
              <a:defRPr sz="2267" b="1"/>
            </a:lvl2pPr>
            <a:lvl3pPr marL="1015695" indent="0">
              <a:buNone/>
              <a:defRPr sz="2000" b="1"/>
            </a:lvl3pPr>
            <a:lvl4pPr marL="1523539" indent="0">
              <a:buNone/>
              <a:defRPr sz="1733" b="1"/>
            </a:lvl4pPr>
            <a:lvl5pPr marL="2031380" indent="0">
              <a:buNone/>
              <a:defRPr sz="1733" b="1"/>
            </a:lvl5pPr>
            <a:lvl6pPr marL="2539226" indent="0">
              <a:buNone/>
              <a:defRPr sz="1733" b="1"/>
            </a:lvl6pPr>
            <a:lvl7pPr marL="3047073" indent="0">
              <a:buNone/>
              <a:defRPr sz="1733" b="1"/>
            </a:lvl7pPr>
            <a:lvl8pPr marL="3554915" indent="0">
              <a:buNone/>
              <a:defRPr sz="1733" b="1"/>
            </a:lvl8pPr>
            <a:lvl9pPr marL="4062760" indent="0">
              <a:buNone/>
              <a:defRPr sz="1733" b="1"/>
            </a:lvl9pPr>
          </a:lstStyle>
          <a:p>
            <a:pPr lvl="0"/>
            <a:r>
              <a:rPr lang="en-US"/>
              <a:t>Click to edit Master text styles</a:t>
            </a:r>
          </a:p>
        </p:txBody>
      </p:sp>
      <p:sp>
        <p:nvSpPr>
          <p:cNvPr id="4" name="Content Placeholder 3"/>
          <p:cNvSpPr>
            <a:spLocks noGrp="1"/>
          </p:cNvSpPr>
          <p:nvPr>
            <p:ph sz="half" idx="2"/>
          </p:nvPr>
        </p:nvSpPr>
        <p:spPr>
          <a:xfrm>
            <a:off x="609600" y="2174876"/>
            <a:ext cx="5386917" cy="39512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267" smtClean="0">
                <a:solidFill>
                  <a:schemeClr val="tx1"/>
                </a:solidFill>
                <a:latin typeface="+mn-lt"/>
                <a:ea typeface="+mn-ea"/>
                <a:cs typeface="+mn-cs"/>
              </a:defRPr>
            </a:lvl2pPr>
            <a:lvl3pPr algn="l" rtl="0" eaLnBrk="0" fontAlgn="base" hangingPunct="0">
              <a:spcAft>
                <a:spcPct val="0"/>
              </a:spcAft>
              <a:defRPr lang="en-US" sz="2267" smtClean="0">
                <a:solidFill>
                  <a:schemeClr val="tx1"/>
                </a:solidFill>
                <a:latin typeface="+mn-lt"/>
                <a:ea typeface="+mn-ea"/>
                <a:cs typeface="+mn-cs"/>
              </a:defRPr>
            </a:lvl3pPr>
            <a:lvl4pPr algn="l" rtl="0" eaLnBrk="0" fontAlgn="base" hangingPunct="0">
              <a:spcAft>
                <a:spcPct val="0"/>
              </a:spcAft>
              <a:defRPr lang="en-US" sz="2267" smtClean="0">
                <a:solidFill>
                  <a:schemeClr val="tx1"/>
                </a:solidFill>
                <a:latin typeface="+mn-lt"/>
                <a:ea typeface="+mn-ea"/>
                <a:cs typeface="+mn-cs"/>
              </a:defRPr>
            </a:lvl4pPr>
            <a:lvl5pPr algn="l" rtl="0" eaLnBrk="0" fontAlgn="base" hangingPunct="0">
              <a:spcAft>
                <a:spcPct val="0"/>
              </a:spcAft>
              <a:defRPr lang="en-US" sz="2267">
                <a:solidFill>
                  <a:schemeClr val="tx1"/>
                </a:solidFill>
                <a:latin typeface="+mn-lt"/>
                <a:ea typeface="+mn-ea"/>
                <a:cs typeface="+mn-cs"/>
              </a:defRPr>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667" b="1"/>
            </a:lvl1pPr>
            <a:lvl2pPr marL="507847" indent="0">
              <a:buNone/>
              <a:defRPr sz="2267" b="1"/>
            </a:lvl2pPr>
            <a:lvl3pPr marL="1015695" indent="0">
              <a:buNone/>
              <a:defRPr sz="2000" b="1"/>
            </a:lvl3pPr>
            <a:lvl4pPr marL="1523539" indent="0">
              <a:buNone/>
              <a:defRPr sz="1733" b="1"/>
            </a:lvl4pPr>
            <a:lvl5pPr marL="2031380" indent="0">
              <a:buNone/>
              <a:defRPr sz="1733" b="1"/>
            </a:lvl5pPr>
            <a:lvl6pPr marL="2539226" indent="0">
              <a:buNone/>
              <a:defRPr sz="1733" b="1"/>
            </a:lvl6pPr>
            <a:lvl7pPr marL="3047073" indent="0">
              <a:buNone/>
              <a:defRPr sz="1733" b="1"/>
            </a:lvl7pPr>
            <a:lvl8pPr marL="3554915" indent="0">
              <a:buNone/>
              <a:defRPr sz="1733" b="1"/>
            </a:lvl8pPr>
            <a:lvl9pPr marL="4062760" indent="0">
              <a:buNone/>
              <a:defRPr sz="1733" b="1"/>
            </a:lvl9pPr>
          </a:lstStyle>
          <a:p>
            <a:pPr lvl="0"/>
            <a:r>
              <a:rPr lang="en-US"/>
              <a:t>Click to edit Master text styles</a:t>
            </a:r>
          </a:p>
        </p:txBody>
      </p:sp>
      <p:sp>
        <p:nvSpPr>
          <p:cNvPr id="6" name="Content Placeholder 5"/>
          <p:cNvSpPr>
            <a:spLocks noGrp="1"/>
          </p:cNvSpPr>
          <p:nvPr>
            <p:ph sz="quarter" idx="4"/>
          </p:nvPr>
        </p:nvSpPr>
        <p:spPr>
          <a:xfrm>
            <a:off x="6193372" y="2174876"/>
            <a:ext cx="5389033" cy="39512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267" smtClean="0">
                <a:solidFill>
                  <a:schemeClr val="tx1"/>
                </a:solidFill>
                <a:latin typeface="+mn-lt"/>
                <a:ea typeface="+mn-ea"/>
                <a:cs typeface="+mn-cs"/>
              </a:defRPr>
            </a:lvl2pPr>
            <a:lvl3pPr algn="l" rtl="0" eaLnBrk="0" fontAlgn="base" hangingPunct="0">
              <a:spcAft>
                <a:spcPct val="0"/>
              </a:spcAft>
              <a:defRPr lang="en-US" sz="2267" smtClean="0">
                <a:solidFill>
                  <a:schemeClr val="tx1"/>
                </a:solidFill>
                <a:latin typeface="+mn-lt"/>
                <a:ea typeface="+mn-ea"/>
                <a:cs typeface="+mn-cs"/>
              </a:defRPr>
            </a:lvl3pPr>
            <a:lvl4pPr algn="l" rtl="0" eaLnBrk="0" fontAlgn="base" hangingPunct="0">
              <a:spcAft>
                <a:spcPct val="0"/>
              </a:spcAft>
              <a:defRPr lang="en-US" sz="2267" smtClean="0">
                <a:solidFill>
                  <a:schemeClr val="tx1"/>
                </a:solidFill>
                <a:latin typeface="+mn-lt"/>
                <a:ea typeface="+mn-ea"/>
                <a:cs typeface="+mn-cs"/>
              </a:defRPr>
            </a:lvl4pPr>
            <a:lvl5pPr algn="l" rtl="0" eaLnBrk="0" fontAlgn="base" hangingPunct="0">
              <a:spcAft>
                <a:spcPct val="0"/>
              </a:spcAft>
              <a:defRPr lang="en-US" sz="2267">
                <a:solidFill>
                  <a:schemeClr val="tx1"/>
                </a:solidFill>
                <a:latin typeface="+mn-lt"/>
                <a:ea typeface="+mn-ea"/>
                <a:cs typeface="+mn-cs"/>
              </a:defRPr>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pic>
        <p:nvPicPr>
          <p:cNvPr id="8" name="Picture 27" descr="ti_logo_powerpoint_1_line.png"/>
          <p:cNvPicPr>
            <a:picLocks noChangeAspect="1"/>
          </p:cNvPicPr>
          <p:nvPr userDrawn="1"/>
        </p:nvPicPr>
        <p:blipFill>
          <a:blip r:embed="rId2" cstate="print"/>
          <a:srcRect/>
          <a:stretch>
            <a:fillRect/>
          </a:stretch>
        </p:blipFill>
        <p:spPr bwMode="auto">
          <a:xfrm>
            <a:off x="9772483" y="6376352"/>
            <a:ext cx="2083152" cy="257528"/>
          </a:xfrm>
          <a:prstGeom prst="rect">
            <a:avLst/>
          </a:prstGeom>
          <a:noFill/>
          <a:ln w="9525">
            <a:noFill/>
            <a:miter lim="800000"/>
            <a:headEnd/>
            <a:tailEnd/>
          </a:ln>
        </p:spPr>
      </p:pic>
    </p:spTree>
    <p:extLst>
      <p:ext uri="{BB962C8B-B14F-4D97-AF65-F5344CB8AC3E}">
        <p14:creationId xmlns:p14="http://schemas.microsoft.com/office/powerpoint/2010/main" val="403388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pic>
        <p:nvPicPr>
          <p:cNvPr id="4" name="Picture 27" descr="ti_logo_powerpoint_1_line.png"/>
          <p:cNvPicPr>
            <a:picLocks noChangeAspect="1"/>
          </p:cNvPicPr>
          <p:nvPr userDrawn="1"/>
        </p:nvPicPr>
        <p:blipFill>
          <a:blip r:embed="rId2" cstate="print"/>
          <a:srcRect/>
          <a:stretch>
            <a:fillRect/>
          </a:stretch>
        </p:blipFill>
        <p:spPr bwMode="auto">
          <a:xfrm>
            <a:off x="9772483" y="6376352"/>
            <a:ext cx="2083152" cy="257528"/>
          </a:xfrm>
          <a:prstGeom prst="rect">
            <a:avLst/>
          </a:prstGeom>
          <a:noFill/>
          <a:ln w="9525">
            <a:noFill/>
            <a:miter lim="800000"/>
            <a:headEnd/>
            <a:tailEnd/>
          </a:ln>
        </p:spPr>
      </p:pic>
    </p:spTree>
    <p:extLst>
      <p:ext uri="{BB962C8B-B14F-4D97-AF65-F5344CB8AC3E}">
        <p14:creationId xmlns:p14="http://schemas.microsoft.com/office/powerpoint/2010/main" val="1173502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1"/>
            <a:ext cx="4011084" cy="1162051"/>
          </a:xfrm>
        </p:spPr>
        <p:txBody>
          <a:bodyPr anchor="b"/>
          <a:lstStyle>
            <a:lvl1pPr algn="l">
              <a:defRPr sz="36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766733" y="273052"/>
            <a:ext cx="6815667" cy="5853113"/>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2267"/>
            </a:lvl6pPr>
            <a:lvl7pPr>
              <a:defRPr sz="2267"/>
            </a:lvl7pPr>
            <a:lvl8pPr>
              <a:defRPr sz="2267"/>
            </a:lvl8pPr>
            <a:lvl9pPr>
              <a:defRPr sz="22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0"/>
            <a:ext cx="4011084" cy="4691064"/>
          </a:xfrm>
        </p:spPr>
        <p:txBody>
          <a:bodyPr/>
          <a:lstStyle>
            <a:lvl1pPr marL="0" indent="0">
              <a:buNone/>
              <a:defRPr sz="2267"/>
            </a:lvl1pPr>
            <a:lvl2pPr marL="507847" indent="0">
              <a:buNone/>
              <a:defRPr sz="1333"/>
            </a:lvl2pPr>
            <a:lvl3pPr marL="1015695" indent="0">
              <a:buNone/>
              <a:defRPr sz="1067"/>
            </a:lvl3pPr>
            <a:lvl4pPr marL="1523539" indent="0">
              <a:buNone/>
              <a:defRPr sz="933"/>
            </a:lvl4pPr>
            <a:lvl5pPr marL="2031380" indent="0">
              <a:buNone/>
              <a:defRPr sz="933"/>
            </a:lvl5pPr>
            <a:lvl6pPr marL="2539226" indent="0">
              <a:buNone/>
              <a:defRPr sz="933"/>
            </a:lvl6pPr>
            <a:lvl7pPr marL="3047073" indent="0">
              <a:buNone/>
              <a:defRPr sz="933"/>
            </a:lvl7pPr>
            <a:lvl8pPr marL="3554915" indent="0">
              <a:buNone/>
              <a:defRPr sz="933"/>
            </a:lvl8pPr>
            <a:lvl9pPr marL="4062760" indent="0">
              <a:buNone/>
              <a:defRPr sz="933"/>
            </a:lvl9pPr>
          </a:lstStyle>
          <a:p>
            <a:pPr lvl="0"/>
            <a:r>
              <a:rPr lang="en-US" dirty="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9772483" y="6376352"/>
            <a:ext cx="2083152" cy="257528"/>
          </a:xfrm>
          <a:prstGeom prst="rect">
            <a:avLst/>
          </a:prstGeom>
          <a:noFill/>
          <a:ln w="9525">
            <a:noFill/>
            <a:miter lim="800000"/>
            <a:headEnd/>
            <a:tailEnd/>
          </a:ln>
        </p:spPr>
      </p:pic>
    </p:spTree>
    <p:extLst>
      <p:ext uri="{BB962C8B-B14F-4D97-AF65-F5344CB8AC3E}">
        <p14:creationId xmlns:p14="http://schemas.microsoft.com/office/powerpoint/2010/main" val="368242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9033" y="142885"/>
            <a:ext cx="11277600" cy="814388"/>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44505" y="1058866"/>
            <a:ext cx="11290300" cy="4935537"/>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8890004" y="5923723"/>
            <a:ext cx="2844800" cy="206376"/>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933"/>
            </a:lvl1pPr>
          </a:lstStyle>
          <a:p>
            <a:pPr>
              <a:defRPr/>
            </a:pPr>
            <a:fld id="{B6C70261-DCF8-4A97-9502-E8EEF2364CDE}" type="slidenum">
              <a:rPr lang="en-US"/>
              <a:pPr>
                <a:defRPr/>
              </a:pPr>
              <a:t>‹#›</a:t>
            </a:fld>
            <a:endParaRPr lang="en-US"/>
          </a:p>
        </p:txBody>
      </p:sp>
      <p:cxnSp>
        <p:nvCxnSpPr>
          <p:cNvPr id="3" name="Straight Connector 2">
            <a:extLst>
              <a:ext uri="{FF2B5EF4-FFF2-40B4-BE49-F238E27FC236}">
                <a16:creationId xmlns:a16="http://schemas.microsoft.com/office/drawing/2014/main" id="{92663C74-62AB-B64B-BCBB-0866ABE6E2D3}"/>
              </a:ext>
            </a:extLst>
          </p:cNvPr>
          <p:cNvCxnSpPr>
            <a:cxnSpLocks/>
          </p:cNvCxnSpPr>
          <p:nvPr userDrawn="1"/>
        </p:nvCxnSpPr>
        <p:spPr>
          <a:xfrm>
            <a:off x="0" y="6209263"/>
            <a:ext cx="119051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31">
            <a:extLst>
              <a:ext uri="{FF2B5EF4-FFF2-40B4-BE49-F238E27FC236}">
                <a16:creationId xmlns:a16="http://schemas.microsoft.com/office/drawing/2014/main" id="{BBEA79FD-0CFB-464E-959F-0C18C604804A}"/>
              </a:ext>
            </a:extLst>
          </p:cNvPr>
          <p:cNvSpPr txBox="1">
            <a:spLocks noChangeArrowheads="1"/>
          </p:cNvSpPr>
          <p:nvPr userDrawn="1"/>
        </p:nvSpPr>
        <p:spPr bwMode="auto">
          <a:xfrm>
            <a:off x="445351" y="6209263"/>
            <a:ext cx="2815167" cy="246125"/>
          </a:xfrm>
          <a:prstGeom prst="rect">
            <a:avLst/>
          </a:prstGeom>
          <a:noFill/>
          <a:ln w="9525">
            <a:noFill/>
            <a:miter lim="800000"/>
            <a:headEnd/>
            <a:tailEnd/>
          </a:ln>
          <a:effectLst/>
        </p:spPr>
        <p:txBody>
          <a:bodyPr lIns="101572" tIns="50784" rIns="101572" bIns="50784">
            <a:spAutoFit/>
          </a:bodyPr>
          <a:lstStyle/>
          <a:p>
            <a:pPr marL="0" marR="0" indent="0" algn="l" defTabSz="1015695" rtl="0" eaLnBrk="1" fontAlgn="base" latinLnBrk="0" hangingPunct="1">
              <a:lnSpc>
                <a:spcPct val="100000"/>
              </a:lnSpc>
              <a:spcBef>
                <a:spcPct val="50000"/>
              </a:spcBef>
              <a:spcAft>
                <a:spcPct val="0"/>
              </a:spcAft>
              <a:buClrTx/>
              <a:buSzTx/>
              <a:buFontTx/>
              <a:buNone/>
              <a:tabLst/>
              <a:defRPr/>
            </a:pPr>
            <a:r>
              <a:rPr lang="en-US" sz="933" dirty="0"/>
              <a:t>TI Information – Selective Disclosure</a:t>
            </a:r>
          </a:p>
        </p:txBody>
      </p:sp>
    </p:spTree>
    <p:extLst>
      <p:ext uri="{BB962C8B-B14F-4D97-AF65-F5344CB8AC3E}">
        <p14:creationId xmlns:p14="http://schemas.microsoft.com/office/powerpoint/2010/main" val="3544885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lnSpc>
          <a:spcPct val="85000"/>
        </a:lnSpc>
        <a:spcBef>
          <a:spcPct val="0"/>
        </a:spcBef>
        <a:spcAft>
          <a:spcPct val="0"/>
        </a:spcAft>
        <a:defRPr sz="3600" b="1">
          <a:solidFill>
            <a:schemeClr val="tx2"/>
          </a:solidFill>
          <a:latin typeface="+mj-lt"/>
          <a:ea typeface="+mj-ea"/>
          <a:cs typeface="+mj-cs"/>
        </a:defRPr>
      </a:lvl1pPr>
      <a:lvl2pPr algn="l" rtl="0" eaLnBrk="0" fontAlgn="base" hangingPunct="0">
        <a:lnSpc>
          <a:spcPct val="85000"/>
        </a:lnSpc>
        <a:spcBef>
          <a:spcPct val="0"/>
        </a:spcBef>
        <a:spcAft>
          <a:spcPct val="0"/>
        </a:spcAft>
        <a:defRPr sz="3600" b="1">
          <a:solidFill>
            <a:schemeClr val="tx2"/>
          </a:solidFill>
          <a:latin typeface="Arial" charset="0"/>
        </a:defRPr>
      </a:lvl2pPr>
      <a:lvl3pPr algn="l" rtl="0" eaLnBrk="0" fontAlgn="base" hangingPunct="0">
        <a:lnSpc>
          <a:spcPct val="85000"/>
        </a:lnSpc>
        <a:spcBef>
          <a:spcPct val="0"/>
        </a:spcBef>
        <a:spcAft>
          <a:spcPct val="0"/>
        </a:spcAft>
        <a:defRPr sz="3600" b="1">
          <a:solidFill>
            <a:schemeClr val="tx2"/>
          </a:solidFill>
          <a:latin typeface="Arial" charset="0"/>
        </a:defRPr>
      </a:lvl3pPr>
      <a:lvl4pPr algn="l" rtl="0" eaLnBrk="0" fontAlgn="base" hangingPunct="0">
        <a:lnSpc>
          <a:spcPct val="85000"/>
        </a:lnSpc>
        <a:spcBef>
          <a:spcPct val="0"/>
        </a:spcBef>
        <a:spcAft>
          <a:spcPct val="0"/>
        </a:spcAft>
        <a:defRPr sz="3600" b="1">
          <a:solidFill>
            <a:schemeClr val="tx2"/>
          </a:solidFill>
          <a:latin typeface="Arial" charset="0"/>
        </a:defRPr>
      </a:lvl4pPr>
      <a:lvl5pPr algn="l" rtl="0" eaLnBrk="0" fontAlgn="base" hangingPunct="0">
        <a:lnSpc>
          <a:spcPct val="85000"/>
        </a:lnSpc>
        <a:spcBef>
          <a:spcPct val="0"/>
        </a:spcBef>
        <a:spcAft>
          <a:spcPct val="0"/>
        </a:spcAft>
        <a:defRPr sz="3600" b="1">
          <a:solidFill>
            <a:schemeClr val="tx2"/>
          </a:solidFill>
          <a:latin typeface="Arial" charset="0"/>
        </a:defRPr>
      </a:lvl5pPr>
      <a:lvl6pPr marL="507847" algn="l" rtl="0" fontAlgn="base">
        <a:lnSpc>
          <a:spcPct val="85000"/>
        </a:lnSpc>
        <a:spcBef>
          <a:spcPct val="0"/>
        </a:spcBef>
        <a:spcAft>
          <a:spcPct val="0"/>
        </a:spcAft>
        <a:defRPr sz="3600" b="1">
          <a:solidFill>
            <a:srgbClr val="FF0000"/>
          </a:solidFill>
          <a:latin typeface="Arial" charset="0"/>
        </a:defRPr>
      </a:lvl6pPr>
      <a:lvl7pPr marL="1015695" algn="l" rtl="0" fontAlgn="base">
        <a:lnSpc>
          <a:spcPct val="85000"/>
        </a:lnSpc>
        <a:spcBef>
          <a:spcPct val="0"/>
        </a:spcBef>
        <a:spcAft>
          <a:spcPct val="0"/>
        </a:spcAft>
        <a:defRPr sz="3600" b="1">
          <a:solidFill>
            <a:srgbClr val="FF0000"/>
          </a:solidFill>
          <a:latin typeface="Arial" charset="0"/>
        </a:defRPr>
      </a:lvl7pPr>
      <a:lvl8pPr marL="1523539" algn="l" rtl="0" fontAlgn="base">
        <a:lnSpc>
          <a:spcPct val="85000"/>
        </a:lnSpc>
        <a:spcBef>
          <a:spcPct val="0"/>
        </a:spcBef>
        <a:spcAft>
          <a:spcPct val="0"/>
        </a:spcAft>
        <a:defRPr sz="3600" b="1">
          <a:solidFill>
            <a:srgbClr val="FF0000"/>
          </a:solidFill>
          <a:latin typeface="Arial" charset="0"/>
        </a:defRPr>
      </a:lvl8pPr>
      <a:lvl9pPr marL="2031380" algn="l" rtl="0" fontAlgn="base">
        <a:lnSpc>
          <a:spcPct val="85000"/>
        </a:lnSpc>
        <a:spcBef>
          <a:spcPct val="0"/>
        </a:spcBef>
        <a:spcAft>
          <a:spcPct val="0"/>
        </a:spcAft>
        <a:defRPr sz="3600" b="1">
          <a:solidFill>
            <a:srgbClr val="FF0000"/>
          </a:solidFill>
          <a:latin typeface="Arial" charset="0"/>
        </a:defRPr>
      </a:lvl9pPr>
    </p:titleStyle>
    <p:bodyStyle>
      <a:lvl1pPr marL="252159" indent="-252159" algn="l" rtl="0" eaLnBrk="0" fontAlgn="base" hangingPunct="0">
        <a:spcBef>
          <a:spcPts val="889"/>
        </a:spcBef>
        <a:spcAft>
          <a:spcPct val="0"/>
        </a:spcAft>
        <a:buChar char="•"/>
        <a:defRPr sz="2400">
          <a:solidFill>
            <a:schemeClr val="tx1"/>
          </a:solidFill>
          <a:latin typeface="+mn-lt"/>
          <a:ea typeface="+mn-ea"/>
          <a:cs typeface="+mn-cs"/>
        </a:defRPr>
      </a:lvl1pPr>
      <a:lvl2pPr marL="638335" indent="-259215" algn="l" rtl="0" eaLnBrk="0" fontAlgn="base" hangingPunct="0">
        <a:spcBef>
          <a:spcPct val="20000"/>
        </a:spcBef>
        <a:spcAft>
          <a:spcPct val="0"/>
        </a:spcAft>
        <a:buChar char="–"/>
        <a:defRPr sz="2133">
          <a:solidFill>
            <a:schemeClr val="tx1"/>
          </a:solidFill>
          <a:latin typeface="+mn-lt"/>
        </a:defRPr>
      </a:lvl2pPr>
      <a:lvl3pPr marL="948683" indent="-183393" algn="l" rtl="0" eaLnBrk="0" fontAlgn="base" hangingPunct="0">
        <a:spcBef>
          <a:spcPct val="15000"/>
        </a:spcBef>
        <a:spcAft>
          <a:spcPct val="0"/>
        </a:spcAft>
        <a:buChar char="•"/>
        <a:defRPr sz="2133">
          <a:solidFill>
            <a:schemeClr val="tx1"/>
          </a:solidFill>
          <a:latin typeface="+mn-lt"/>
        </a:defRPr>
      </a:lvl3pPr>
      <a:lvl4pPr marL="1334857" indent="-259215" algn="l" rtl="0" eaLnBrk="0" fontAlgn="base" hangingPunct="0">
        <a:spcBef>
          <a:spcPct val="5000"/>
        </a:spcBef>
        <a:spcAft>
          <a:spcPct val="0"/>
        </a:spcAft>
        <a:buChar char="–"/>
        <a:defRPr sz="2133">
          <a:solidFill>
            <a:schemeClr val="tx1"/>
          </a:solidFill>
          <a:latin typeface="+mn-lt"/>
        </a:defRPr>
      </a:lvl4pPr>
      <a:lvl5pPr marL="1654020" indent="-192213" algn="l" rtl="0" eaLnBrk="0" fontAlgn="base" hangingPunct="0">
        <a:spcBef>
          <a:spcPct val="0"/>
        </a:spcBef>
        <a:spcAft>
          <a:spcPct val="0"/>
        </a:spcAft>
        <a:buChar char="»"/>
        <a:defRPr sz="2133">
          <a:solidFill>
            <a:schemeClr val="tx1"/>
          </a:solidFill>
          <a:latin typeface="+mn-lt"/>
        </a:defRPr>
      </a:lvl5pPr>
      <a:lvl6pPr marL="2161867" indent="-192213" algn="l" rtl="0" fontAlgn="base">
        <a:spcBef>
          <a:spcPct val="0"/>
        </a:spcBef>
        <a:spcAft>
          <a:spcPct val="0"/>
        </a:spcAft>
        <a:buChar char="»"/>
        <a:defRPr sz="1733">
          <a:solidFill>
            <a:schemeClr val="tx1"/>
          </a:solidFill>
          <a:latin typeface="+mn-lt"/>
        </a:defRPr>
      </a:lvl6pPr>
      <a:lvl7pPr marL="2669715" indent="-192213" algn="l" rtl="0" fontAlgn="base">
        <a:spcBef>
          <a:spcPct val="0"/>
        </a:spcBef>
        <a:spcAft>
          <a:spcPct val="0"/>
        </a:spcAft>
        <a:buChar char="»"/>
        <a:defRPr sz="1733">
          <a:solidFill>
            <a:schemeClr val="tx1"/>
          </a:solidFill>
          <a:latin typeface="+mn-lt"/>
        </a:defRPr>
      </a:lvl7pPr>
      <a:lvl8pPr marL="3177561" indent="-192213" algn="l" rtl="0" fontAlgn="base">
        <a:spcBef>
          <a:spcPct val="0"/>
        </a:spcBef>
        <a:spcAft>
          <a:spcPct val="0"/>
        </a:spcAft>
        <a:buChar char="»"/>
        <a:defRPr sz="1733">
          <a:solidFill>
            <a:schemeClr val="tx1"/>
          </a:solidFill>
          <a:latin typeface="+mn-lt"/>
        </a:defRPr>
      </a:lvl8pPr>
      <a:lvl9pPr marL="3685407" indent="-192213" algn="l" rtl="0" fontAlgn="base">
        <a:spcBef>
          <a:spcPct val="0"/>
        </a:spcBef>
        <a:spcAft>
          <a:spcPct val="0"/>
        </a:spcAft>
        <a:buChar char="»"/>
        <a:defRPr sz="1733">
          <a:solidFill>
            <a:schemeClr val="tx1"/>
          </a:solidFill>
          <a:latin typeface="+mn-lt"/>
        </a:defRPr>
      </a:lvl9pPr>
    </p:bodyStyle>
    <p:otherStyle>
      <a:defPPr>
        <a:defRPr lang="en-US"/>
      </a:defPPr>
      <a:lvl1pPr marL="0" algn="l" defTabSz="1015695" rtl="0" eaLnBrk="1" latinLnBrk="0" hangingPunct="1">
        <a:defRPr sz="2000" kern="1200">
          <a:solidFill>
            <a:schemeClr val="tx1"/>
          </a:solidFill>
          <a:latin typeface="+mn-lt"/>
          <a:ea typeface="+mn-ea"/>
          <a:cs typeface="+mn-cs"/>
        </a:defRPr>
      </a:lvl1pPr>
      <a:lvl2pPr marL="507847" algn="l" defTabSz="1015695" rtl="0" eaLnBrk="1" latinLnBrk="0" hangingPunct="1">
        <a:defRPr sz="2000" kern="1200">
          <a:solidFill>
            <a:schemeClr val="tx1"/>
          </a:solidFill>
          <a:latin typeface="+mn-lt"/>
          <a:ea typeface="+mn-ea"/>
          <a:cs typeface="+mn-cs"/>
        </a:defRPr>
      </a:lvl2pPr>
      <a:lvl3pPr marL="1015695" algn="l" defTabSz="1015695" rtl="0" eaLnBrk="1" latinLnBrk="0" hangingPunct="1">
        <a:defRPr sz="2000" kern="1200">
          <a:solidFill>
            <a:schemeClr val="tx1"/>
          </a:solidFill>
          <a:latin typeface="+mn-lt"/>
          <a:ea typeface="+mn-ea"/>
          <a:cs typeface="+mn-cs"/>
        </a:defRPr>
      </a:lvl3pPr>
      <a:lvl4pPr marL="1523539" algn="l" defTabSz="1015695" rtl="0" eaLnBrk="1" latinLnBrk="0" hangingPunct="1">
        <a:defRPr sz="2000" kern="1200">
          <a:solidFill>
            <a:schemeClr val="tx1"/>
          </a:solidFill>
          <a:latin typeface="+mn-lt"/>
          <a:ea typeface="+mn-ea"/>
          <a:cs typeface="+mn-cs"/>
        </a:defRPr>
      </a:lvl4pPr>
      <a:lvl5pPr marL="2031380" algn="l" defTabSz="1015695" rtl="0" eaLnBrk="1" latinLnBrk="0" hangingPunct="1">
        <a:defRPr sz="2000" kern="1200">
          <a:solidFill>
            <a:schemeClr val="tx1"/>
          </a:solidFill>
          <a:latin typeface="+mn-lt"/>
          <a:ea typeface="+mn-ea"/>
          <a:cs typeface="+mn-cs"/>
        </a:defRPr>
      </a:lvl5pPr>
      <a:lvl6pPr marL="2539226" algn="l" defTabSz="1015695" rtl="0" eaLnBrk="1" latinLnBrk="0" hangingPunct="1">
        <a:defRPr sz="2000" kern="1200">
          <a:solidFill>
            <a:schemeClr val="tx1"/>
          </a:solidFill>
          <a:latin typeface="+mn-lt"/>
          <a:ea typeface="+mn-ea"/>
          <a:cs typeface="+mn-cs"/>
        </a:defRPr>
      </a:lvl6pPr>
      <a:lvl7pPr marL="3047073" algn="l" defTabSz="1015695" rtl="0" eaLnBrk="1" latinLnBrk="0" hangingPunct="1">
        <a:defRPr sz="2000" kern="1200">
          <a:solidFill>
            <a:schemeClr val="tx1"/>
          </a:solidFill>
          <a:latin typeface="+mn-lt"/>
          <a:ea typeface="+mn-ea"/>
          <a:cs typeface="+mn-cs"/>
        </a:defRPr>
      </a:lvl7pPr>
      <a:lvl8pPr marL="3554915" algn="l" defTabSz="1015695" rtl="0" eaLnBrk="1" latinLnBrk="0" hangingPunct="1">
        <a:defRPr sz="2000" kern="1200">
          <a:solidFill>
            <a:schemeClr val="tx1"/>
          </a:solidFill>
          <a:latin typeface="+mn-lt"/>
          <a:ea typeface="+mn-ea"/>
          <a:cs typeface="+mn-cs"/>
        </a:defRPr>
      </a:lvl8pPr>
      <a:lvl9pPr marL="4062760" algn="l" defTabSz="101569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0.emf"/><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2.png"/><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s://www.ti.com/tool/LM25183-LM25184DESIGN-CALC" TargetMode="External"/><Relationship Id="rId2" Type="http://schemas.openxmlformats.org/officeDocument/2006/relationships/image" Target="../media/image34.png"/><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hyperlink" Target="http://www.ti.com/lit/pdf/SLUP338" TargetMode="External"/><Relationship Id="rId3" Type="http://schemas.openxmlformats.org/officeDocument/2006/relationships/hyperlink" Target="http://www.ti.com/lit/pdf/SNVU592" TargetMode="External"/><Relationship Id="rId7" Type="http://schemas.openxmlformats.org/officeDocument/2006/relationships/hyperlink" Target="http://www.ti.com/lit/pdf/SNVA805" TargetMode="External"/><Relationship Id="rId2" Type="http://schemas.openxmlformats.org/officeDocument/2006/relationships/hyperlink" Target="http://www.ti.com/lit/pdf/SNVU680" TargetMode="External"/><Relationship Id="rId1" Type="http://schemas.openxmlformats.org/officeDocument/2006/relationships/slideLayout" Target="../slideLayouts/slideLayout5.xml"/><Relationship Id="rId6" Type="http://schemas.openxmlformats.org/officeDocument/2006/relationships/hyperlink" Target="http://www.ti.com/lit/pdf/SLYT791" TargetMode="External"/><Relationship Id="rId5" Type="http://schemas.openxmlformats.org/officeDocument/2006/relationships/hyperlink" Target="http://www.ti.com/lit/pdf/SLYT779" TargetMode="External"/><Relationship Id="rId4" Type="http://schemas.openxmlformats.org/officeDocument/2006/relationships/hyperlink" Target="http://www.ti.com/lit/pdf/SNVU609" TargetMode="External"/><Relationship Id="rId9" Type="http://schemas.openxmlformats.org/officeDocument/2006/relationships/hyperlink" Target="http://www.ti.com/lit/pdf/SLUP26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43.w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notesSlide" Target="../notesSlides/notesSlide3.xml"/><Relationship Id="rId7" Type="http://schemas.openxmlformats.org/officeDocument/2006/relationships/image" Target="../media/image15.emf"/><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9.emf"/><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hyperlink" Target="https://www.ti.com/lit/gpn/lm5180" TargetMode="External"/><Relationship Id="rId2" Type="http://schemas.openxmlformats.org/officeDocument/2006/relationships/hyperlink" Target="https://www.ti.com/lit/gpn/LM5181" TargetMode="External"/><Relationship Id="rId1" Type="http://schemas.openxmlformats.org/officeDocument/2006/relationships/slideLayout" Target="../slideLayouts/slideLayout5.xml"/><Relationship Id="rId6" Type="http://schemas.openxmlformats.org/officeDocument/2006/relationships/hyperlink" Target="https://www.ti.com/lit/gpn/lm25184-q1" TargetMode="External"/><Relationship Id="rId5" Type="http://schemas.openxmlformats.org/officeDocument/2006/relationships/hyperlink" Target="https://www.ti.com/lit/gpn/LM25183-Q1" TargetMode="External"/><Relationship Id="rId4" Type="http://schemas.openxmlformats.org/officeDocument/2006/relationships/hyperlink" Target="https://www.ti.com/lit/gpn/lm25180-q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457200" y="2243942"/>
            <a:ext cx="11277600" cy="1470025"/>
          </a:xfrm>
        </p:spPr>
        <p:txBody>
          <a:bodyPr/>
          <a:lstStyle/>
          <a:p>
            <a:r>
              <a:rPr lang="en-US" sz="3733" dirty="0"/>
              <a:t>Simple, high-performance, isolated power supply design with PSR (no-</a:t>
            </a:r>
            <a:r>
              <a:rPr lang="en-US" sz="3733" dirty="0" err="1"/>
              <a:t>opto</a:t>
            </a:r>
            <a:r>
              <a:rPr lang="en-US" sz="3733" dirty="0"/>
              <a:t>) flyback</a:t>
            </a:r>
            <a:endParaRPr lang="en-US" sz="3733" dirty="0">
              <a:solidFill>
                <a:schemeClr val="tx1"/>
              </a:solidFill>
            </a:endParaRPr>
          </a:p>
        </p:txBody>
      </p:sp>
      <p:sp>
        <p:nvSpPr>
          <p:cNvPr id="9219" name="Rectangle 3"/>
          <p:cNvSpPr>
            <a:spLocks noGrp="1" noChangeArrowheads="1"/>
          </p:cNvSpPr>
          <p:nvPr>
            <p:ph type="subTitle" idx="1"/>
          </p:nvPr>
        </p:nvSpPr>
        <p:spPr/>
        <p:txBody>
          <a:bodyPr/>
          <a:lstStyle/>
          <a:p>
            <a:pPr eaLnBrk="1" hangingPunct="1"/>
            <a:r>
              <a:rPr lang="en-US"/>
              <a:t>Marshall Beck</a:t>
            </a:r>
          </a:p>
          <a:p>
            <a:pPr eaLnBrk="1" hangingPunct="1"/>
            <a:r>
              <a:rPr lang="en-US"/>
              <a:t>Applications Engineer</a:t>
            </a:r>
          </a:p>
          <a:p>
            <a:pPr eaLnBrk="1" hangingPunct="1"/>
            <a:r>
              <a:rPr lang="en-US"/>
              <a:t>July </a:t>
            </a:r>
            <a:r>
              <a:rPr lang="en-US" dirty="0"/>
              <a:t>2021</a:t>
            </a:r>
          </a:p>
        </p:txBody>
      </p:sp>
      <p:sp>
        <p:nvSpPr>
          <p:cNvPr id="9220" name="Slide Number Placeholder 3"/>
          <p:cNvSpPr>
            <a:spLocks noGrp="1"/>
          </p:cNvSpPr>
          <p:nvPr>
            <p:ph type="sldNum" sz="quarter" idx="10"/>
          </p:nvPr>
        </p:nvSpPr>
        <p:spPr>
          <a:noFill/>
        </p:spPr>
        <p:txBody>
          <a:bodyPr/>
          <a:lstStyle/>
          <a:p>
            <a:fld id="{66C859B9-A6F5-4CA5-B884-5AD1BEA27C22}"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9" name="Rectangle 23"/>
          <p:cNvSpPr>
            <a:spLocks noChangeArrowheads="1"/>
          </p:cNvSpPr>
          <p:nvPr/>
        </p:nvSpPr>
        <p:spPr bwMode="auto">
          <a:xfrm>
            <a:off x="245536" y="1404183"/>
            <a:ext cx="5389032" cy="4071772"/>
          </a:xfrm>
          <a:prstGeom prst="rect">
            <a:avLst/>
          </a:prstGeom>
          <a:noFill/>
          <a:ln>
            <a:noFill/>
          </a:ln>
        </p:spPr>
        <p:txBody>
          <a:bodyPr lIns="60960" tIns="61384" rIns="0" bIns="61384"/>
          <a:lstStyle/>
          <a:p>
            <a:pPr marL="228594" indent="-228594" eaLnBrk="0" hangingPunct="0">
              <a:lnSpc>
                <a:spcPct val="90000"/>
              </a:lnSpc>
              <a:spcBef>
                <a:spcPts val="400"/>
              </a:spcBef>
              <a:buFont typeface="Arial" panose="020B0604020202020204" pitchFamily="34" charset="0"/>
              <a:buChar char="•"/>
            </a:pPr>
            <a:r>
              <a:rPr lang="en-US" sz="1467" dirty="0"/>
              <a:t>Highest Power Density 42V PSR with tightest Output Regulation in its class</a:t>
            </a:r>
            <a:endParaRPr lang="en-US" sz="1467" b="1" dirty="0"/>
          </a:p>
          <a:p>
            <a:pPr marL="228594" indent="-228594" eaLnBrk="0" hangingPunct="0">
              <a:lnSpc>
                <a:spcPct val="90000"/>
              </a:lnSpc>
              <a:spcBef>
                <a:spcPts val="400"/>
              </a:spcBef>
              <a:buFont typeface="Arial" panose="020B0604020202020204" pitchFamily="34" charset="0"/>
              <a:buChar char="•"/>
            </a:pPr>
            <a:r>
              <a:rPr lang="en-US" sz="1467" b="1" dirty="0"/>
              <a:t>65V, 2.5A/4A internal power MOSFET</a:t>
            </a:r>
          </a:p>
          <a:p>
            <a:pPr marL="228594" indent="-228594" eaLnBrk="0" hangingPunct="0">
              <a:lnSpc>
                <a:spcPct val="90000"/>
              </a:lnSpc>
              <a:spcBef>
                <a:spcPts val="400"/>
              </a:spcBef>
              <a:buFont typeface="Arial" panose="020B0604020202020204" pitchFamily="34" charset="0"/>
              <a:buChar char="•"/>
            </a:pPr>
            <a:r>
              <a:rPr lang="en-US" sz="1467" b="1" dirty="0"/>
              <a:t>4.5V–42V wide V</a:t>
            </a:r>
            <a:r>
              <a:rPr lang="en-US" sz="1467" b="1" baseline="-25000" dirty="0"/>
              <a:t>IN</a:t>
            </a:r>
            <a:r>
              <a:rPr lang="en-US" sz="1467" b="1" dirty="0"/>
              <a:t> range </a:t>
            </a:r>
            <a:r>
              <a:rPr lang="en-US" sz="1467" dirty="0"/>
              <a:t>(abs max 45V)</a:t>
            </a:r>
          </a:p>
          <a:p>
            <a:pPr marL="736442" lvl="1" indent="-228594" eaLnBrk="0" hangingPunct="0">
              <a:lnSpc>
                <a:spcPct val="90000"/>
              </a:lnSpc>
              <a:spcBef>
                <a:spcPts val="533"/>
              </a:spcBef>
              <a:buFont typeface="Courier New" panose="02070309020205020404" pitchFamily="49" charset="0"/>
              <a:buChar char="o"/>
            </a:pPr>
            <a:r>
              <a:rPr lang="en-US" sz="1400" dirty="0"/>
              <a:t>3.5V minimum V</a:t>
            </a:r>
            <a:r>
              <a:rPr lang="en-US" sz="1400" baseline="-25000" dirty="0"/>
              <a:t>IN</a:t>
            </a:r>
            <a:r>
              <a:rPr lang="en-US" sz="1400" dirty="0"/>
              <a:t> after start-up</a:t>
            </a:r>
          </a:p>
          <a:p>
            <a:pPr marL="228594" lvl="1" indent="-228594" eaLnBrk="0" hangingPunct="0">
              <a:lnSpc>
                <a:spcPct val="90000"/>
              </a:lnSpc>
              <a:spcBef>
                <a:spcPts val="400"/>
              </a:spcBef>
              <a:buFont typeface="Arial" panose="020B0604020202020204" pitchFamily="34" charset="0"/>
              <a:buChar char="•"/>
              <a:defRPr/>
            </a:pPr>
            <a:r>
              <a:rPr lang="en-US" sz="1467" b="1" dirty="0">
                <a:solidFill>
                  <a:srgbClr val="000000"/>
                </a:solidFill>
              </a:rPr>
              <a:t>V</a:t>
            </a:r>
            <a:r>
              <a:rPr lang="en-US" sz="1467" b="1" baseline="-25000" dirty="0">
                <a:solidFill>
                  <a:srgbClr val="000000"/>
                </a:solidFill>
              </a:rPr>
              <a:t>OUT</a:t>
            </a:r>
            <a:r>
              <a:rPr lang="en-US" sz="1467" b="1" dirty="0">
                <a:solidFill>
                  <a:srgbClr val="000000"/>
                </a:solidFill>
              </a:rPr>
              <a:t> accuracy ±1% achievable</a:t>
            </a:r>
            <a:endParaRPr lang="en-US" sz="1467" dirty="0">
              <a:solidFill>
                <a:srgbClr val="000000"/>
              </a:solidFill>
            </a:endParaRPr>
          </a:p>
          <a:p>
            <a:pPr marL="731502" lvl="1" indent="-228594">
              <a:spcBef>
                <a:spcPts val="267"/>
              </a:spcBef>
              <a:buFont typeface="Courier New" panose="02070309020205020404" pitchFamily="49" charset="0"/>
              <a:buChar char="o"/>
            </a:pPr>
            <a:r>
              <a:rPr lang="en-US" sz="1400" dirty="0">
                <a:solidFill>
                  <a:srgbClr val="000000"/>
                </a:solidFill>
              </a:rPr>
              <a:t>V</a:t>
            </a:r>
            <a:r>
              <a:rPr lang="en-US" sz="1400" baseline="-25000" dirty="0">
                <a:solidFill>
                  <a:srgbClr val="000000"/>
                </a:solidFill>
              </a:rPr>
              <a:t>IN</a:t>
            </a:r>
            <a:r>
              <a:rPr lang="en-US" sz="1400" dirty="0">
                <a:solidFill>
                  <a:srgbClr val="000000"/>
                </a:solidFill>
              </a:rPr>
              <a:t> = 6V–42V, V</a:t>
            </a:r>
            <a:r>
              <a:rPr lang="en-US" sz="1400" baseline="-25000" dirty="0">
                <a:solidFill>
                  <a:srgbClr val="000000"/>
                </a:solidFill>
              </a:rPr>
              <a:t>OUT</a:t>
            </a:r>
            <a:r>
              <a:rPr lang="en-US" sz="1400" dirty="0">
                <a:solidFill>
                  <a:srgbClr val="000000"/>
                </a:solidFill>
              </a:rPr>
              <a:t> = 5V, 2% load to full load  </a:t>
            </a:r>
          </a:p>
          <a:p>
            <a:pPr marL="731502" lvl="1" indent="-228594">
              <a:spcBef>
                <a:spcPts val="133"/>
              </a:spcBef>
              <a:buFont typeface="Courier New" panose="02070309020205020404" pitchFamily="49" charset="0"/>
              <a:buChar char="o"/>
            </a:pPr>
            <a:r>
              <a:rPr lang="en-US" sz="1400" dirty="0">
                <a:solidFill>
                  <a:srgbClr val="000000"/>
                </a:solidFill>
              </a:rPr>
              <a:t>T</a:t>
            </a:r>
            <a:r>
              <a:rPr lang="en-US" sz="1400" baseline="-25000" dirty="0">
                <a:solidFill>
                  <a:srgbClr val="000000"/>
                </a:solidFill>
              </a:rPr>
              <a:t>A</a:t>
            </a:r>
            <a:r>
              <a:rPr lang="en-US" sz="1400" dirty="0">
                <a:solidFill>
                  <a:srgbClr val="000000"/>
                </a:solidFill>
              </a:rPr>
              <a:t> = –40°C to 125°C</a:t>
            </a:r>
            <a:endParaRPr lang="en-US" sz="1467" dirty="0"/>
          </a:p>
          <a:p>
            <a:pPr marL="228594" indent="-228594" eaLnBrk="0" hangingPunct="0">
              <a:lnSpc>
                <a:spcPct val="90000"/>
              </a:lnSpc>
              <a:spcBef>
                <a:spcPts val="400"/>
              </a:spcBef>
              <a:buFont typeface="Arial" panose="020B0604020202020204" pitchFamily="34" charset="0"/>
              <a:buChar char="•"/>
            </a:pPr>
            <a:r>
              <a:rPr lang="en-US" sz="1467" b="1" dirty="0"/>
              <a:t>Boundary mode</a:t>
            </a:r>
            <a:r>
              <a:rPr lang="en-US" sz="1467" dirty="0"/>
              <a:t>, quasi-resonant operation  </a:t>
            </a:r>
          </a:p>
          <a:p>
            <a:pPr marL="228594" indent="-228594" eaLnBrk="0" hangingPunct="0">
              <a:lnSpc>
                <a:spcPct val="90000"/>
              </a:lnSpc>
              <a:spcBef>
                <a:spcPts val="400"/>
              </a:spcBef>
              <a:buFont typeface="Arial" panose="020B0604020202020204" pitchFamily="34" charset="0"/>
              <a:buChar char="•"/>
              <a:defRPr/>
            </a:pPr>
            <a:r>
              <a:rPr lang="en-US" sz="1467" dirty="0"/>
              <a:t>Internal loop compensation, </a:t>
            </a:r>
            <a:r>
              <a:rPr lang="en-US" sz="1467" dirty="0">
                <a:solidFill>
                  <a:srgbClr val="000000"/>
                </a:solidFill>
              </a:rPr>
              <a:t>adjustable input UVLO</a:t>
            </a:r>
          </a:p>
          <a:p>
            <a:pPr marL="228594" indent="-228594" eaLnBrk="0" hangingPunct="0">
              <a:lnSpc>
                <a:spcPct val="90000"/>
              </a:lnSpc>
              <a:spcBef>
                <a:spcPts val="400"/>
              </a:spcBef>
              <a:buFont typeface="Arial" panose="020B0604020202020204" pitchFamily="34" charset="0"/>
              <a:buChar char="•"/>
              <a:defRPr/>
            </a:pPr>
            <a:r>
              <a:rPr lang="en-US" sz="1467" dirty="0">
                <a:solidFill>
                  <a:srgbClr val="000000"/>
                </a:solidFill>
              </a:rPr>
              <a:t>External V</a:t>
            </a:r>
            <a:r>
              <a:rPr lang="en-US" sz="1467" baseline="-25000" dirty="0">
                <a:solidFill>
                  <a:srgbClr val="000000"/>
                </a:solidFill>
              </a:rPr>
              <a:t>CC</a:t>
            </a:r>
            <a:r>
              <a:rPr lang="en-US" sz="1467" dirty="0">
                <a:solidFill>
                  <a:srgbClr val="000000"/>
                </a:solidFill>
              </a:rPr>
              <a:t> bias option for improved efficiency</a:t>
            </a:r>
          </a:p>
          <a:p>
            <a:pPr marL="228594" indent="-228594" eaLnBrk="0" hangingPunct="0">
              <a:lnSpc>
                <a:spcPct val="90000"/>
              </a:lnSpc>
              <a:spcBef>
                <a:spcPts val="400"/>
              </a:spcBef>
              <a:buFont typeface="Arial" panose="020B0604020202020204" pitchFamily="34" charset="0"/>
              <a:buChar char="•"/>
              <a:defRPr/>
            </a:pPr>
            <a:r>
              <a:rPr lang="en-US" sz="1467" dirty="0"/>
              <a:t>Adjustable or fixed internal 6ms soft-start  </a:t>
            </a:r>
          </a:p>
          <a:p>
            <a:pPr marL="228594" indent="-228594" eaLnBrk="0" hangingPunct="0">
              <a:lnSpc>
                <a:spcPct val="90000"/>
              </a:lnSpc>
              <a:spcBef>
                <a:spcPts val="400"/>
              </a:spcBef>
              <a:buFont typeface="Arial" panose="020B0604020202020204" pitchFamily="34" charset="0"/>
              <a:buChar char="•"/>
              <a:defRPr/>
            </a:pPr>
            <a:r>
              <a:rPr lang="en-US" sz="1467" dirty="0"/>
              <a:t>Optional V</a:t>
            </a:r>
            <a:r>
              <a:rPr lang="en-US" sz="1467" baseline="-25000" dirty="0"/>
              <a:t>OUT</a:t>
            </a:r>
            <a:r>
              <a:rPr lang="en-US" sz="1467" dirty="0"/>
              <a:t> temperature compensation</a:t>
            </a:r>
          </a:p>
          <a:p>
            <a:pPr marL="228594" indent="-228594" eaLnBrk="0" hangingPunct="0">
              <a:lnSpc>
                <a:spcPct val="90000"/>
              </a:lnSpc>
              <a:spcBef>
                <a:spcPts val="400"/>
              </a:spcBef>
              <a:buFont typeface="Arial" panose="020B0604020202020204" pitchFamily="34" charset="0"/>
              <a:buChar char="•"/>
              <a:defRPr/>
            </a:pPr>
            <a:r>
              <a:rPr lang="en-US" sz="1467" b="1" dirty="0"/>
              <a:t>4 mm </a:t>
            </a:r>
            <a:r>
              <a:rPr lang="en-US" sz="1467" b="1" dirty="0">
                <a:sym typeface="Symbol"/>
              </a:rPr>
              <a:t></a:t>
            </a:r>
            <a:r>
              <a:rPr lang="en-US" sz="1467" b="1" dirty="0"/>
              <a:t> 4 mm WSON-8</a:t>
            </a:r>
            <a:r>
              <a:rPr lang="en-US" sz="1467" dirty="0"/>
              <a:t> WF package, 0.8mm pitch</a:t>
            </a:r>
          </a:p>
          <a:p>
            <a:pPr marL="228594" indent="-228594" eaLnBrk="0" hangingPunct="0">
              <a:lnSpc>
                <a:spcPct val="90000"/>
              </a:lnSpc>
              <a:spcBef>
                <a:spcPts val="400"/>
              </a:spcBef>
              <a:buFont typeface="Arial" panose="020B0604020202020204" pitchFamily="34" charset="0"/>
              <a:buChar char="•"/>
              <a:defRPr/>
            </a:pPr>
            <a:r>
              <a:rPr lang="en-US" sz="1467" b="1" dirty="0">
                <a:solidFill>
                  <a:srgbClr val="000000"/>
                </a:solidFill>
              </a:rPr>
              <a:t>AEC-Q100 grade 1 </a:t>
            </a:r>
            <a:r>
              <a:rPr lang="en-US" sz="1467" dirty="0">
                <a:solidFill>
                  <a:srgbClr val="000000"/>
                </a:solidFill>
                <a:sym typeface="Symbol"/>
              </a:rPr>
              <a:t></a:t>
            </a:r>
            <a:r>
              <a:rPr lang="en-US" sz="1467" dirty="0">
                <a:solidFill>
                  <a:srgbClr val="000000"/>
                </a:solidFill>
              </a:rPr>
              <a:t> 125°C operating ambient range</a:t>
            </a:r>
          </a:p>
          <a:p>
            <a:pPr marL="228594" lvl="1" indent="-228594" eaLnBrk="0" hangingPunct="0">
              <a:lnSpc>
                <a:spcPct val="125000"/>
              </a:lnSpc>
              <a:buFont typeface="Arial" panose="020B0604020202020204" pitchFamily="34" charset="0"/>
              <a:buChar char="•"/>
              <a:defRPr/>
            </a:pPr>
            <a:endParaRPr lang="en-US" sz="1467" dirty="0">
              <a:solidFill>
                <a:schemeClr val="tx2"/>
              </a:solidFill>
            </a:endParaRPr>
          </a:p>
          <a:p>
            <a:pPr marL="228594" indent="-228594" eaLnBrk="0" hangingPunct="0">
              <a:lnSpc>
                <a:spcPct val="125000"/>
              </a:lnSpc>
              <a:buFont typeface="Arial" panose="020B0604020202020204" pitchFamily="34" charset="0"/>
              <a:buChar char="•"/>
              <a:defRPr/>
            </a:pPr>
            <a:endParaRPr lang="en-US" sz="1467" dirty="0">
              <a:solidFill>
                <a:srgbClr val="000000"/>
              </a:solidFill>
            </a:endParaRPr>
          </a:p>
          <a:p>
            <a:pPr marL="228594" indent="-228594" eaLnBrk="0" hangingPunct="0">
              <a:lnSpc>
                <a:spcPct val="90000"/>
              </a:lnSpc>
              <a:spcBef>
                <a:spcPts val="400"/>
              </a:spcBef>
              <a:buFont typeface="Arial" panose="020B0604020202020204" pitchFamily="34" charset="0"/>
              <a:buChar char="•"/>
              <a:defRPr/>
            </a:pPr>
            <a:endParaRPr lang="en-US" sz="1467" b="1" dirty="0">
              <a:solidFill>
                <a:srgbClr val="000000"/>
              </a:solidFill>
            </a:endParaRPr>
          </a:p>
          <a:p>
            <a:pPr marL="380990" indent="-380990" eaLnBrk="0" fontAlgn="base" hangingPunct="0">
              <a:lnSpc>
                <a:spcPct val="90000"/>
              </a:lnSpc>
              <a:spcBef>
                <a:spcPts val="667"/>
              </a:spcBef>
              <a:spcAft>
                <a:spcPct val="0"/>
              </a:spcAft>
              <a:buFont typeface="Arial" pitchFamily="34" charset="0"/>
              <a:buChar char="•"/>
              <a:defRPr/>
            </a:pPr>
            <a:endParaRPr lang="en-US" sz="1467" dirty="0">
              <a:solidFill>
                <a:srgbClr val="000000"/>
              </a:solidFill>
            </a:endParaRPr>
          </a:p>
          <a:p>
            <a:pPr marL="380990" indent="-380990" eaLnBrk="0" fontAlgn="base" hangingPunct="0">
              <a:lnSpc>
                <a:spcPct val="90000"/>
              </a:lnSpc>
              <a:spcBef>
                <a:spcPts val="667"/>
              </a:spcBef>
              <a:spcAft>
                <a:spcPct val="0"/>
              </a:spcAft>
              <a:buFont typeface="Arial" pitchFamily="34" charset="0"/>
              <a:buChar char="•"/>
              <a:defRPr/>
            </a:pPr>
            <a:endParaRPr lang="en-US" sz="1467" dirty="0">
              <a:solidFill>
                <a:srgbClr val="000000"/>
              </a:solidFill>
            </a:endParaRPr>
          </a:p>
          <a:p>
            <a:pPr marL="380990" indent="-380990" eaLnBrk="0" fontAlgn="base" hangingPunct="0">
              <a:lnSpc>
                <a:spcPct val="90000"/>
              </a:lnSpc>
              <a:spcBef>
                <a:spcPts val="667"/>
              </a:spcBef>
              <a:spcAft>
                <a:spcPct val="0"/>
              </a:spcAft>
              <a:buFont typeface="Arial" pitchFamily="34" charset="0"/>
              <a:buChar char="•"/>
              <a:defRPr/>
            </a:pPr>
            <a:endParaRPr lang="en-US" sz="1467" dirty="0">
              <a:solidFill>
                <a:srgbClr val="000000"/>
              </a:solidFill>
            </a:endParaRPr>
          </a:p>
        </p:txBody>
      </p:sp>
      <p:sp>
        <p:nvSpPr>
          <p:cNvPr id="63491" name="Rectangle 24"/>
          <p:cNvSpPr>
            <a:spLocks noChangeArrowheads="1"/>
          </p:cNvSpPr>
          <p:nvPr/>
        </p:nvSpPr>
        <p:spPr bwMode="auto">
          <a:xfrm>
            <a:off x="5869517" y="1374964"/>
            <a:ext cx="5969000" cy="1481953"/>
          </a:xfrm>
          <a:prstGeom prst="rect">
            <a:avLst/>
          </a:prstGeom>
          <a:noFill/>
          <a:ln>
            <a:noFill/>
          </a:ln>
        </p:spPr>
        <p:txBody>
          <a:bodyPr lIns="60960" tIns="61384" rIns="0" bIns="61384"/>
          <a:lstStyle/>
          <a:p>
            <a:pPr marL="228594" indent="-228594">
              <a:spcBef>
                <a:spcPts val="400"/>
              </a:spcBef>
              <a:buFont typeface="Wingdings" panose="05000000000000000000" pitchFamily="2" charset="2"/>
              <a:buChar char="Ø"/>
              <a:defRPr/>
            </a:pPr>
            <a:r>
              <a:rPr lang="en-US" sz="1467" kern="0" dirty="0">
                <a:solidFill>
                  <a:srgbClr val="000000"/>
                </a:solidFill>
              </a:rPr>
              <a:t>No </a:t>
            </a:r>
            <a:r>
              <a:rPr lang="en-US" sz="1467" kern="0" dirty="0" err="1">
                <a:solidFill>
                  <a:srgbClr val="000000"/>
                </a:solidFill>
              </a:rPr>
              <a:t>opto</a:t>
            </a:r>
            <a:r>
              <a:rPr lang="en-US" sz="1467" kern="0" dirty="0">
                <a:solidFill>
                  <a:srgbClr val="000000"/>
                </a:solidFill>
              </a:rPr>
              <a:t>-coupler or transformer auxiliary winding needed</a:t>
            </a:r>
          </a:p>
          <a:p>
            <a:pPr marL="228594" indent="-228594">
              <a:spcBef>
                <a:spcPts val="400"/>
              </a:spcBef>
              <a:buFont typeface="Wingdings" panose="05000000000000000000" pitchFamily="2" charset="2"/>
              <a:buChar char="Ø"/>
              <a:defRPr/>
            </a:pPr>
            <a:r>
              <a:rPr lang="en-US" sz="1467" kern="0" dirty="0">
                <a:solidFill>
                  <a:srgbClr val="000000"/>
                </a:solidFill>
              </a:rPr>
              <a:t>Accurate V</a:t>
            </a:r>
            <a:r>
              <a:rPr lang="en-US" sz="1467" kern="0" baseline="-25000" dirty="0">
                <a:solidFill>
                  <a:srgbClr val="000000"/>
                </a:solidFill>
              </a:rPr>
              <a:t>OUT</a:t>
            </a:r>
            <a:r>
              <a:rPr lang="en-US" sz="1467" kern="0" dirty="0">
                <a:solidFill>
                  <a:srgbClr val="000000"/>
                </a:solidFill>
              </a:rPr>
              <a:t> regulation performance with sensing at zero current</a:t>
            </a:r>
          </a:p>
          <a:p>
            <a:pPr marL="228594" indent="-228594">
              <a:spcBef>
                <a:spcPts val="400"/>
              </a:spcBef>
              <a:buFont typeface="Wingdings" panose="05000000000000000000" pitchFamily="2" charset="2"/>
              <a:buChar char="Ø"/>
              <a:defRPr/>
            </a:pPr>
            <a:r>
              <a:rPr lang="en-US" sz="1467" kern="0" dirty="0">
                <a:solidFill>
                  <a:srgbClr val="000000"/>
                </a:solidFill>
              </a:rPr>
              <a:t>Low I</a:t>
            </a:r>
            <a:r>
              <a:rPr lang="en-US" sz="1467" kern="0" baseline="-25000" dirty="0">
                <a:solidFill>
                  <a:srgbClr val="000000"/>
                </a:solidFill>
              </a:rPr>
              <a:t>Q</a:t>
            </a:r>
            <a:r>
              <a:rPr lang="en-US" sz="1467" kern="0" dirty="0">
                <a:solidFill>
                  <a:srgbClr val="000000"/>
                </a:solidFill>
              </a:rPr>
              <a:t> operation and external BIAS rail option enable high efficiency at light loads</a:t>
            </a:r>
          </a:p>
          <a:p>
            <a:pPr marL="304792" indent="-304792" eaLnBrk="0" fontAlgn="base" hangingPunct="0">
              <a:lnSpc>
                <a:spcPct val="125000"/>
              </a:lnSpc>
              <a:spcBef>
                <a:spcPts val="667"/>
              </a:spcBef>
              <a:spcAft>
                <a:spcPct val="0"/>
              </a:spcAft>
              <a:buFont typeface="Arial" charset="0"/>
              <a:buChar char="•"/>
            </a:pPr>
            <a:endParaRPr lang="en-US" sz="1467" dirty="0">
              <a:solidFill>
                <a:srgbClr val="000000"/>
              </a:solidFill>
            </a:endParaRPr>
          </a:p>
        </p:txBody>
      </p:sp>
      <p:sp>
        <p:nvSpPr>
          <p:cNvPr id="63493" name="Rectangle 27"/>
          <p:cNvSpPr>
            <a:spLocks noChangeArrowheads="1"/>
          </p:cNvSpPr>
          <p:nvPr/>
        </p:nvSpPr>
        <p:spPr bwMode="auto">
          <a:xfrm>
            <a:off x="370417" y="53975"/>
            <a:ext cx="1127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lnSpc>
                <a:spcPct val="85000"/>
              </a:lnSpc>
              <a:spcBef>
                <a:spcPct val="0"/>
              </a:spcBef>
              <a:spcAft>
                <a:spcPct val="0"/>
              </a:spcAft>
            </a:pPr>
            <a:endParaRPr lang="en-US" sz="2400" b="1">
              <a:solidFill>
                <a:srgbClr val="DE0000"/>
              </a:solidFill>
            </a:endParaRPr>
          </a:p>
        </p:txBody>
      </p:sp>
      <p:sp>
        <p:nvSpPr>
          <p:cNvPr id="2" name="Title 1"/>
          <p:cNvSpPr>
            <a:spLocks noGrp="1"/>
          </p:cNvSpPr>
          <p:nvPr>
            <p:ph type="title"/>
          </p:nvPr>
        </p:nvSpPr>
        <p:spPr>
          <a:xfrm>
            <a:off x="101600" y="-2469"/>
            <a:ext cx="10058400" cy="987112"/>
          </a:xfrm>
        </p:spPr>
        <p:txBody>
          <a:bodyPr/>
          <a:lstStyle/>
          <a:p>
            <a:pPr>
              <a:lnSpc>
                <a:spcPct val="90000"/>
              </a:lnSpc>
              <a:defRPr/>
            </a:pPr>
            <a:r>
              <a:rPr lang="en-US" sz="3200"/>
              <a:t>LM25183/LM25184</a:t>
            </a:r>
            <a:br>
              <a:rPr lang="en-US" sz="3200"/>
            </a:br>
            <a:r>
              <a:rPr lang="en-US" sz="2133">
                <a:solidFill>
                  <a:schemeClr val="tx1"/>
                </a:solidFill>
                <a:ea typeface="+mn-ea"/>
                <a:cs typeface="Arial" pitchFamily="34" charset="0"/>
              </a:rPr>
              <a:t>Highest </a:t>
            </a:r>
            <a:r>
              <a:rPr lang="en-US" sz="2133" dirty="0">
                <a:solidFill>
                  <a:schemeClr val="tx1"/>
                </a:solidFill>
                <a:ea typeface="+mn-ea"/>
                <a:cs typeface="Arial" pitchFamily="34" charset="0"/>
              </a:rPr>
              <a:t>power density 42V, 2.5A/4A primary side regulated (PSR) flyback converter with 65V integrated power MOSFET</a:t>
            </a:r>
            <a:endParaRPr lang="en-US" sz="2133" dirty="0">
              <a:solidFill>
                <a:schemeClr val="tx1"/>
              </a:solidFill>
              <a:cs typeface="Arial" pitchFamily="34" charset="0"/>
            </a:endParaRPr>
          </a:p>
        </p:txBody>
      </p:sp>
      <p:sp>
        <p:nvSpPr>
          <p:cNvPr id="3" name="Slide Number Placeholder 2">
            <a:extLst>
              <a:ext uri="{FF2B5EF4-FFF2-40B4-BE49-F238E27FC236}">
                <a16:creationId xmlns:a16="http://schemas.microsoft.com/office/drawing/2014/main" id="{5043B397-3AAE-924F-9260-6BF8A0FB74AC}"/>
              </a:ext>
            </a:extLst>
          </p:cNvPr>
          <p:cNvSpPr>
            <a:spLocks noGrp="1"/>
          </p:cNvSpPr>
          <p:nvPr>
            <p:ph type="sldNum" sz="quarter" idx="10"/>
          </p:nvPr>
        </p:nvSpPr>
        <p:spPr/>
        <p:txBody>
          <a:bodyPr/>
          <a:lstStyle/>
          <a:p>
            <a:pPr>
              <a:defRPr/>
            </a:pPr>
            <a:fld id="{D4C52F08-588C-488E-A5AB-DF69250DE862}" type="slidenum">
              <a:rPr lang="en-US" smtClean="0"/>
              <a:pPr>
                <a:defRPr/>
              </a:pPr>
              <a:t>10</a:t>
            </a:fld>
            <a:endParaRPr lang="en-US"/>
          </a:p>
        </p:txBody>
      </p:sp>
      <p:sp>
        <p:nvSpPr>
          <p:cNvPr id="63498" name="Rectangle 14"/>
          <p:cNvSpPr>
            <a:spLocks noChangeArrowheads="1"/>
          </p:cNvSpPr>
          <p:nvPr/>
        </p:nvSpPr>
        <p:spPr bwMode="auto">
          <a:xfrm>
            <a:off x="240284" y="5176890"/>
            <a:ext cx="5389033" cy="342900"/>
          </a:xfrm>
          <a:prstGeom prst="rect">
            <a:avLst/>
          </a:prstGeom>
          <a:solidFill>
            <a:schemeClr val="tx2"/>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lstStyle/>
          <a:p>
            <a:pPr fontAlgn="base">
              <a:spcBef>
                <a:spcPct val="0"/>
              </a:spcBef>
              <a:spcAft>
                <a:spcPct val="0"/>
              </a:spcAft>
            </a:pPr>
            <a:r>
              <a:rPr lang="en-US" sz="2133" b="1" i="1" dirty="0">
                <a:solidFill>
                  <a:srgbClr val="FFFFFF"/>
                </a:solidFill>
              </a:rPr>
              <a:t>Applications</a:t>
            </a:r>
          </a:p>
        </p:txBody>
      </p:sp>
      <p:sp>
        <p:nvSpPr>
          <p:cNvPr id="63500" name="Rectangle 14"/>
          <p:cNvSpPr>
            <a:spLocks noChangeArrowheads="1"/>
          </p:cNvSpPr>
          <p:nvPr/>
        </p:nvSpPr>
        <p:spPr bwMode="auto">
          <a:xfrm>
            <a:off x="245536" y="1065933"/>
            <a:ext cx="5389033" cy="342900"/>
          </a:xfrm>
          <a:prstGeom prst="rect">
            <a:avLst/>
          </a:prstGeom>
          <a:solidFill>
            <a:schemeClr val="tx2"/>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lstStyle/>
          <a:p>
            <a:pPr fontAlgn="base">
              <a:spcBef>
                <a:spcPct val="0"/>
              </a:spcBef>
              <a:spcAft>
                <a:spcPct val="0"/>
              </a:spcAft>
            </a:pPr>
            <a:r>
              <a:rPr lang="en-US" sz="2133" b="1" i="1" dirty="0">
                <a:solidFill>
                  <a:srgbClr val="FFFFFF"/>
                </a:solidFill>
              </a:rPr>
              <a:t>Features</a:t>
            </a:r>
          </a:p>
        </p:txBody>
      </p:sp>
      <p:sp>
        <p:nvSpPr>
          <p:cNvPr id="63501" name="Rectangle 14"/>
          <p:cNvSpPr>
            <a:spLocks noChangeArrowheads="1"/>
          </p:cNvSpPr>
          <p:nvPr/>
        </p:nvSpPr>
        <p:spPr bwMode="auto">
          <a:xfrm>
            <a:off x="5869517" y="1061283"/>
            <a:ext cx="5969000" cy="342900"/>
          </a:xfrm>
          <a:prstGeom prst="rect">
            <a:avLst/>
          </a:prstGeom>
          <a:solidFill>
            <a:schemeClr val="tx2"/>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lstStyle/>
          <a:p>
            <a:pPr fontAlgn="base">
              <a:spcBef>
                <a:spcPct val="0"/>
              </a:spcBef>
              <a:spcAft>
                <a:spcPct val="0"/>
              </a:spcAft>
            </a:pPr>
            <a:r>
              <a:rPr lang="en-US" sz="2133" b="1" i="1" dirty="0">
                <a:solidFill>
                  <a:srgbClr val="FFFFFF"/>
                </a:solidFill>
              </a:rPr>
              <a:t>Benefits</a:t>
            </a:r>
          </a:p>
        </p:txBody>
      </p:sp>
      <p:grpSp>
        <p:nvGrpSpPr>
          <p:cNvPr id="15" name="Group 14"/>
          <p:cNvGrpSpPr/>
          <p:nvPr/>
        </p:nvGrpSpPr>
        <p:grpSpPr>
          <a:xfrm>
            <a:off x="10160001" y="177800"/>
            <a:ext cx="1693444" cy="498726"/>
            <a:chOff x="7779235" y="75414"/>
            <a:chExt cx="1335087" cy="498724"/>
          </a:xfrm>
        </p:grpSpPr>
        <p:sp>
          <p:nvSpPr>
            <p:cNvPr id="17" name="Rounded Rectangle 16"/>
            <p:cNvSpPr/>
            <p:nvPr/>
          </p:nvSpPr>
          <p:spPr bwMode="auto">
            <a:xfrm>
              <a:off x="7779235" y="88052"/>
              <a:ext cx="1335087" cy="452275"/>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2133" dirty="0">
                <a:solidFill>
                  <a:srgbClr val="FFFFFF"/>
                </a:solidFill>
              </a:endParaRPr>
            </a:p>
          </p:txBody>
        </p:sp>
        <p:pic>
          <p:nvPicPr>
            <p:cNvPr id="18" name="Picture 4"/>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63784" y="114446"/>
              <a:ext cx="294925" cy="2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bwMode="auto">
            <a:xfrm>
              <a:off x="8213501" y="75414"/>
              <a:ext cx="869737" cy="498724"/>
            </a:xfrm>
            <a:prstGeom prst="rect">
              <a:avLst/>
            </a:prstGeom>
          </p:spPr>
          <p:txBody>
            <a:bodyPr wrap="none">
              <a:spAutoFit/>
            </a:bodyPr>
            <a:lstStyle/>
            <a:p>
              <a:pPr algn="r">
                <a:lnSpc>
                  <a:spcPct val="90000"/>
                </a:lnSpc>
                <a:defRPr/>
              </a:pPr>
              <a:r>
                <a:rPr lang="en-US" altLang="en-US" sz="1467" b="1" kern="0" dirty="0">
                  <a:solidFill>
                    <a:srgbClr val="C00000"/>
                  </a:solidFill>
                </a:rPr>
                <a:t>AEC-Q100</a:t>
              </a:r>
            </a:p>
            <a:p>
              <a:pPr algn="r">
                <a:lnSpc>
                  <a:spcPct val="90000"/>
                </a:lnSpc>
                <a:defRPr/>
              </a:pPr>
              <a:r>
                <a:rPr lang="en-US" altLang="en-US" sz="1467" b="1" kern="0" dirty="0">
                  <a:solidFill>
                    <a:srgbClr val="C00000"/>
                  </a:solidFill>
                </a:rPr>
                <a:t>Grade 1</a:t>
              </a:r>
            </a:p>
          </p:txBody>
        </p:sp>
      </p:grpSp>
      <p:pic>
        <p:nvPicPr>
          <p:cNvPr id="20" name="Picture 1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6629" y="4639343"/>
            <a:ext cx="1549400" cy="1075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 Box 25"/>
          <p:cNvSpPr txBox="1">
            <a:spLocks noChangeArrowheads="1"/>
          </p:cNvSpPr>
          <p:nvPr/>
        </p:nvSpPr>
        <p:spPr bwMode="auto">
          <a:xfrm>
            <a:off x="240282" y="5520123"/>
            <a:ext cx="5389033" cy="609976"/>
          </a:xfrm>
          <a:prstGeom prst="rect">
            <a:avLst/>
          </a:prstGeom>
          <a:noFill/>
          <a:ln>
            <a:noFill/>
          </a:ln>
        </p:spPr>
        <p:txBody>
          <a:bodyPr lIns="60960" tIns="61384" rIns="0" bIns="61384"/>
          <a:lstStyle>
            <a:defPPr>
              <a:defRPr lang="en-US"/>
            </a:defPPr>
            <a:lvl1pPr marL="171450" indent="-171450" eaLnBrk="0" hangingPunct="0">
              <a:lnSpc>
                <a:spcPct val="90000"/>
              </a:lnSpc>
              <a:spcBef>
                <a:spcPts val="400"/>
              </a:spcBef>
              <a:spcAft>
                <a:spcPts val="0"/>
              </a:spcAft>
              <a:buFont typeface="Arial" panose="020B0604020202020204" pitchFamily="34" charset="0"/>
              <a:buChar char="•"/>
              <a:defRPr sz="1200" b="1"/>
            </a:lvl1pPr>
            <a:lvl2pPr lvl="1" indent="-168275" eaLnBrk="0" hangingPunct="0">
              <a:lnSpc>
                <a:spcPct val="90000"/>
              </a:lnSpc>
              <a:spcBef>
                <a:spcPts val="400"/>
              </a:spcBef>
              <a:spcAft>
                <a:spcPts val="0"/>
              </a:spcAft>
              <a:buFont typeface="Arial" panose="020B0604020202020204" pitchFamily="34" charset="0"/>
              <a:buChar char="•"/>
              <a:defRPr sz="1200" b="1"/>
            </a:lvl2pPr>
          </a:lstStyle>
          <a:p>
            <a:r>
              <a:rPr lang="en-US" sz="1467" dirty="0">
                <a:solidFill>
                  <a:srgbClr val="000000"/>
                </a:solidFill>
              </a:rPr>
              <a:t>Factory automation, PLC</a:t>
            </a:r>
          </a:p>
          <a:p>
            <a:r>
              <a:rPr lang="en-US" sz="1467" dirty="0">
                <a:solidFill>
                  <a:srgbClr val="000000"/>
                </a:solidFill>
              </a:rPr>
              <a:t>Motor drive, </a:t>
            </a:r>
            <a:r>
              <a:rPr lang="en-US" sz="1467" dirty="0" err="1">
                <a:solidFill>
                  <a:srgbClr val="000000"/>
                </a:solidFill>
              </a:rPr>
              <a:t>telcom</a:t>
            </a:r>
            <a:r>
              <a:rPr lang="en-US" sz="1467" dirty="0">
                <a:solidFill>
                  <a:srgbClr val="000000"/>
                </a:solidFill>
              </a:rPr>
              <a:t>, solar, IP</a:t>
            </a:r>
            <a:endParaRPr lang="en-US" sz="1467" b="0" dirty="0"/>
          </a:p>
        </p:txBody>
      </p:sp>
      <p:graphicFrame>
        <p:nvGraphicFramePr>
          <p:cNvPr id="4" name="Object 3"/>
          <p:cNvGraphicFramePr>
            <a:graphicFrameLocks noChangeAspect="1"/>
          </p:cNvGraphicFramePr>
          <p:nvPr/>
        </p:nvGraphicFramePr>
        <p:xfrm>
          <a:off x="6009218" y="2631846"/>
          <a:ext cx="5158313" cy="3516949"/>
        </p:xfrm>
        <a:graphic>
          <a:graphicData uri="http://schemas.openxmlformats.org/presentationml/2006/ole">
            <mc:AlternateContent xmlns:mc="http://schemas.openxmlformats.org/markup-compatibility/2006">
              <mc:Choice xmlns:v="urn:schemas-microsoft-com:vml" Requires="v">
                <p:oleObj spid="_x0000_s2054" name="Visio" r:id="rId6" imgW="4305473" imgH="2933523" progId="Visio.Drawing.11">
                  <p:embed/>
                </p:oleObj>
              </mc:Choice>
              <mc:Fallback>
                <p:oleObj name="Visio" r:id="rId6" imgW="4305473" imgH="2933523" progId="Visio.Drawing.11">
                  <p:embed/>
                  <p:pic>
                    <p:nvPicPr>
                      <p:cNvPr id="4" name="Object 3"/>
                      <p:cNvPicPr>
                        <a:picLocks noChangeAspect="1" noChangeArrowheads="1"/>
                      </p:cNvPicPr>
                      <p:nvPr/>
                    </p:nvPicPr>
                    <p:blipFill>
                      <a:blip r:embed="rId7"/>
                      <a:srcRect/>
                      <a:stretch>
                        <a:fillRect/>
                      </a:stretch>
                    </p:blipFill>
                    <p:spPr bwMode="auto">
                      <a:xfrm>
                        <a:off x="6009218" y="2631846"/>
                        <a:ext cx="5158313" cy="351694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94890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349A0-5823-4886-A8CE-DA2ADAFA0A02}"/>
              </a:ext>
            </a:extLst>
          </p:cNvPr>
          <p:cNvSpPr>
            <a:spLocks noGrp="1"/>
          </p:cNvSpPr>
          <p:nvPr>
            <p:ph type="title"/>
          </p:nvPr>
        </p:nvSpPr>
        <p:spPr/>
        <p:txBody>
          <a:bodyPr/>
          <a:lstStyle/>
          <a:p>
            <a:r>
              <a:rPr lang="en-US"/>
              <a:t>LM25184 performance curves</a:t>
            </a:r>
          </a:p>
        </p:txBody>
      </p:sp>
      <p:sp>
        <p:nvSpPr>
          <p:cNvPr id="3" name="Slide Number Placeholder 2">
            <a:extLst>
              <a:ext uri="{FF2B5EF4-FFF2-40B4-BE49-F238E27FC236}">
                <a16:creationId xmlns:a16="http://schemas.microsoft.com/office/drawing/2014/main" id="{5A3BDC6C-0C21-46A0-AFA5-8FBFED51FAE6}"/>
              </a:ext>
            </a:extLst>
          </p:cNvPr>
          <p:cNvSpPr>
            <a:spLocks noGrp="1"/>
          </p:cNvSpPr>
          <p:nvPr>
            <p:ph type="sldNum" sz="quarter" idx="10"/>
          </p:nvPr>
        </p:nvSpPr>
        <p:spPr/>
        <p:txBody>
          <a:bodyPr/>
          <a:lstStyle/>
          <a:p>
            <a:pPr>
              <a:defRPr/>
            </a:pPr>
            <a:fld id="{D4C52F08-588C-488E-A5AB-DF69250DE862}" type="slidenum">
              <a:rPr lang="en-US" smtClean="0"/>
              <a:pPr>
                <a:defRPr/>
              </a:pPr>
              <a:t>11</a:t>
            </a:fld>
            <a:endParaRPr lang="en-US"/>
          </a:p>
        </p:txBody>
      </p:sp>
      <p:pic>
        <p:nvPicPr>
          <p:cNvPr id="4" name="Picture 3">
            <a:extLst>
              <a:ext uri="{FF2B5EF4-FFF2-40B4-BE49-F238E27FC236}">
                <a16:creationId xmlns:a16="http://schemas.microsoft.com/office/drawing/2014/main" id="{DAEB9B22-18CF-4C03-A610-A01153B809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007" y="3477390"/>
            <a:ext cx="4807565" cy="217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BE44BA73-E356-434F-BB92-BDD8931B10B3}"/>
              </a:ext>
            </a:extLst>
          </p:cNvPr>
          <p:cNvPicPr>
            <a:picLocks noChangeAspect="1"/>
          </p:cNvPicPr>
          <p:nvPr/>
        </p:nvPicPr>
        <p:blipFill>
          <a:blip r:embed="rId3"/>
          <a:stretch>
            <a:fillRect/>
          </a:stretch>
        </p:blipFill>
        <p:spPr>
          <a:xfrm>
            <a:off x="8196920" y="480011"/>
            <a:ext cx="3841379" cy="2948989"/>
          </a:xfrm>
          <a:prstGeom prst="rect">
            <a:avLst/>
          </a:prstGeom>
        </p:spPr>
      </p:pic>
      <p:sp>
        <p:nvSpPr>
          <p:cNvPr id="7" name="TextBox 6">
            <a:extLst>
              <a:ext uri="{FF2B5EF4-FFF2-40B4-BE49-F238E27FC236}">
                <a16:creationId xmlns:a16="http://schemas.microsoft.com/office/drawing/2014/main" id="{E048869B-9011-498B-BDC9-70134C434E8B}"/>
              </a:ext>
            </a:extLst>
          </p:cNvPr>
          <p:cNvSpPr txBox="1"/>
          <p:nvPr/>
        </p:nvSpPr>
        <p:spPr>
          <a:xfrm>
            <a:off x="8350621" y="246955"/>
            <a:ext cx="3841379" cy="338554"/>
          </a:xfrm>
          <a:prstGeom prst="rect">
            <a:avLst/>
          </a:prstGeom>
          <a:noFill/>
        </p:spPr>
        <p:txBody>
          <a:bodyPr wrap="square" rtlCol="0">
            <a:spAutoFit/>
          </a:bodyPr>
          <a:lstStyle/>
          <a:p>
            <a:pPr algn="ctr"/>
            <a:r>
              <a:rPr lang="en-US" sz="1600" dirty="0"/>
              <a:t>Low-heat generation</a:t>
            </a:r>
          </a:p>
        </p:txBody>
      </p:sp>
      <p:pic>
        <p:nvPicPr>
          <p:cNvPr id="8" name="Picture 7">
            <a:extLst>
              <a:ext uri="{FF2B5EF4-FFF2-40B4-BE49-F238E27FC236}">
                <a16:creationId xmlns:a16="http://schemas.microsoft.com/office/drawing/2014/main" id="{C0052B0C-CE4F-4C91-9D3A-1F83972E6FCA}"/>
              </a:ext>
            </a:extLst>
          </p:cNvPr>
          <p:cNvPicPr>
            <a:picLocks noChangeAspect="1"/>
          </p:cNvPicPr>
          <p:nvPr/>
        </p:nvPicPr>
        <p:blipFill>
          <a:blip r:embed="rId4"/>
          <a:stretch>
            <a:fillRect/>
          </a:stretch>
        </p:blipFill>
        <p:spPr>
          <a:xfrm>
            <a:off x="309033" y="3319568"/>
            <a:ext cx="4315416" cy="2171425"/>
          </a:xfrm>
          <a:prstGeom prst="rect">
            <a:avLst/>
          </a:prstGeom>
        </p:spPr>
      </p:pic>
      <p:sp>
        <p:nvSpPr>
          <p:cNvPr id="9" name="TextBox 8">
            <a:extLst>
              <a:ext uri="{FF2B5EF4-FFF2-40B4-BE49-F238E27FC236}">
                <a16:creationId xmlns:a16="http://schemas.microsoft.com/office/drawing/2014/main" id="{424EACFC-8FC5-4C59-8A43-0FE8177BED1A}"/>
              </a:ext>
            </a:extLst>
          </p:cNvPr>
          <p:cNvSpPr txBox="1"/>
          <p:nvPr/>
        </p:nvSpPr>
        <p:spPr>
          <a:xfrm>
            <a:off x="153701" y="5473693"/>
            <a:ext cx="4315416" cy="584775"/>
          </a:xfrm>
          <a:prstGeom prst="rect">
            <a:avLst/>
          </a:prstGeom>
          <a:noFill/>
        </p:spPr>
        <p:txBody>
          <a:bodyPr wrap="square" rtlCol="0">
            <a:spAutoFit/>
          </a:bodyPr>
          <a:lstStyle/>
          <a:p>
            <a:pPr algn="ctr"/>
            <a:r>
              <a:rPr lang="en-US" sz="1600" dirty="0"/>
              <a:t>Passes stringent EMC standards with only differential filtering</a:t>
            </a:r>
          </a:p>
        </p:txBody>
      </p:sp>
      <p:pic>
        <p:nvPicPr>
          <p:cNvPr id="10" name="Picture 9">
            <a:extLst>
              <a:ext uri="{FF2B5EF4-FFF2-40B4-BE49-F238E27FC236}">
                <a16:creationId xmlns:a16="http://schemas.microsoft.com/office/drawing/2014/main" id="{C939223F-6737-407A-A168-C456371577B6}"/>
              </a:ext>
            </a:extLst>
          </p:cNvPr>
          <p:cNvPicPr>
            <a:picLocks noChangeAspect="1"/>
          </p:cNvPicPr>
          <p:nvPr/>
        </p:nvPicPr>
        <p:blipFill>
          <a:blip r:embed="rId5"/>
          <a:stretch>
            <a:fillRect/>
          </a:stretch>
        </p:blipFill>
        <p:spPr>
          <a:xfrm>
            <a:off x="153701" y="837236"/>
            <a:ext cx="2618216" cy="2338371"/>
          </a:xfrm>
          <a:prstGeom prst="rect">
            <a:avLst/>
          </a:prstGeom>
        </p:spPr>
      </p:pic>
      <p:sp>
        <p:nvSpPr>
          <p:cNvPr id="11" name="TextBox 10">
            <a:extLst>
              <a:ext uri="{FF2B5EF4-FFF2-40B4-BE49-F238E27FC236}">
                <a16:creationId xmlns:a16="http://schemas.microsoft.com/office/drawing/2014/main" id="{62196D58-3792-42FB-B55E-E61649C25FF2}"/>
              </a:ext>
            </a:extLst>
          </p:cNvPr>
          <p:cNvSpPr txBox="1"/>
          <p:nvPr/>
        </p:nvSpPr>
        <p:spPr>
          <a:xfrm>
            <a:off x="2592795" y="1351317"/>
            <a:ext cx="2730909" cy="830997"/>
          </a:xfrm>
          <a:prstGeom prst="rect">
            <a:avLst/>
          </a:prstGeom>
          <a:noFill/>
        </p:spPr>
        <p:txBody>
          <a:bodyPr wrap="square" rtlCol="0">
            <a:spAutoFit/>
          </a:bodyPr>
          <a:lstStyle/>
          <a:p>
            <a:pPr algn="ctr"/>
            <a:r>
              <a:rPr lang="en-US" sz="1600" dirty="0"/>
              <a:t>Modest F</a:t>
            </a:r>
            <a:r>
              <a:rPr lang="en-US" sz="1600" baseline="-25000" dirty="0"/>
              <a:t>SW</a:t>
            </a:r>
            <a:r>
              <a:rPr lang="en-US" sz="1600" dirty="0"/>
              <a:t> enables good transient performance and small magnetics </a:t>
            </a:r>
          </a:p>
        </p:txBody>
      </p:sp>
      <p:sp>
        <p:nvSpPr>
          <p:cNvPr id="13" name="TextBox 12">
            <a:extLst>
              <a:ext uri="{FF2B5EF4-FFF2-40B4-BE49-F238E27FC236}">
                <a16:creationId xmlns:a16="http://schemas.microsoft.com/office/drawing/2014/main" id="{8E810AB4-7519-4CF5-B9FA-8E7F2918F9E3}"/>
              </a:ext>
            </a:extLst>
          </p:cNvPr>
          <p:cNvSpPr txBox="1"/>
          <p:nvPr/>
        </p:nvSpPr>
        <p:spPr>
          <a:xfrm>
            <a:off x="6203553" y="5601603"/>
            <a:ext cx="4622472" cy="338554"/>
          </a:xfrm>
          <a:prstGeom prst="rect">
            <a:avLst/>
          </a:prstGeom>
          <a:noFill/>
        </p:spPr>
        <p:txBody>
          <a:bodyPr wrap="square" rtlCol="0">
            <a:spAutoFit/>
          </a:bodyPr>
          <a:lstStyle/>
          <a:p>
            <a:pPr algn="ctr"/>
            <a:r>
              <a:rPr lang="en-US" sz="1600" dirty="0"/>
              <a:t>&lt;1.7% variance from -40degC to 125degC </a:t>
            </a:r>
          </a:p>
        </p:txBody>
      </p:sp>
      <p:pic>
        <p:nvPicPr>
          <p:cNvPr id="14" name="Picture 13">
            <a:extLst>
              <a:ext uri="{FF2B5EF4-FFF2-40B4-BE49-F238E27FC236}">
                <a16:creationId xmlns:a16="http://schemas.microsoft.com/office/drawing/2014/main" id="{7FAC1927-8DDD-4C9E-8D4C-A8B46BB7964B}"/>
              </a:ext>
            </a:extLst>
          </p:cNvPr>
          <p:cNvPicPr>
            <a:picLocks noChangeAspect="1"/>
          </p:cNvPicPr>
          <p:nvPr/>
        </p:nvPicPr>
        <p:blipFill>
          <a:blip r:embed="rId6"/>
          <a:stretch>
            <a:fillRect/>
          </a:stretch>
        </p:blipFill>
        <p:spPr>
          <a:xfrm>
            <a:off x="5209410" y="969620"/>
            <a:ext cx="2796703" cy="1969771"/>
          </a:xfrm>
          <a:prstGeom prst="rect">
            <a:avLst/>
          </a:prstGeom>
        </p:spPr>
      </p:pic>
    </p:spTree>
    <p:extLst>
      <p:ext uri="{BB962C8B-B14F-4D97-AF65-F5344CB8AC3E}">
        <p14:creationId xmlns:p14="http://schemas.microsoft.com/office/powerpoint/2010/main" val="269555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6ED28-8CB4-4F52-9841-50B6EF997612}"/>
              </a:ext>
            </a:extLst>
          </p:cNvPr>
          <p:cNvSpPr>
            <a:spLocks noGrp="1"/>
          </p:cNvSpPr>
          <p:nvPr>
            <p:ph type="title"/>
          </p:nvPr>
        </p:nvSpPr>
        <p:spPr/>
        <p:txBody>
          <a:bodyPr/>
          <a:lstStyle/>
          <a:p>
            <a:r>
              <a:rPr lang="en-US"/>
              <a:t>TI’s simple design flow</a:t>
            </a:r>
          </a:p>
        </p:txBody>
      </p:sp>
      <p:sp>
        <p:nvSpPr>
          <p:cNvPr id="4" name="Slide Number Placeholder 3">
            <a:extLst>
              <a:ext uri="{FF2B5EF4-FFF2-40B4-BE49-F238E27FC236}">
                <a16:creationId xmlns:a16="http://schemas.microsoft.com/office/drawing/2014/main" id="{78CA04E9-9B73-408D-A2CA-C3CDF504D580}"/>
              </a:ext>
            </a:extLst>
          </p:cNvPr>
          <p:cNvSpPr>
            <a:spLocks noGrp="1"/>
          </p:cNvSpPr>
          <p:nvPr>
            <p:ph type="sldNum" sz="quarter" idx="10"/>
          </p:nvPr>
        </p:nvSpPr>
        <p:spPr/>
        <p:txBody>
          <a:bodyPr/>
          <a:lstStyle/>
          <a:p>
            <a:pPr>
              <a:defRPr/>
            </a:pPr>
            <a:fld id="{2B97888F-6AF7-4263-B69D-592D8C33BAC7}" type="slidenum">
              <a:rPr lang="en-US" smtClean="0"/>
              <a:pPr>
                <a:defRPr/>
              </a:pPr>
              <a:t>12</a:t>
            </a:fld>
            <a:endParaRPr lang="en-US"/>
          </a:p>
        </p:txBody>
      </p:sp>
      <p:pic>
        <p:nvPicPr>
          <p:cNvPr id="5" name="Picture 4">
            <a:extLst>
              <a:ext uri="{FF2B5EF4-FFF2-40B4-BE49-F238E27FC236}">
                <a16:creationId xmlns:a16="http://schemas.microsoft.com/office/drawing/2014/main" id="{831EFBF0-4F99-42DD-90F3-6FDA1340F4FB}"/>
              </a:ext>
            </a:extLst>
          </p:cNvPr>
          <p:cNvPicPr>
            <a:picLocks noChangeAspect="1"/>
          </p:cNvPicPr>
          <p:nvPr/>
        </p:nvPicPr>
        <p:blipFill>
          <a:blip r:embed="rId2"/>
          <a:stretch>
            <a:fillRect/>
          </a:stretch>
        </p:blipFill>
        <p:spPr>
          <a:xfrm>
            <a:off x="617880" y="1742524"/>
            <a:ext cx="2871941" cy="2690683"/>
          </a:xfrm>
          <a:prstGeom prst="rect">
            <a:avLst/>
          </a:prstGeom>
        </p:spPr>
      </p:pic>
      <p:sp>
        <p:nvSpPr>
          <p:cNvPr id="6" name="Rectangle 5">
            <a:extLst>
              <a:ext uri="{FF2B5EF4-FFF2-40B4-BE49-F238E27FC236}">
                <a16:creationId xmlns:a16="http://schemas.microsoft.com/office/drawing/2014/main" id="{D772FD6D-0947-4126-84A1-9E73F58EEB7E}"/>
              </a:ext>
            </a:extLst>
          </p:cNvPr>
          <p:cNvSpPr/>
          <p:nvPr/>
        </p:nvSpPr>
        <p:spPr>
          <a:xfrm>
            <a:off x="787400" y="2082800"/>
            <a:ext cx="804333" cy="5672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 name="Picture 6">
            <a:extLst>
              <a:ext uri="{FF2B5EF4-FFF2-40B4-BE49-F238E27FC236}">
                <a16:creationId xmlns:a16="http://schemas.microsoft.com/office/drawing/2014/main" id="{8BBCF283-83A6-4150-92BA-B64DA25C2846}"/>
              </a:ext>
            </a:extLst>
          </p:cNvPr>
          <p:cNvPicPr>
            <a:picLocks noChangeAspect="1"/>
          </p:cNvPicPr>
          <p:nvPr/>
        </p:nvPicPr>
        <p:blipFill>
          <a:blip r:embed="rId3"/>
          <a:stretch>
            <a:fillRect/>
          </a:stretch>
        </p:blipFill>
        <p:spPr>
          <a:xfrm>
            <a:off x="3945253" y="1233361"/>
            <a:ext cx="4275031" cy="2266144"/>
          </a:xfrm>
          <a:prstGeom prst="rect">
            <a:avLst/>
          </a:prstGeom>
        </p:spPr>
      </p:pic>
      <p:pic>
        <p:nvPicPr>
          <p:cNvPr id="8" name="Picture 7">
            <a:extLst>
              <a:ext uri="{FF2B5EF4-FFF2-40B4-BE49-F238E27FC236}">
                <a16:creationId xmlns:a16="http://schemas.microsoft.com/office/drawing/2014/main" id="{42AB4C66-9DE5-4F4D-BF74-D32CDF9042C1}"/>
              </a:ext>
            </a:extLst>
          </p:cNvPr>
          <p:cNvPicPr>
            <a:picLocks noChangeAspect="1"/>
          </p:cNvPicPr>
          <p:nvPr/>
        </p:nvPicPr>
        <p:blipFill>
          <a:blip r:embed="rId4"/>
          <a:stretch>
            <a:fillRect/>
          </a:stretch>
        </p:blipFill>
        <p:spPr>
          <a:xfrm>
            <a:off x="6448788" y="4211248"/>
            <a:ext cx="2007717" cy="838905"/>
          </a:xfrm>
          <a:prstGeom prst="rect">
            <a:avLst/>
          </a:prstGeom>
        </p:spPr>
      </p:pic>
      <p:pic>
        <p:nvPicPr>
          <p:cNvPr id="9" name="Picture 8">
            <a:extLst>
              <a:ext uri="{FF2B5EF4-FFF2-40B4-BE49-F238E27FC236}">
                <a16:creationId xmlns:a16="http://schemas.microsoft.com/office/drawing/2014/main" id="{AB1C4305-59FC-450F-A3C0-BDF192739ACE}"/>
              </a:ext>
            </a:extLst>
          </p:cNvPr>
          <p:cNvPicPr>
            <a:picLocks noChangeAspect="1"/>
          </p:cNvPicPr>
          <p:nvPr/>
        </p:nvPicPr>
        <p:blipFill>
          <a:blip r:embed="rId5"/>
          <a:stretch>
            <a:fillRect/>
          </a:stretch>
        </p:blipFill>
        <p:spPr>
          <a:xfrm>
            <a:off x="3794807" y="4281443"/>
            <a:ext cx="2653981" cy="768709"/>
          </a:xfrm>
          <a:prstGeom prst="rect">
            <a:avLst/>
          </a:prstGeom>
        </p:spPr>
      </p:pic>
      <p:pic>
        <p:nvPicPr>
          <p:cNvPr id="10" name="Picture 9">
            <a:extLst>
              <a:ext uri="{FF2B5EF4-FFF2-40B4-BE49-F238E27FC236}">
                <a16:creationId xmlns:a16="http://schemas.microsoft.com/office/drawing/2014/main" id="{DBA6D79D-4D14-4341-8A4B-329217EAD9BB}"/>
              </a:ext>
            </a:extLst>
          </p:cNvPr>
          <p:cNvPicPr>
            <a:picLocks noChangeAspect="1"/>
          </p:cNvPicPr>
          <p:nvPr/>
        </p:nvPicPr>
        <p:blipFill>
          <a:blip r:embed="rId6"/>
          <a:stretch>
            <a:fillRect/>
          </a:stretch>
        </p:blipFill>
        <p:spPr>
          <a:xfrm>
            <a:off x="8546506" y="700290"/>
            <a:ext cx="3145813" cy="1627733"/>
          </a:xfrm>
          <a:prstGeom prst="rect">
            <a:avLst/>
          </a:prstGeom>
        </p:spPr>
      </p:pic>
      <p:sp>
        <p:nvSpPr>
          <p:cNvPr id="11" name="Arrow: Right 10">
            <a:extLst>
              <a:ext uri="{FF2B5EF4-FFF2-40B4-BE49-F238E27FC236}">
                <a16:creationId xmlns:a16="http://schemas.microsoft.com/office/drawing/2014/main" id="{6E381EEC-60FC-4FC6-9B2E-96AE8B3EE372}"/>
              </a:ext>
            </a:extLst>
          </p:cNvPr>
          <p:cNvSpPr/>
          <p:nvPr/>
        </p:nvSpPr>
        <p:spPr>
          <a:xfrm>
            <a:off x="3167673" y="2871384"/>
            <a:ext cx="770435" cy="5576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Arrow: Right 11">
            <a:extLst>
              <a:ext uri="{FF2B5EF4-FFF2-40B4-BE49-F238E27FC236}">
                <a16:creationId xmlns:a16="http://schemas.microsoft.com/office/drawing/2014/main" id="{E6ED8B3C-3BC5-425E-8886-9EDA6313AD81}"/>
              </a:ext>
            </a:extLst>
          </p:cNvPr>
          <p:cNvSpPr/>
          <p:nvPr/>
        </p:nvSpPr>
        <p:spPr>
          <a:xfrm>
            <a:off x="8220283" y="2871384"/>
            <a:ext cx="770435" cy="5576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3" name="Picture 12">
            <a:extLst>
              <a:ext uri="{FF2B5EF4-FFF2-40B4-BE49-F238E27FC236}">
                <a16:creationId xmlns:a16="http://schemas.microsoft.com/office/drawing/2014/main" id="{1F029272-E1BC-48B6-A6C3-DB3FF17619FB}"/>
              </a:ext>
            </a:extLst>
          </p:cNvPr>
          <p:cNvPicPr>
            <a:picLocks noChangeAspect="1"/>
          </p:cNvPicPr>
          <p:nvPr/>
        </p:nvPicPr>
        <p:blipFill>
          <a:blip r:embed="rId7"/>
          <a:stretch>
            <a:fillRect/>
          </a:stretch>
        </p:blipFill>
        <p:spPr>
          <a:xfrm>
            <a:off x="9118250" y="2650068"/>
            <a:ext cx="2489021" cy="2159641"/>
          </a:xfrm>
          <a:prstGeom prst="rect">
            <a:avLst/>
          </a:prstGeom>
        </p:spPr>
      </p:pic>
    </p:spTree>
    <p:extLst>
      <p:ext uri="{BB962C8B-B14F-4D97-AF65-F5344CB8AC3E}">
        <p14:creationId xmlns:p14="http://schemas.microsoft.com/office/powerpoint/2010/main" val="4002838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0C8D615-34B4-9A44-9602-63B32B678CA3}"/>
              </a:ext>
            </a:extLst>
          </p:cNvPr>
          <p:cNvSpPr>
            <a:spLocks noGrp="1"/>
          </p:cNvSpPr>
          <p:nvPr>
            <p:ph type="title"/>
          </p:nvPr>
        </p:nvSpPr>
        <p:spPr/>
        <p:txBody>
          <a:bodyPr/>
          <a:lstStyle/>
          <a:p>
            <a:r>
              <a:rPr lang="en-US" dirty="0"/>
              <a:t>Design calculator tool</a:t>
            </a:r>
          </a:p>
        </p:txBody>
      </p:sp>
      <p:sp>
        <p:nvSpPr>
          <p:cNvPr id="2" name="Slide Number Placeholder 1">
            <a:extLst>
              <a:ext uri="{FF2B5EF4-FFF2-40B4-BE49-F238E27FC236}">
                <a16:creationId xmlns:a16="http://schemas.microsoft.com/office/drawing/2014/main" id="{88391E2C-21D8-4AD6-9F28-257973725DF0}"/>
              </a:ext>
            </a:extLst>
          </p:cNvPr>
          <p:cNvSpPr>
            <a:spLocks noGrp="1"/>
          </p:cNvSpPr>
          <p:nvPr>
            <p:ph type="sldNum" sz="quarter" idx="10"/>
          </p:nvPr>
        </p:nvSpPr>
        <p:spPr/>
        <p:txBody>
          <a:bodyPr/>
          <a:lstStyle/>
          <a:p>
            <a:pPr>
              <a:defRPr/>
            </a:pPr>
            <a:fld id="{ED430B41-3034-4777-B6DE-71856D985697}" type="slidenum">
              <a:rPr lang="en-US" smtClean="0"/>
              <a:pPr>
                <a:defRPr/>
              </a:pPr>
              <a:t>13</a:t>
            </a:fld>
            <a:endParaRPr lang="en-US"/>
          </a:p>
        </p:txBody>
      </p:sp>
      <p:pic>
        <p:nvPicPr>
          <p:cNvPr id="3" name="Picture 2">
            <a:extLst>
              <a:ext uri="{FF2B5EF4-FFF2-40B4-BE49-F238E27FC236}">
                <a16:creationId xmlns:a16="http://schemas.microsoft.com/office/drawing/2014/main" id="{E9611BB9-5668-42A4-903A-8F40BBA96E9E}"/>
              </a:ext>
            </a:extLst>
          </p:cNvPr>
          <p:cNvPicPr>
            <a:picLocks noChangeAspect="1"/>
          </p:cNvPicPr>
          <p:nvPr/>
        </p:nvPicPr>
        <p:blipFill>
          <a:blip r:embed="rId2"/>
          <a:stretch>
            <a:fillRect/>
          </a:stretch>
        </p:blipFill>
        <p:spPr>
          <a:xfrm>
            <a:off x="315708" y="1646893"/>
            <a:ext cx="3475877" cy="1582592"/>
          </a:xfrm>
          <a:prstGeom prst="rect">
            <a:avLst/>
          </a:prstGeom>
        </p:spPr>
      </p:pic>
      <p:pic>
        <p:nvPicPr>
          <p:cNvPr id="4" name="Picture 3">
            <a:extLst>
              <a:ext uri="{FF2B5EF4-FFF2-40B4-BE49-F238E27FC236}">
                <a16:creationId xmlns:a16="http://schemas.microsoft.com/office/drawing/2014/main" id="{6B42835B-91E1-4DBF-B4F0-ACD56A33B419}"/>
              </a:ext>
            </a:extLst>
          </p:cNvPr>
          <p:cNvPicPr>
            <a:picLocks noChangeAspect="1"/>
          </p:cNvPicPr>
          <p:nvPr/>
        </p:nvPicPr>
        <p:blipFill>
          <a:blip r:embed="rId3"/>
          <a:stretch>
            <a:fillRect/>
          </a:stretch>
        </p:blipFill>
        <p:spPr>
          <a:xfrm>
            <a:off x="4202542" y="1646893"/>
            <a:ext cx="3562797" cy="1582592"/>
          </a:xfrm>
          <a:prstGeom prst="rect">
            <a:avLst/>
          </a:prstGeom>
        </p:spPr>
      </p:pic>
      <p:pic>
        <p:nvPicPr>
          <p:cNvPr id="5" name="Picture 4">
            <a:extLst>
              <a:ext uri="{FF2B5EF4-FFF2-40B4-BE49-F238E27FC236}">
                <a16:creationId xmlns:a16="http://schemas.microsoft.com/office/drawing/2014/main" id="{84D92685-2846-41C1-AD6E-B64360295918}"/>
              </a:ext>
            </a:extLst>
          </p:cNvPr>
          <p:cNvPicPr>
            <a:picLocks noChangeAspect="1"/>
          </p:cNvPicPr>
          <p:nvPr/>
        </p:nvPicPr>
        <p:blipFill>
          <a:blip r:embed="rId4"/>
          <a:stretch>
            <a:fillRect/>
          </a:stretch>
        </p:blipFill>
        <p:spPr>
          <a:xfrm>
            <a:off x="8176295" y="1646894"/>
            <a:ext cx="3826728" cy="2070100"/>
          </a:xfrm>
          <a:prstGeom prst="rect">
            <a:avLst/>
          </a:prstGeom>
        </p:spPr>
      </p:pic>
      <p:pic>
        <p:nvPicPr>
          <p:cNvPr id="6" name="Picture 5">
            <a:extLst>
              <a:ext uri="{FF2B5EF4-FFF2-40B4-BE49-F238E27FC236}">
                <a16:creationId xmlns:a16="http://schemas.microsoft.com/office/drawing/2014/main" id="{14061C6A-D861-4010-A356-3662379FA80C}"/>
              </a:ext>
            </a:extLst>
          </p:cNvPr>
          <p:cNvPicPr>
            <a:picLocks noChangeAspect="1"/>
          </p:cNvPicPr>
          <p:nvPr/>
        </p:nvPicPr>
        <p:blipFill>
          <a:blip r:embed="rId5"/>
          <a:stretch>
            <a:fillRect/>
          </a:stretch>
        </p:blipFill>
        <p:spPr>
          <a:xfrm>
            <a:off x="8023435" y="4099222"/>
            <a:ext cx="4132447" cy="1640673"/>
          </a:xfrm>
          <a:prstGeom prst="rect">
            <a:avLst/>
          </a:prstGeom>
        </p:spPr>
      </p:pic>
      <p:pic>
        <p:nvPicPr>
          <p:cNvPr id="7" name="Picture 6">
            <a:extLst>
              <a:ext uri="{FF2B5EF4-FFF2-40B4-BE49-F238E27FC236}">
                <a16:creationId xmlns:a16="http://schemas.microsoft.com/office/drawing/2014/main" id="{5DF27107-7226-4345-BF9A-F41A2295BC53}"/>
              </a:ext>
            </a:extLst>
          </p:cNvPr>
          <p:cNvPicPr>
            <a:picLocks noChangeAspect="1"/>
          </p:cNvPicPr>
          <p:nvPr/>
        </p:nvPicPr>
        <p:blipFill>
          <a:blip r:embed="rId6"/>
          <a:stretch>
            <a:fillRect/>
          </a:stretch>
        </p:blipFill>
        <p:spPr>
          <a:xfrm>
            <a:off x="315708" y="3845453"/>
            <a:ext cx="7129227" cy="2148211"/>
          </a:xfrm>
          <a:prstGeom prst="rect">
            <a:avLst/>
          </a:prstGeom>
        </p:spPr>
      </p:pic>
      <p:sp>
        <p:nvSpPr>
          <p:cNvPr id="8" name="TextBox 7">
            <a:extLst>
              <a:ext uri="{FF2B5EF4-FFF2-40B4-BE49-F238E27FC236}">
                <a16:creationId xmlns:a16="http://schemas.microsoft.com/office/drawing/2014/main" id="{2C4E5B6E-CF3C-4B46-BC1E-4853DC7A15D6}"/>
              </a:ext>
            </a:extLst>
          </p:cNvPr>
          <p:cNvSpPr txBox="1"/>
          <p:nvPr/>
        </p:nvSpPr>
        <p:spPr>
          <a:xfrm>
            <a:off x="193486" y="1092689"/>
            <a:ext cx="3826727" cy="461665"/>
          </a:xfrm>
          <a:prstGeom prst="rect">
            <a:avLst/>
          </a:prstGeom>
          <a:noFill/>
        </p:spPr>
        <p:txBody>
          <a:bodyPr wrap="square" rtlCol="0">
            <a:spAutoFit/>
          </a:bodyPr>
          <a:lstStyle/>
          <a:p>
            <a:pPr algn="ctr"/>
            <a:r>
              <a:rPr lang="en-US" sz="2400" b="1" dirty="0"/>
              <a:t>Input power conditions</a:t>
            </a:r>
          </a:p>
        </p:txBody>
      </p:sp>
      <p:sp>
        <p:nvSpPr>
          <p:cNvPr id="9" name="TextBox 8">
            <a:extLst>
              <a:ext uri="{FF2B5EF4-FFF2-40B4-BE49-F238E27FC236}">
                <a16:creationId xmlns:a16="http://schemas.microsoft.com/office/drawing/2014/main" id="{F1CB5FDC-CEF2-4F70-AE5E-6F8824898875}"/>
              </a:ext>
            </a:extLst>
          </p:cNvPr>
          <p:cNvSpPr txBox="1"/>
          <p:nvPr/>
        </p:nvSpPr>
        <p:spPr>
          <a:xfrm>
            <a:off x="4523005" y="1092689"/>
            <a:ext cx="3096707" cy="461665"/>
          </a:xfrm>
          <a:prstGeom prst="rect">
            <a:avLst/>
          </a:prstGeom>
          <a:noFill/>
        </p:spPr>
        <p:txBody>
          <a:bodyPr wrap="square" rtlCol="0">
            <a:spAutoFit/>
          </a:bodyPr>
          <a:lstStyle/>
          <a:p>
            <a:pPr algn="ctr"/>
            <a:r>
              <a:rPr lang="en-US" sz="2400" b="1" dirty="0"/>
              <a:t>Input </a:t>
            </a:r>
            <a:r>
              <a:rPr lang="en-US" sz="2400" b="1" dirty="0" err="1"/>
              <a:t>xfm</a:t>
            </a:r>
            <a:r>
              <a:rPr lang="en-US" sz="2400" b="1" dirty="0"/>
              <a:t> spec</a:t>
            </a:r>
          </a:p>
        </p:txBody>
      </p:sp>
      <p:sp>
        <p:nvSpPr>
          <p:cNvPr id="10" name="TextBox 9">
            <a:extLst>
              <a:ext uri="{FF2B5EF4-FFF2-40B4-BE49-F238E27FC236}">
                <a16:creationId xmlns:a16="http://schemas.microsoft.com/office/drawing/2014/main" id="{DB9A6ADF-A00F-42BD-A24C-44050505999D}"/>
              </a:ext>
            </a:extLst>
          </p:cNvPr>
          <p:cNvSpPr txBox="1"/>
          <p:nvPr/>
        </p:nvSpPr>
        <p:spPr>
          <a:xfrm>
            <a:off x="8351131" y="1209559"/>
            <a:ext cx="3475877" cy="461665"/>
          </a:xfrm>
          <a:prstGeom prst="rect">
            <a:avLst/>
          </a:prstGeom>
          <a:noFill/>
        </p:spPr>
        <p:txBody>
          <a:bodyPr wrap="square" rtlCol="0">
            <a:spAutoFit/>
          </a:bodyPr>
          <a:lstStyle/>
          <a:p>
            <a:pPr algn="ctr"/>
            <a:r>
              <a:rPr lang="en-US" sz="2400" b="1"/>
              <a:t>Get SCH and BOM</a:t>
            </a:r>
          </a:p>
        </p:txBody>
      </p:sp>
      <p:sp>
        <p:nvSpPr>
          <p:cNvPr id="11" name="TextBox 10">
            <a:extLst>
              <a:ext uri="{FF2B5EF4-FFF2-40B4-BE49-F238E27FC236}">
                <a16:creationId xmlns:a16="http://schemas.microsoft.com/office/drawing/2014/main" id="{241724CD-2A79-4758-B763-46F94430EBA8}"/>
              </a:ext>
            </a:extLst>
          </p:cNvPr>
          <p:cNvSpPr txBox="1"/>
          <p:nvPr/>
        </p:nvSpPr>
        <p:spPr>
          <a:xfrm>
            <a:off x="2198082" y="3371235"/>
            <a:ext cx="4196615" cy="461665"/>
          </a:xfrm>
          <a:prstGeom prst="rect">
            <a:avLst/>
          </a:prstGeom>
          <a:noFill/>
        </p:spPr>
        <p:txBody>
          <a:bodyPr wrap="square" rtlCol="0">
            <a:spAutoFit/>
          </a:bodyPr>
          <a:lstStyle/>
          <a:p>
            <a:r>
              <a:rPr lang="en-US" sz="2400" b="1" dirty="0"/>
              <a:t>Evaluate performance</a:t>
            </a:r>
          </a:p>
        </p:txBody>
      </p:sp>
      <p:sp>
        <p:nvSpPr>
          <p:cNvPr id="12" name="Arrow: Right 11">
            <a:extLst>
              <a:ext uri="{FF2B5EF4-FFF2-40B4-BE49-F238E27FC236}">
                <a16:creationId xmlns:a16="http://schemas.microsoft.com/office/drawing/2014/main" id="{CBC67F2C-787A-4E68-8632-F078AA45C42F}"/>
              </a:ext>
            </a:extLst>
          </p:cNvPr>
          <p:cNvSpPr/>
          <p:nvPr/>
        </p:nvSpPr>
        <p:spPr>
          <a:xfrm>
            <a:off x="3791586" y="2438189"/>
            <a:ext cx="410956" cy="372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Arrow: Right 12">
            <a:extLst>
              <a:ext uri="{FF2B5EF4-FFF2-40B4-BE49-F238E27FC236}">
                <a16:creationId xmlns:a16="http://schemas.microsoft.com/office/drawing/2014/main" id="{2540C51A-F732-432F-94AF-3D3CF4EF34E5}"/>
              </a:ext>
            </a:extLst>
          </p:cNvPr>
          <p:cNvSpPr/>
          <p:nvPr/>
        </p:nvSpPr>
        <p:spPr>
          <a:xfrm>
            <a:off x="7757193" y="2438189"/>
            <a:ext cx="410956" cy="372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Arrow: Right 13">
            <a:extLst>
              <a:ext uri="{FF2B5EF4-FFF2-40B4-BE49-F238E27FC236}">
                <a16:creationId xmlns:a16="http://schemas.microsoft.com/office/drawing/2014/main" id="{F3CB2EAD-A1F5-4260-B27A-B08ED7CDD7A0}"/>
              </a:ext>
            </a:extLst>
          </p:cNvPr>
          <p:cNvSpPr/>
          <p:nvPr/>
        </p:nvSpPr>
        <p:spPr>
          <a:xfrm rot="10800000">
            <a:off x="7444935" y="4733512"/>
            <a:ext cx="410956" cy="372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a:extLst>
              <a:ext uri="{FF2B5EF4-FFF2-40B4-BE49-F238E27FC236}">
                <a16:creationId xmlns:a16="http://schemas.microsoft.com/office/drawing/2014/main" id="{58097DEF-2780-4C89-8739-6FE0C24370A5}"/>
              </a:ext>
            </a:extLst>
          </p:cNvPr>
          <p:cNvSpPr txBox="1"/>
          <p:nvPr/>
        </p:nvSpPr>
        <p:spPr>
          <a:xfrm>
            <a:off x="9660461" y="353470"/>
            <a:ext cx="7831667" cy="369332"/>
          </a:xfrm>
          <a:prstGeom prst="rect">
            <a:avLst/>
          </a:prstGeom>
          <a:noFill/>
        </p:spPr>
        <p:txBody>
          <a:bodyPr wrap="square" rtlCol="0">
            <a:spAutoFit/>
          </a:bodyPr>
          <a:lstStyle/>
          <a:p>
            <a:r>
              <a:rPr lang="en-US">
                <a:hlinkClick r:id="rId7"/>
              </a:rPr>
              <a:t>Calculator</a:t>
            </a:r>
            <a:endParaRPr lang="en-US"/>
          </a:p>
        </p:txBody>
      </p:sp>
    </p:spTree>
    <p:extLst>
      <p:ext uri="{BB962C8B-B14F-4D97-AF65-F5344CB8AC3E}">
        <p14:creationId xmlns:p14="http://schemas.microsoft.com/office/powerpoint/2010/main" val="2892580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45527" y="-92075"/>
            <a:ext cx="11277600" cy="814388"/>
          </a:xfrm>
        </p:spPr>
        <p:txBody>
          <a:bodyPr/>
          <a:lstStyle/>
          <a:p>
            <a:r>
              <a:rPr lang="en-US" sz="2667" dirty="0"/>
              <a:t>Released reference designs</a:t>
            </a:r>
          </a:p>
        </p:txBody>
      </p:sp>
      <p:sp>
        <p:nvSpPr>
          <p:cNvPr id="3" name="Slide Number Placeholder 2"/>
          <p:cNvSpPr>
            <a:spLocks noGrp="1"/>
          </p:cNvSpPr>
          <p:nvPr>
            <p:ph type="sldNum" sz="quarter" idx="10"/>
          </p:nvPr>
        </p:nvSpPr>
        <p:spPr>
          <a:xfrm>
            <a:off x="8856133" y="6049963"/>
            <a:ext cx="2844800" cy="206376"/>
          </a:xfrm>
          <a:prstGeom prst="rect">
            <a:avLst/>
          </a:prstGeom>
        </p:spPr>
        <p:txBody>
          <a:bodyPr/>
          <a:lstStyle/>
          <a:p>
            <a:pPr defTabSz="914121" fontAlgn="base">
              <a:spcBef>
                <a:spcPct val="0"/>
              </a:spcBef>
              <a:spcAft>
                <a:spcPct val="0"/>
              </a:spcAft>
              <a:defRPr/>
            </a:pPr>
            <a:fld id="{00C9E872-E0BB-4469-A3CE-4B2AA192E6E7}" type="slidenum">
              <a:rPr lang="en-US" smtClean="0">
                <a:solidFill>
                  <a:srgbClr val="000000"/>
                </a:solidFill>
              </a:rPr>
              <a:pPr defTabSz="914121" fontAlgn="base">
                <a:spcBef>
                  <a:spcPct val="0"/>
                </a:spcBef>
                <a:spcAft>
                  <a:spcPct val="0"/>
                </a:spcAft>
                <a:defRPr/>
              </a:pPr>
              <a:t>14</a:t>
            </a:fld>
            <a:endParaRPr lang="en-US" dirty="0">
              <a:solidFill>
                <a:srgbClr val="000000"/>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533" y="497997"/>
            <a:ext cx="5672440" cy="28462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0153" y="3361369"/>
            <a:ext cx="5365748" cy="27903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32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535" y="3361372"/>
            <a:ext cx="5672439" cy="28038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32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0153" y="497998"/>
            <a:ext cx="5365748" cy="28462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43240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0C62D-197C-4EB3-8066-1AA3860EA18F}"/>
              </a:ext>
            </a:extLst>
          </p:cNvPr>
          <p:cNvSpPr>
            <a:spLocks noGrp="1"/>
          </p:cNvSpPr>
          <p:nvPr>
            <p:ph type="title"/>
          </p:nvPr>
        </p:nvSpPr>
        <p:spPr/>
        <p:txBody>
          <a:bodyPr/>
          <a:lstStyle/>
          <a:p>
            <a:r>
              <a:rPr lang="en-US" dirty="0"/>
              <a:t>PSR flyback references</a:t>
            </a:r>
          </a:p>
        </p:txBody>
      </p:sp>
      <p:sp>
        <p:nvSpPr>
          <p:cNvPr id="4" name="Slide Number Placeholder 3">
            <a:extLst>
              <a:ext uri="{FF2B5EF4-FFF2-40B4-BE49-F238E27FC236}">
                <a16:creationId xmlns:a16="http://schemas.microsoft.com/office/drawing/2014/main" id="{D90422EF-A8FE-4FB3-BFF0-8BA8F0A9C252}"/>
              </a:ext>
            </a:extLst>
          </p:cNvPr>
          <p:cNvSpPr>
            <a:spLocks noGrp="1"/>
          </p:cNvSpPr>
          <p:nvPr>
            <p:ph type="sldNum" sz="quarter" idx="10"/>
          </p:nvPr>
        </p:nvSpPr>
        <p:spPr/>
        <p:txBody>
          <a:bodyPr/>
          <a:lstStyle/>
          <a:p>
            <a:pPr>
              <a:defRPr/>
            </a:pPr>
            <a:fld id="{2B97888F-6AF7-4263-B69D-592D8C33BAC7}" type="slidenum">
              <a:rPr lang="en-US" smtClean="0"/>
              <a:pPr>
                <a:defRPr/>
              </a:pPr>
              <a:t>15</a:t>
            </a:fld>
            <a:endParaRPr lang="en-US"/>
          </a:p>
        </p:txBody>
      </p:sp>
      <p:graphicFrame>
        <p:nvGraphicFramePr>
          <p:cNvPr id="5" name="Table 4">
            <a:extLst>
              <a:ext uri="{FF2B5EF4-FFF2-40B4-BE49-F238E27FC236}">
                <a16:creationId xmlns:a16="http://schemas.microsoft.com/office/drawing/2014/main" id="{F8E02010-1771-4E6D-A506-FFA330BD8D41}"/>
              </a:ext>
            </a:extLst>
          </p:cNvPr>
          <p:cNvGraphicFramePr>
            <a:graphicFrameLocks noGrp="1"/>
          </p:cNvGraphicFramePr>
          <p:nvPr>
            <p:extLst>
              <p:ext uri="{D42A27DB-BD31-4B8C-83A1-F6EECF244321}">
                <p14:modId xmlns:p14="http://schemas.microsoft.com/office/powerpoint/2010/main" val="1002077858"/>
              </p:ext>
            </p:extLst>
          </p:nvPr>
        </p:nvGraphicFramePr>
        <p:xfrm>
          <a:off x="1302215" y="957273"/>
          <a:ext cx="9587569" cy="4532987"/>
        </p:xfrm>
        <a:graphic>
          <a:graphicData uri="http://schemas.openxmlformats.org/drawingml/2006/table">
            <a:tbl>
              <a:tblPr firstRow="1" bandRow="1">
                <a:tableStyleId>{5C22544A-7EE6-4342-B048-85BDC9FD1C3A}</a:tableStyleId>
              </a:tblPr>
              <a:tblGrid>
                <a:gridCol w="9587569">
                  <a:extLst>
                    <a:ext uri="{9D8B030D-6E8A-4147-A177-3AD203B41FA5}">
                      <a16:colId xmlns:a16="http://schemas.microsoft.com/office/drawing/2014/main" val="1458023710"/>
                    </a:ext>
                  </a:extLst>
                </a:gridCol>
              </a:tblGrid>
              <a:tr h="528320">
                <a:tc>
                  <a:txBody>
                    <a:bodyPr/>
                    <a:lstStyle/>
                    <a:p>
                      <a:endParaRPr lang="en-US" sz="2000" dirty="0"/>
                    </a:p>
                  </a:txBody>
                  <a:tcPr marL="121920" marR="121920" marT="60960" marB="60960"/>
                </a:tc>
                <a:extLst>
                  <a:ext uri="{0D108BD9-81ED-4DB2-BD59-A6C34878D82A}">
                    <a16:rowId xmlns:a16="http://schemas.microsoft.com/office/drawing/2014/main" val="2175625458"/>
                  </a:ext>
                </a:extLst>
              </a:tr>
              <a:tr h="528320">
                <a:tc>
                  <a:txBody>
                    <a:bodyPr/>
                    <a:lstStyle/>
                    <a:p>
                      <a:r>
                        <a:rPr lang="en-US" sz="2000" dirty="0">
                          <a:hlinkClick r:id="rId2"/>
                        </a:rPr>
                        <a:t>LM25184 Single-Output EVM User's Guide </a:t>
                      </a:r>
                      <a:endParaRPr lang="en-US" sz="2000" dirty="0"/>
                    </a:p>
                  </a:txBody>
                  <a:tcPr marL="121920" marR="121920" marT="60960" marB="60960"/>
                </a:tc>
                <a:extLst>
                  <a:ext uri="{0D108BD9-81ED-4DB2-BD59-A6C34878D82A}">
                    <a16:rowId xmlns:a16="http://schemas.microsoft.com/office/drawing/2014/main" val="581895297"/>
                  </a:ext>
                </a:extLst>
              </a:tr>
              <a:tr h="528320">
                <a:tc>
                  <a:txBody>
                    <a:bodyPr/>
                    <a:lstStyle/>
                    <a:p>
                      <a:r>
                        <a:rPr lang="en-US" sz="2000">
                          <a:hlinkClick r:id="rId3"/>
                        </a:rPr>
                        <a:t>LM5180 Single-Output EVM User's Guide </a:t>
                      </a:r>
                      <a:endParaRPr lang="en-US" sz="2000"/>
                    </a:p>
                  </a:txBody>
                  <a:tcPr marL="121920" marR="121920" marT="60960" marB="60960"/>
                </a:tc>
                <a:extLst>
                  <a:ext uri="{0D108BD9-81ED-4DB2-BD59-A6C34878D82A}">
                    <a16:rowId xmlns:a16="http://schemas.microsoft.com/office/drawing/2014/main" val="3060216381"/>
                  </a:ext>
                </a:extLst>
              </a:tr>
              <a:tr h="528320">
                <a:tc>
                  <a:txBody>
                    <a:bodyPr/>
                    <a:lstStyle/>
                    <a:p>
                      <a:r>
                        <a:rPr lang="en-US" sz="2000">
                          <a:hlinkClick r:id="rId4"/>
                        </a:rPr>
                        <a:t>LM5180 Dual-Output EVM User's Guide </a:t>
                      </a:r>
                      <a:endParaRPr lang="en-US" sz="2000"/>
                    </a:p>
                  </a:txBody>
                  <a:tcPr marL="121920" marR="121920" marT="60960" marB="60960"/>
                </a:tc>
                <a:extLst>
                  <a:ext uri="{0D108BD9-81ED-4DB2-BD59-A6C34878D82A}">
                    <a16:rowId xmlns:a16="http://schemas.microsoft.com/office/drawing/2014/main" val="2527402003"/>
                  </a:ext>
                </a:extLst>
              </a:tr>
              <a:tr h="482239">
                <a:tc>
                  <a:txBody>
                    <a:bodyPr/>
                    <a:lstStyle/>
                    <a:p>
                      <a:r>
                        <a:rPr lang="en-US" sz="2000" dirty="0">
                          <a:hlinkClick r:id="rId5"/>
                        </a:rPr>
                        <a:t>How an Auxless PSR Flyback Converter can Increase PLC Reliability and Density </a:t>
                      </a:r>
                      <a:endParaRPr lang="en-US" sz="2000" dirty="0"/>
                    </a:p>
                  </a:txBody>
                  <a:tcPr marL="121920" marR="121920" marT="60960" marB="60960"/>
                </a:tc>
                <a:extLst>
                  <a:ext uri="{0D108BD9-81ED-4DB2-BD59-A6C34878D82A}">
                    <a16:rowId xmlns:a16="http://schemas.microsoft.com/office/drawing/2014/main" val="812373988"/>
                  </a:ext>
                </a:extLst>
              </a:tr>
              <a:tr h="516835">
                <a:tc>
                  <a:txBody>
                    <a:bodyPr/>
                    <a:lstStyle/>
                    <a:p>
                      <a:r>
                        <a:rPr lang="en-US" sz="2000" dirty="0">
                          <a:hlinkClick r:id="rId6"/>
                        </a:rPr>
                        <a:t>Why Use PSR-Flyback Isolated Converters in Dual-Battery mHEV Systems </a:t>
                      </a:r>
                      <a:endParaRPr lang="en-US" sz="2000" dirty="0"/>
                    </a:p>
                  </a:txBody>
                  <a:tcPr marL="121920" marR="121920" marT="60960" marB="60960"/>
                </a:tc>
                <a:extLst>
                  <a:ext uri="{0D108BD9-81ED-4DB2-BD59-A6C34878D82A}">
                    <a16:rowId xmlns:a16="http://schemas.microsoft.com/office/drawing/2014/main" val="915457450"/>
                  </a:ext>
                </a:extLst>
              </a:tr>
              <a:tr h="467139">
                <a:tc>
                  <a:txBody>
                    <a:bodyPr/>
                    <a:lstStyle/>
                    <a:p>
                      <a:pPr marL="0" marR="0" lvl="0" indent="0" algn="l" defTabSz="761790" rtl="0" eaLnBrk="1" fontAlgn="auto" latinLnBrk="0" hangingPunct="1">
                        <a:lnSpc>
                          <a:spcPct val="100000"/>
                        </a:lnSpc>
                        <a:spcBef>
                          <a:spcPts val="0"/>
                        </a:spcBef>
                        <a:spcAft>
                          <a:spcPts val="0"/>
                        </a:spcAft>
                        <a:buClrTx/>
                        <a:buSzTx/>
                        <a:buFontTx/>
                        <a:buNone/>
                        <a:tabLst/>
                        <a:defRPr/>
                      </a:pPr>
                      <a:r>
                        <a:rPr lang="en-US" sz="2000">
                          <a:hlinkClick r:id="rId7"/>
                        </a:rPr>
                        <a:t>PSR Flyback DC/DC Converter Transformer Design for mHEV Applications</a:t>
                      </a:r>
                      <a:endParaRPr lang="en-US" sz="2000"/>
                    </a:p>
                  </a:txBody>
                  <a:tcPr marL="121920" marR="121920" marT="60960" marB="60960"/>
                </a:tc>
                <a:extLst>
                  <a:ext uri="{0D108BD9-81ED-4DB2-BD59-A6C34878D82A}">
                    <a16:rowId xmlns:a16="http://schemas.microsoft.com/office/drawing/2014/main" val="3562848678"/>
                  </a:ext>
                </a:extLst>
              </a:tr>
              <a:tr h="526774">
                <a:tc>
                  <a:txBody>
                    <a:bodyPr/>
                    <a:lstStyle/>
                    <a:p>
                      <a:r>
                        <a:rPr lang="en-US" sz="2000">
                          <a:hlinkClick r:id="rId8"/>
                        </a:rPr>
                        <a:t>Flyback Transformer Design Considerations for Efficiency and EMI </a:t>
                      </a:r>
                      <a:endParaRPr lang="en-US" sz="2000"/>
                    </a:p>
                  </a:txBody>
                  <a:tcPr marL="121920" marR="121920" marT="60960" marB="60960"/>
                </a:tc>
                <a:extLst>
                  <a:ext uri="{0D108BD9-81ED-4DB2-BD59-A6C34878D82A}">
                    <a16:rowId xmlns:a16="http://schemas.microsoft.com/office/drawing/2014/main" val="2765893271"/>
                  </a:ext>
                </a:extLst>
              </a:tr>
              <a:tr h="367748">
                <a:tc>
                  <a:txBody>
                    <a:bodyPr/>
                    <a:lstStyle/>
                    <a:p>
                      <a:r>
                        <a:rPr lang="en-US" sz="2000" dirty="0">
                          <a:hlinkClick r:id="rId9"/>
                        </a:rPr>
                        <a:t>Under the Hood of Flyback SMPS Designs </a:t>
                      </a:r>
                      <a:endParaRPr lang="en-US" sz="2000" dirty="0"/>
                    </a:p>
                  </a:txBody>
                  <a:tcPr marL="121920" marR="121920" marT="60960" marB="60960"/>
                </a:tc>
                <a:extLst>
                  <a:ext uri="{0D108BD9-81ED-4DB2-BD59-A6C34878D82A}">
                    <a16:rowId xmlns:a16="http://schemas.microsoft.com/office/drawing/2014/main" val="1008536899"/>
                  </a:ext>
                </a:extLst>
              </a:tr>
            </a:tbl>
          </a:graphicData>
        </a:graphic>
      </p:graphicFrame>
    </p:spTree>
    <p:extLst>
      <p:ext uri="{BB962C8B-B14F-4D97-AF65-F5344CB8AC3E}">
        <p14:creationId xmlns:p14="http://schemas.microsoft.com/office/powerpoint/2010/main" val="844294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503771" y="1133143"/>
            <a:ext cx="11290300" cy="4945932"/>
          </a:xfrm>
        </p:spPr>
        <p:txBody>
          <a:bodyPr/>
          <a:lstStyle/>
          <a:p>
            <a:r>
              <a:rPr lang="en-US" b="1" dirty="0">
                <a:solidFill>
                  <a:schemeClr val="accent3"/>
                </a:solidFill>
              </a:rPr>
              <a:t>Isolated </a:t>
            </a:r>
            <a:r>
              <a:rPr lang="en-US" b="1">
                <a:solidFill>
                  <a:schemeClr val="accent3"/>
                </a:solidFill>
              </a:rPr>
              <a:t>power is needed in industrial applications</a:t>
            </a:r>
            <a:endParaRPr lang="en-US" b="1" dirty="0">
              <a:solidFill>
                <a:schemeClr val="accent3"/>
              </a:solidFill>
            </a:endParaRPr>
          </a:p>
          <a:p>
            <a:pPr lvl="1"/>
            <a:r>
              <a:rPr lang="en-US"/>
              <a:t>Split </a:t>
            </a:r>
            <a:r>
              <a:rPr lang="en-US" dirty="0"/>
              <a:t>rails for signal conditioning circuit (</a:t>
            </a:r>
            <a:r>
              <a:rPr lang="en-US" dirty="0" err="1"/>
              <a:t>ie</a:t>
            </a:r>
            <a:r>
              <a:rPr lang="en-US" dirty="0"/>
              <a:t>. op-amp, DAC/ADC)</a:t>
            </a:r>
          </a:p>
          <a:p>
            <a:pPr lvl="1"/>
            <a:r>
              <a:rPr lang="en-US"/>
              <a:t>Signal intergrity for communication and sensors</a:t>
            </a:r>
            <a:endParaRPr lang="en-US" dirty="0"/>
          </a:p>
          <a:p>
            <a:pPr lvl="1"/>
            <a:r>
              <a:rPr lang="en-US"/>
              <a:t>Gate </a:t>
            </a:r>
            <a:r>
              <a:rPr lang="en-US" dirty="0"/>
              <a:t>driver requires isolated gate bias</a:t>
            </a:r>
            <a:r>
              <a:rPr lang="en-US"/>
              <a:t>. </a:t>
            </a:r>
          </a:p>
          <a:p>
            <a:endParaRPr lang="en-US" b="1">
              <a:solidFill>
                <a:schemeClr val="accent3"/>
              </a:solidFill>
            </a:endParaRPr>
          </a:p>
          <a:p>
            <a:r>
              <a:rPr lang="en-US" b="1">
                <a:solidFill>
                  <a:schemeClr val="accent3"/>
                </a:solidFill>
              </a:rPr>
              <a:t>PSR Flyback</a:t>
            </a:r>
          </a:p>
          <a:p>
            <a:pPr lvl="1"/>
            <a:r>
              <a:rPr lang="en-US"/>
              <a:t>Enables application isolation requirements to be fulfilled </a:t>
            </a:r>
            <a:r>
              <a:rPr lang="en-US" b="1"/>
              <a:t>without</a:t>
            </a:r>
            <a:r>
              <a:rPr lang="en-US"/>
              <a:t>:</a:t>
            </a:r>
          </a:p>
          <a:p>
            <a:pPr lvl="2"/>
            <a:r>
              <a:rPr lang="en-US"/>
              <a:t>Large BOM cost, strenuous design cycle, or sacrificing performance</a:t>
            </a:r>
          </a:p>
          <a:p>
            <a:pPr lvl="1"/>
            <a:r>
              <a:rPr lang="en-US"/>
              <a:t>Please reference TI PSR flyback offerings and design resources</a:t>
            </a:r>
          </a:p>
          <a:p>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16</a:t>
            </a:fld>
            <a:endParaRPr lang="en-US"/>
          </a:p>
        </p:txBody>
      </p:sp>
    </p:spTree>
    <p:extLst>
      <p:ext uri="{BB962C8B-B14F-4D97-AF65-F5344CB8AC3E}">
        <p14:creationId xmlns:p14="http://schemas.microsoft.com/office/powerpoint/2010/main" val="1017726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4" name="Slide Number Placeholder 3"/>
          <p:cNvSpPr>
            <a:spLocks noGrp="1"/>
          </p:cNvSpPr>
          <p:nvPr>
            <p:ph type="sldNum" sz="quarter" idx="10"/>
          </p:nvPr>
        </p:nvSpPr>
        <p:spPr/>
        <p:txBody>
          <a:bodyPr/>
          <a:lstStyle/>
          <a:p>
            <a:pPr>
              <a:defRPr/>
            </a:pPr>
            <a:fld id="{3C7E7816-A48B-4805-9A47-CE865F4F101F}" type="slidenum">
              <a:rPr lang="en-US" smtClean="0"/>
              <a:pPr>
                <a:defRPr/>
              </a:pPr>
              <a:t>17</a:t>
            </a:fld>
            <a:endParaRPr lang="en-US"/>
          </a:p>
        </p:txBody>
      </p:sp>
    </p:spTree>
    <p:extLst>
      <p:ext uri="{BB962C8B-B14F-4D97-AF65-F5344CB8AC3E}">
        <p14:creationId xmlns:p14="http://schemas.microsoft.com/office/powerpoint/2010/main" val="3476922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505033" y="2167748"/>
            <a:ext cx="11277600" cy="1470025"/>
          </a:xfrm>
        </p:spPr>
        <p:txBody>
          <a:bodyPr/>
          <a:lstStyle/>
          <a:p>
            <a:r>
              <a:rPr lang="en-US" sz="3733" dirty="0"/>
              <a:t>PSR flyback converter – magnetic design considerations</a:t>
            </a:r>
          </a:p>
        </p:txBody>
      </p:sp>
      <p:sp>
        <p:nvSpPr>
          <p:cNvPr id="2" name="Slide Number Placeholder 1">
            <a:extLst>
              <a:ext uri="{FF2B5EF4-FFF2-40B4-BE49-F238E27FC236}">
                <a16:creationId xmlns:a16="http://schemas.microsoft.com/office/drawing/2014/main" id="{DE025D57-A9C2-FA4E-ACB0-65D8588E9CDB}"/>
              </a:ext>
            </a:extLst>
          </p:cNvPr>
          <p:cNvSpPr>
            <a:spLocks noGrp="1"/>
          </p:cNvSpPr>
          <p:nvPr>
            <p:ph type="sldNum" sz="quarter" idx="10"/>
          </p:nvPr>
        </p:nvSpPr>
        <p:spPr/>
        <p:txBody>
          <a:bodyPr/>
          <a:lstStyle/>
          <a:p>
            <a:pPr>
              <a:defRPr/>
            </a:pPr>
            <a:fld id="{03BA23CF-AA30-4A18-B744-605C3E9DBF07}" type="slidenum">
              <a:rPr lang="en-US" smtClean="0"/>
              <a:pPr>
                <a:defRPr/>
              </a:pPr>
              <a:t>18</a:t>
            </a:fld>
            <a:endParaRPr lang="en-US"/>
          </a:p>
        </p:txBody>
      </p:sp>
    </p:spTree>
    <p:extLst>
      <p:ext uri="{BB962C8B-B14F-4D97-AF65-F5344CB8AC3E}">
        <p14:creationId xmlns:p14="http://schemas.microsoft.com/office/powerpoint/2010/main" val="3671343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4"/>
          <p:cNvGraphicFramePr>
            <a:graphicFrameLocks/>
          </p:cNvGraphicFramePr>
          <p:nvPr>
            <p:extLst>
              <p:ext uri="{D42A27DB-BD31-4B8C-83A1-F6EECF244321}">
                <p14:modId xmlns:p14="http://schemas.microsoft.com/office/powerpoint/2010/main" val="3464016900"/>
              </p:ext>
            </p:extLst>
          </p:nvPr>
        </p:nvGraphicFramePr>
        <p:xfrm>
          <a:off x="7078136" y="813137"/>
          <a:ext cx="4724401" cy="5342132"/>
        </p:xfrm>
        <a:graphic>
          <a:graphicData uri="http://schemas.openxmlformats.org/drawingml/2006/table">
            <a:tbl>
              <a:tblPr firstRow="1" bandRow="1">
                <a:tableStyleId>{BDBED569-4797-4DF1-A0F4-6AAB3CD982D8}</a:tableStyleId>
              </a:tblPr>
              <a:tblGrid>
                <a:gridCol w="641684">
                  <a:extLst>
                    <a:ext uri="{9D8B030D-6E8A-4147-A177-3AD203B41FA5}">
                      <a16:colId xmlns:a16="http://schemas.microsoft.com/office/drawing/2014/main" val="20000"/>
                    </a:ext>
                  </a:extLst>
                </a:gridCol>
                <a:gridCol w="4082717">
                  <a:extLst>
                    <a:ext uri="{9D8B030D-6E8A-4147-A177-3AD203B41FA5}">
                      <a16:colId xmlns:a16="http://schemas.microsoft.com/office/drawing/2014/main" val="20001"/>
                    </a:ext>
                  </a:extLst>
                </a:gridCol>
              </a:tblGrid>
              <a:tr h="502352">
                <a:tc>
                  <a:txBody>
                    <a:bodyPr/>
                    <a:lstStyle/>
                    <a:p>
                      <a:pPr algn="l"/>
                      <a:endParaRPr lang="en-US" sz="1800" dirty="0"/>
                    </a:p>
                  </a:txBody>
                  <a:tcPr marL="121920" marR="1219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r>
                        <a:rPr lang="en-US" sz="1800" dirty="0"/>
                        <a:t>Purpose</a:t>
                      </a:r>
                    </a:p>
                  </a:txBody>
                  <a:tcPr marL="121920" marR="121920" anchor="ctr"/>
                </a:tc>
                <a:extLst>
                  <a:ext uri="{0D108BD9-81ED-4DB2-BD59-A6C34878D82A}">
                    <a16:rowId xmlns:a16="http://schemas.microsoft.com/office/drawing/2014/main" val="10000"/>
                  </a:ext>
                </a:extLst>
              </a:tr>
              <a:tr h="403315">
                <a:tc>
                  <a:txBody>
                    <a:bodyPr/>
                    <a:lstStyle/>
                    <a:p>
                      <a:pPr algn="ctr"/>
                      <a:endParaRPr lang="en-US" sz="2000" baseline="-25000" dirty="0"/>
                    </a:p>
                  </a:txBody>
                  <a:tcPr marL="121920" marR="1219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r>
                        <a:rPr lang="en-US" sz="1800" baseline="0" dirty="0"/>
                        <a:t>Optimize flyback duty cycle range</a:t>
                      </a:r>
                    </a:p>
                  </a:txBody>
                  <a:tcPr marL="121920" marR="121920" anchor="ctr"/>
                </a:tc>
                <a:extLst>
                  <a:ext uri="{0D108BD9-81ED-4DB2-BD59-A6C34878D82A}">
                    <a16:rowId xmlns:a16="http://schemas.microsoft.com/office/drawing/2014/main" val="10001"/>
                  </a:ext>
                </a:extLst>
              </a:tr>
              <a:tr h="403315">
                <a:tc>
                  <a:txBody>
                    <a:bodyPr/>
                    <a:lstStyle/>
                    <a:p>
                      <a:pPr marL="0" marR="0" indent="0" algn="ctr" defTabSz="761790" rtl="0" eaLnBrk="1" fontAlgn="auto" latinLnBrk="0" hangingPunct="1">
                        <a:lnSpc>
                          <a:spcPct val="100000"/>
                        </a:lnSpc>
                        <a:spcBef>
                          <a:spcPts val="0"/>
                        </a:spcBef>
                        <a:spcAft>
                          <a:spcPts val="0"/>
                        </a:spcAft>
                        <a:buClrTx/>
                        <a:buSzTx/>
                        <a:buFontTx/>
                        <a:buNone/>
                        <a:tabLst/>
                        <a:defRPr/>
                      </a:pPr>
                      <a:endParaRPr lang="en-US" sz="2000" baseline="-25000" dirty="0"/>
                    </a:p>
                  </a:txBody>
                  <a:tcPr marL="121920" marR="1219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r>
                        <a:rPr lang="en-US" sz="1800" baseline="0" dirty="0"/>
                        <a:t>Control core loss</a:t>
                      </a:r>
                    </a:p>
                  </a:txBody>
                  <a:tcPr marL="121920" marR="121920" anchor="ctr"/>
                </a:tc>
                <a:extLst>
                  <a:ext uri="{0D108BD9-81ED-4DB2-BD59-A6C34878D82A}">
                    <a16:rowId xmlns:a16="http://schemas.microsoft.com/office/drawing/2014/main" val="10002"/>
                  </a:ext>
                </a:extLst>
              </a:tr>
              <a:tr h="403315">
                <a:tc>
                  <a:txBody>
                    <a:bodyPr/>
                    <a:lstStyle/>
                    <a:p>
                      <a:pPr marL="0" marR="0" indent="0" algn="ctr" defTabSz="761790" rtl="0" eaLnBrk="1" fontAlgn="auto" latinLnBrk="0" hangingPunct="1">
                        <a:lnSpc>
                          <a:spcPct val="100000"/>
                        </a:lnSpc>
                        <a:spcBef>
                          <a:spcPts val="0"/>
                        </a:spcBef>
                        <a:spcAft>
                          <a:spcPts val="0"/>
                        </a:spcAft>
                        <a:buClrTx/>
                        <a:buSzTx/>
                        <a:buFontTx/>
                        <a:buNone/>
                        <a:tabLst/>
                        <a:defRPr/>
                      </a:pPr>
                      <a:endParaRPr lang="en-US" sz="2000" baseline="-25000" dirty="0"/>
                    </a:p>
                  </a:txBody>
                  <a:tcPr marL="121920" marR="1219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r>
                        <a:rPr lang="en-US" sz="1800" baseline="0" dirty="0"/>
                        <a:t>Set PSR flyback mode boundaries</a:t>
                      </a:r>
                    </a:p>
                  </a:txBody>
                  <a:tcPr marL="121920" marR="121920" anchor="ctr"/>
                </a:tc>
                <a:extLst>
                  <a:ext uri="{0D108BD9-81ED-4DB2-BD59-A6C34878D82A}">
                    <a16:rowId xmlns:a16="http://schemas.microsoft.com/office/drawing/2014/main" val="10003"/>
                  </a:ext>
                </a:extLst>
              </a:tr>
              <a:tr h="403315">
                <a:tc>
                  <a:txBody>
                    <a:bodyPr/>
                    <a:lstStyle/>
                    <a:p>
                      <a:pPr marL="0" marR="0" indent="0" algn="ctr" defTabSz="761790" rtl="0" eaLnBrk="1" fontAlgn="auto" latinLnBrk="0" hangingPunct="1">
                        <a:lnSpc>
                          <a:spcPct val="100000"/>
                        </a:lnSpc>
                        <a:spcBef>
                          <a:spcPts val="0"/>
                        </a:spcBef>
                        <a:spcAft>
                          <a:spcPts val="0"/>
                        </a:spcAft>
                        <a:buClrTx/>
                        <a:buSzTx/>
                        <a:buFontTx/>
                        <a:buNone/>
                        <a:tabLst/>
                        <a:defRPr/>
                      </a:pPr>
                      <a:endParaRPr lang="en-US" sz="2000" baseline="-25000" dirty="0"/>
                    </a:p>
                  </a:txBody>
                  <a:tcPr marL="121920" marR="1219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r>
                        <a:rPr lang="en-US" sz="1800" baseline="0" dirty="0"/>
                        <a:t>Prevent magnetic saturation</a:t>
                      </a:r>
                    </a:p>
                  </a:txBody>
                  <a:tcPr marL="121920" marR="121920" anchor="ctr"/>
                </a:tc>
                <a:extLst>
                  <a:ext uri="{0D108BD9-81ED-4DB2-BD59-A6C34878D82A}">
                    <a16:rowId xmlns:a16="http://schemas.microsoft.com/office/drawing/2014/main" val="10004"/>
                  </a:ext>
                </a:extLst>
              </a:tr>
              <a:tr h="403315">
                <a:tc>
                  <a:txBody>
                    <a:bodyPr/>
                    <a:lstStyle/>
                    <a:p>
                      <a:pPr marL="0" marR="0" indent="0" algn="ctr" defTabSz="761790" rtl="0" eaLnBrk="1" fontAlgn="auto" latinLnBrk="0" hangingPunct="1">
                        <a:lnSpc>
                          <a:spcPct val="100000"/>
                        </a:lnSpc>
                        <a:spcBef>
                          <a:spcPts val="0"/>
                        </a:spcBef>
                        <a:spcAft>
                          <a:spcPts val="0"/>
                        </a:spcAft>
                        <a:buClrTx/>
                        <a:buSzTx/>
                        <a:buFontTx/>
                        <a:buNone/>
                        <a:tabLst/>
                        <a:defRPr/>
                      </a:pPr>
                      <a:endParaRPr lang="en-US" sz="2000" baseline="-25000" dirty="0"/>
                    </a:p>
                  </a:txBody>
                  <a:tcPr marL="121920" marR="1219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r>
                        <a:rPr lang="en-US" sz="1800" baseline="0" dirty="0"/>
                        <a:t>Reduce copper loss</a:t>
                      </a:r>
                    </a:p>
                  </a:txBody>
                  <a:tcPr marL="121920" marR="121920" anchor="ctr"/>
                </a:tc>
                <a:extLst>
                  <a:ext uri="{0D108BD9-81ED-4DB2-BD59-A6C34878D82A}">
                    <a16:rowId xmlns:a16="http://schemas.microsoft.com/office/drawing/2014/main" val="10005"/>
                  </a:ext>
                </a:extLst>
              </a:tr>
              <a:tr h="403315">
                <a:tc>
                  <a:txBody>
                    <a:bodyPr/>
                    <a:lstStyle/>
                    <a:p>
                      <a:pPr marL="0" marR="0" indent="0" algn="ctr" defTabSz="761790" rtl="0" eaLnBrk="1" fontAlgn="auto" latinLnBrk="0" hangingPunct="1">
                        <a:lnSpc>
                          <a:spcPct val="100000"/>
                        </a:lnSpc>
                        <a:spcBef>
                          <a:spcPts val="0"/>
                        </a:spcBef>
                        <a:spcAft>
                          <a:spcPts val="0"/>
                        </a:spcAft>
                        <a:buClrTx/>
                        <a:buSzTx/>
                        <a:buFontTx/>
                        <a:buNone/>
                        <a:tabLst/>
                        <a:defRPr/>
                      </a:pPr>
                      <a:endParaRPr lang="en-US" sz="2000" baseline="-25000" dirty="0"/>
                    </a:p>
                  </a:txBody>
                  <a:tcPr marL="121920" marR="1219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l" defTabSz="761790" rtl="0" eaLnBrk="1" fontAlgn="auto" latinLnBrk="0" hangingPunct="1">
                        <a:lnSpc>
                          <a:spcPct val="100000"/>
                        </a:lnSpc>
                        <a:spcBef>
                          <a:spcPts val="0"/>
                        </a:spcBef>
                        <a:spcAft>
                          <a:spcPts val="0"/>
                        </a:spcAft>
                        <a:buClrTx/>
                        <a:buSzTx/>
                        <a:buFontTx/>
                        <a:buNone/>
                        <a:tabLst/>
                        <a:defRPr/>
                      </a:pPr>
                      <a:r>
                        <a:rPr lang="en-US" sz="1800" baseline="0" dirty="0"/>
                        <a:t>Minimize R</a:t>
                      </a:r>
                      <a:r>
                        <a:rPr lang="en-US" sz="1800" baseline="-25000" dirty="0"/>
                        <a:t>AC</a:t>
                      </a:r>
                      <a:r>
                        <a:rPr lang="en-US" sz="1800" baseline="0" dirty="0"/>
                        <a:t> and L</a:t>
                      </a:r>
                      <a:r>
                        <a:rPr lang="en-US" sz="1800" baseline="-25000" dirty="0"/>
                        <a:t>LEAK</a:t>
                      </a:r>
                    </a:p>
                  </a:txBody>
                  <a:tcPr marL="121920" marR="121920" anchor="ctr"/>
                </a:tc>
                <a:extLst>
                  <a:ext uri="{0D108BD9-81ED-4DB2-BD59-A6C34878D82A}">
                    <a16:rowId xmlns:a16="http://schemas.microsoft.com/office/drawing/2014/main" val="10006"/>
                  </a:ext>
                </a:extLst>
              </a:tr>
              <a:tr h="403315">
                <a:tc>
                  <a:txBody>
                    <a:bodyPr/>
                    <a:lstStyle/>
                    <a:p>
                      <a:pPr marL="0" marR="0" indent="0" algn="ctr" defTabSz="761790" rtl="0" eaLnBrk="1" fontAlgn="auto" latinLnBrk="0" hangingPunct="1">
                        <a:lnSpc>
                          <a:spcPct val="100000"/>
                        </a:lnSpc>
                        <a:spcBef>
                          <a:spcPts val="0"/>
                        </a:spcBef>
                        <a:spcAft>
                          <a:spcPts val="0"/>
                        </a:spcAft>
                        <a:buClrTx/>
                        <a:buSzTx/>
                        <a:buFontTx/>
                        <a:buNone/>
                        <a:tabLst/>
                        <a:defRPr/>
                      </a:pPr>
                      <a:endParaRPr lang="en-US" sz="2000" baseline="-25000" dirty="0"/>
                    </a:p>
                  </a:txBody>
                  <a:tcPr marL="121920" marR="1219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l" defTabSz="761790" rtl="0" eaLnBrk="1" fontAlgn="auto" latinLnBrk="0" hangingPunct="1">
                        <a:lnSpc>
                          <a:spcPct val="100000"/>
                        </a:lnSpc>
                        <a:spcBef>
                          <a:spcPts val="0"/>
                        </a:spcBef>
                        <a:spcAft>
                          <a:spcPts val="0"/>
                        </a:spcAft>
                        <a:buClrTx/>
                        <a:buSzTx/>
                        <a:buFontTx/>
                        <a:buNone/>
                        <a:tabLst/>
                        <a:defRPr/>
                      </a:pPr>
                      <a:r>
                        <a:rPr lang="en-US" sz="1800" baseline="0" dirty="0"/>
                        <a:t>Reduce power loss &amp; voltage spikes</a:t>
                      </a:r>
                    </a:p>
                  </a:txBody>
                  <a:tcPr marL="121920" marR="121920" anchor="ctr"/>
                </a:tc>
                <a:extLst>
                  <a:ext uri="{0D108BD9-81ED-4DB2-BD59-A6C34878D82A}">
                    <a16:rowId xmlns:a16="http://schemas.microsoft.com/office/drawing/2014/main" val="10007"/>
                  </a:ext>
                </a:extLst>
              </a:tr>
              <a:tr h="403315">
                <a:tc>
                  <a:txBody>
                    <a:bodyPr/>
                    <a:lstStyle/>
                    <a:p>
                      <a:pPr marL="0" marR="0" indent="0" algn="ctr" defTabSz="761790" rtl="0" eaLnBrk="1" fontAlgn="auto" latinLnBrk="0" hangingPunct="1">
                        <a:lnSpc>
                          <a:spcPct val="100000"/>
                        </a:lnSpc>
                        <a:spcBef>
                          <a:spcPts val="0"/>
                        </a:spcBef>
                        <a:spcAft>
                          <a:spcPts val="0"/>
                        </a:spcAft>
                        <a:buClrTx/>
                        <a:buSzTx/>
                        <a:buFontTx/>
                        <a:buNone/>
                        <a:tabLst/>
                        <a:defRPr/>
                      </a:pPr>
                      <a:endParaRPr lang="en-US" sz="2000" baseline="-25000" dirty="0"/>
                    </a:p>
                  </a:txBody>
                  <a:tcPr marL="121920" marR="1219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r>
                        <a:rPr lang="en-US" sz="1800" baseline="0" dirty="0"/>
                        <a:t>Mitigate common-mode EMI</a:t>
                      </a:r>
                    </a:p>
                  </a:txBody>
                  <a:tcPr marL="121920" marR="121920" anchor="ctr"/>
                </a:tc>
                <a:extLst>
                  <a:ext uri="{0D108BD9-81ED-4DB2-BD59-A6C34878D82A}">
                    <a16:rowId xmlns:a16="http://schemas.microsoft.com/office/drawing/2014/main" val="10008"/>
                  </a:ext>
                </a:extLst>
              </a:tr>
              <a:tr h="403315">
                <a:tc>
                  <a:txBody>
                    <a:bodyPr/>
                    <a:lstStyle/>
                    <a:p>
                      <a:pPr marL="0" marR="0" indent="0" algn="ctr" defTabSz="761790" rtl="0" eaLnBrk="1" fontAlgn="auto" latinLnBrk="0" hangingPunct="1">
                        <a:lnSpc>
                          <a:spcPct val="100000"/>
                        </a:lnSpc>
                        <a:spcBef>
                          <a:spcPts val="0"/>
                        </a:spcBef>
                        <a:spcAft>
                          <a:spcPts val="0"/>
                        </a:spcAft>
                        <a:buClrTx/>
                        <a:buSzTx/>
                        <a:buFontTx/>
                        <a:buNone/>
                        <a:tabLst/>
                        <a:defRPr/>
                      </a:pPr>
                      <a:endParaRPr lang="en-US" sz="2000" baseline="-25000" dirty="0"/>
                    </a:p>
                  </a:txBody>
                  <a:tcPr marL="121920" marR="1219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r>
                        <a:rPr lang="en-US" sz="1800" baseline="0" dirty="0"/>
                        <a:t>Provide a robust design</a:t>
                      </a:r>
                    </a:p>
                  </a:txBody>
                  <a:tcPr marL="121920" marR="121920" anchor="ctr"/>
                </a:tc>
                <a:extLst>
                  <a:ext uri="{0D108BD9-81ED-4DB2-BD59-A6C34878D82A}">
                    <a16:rowId xmlns:a16="http://schemas.microsoft.com/office/drawing/2014/main" val="10009"/>
                  </a:ext>
                </a:extLst>
              </a:tr>
              <a:tr h="403315">
                <a:tc>
                  <a:txBody>
                    <a:bodyPr/>
                    <a:lstStyle/>
                    <a:p>
                      <a:pPr marL="0" marR="0" indent="0" algn="ctr" defTabSz="761790" rtl="0" eaLnBrk="1" fontAlgn="auto" latinLnBrk="0" hangingPunct="1">
                        <a:lnSpc>
                          <a:spcPct val="100000"/>
                        </a:lnSpc>
                        <a:spcBef>
                          <a:spcPts val="0"/>
                        </a:spcBef>
                        <a:spcAft>
                          <a:spcPts val="0"/>
                        </a:spcAft>
                        <a:buClrTx/>
                        <a:buSzTx/>
                        <a:buFontTx/>
                        <a:buNone/>
                        <a:tabLst/>
                        <a:defRPr/>
                      </a:pPr>
                      <a:endParaRPr lang="en-US" sz="2000" baseline="-25000" dirty="0"/>
                    </a:p>
                  </a:txBody>
                  <a:tcPr marL="121920" marR="1219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l" defTabSz="761790" rtl="0" eaLnBrk="1" fontAlgn="auto" latinLnBrk="0" hangingPunct="1">
                        <a:lnSpc>
                          <a:spcPct val="100000"/>
                        </a:lnSpc>
                        <a:spcBef>
                          <a:spcPts val="0"/>
                        </a:spcBef>
                        <a:spcAft>
                          <a:spcPts val="0"/>
                        </a:spcAft>
                        <a:buClrTx/>
                        <a:buSzTx/>
                        <a:buFontTx/>
                        <a:buNone/>
                        <a:tabLst/>
                        <a:defRPr/>
                      </a:pPr>
                      <a:r>
                        <a:rPr lang="en-US" sz="1800" baseline="0" dirty="0"/>
                        <a:t>Comply with safety requirements</a:t>
                      </a:r>
                    </a:p>
                  </a:txBody>
                  <a:tcPr marL="121920" marR="121920" anchor="ctr"/>
                </a:tc>
                <a:extLst>
                  <a:ext uri="{0D108BD9-81ED-4DB2-BD59-A6C34878D82A}">
                    <a16:rowId xmlns:a16="http://schemas.microsoft.com/office/drawing/2014/main" val="10010"/>
                  </a:ext>
                </a:extLst>
              </a:tr>
              <a:tr h="403315">
                <a:tc>
                  <a:txBody>
                    <a:bodyPr/>
                    <a:lstStyle/>
                    <a:p>
                      <a:pPr marL="0" marR="0" indent="0" algn="ctr" defTabSz="761790" rtl="0" eaLnBrk="1" fontAlgn="auto" latinLnBrk="0" hangingPunct="1">
                        <a:lnSpc>
                          <a:spcPct val="100000"/>
                        </a:lnSpc>
                        <a:spcBef>
                          <a:spcPts val="0"/>
                        </a:spcBef>
                        <a:spcAft>
                          <a:spcPts val="0"/>
                        </a:spcAft>
                        <a:buClrTx/>
                        <a:buSzTx/>
                        <a:buFontTx/>
                        <a:buNone/>
                        <a:tabLst/>
                        <a:defRPr/>
                      </a:pPr>
                      <a:endParaRPr lang="en-US" sz="2000" baseline="-25000" dirty="0"/>
                    </a:p>
                  </a:txBody>
                  <a:tcPr marL="121920" marR="1219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r>
                        <a:rPr lang="en-US" sz="1800" baseline="0" dirty="0"/>
                        <a:t>Ensure reliability</a:t>
                      </a:r>
                    </a:p>
                  </a:txBody>
                  <a:tcPr marL="121920" marR="121920" anchor="ctr"/>
                </a:tc>
                <a:extLst>
                  <a:ext uri="{0D108BD9-81ED-4DB2-BD59-A6C34878D82A}">
                    <a16:rowId xmlns:a16="http://schemas.microsoft.com/office/drawing/2014/main" val="10011"/>
                  </a:ext>
                </a:extLst>
              </a:tr>
              <a:tr h="403315">
                <a:tc>
                  <a:txBody>
                    <a:bodyPr/>
                    <a:lstStyle/>
                    <a:p>
                      <a:pPr marL="0" marR="0" indent="0" algn="ctr" defTabSz="761790" rtl="0" eaLnBrk="1" fontAlgn="auto" latinLnBrk="0" hangingPunct="1">
                        <a:lnSpc>
                          <a:spcPct val="100000"/>
                        </a:lnSpc>
                        <a:spcBef>
                          <a:spcPts val="0"/>
                        </a:spcBef>
                        <a:spcAft>
                          <a:spcPts val="0"/>
                        </a:spcAft>
                        <a:buClrTx/>
                        <a:buSzTx/>
                        <a:buFontTx/>
                        <a:buNone/>
                        <a:tabLst/>
                        <a:defRPr/>
                      </a:pPr>
                      <a:endParaRPr lang="en-US" sz="2000" baseline="-25000" dirty="0"/>
                    </a:p>
                  </a:txBody>
                  <a:tcPr marL="121920" marR="12192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r>
                        <a:rPr lang="en-US" sz="1800" baseline="0" dirty="0"/>
                        <a:t>Minimize size and cost</a:t>
                      </a:r>
                    </a:p>
                  </a:txBody>
                  <a:tcPr marL="121920" marR="121920" anchor="ctr"/>
                </a:tc>
                <a:extLst>
                  <a:ext uri="{0D108BD9-81ED-4DB2-BD59-A6C34878D82A}">
                    <a16:rowId xmlns:a16="http://schemas.microsoft.com/office/drawing/2014/main" val="10012"/>
                  </a:ext>
                </a:extLst>
              </a:tr>
            </a:tbl>
          </a:graphicData>
        </a:graphic>
      </p:graphicFrame>
      <p:sp>
        <p:nvSpPr>
          <p:cNvPr id="7" name="Title 6"/>
          <p:cNvSpPr>
            <a:spLocks noGrp="1"/>
          </p:cNvSpPr>
          <p:nvPr>
            <p:ph type="title"/>
          </p:nvPr>
        </p:nvSpPr>
        <p:spPr>
          <a:xfrm>
            <a:off x="290285" y="139499"/>
            <a:ext cx="11837919" cy="682539"/>
          </a:xfrm>
        </p:spPr>
        <p:txBody>
          <a:bodyPr/>
          <a:lstStyle/>
          <a:p>
            <a:r>
              <a:rPr lang="en-US" sz="3200" cap="none" dirty="0"/>
              <a:t>Engaging with the magnetic component vendor</a:t>
            </a:r>
            <a:endParaRPr lang="en-US" sz="3200" cap="none" dirty="0">
              <a:solidFill>
                <a:schemeClr val="tx1"/>
              </a:solidFill>
            </a:endParaRPr>
          </a:p>
        </p:txBody>
      </p:sp>
      <p:sp>
        <p:nvSpPr>
          <p:cNvPr id="3" name="Slide Number Placeholder 2">
            <a:extLst>
              <a:ext uri="{FF2B5EF4-FFF2-40B4-BE49-F238E27FC236}">
                <a16:creationId xmlns:a16="http://schemas.microsoft.com/office/drawing/2014/main" id="{1F64FC7A-6CF0-2B49-81AA-960A72CF9A5E}"/>
              </a:ext>
            </a:extLst>
          </p:cNvPr>
          <p:cNvSpPr>
            <a:spLocks noGrp="1"/>
          </p:cNvSpPr>
          <p:nvPr>
            <p:ph type="sldNum" sz="quarter" idx="10"/>
          </p:nvPr>
        </p:nvSpPr>
        <p:spPr/>
        <p:txBody>
          <a:bodyPr/>
          <a:lstStyle/>
          <a:p>
            <a:pPr>
              <a:defRPr/>
            </a:pPr>
            <a:fld id="{4E6118DC-F0C3-4C61-9EEA-2C495CD04587}" type="slidenum">
              <a:rPr lang="en-US" smtClean="0"/>
              <a:pPr>
                <a:defRPr/>
              </a:pPr>
              <a:t>19</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564795369"/>
              </p:ext>
            </p:extLst>
          </p:nvPr>
        </p:nvGraphicFramePr>
        <p:xfrm>
          <a:off x="347135" y="806675"/>
          <a:ext cx="6720304" cy="5348595"/>
        </p:xfrm>
        <a:graphic>
          <a:graphicData uri="http://schemas.openxmlformats.org/drawingml/2006/table">
            <a:tbl>
              <a:tblPr firstRow="1" bandRow="1">
                <a:tableStyleId>{BDBED569-4797-4DF1-A0F4-6AAB3CD982D8}</a:tableStyleId>
              </a:tblPr>
              <a:tblGrid>
                <a:gridCol w="5236409">
                  <a:extLst>
                    <a:ext uri="{9D8B030D-6E8A-4147-A177-3AD203B41FA5}">
                      <a16:colId xmlns:a16="http://schemas.microsoft.com/office/drawing/2014/main" val="20000"/>
                    </a:ext>
                  </a:extLst>
                </a:gridCol>
                <a:gridCol w="1483895">
                  <a:extLst>
                    <a:ext uri="{9D8B030D-6E8A-4147-A177-3AD203B41FA5}">
                      <a16:colId xmlns:a16="http://schemas.microsoft.com/office/drawing/2014/main" val="20001"/>
                    </a:ext>
                  </a:extLst>
                </a:gridCol>
              </a:tblGrid>
              <a:tr h="502959">
                <a:tc>
                  <a:txBody>
                    <a:bodyPr/>
                    <a:lstStyle/>
                    <a:p>
                      <a:r>
                        <a:rPr lang="en-US" sz="1800" dirty="0"/>
                        <a:t>Key Specification</a:t>
                      </a:r>
                    </a:p>
                  </a:txBody>
                  <a:tcPr marL="121920" marR="121920" anchor="ctr"/>
                </a:tc>
                <a:tc>
                  <a:txBody>
                    <a:bodyPr/>
                    <a:lstStyle/>
                    <a:p>
                      <a:pPr algn="l"/>
                      <a:r>
                        <a:rPr lang="en-US" sz="1800" dirty="0"/>
                        <a:t>Symbol</a:t>
                      </a:r>
                    </a:p>
                  </a:txBody>
                  <a:tcPr marL="121920" marR="121920" anchor="ctr"/>
                </a:tc>
                <a:extLst>
                  <a:ext uri="{0D108BD9-81ED-4DB2-BD59-A6C34878D82A}">
                    <a16:rowId xmlns:a16="http://schemas.microsoft.com/office/drawing/2014/main" val="10000"/>
                  </a:ext>
                </a:extLst>
              </a:tr>
              <a:tr h="403803">
                <a:tc>
                  <a:txBody>
                    <a:bodyPr/>
                    <a:lstStyle/>
                    <a:p>
                      <a:pPr marL="0" marR="0" indent="0" algn="l" defTabSz="761790" rtl="0" eaLnBrk="1" fontAlgn="auto" latinLnBrk="0" hangingPunct="1">
                        <a:lnSpc>
                          <a:spcPct val="100000"/>
                        </a:lnSpc>
                        <a:spcBef>
                          <a:spcPts val="0"/>
                        </a:spcBef>
                        <a:spcAft>
                          <a:spcPts val="0"/>
                        </a:spcAft>
                        <a:buClrTx/>
                        <a:buSzTx/>
                        <a:buFontTx/>
                        <a:buNone/>
                        <a:tabLst/>
                        <a:defRPr/>
                      </a:pPr>
                      <a:r>
                        <a:rPr lang="en-US" sz="1800" dirty="0"/>
                        <a:t>Turns ratio</a:t>
                      </a:r>
                      <a:endParaRPr lang="en-US" sz="1800" baseline="-25000" dirty="0"/>
                    </a:p>
                  </a:txBody>
                  <a:tcPr marL="121920" marR="121920" anchor="ctr"/>
                </a:tc>
                <a:tc>
                  <a:txBody>
                    <a:bodyPr/>
                    <a:lstStyle/>
                    <a:p>
                      <a:pPr algn="l"/>
                      <a:r>
                        <a:rPr lang="en-US" sz="1800" dirty="0"/>
                        <a:t>N</a:t>
                      </a:r>
                      <a:r>
                        <a:rPr lang="en-US" sz="1800" baseline="-25000" dirty="0"/>
                        <a:t>PS</a:t>
                      </a:r>
                    </a:p>
                  </a:txBody>
                  <a:tcPr marL="121920" marR="121920" anchor="ctr"/>
                </a:tc>
                <a:extLst>
                  <a:ext uri="{0D108BD9-81ED-4DB2-BD59-A6C34878D82A}">
                    <a16:rowId xmlns:a16="http://schemas.microsoft.com/office/drawing/2014/main" val="10001"/>
                  </a:ext>
                </a:extLst>
              </a:tr>
              <a:tr h="403803">
                <a:tc>
                  <a:txBody>
                    <a:bodyPr/>
                    <a:lstStyle/>
                    <a:p>
                      <a:r>
                        <a:rPr lang="en-US" sz="1800" dirty="0"/>
                        <a:t>Switching frequency</a:t>
                      </a:r>
                    </a:p>
                  </a:txBody>
                  <a:tcPr marL="121920" marR="121920" anchor="ctr"/>
                </a:tc>
                <a:tc>
                  <a:txBody>
                    <a:bodyPr/>
                    <a:lstStyle/>
                    <a:p>
                      <a:pPr algn="l"/>
                      <a:r>
                        <a:rPr lang="en-US" sz="1800" baseline="0" dirty="0"/>
                        <a:t>F</a:t>
                      </a:r>
                      <a:r>
                        <a:rPr lang="en-US" sz="1800" baseline="-25000" dirty="0"/>
                        <a:t>SW</a:t>
                      </a:r>
                    </a:p>
                  </a:txBody>
                  <a:tcPr marL="121920" marR="121920" anchor="ctr"/>
                </a:tc>
                <a:extLst>
                  <a:ext uri="{0D108BD9-81ED-4DB2-BD59-A6C34878D82A}">
                    <a16:rowId xmlns:a16="http://schemas.microsoft.com/office/drawing/2014/main" val="10002"/>
                  </a:ext>
                </a:extLst>
              </a:tr>
              <a:tr h="403803">
                <a:tc>
                  <a:txBody>
                    <a:bodyPr/>
                    <a:lstStyle/>
                    <a:p>
                      <a:r>
                        <a:rPr lang="en-US" sz="1800" dirty="0"/>
                        <a:t>Magnetizing inductance</a:t>
                      </a:r>
                    </a:p>
                  </a:txBody>
                  <a:tcPr marL="121920" marR="121920" anchor="ctr"/>
                </a:tc>
                <a:tc>
                  <a:txBody>
                    <a:bodyPr/>
                    <a:lstStyle/>
                    <a:p>
                      <a:pPr algn="l"/>
                      <a:r>
                        <a:rPr lang="en-US" sz="1800" dirty="0"/>
                        <a:t>L</a:t>
                      </a:r>
                      <a:r>
                        <a:rPr lang="en-US" sz="1800" baseline="-25000" dirty="0"/>
                        <a:t>MAG</a:t>
                      </a:r>
                    </a:p>
                  </a:txBody>
                  <a:tcPr marL="121920" marR="121920" anchor="ctr"/>
                </a:tc>
                <a:extLst>
                  <a:ext uri="{0D108BD9-81ED-4DB2-BD59-A6C34878D82A}">
                    <a16:rowId xmlns:a16="http://schemas.microsoft.com/office/drawing/2014/main" val="10003"/>
                  </a:ext>
                </a:extLst>
              </a:tr>
              <a:tr h="403803">
                <a:tc>
                  <a:txBody>
                    <a:bodyPr/>
                    <a:lstStyle/>
                    <a:p>
                      <a:r>
                        <a:rPr lang="en-US" sz="1800" dirty="0"/>
                        <a:t>Saturation current (at 20</a:t>
                      </a:r>
                      <a:r>
                        <a:rPr lang="en-US" sz="1800" dirty="0">
                          <a:sym typeface="Symbol"/>
                        </a:rPr>
                        <a:t>°</a:t>
                      </a:r>
                      <a:r>
                        <a:rPr lang="en-US" sz="1800" dirty="0"/>
                        <a:t>C)</a:t>
                      </a:r>
                    </a:p>
                  </a:txBody>
                  <a:tcPr marL="121920" marR="121920" anchor="ctr"/>
                </a:tc>
                <a:tc>
                  <a:txBody>
                    <a:bodyPr/>
                    <a:lstStyle/>
                    <a:p>
                      <a:pPr algn="l"/>
                      <a:r>
                        <a:rPr lang="en-US" sz="1800" baseline="0" dirty="0"/>
                        <a:t>I</a:t>
                      </a:r>
                      <a:r>
                        <a:rPr lang="en-US" sz="1800" baseline="-25000" dirty="0"/>
                        <a:t>SAT</a:t>
                      </a:r>
                    </a:p>
                  </a:txBody>
                  <a:tcPr marL="121920" marR="121920" anchor="ctr"/>
                </a:tc>
                <a:extLst>
                  <a:ext uri="{0D108BD9-81ED-4DB2-BD59-A6C34878D82A}">
                    <a16:rowId xmlns:a16="http://schemas.microsoft.com/office/drawing/2014/main" val="10004"/>
                  </a:ext>
                </a:extLst>
              </a:tr>
              <a:tr h="403803">
                <a:tc>
                  <a:txBody>
                    <a:bodyPr/>
                    <a:lstStyle/>
                    <a:p>
                      <a:pPr marL="0" marR="0" indent="0" algn="l" defTabSz="761790" rtl="0" eaLnBrk="1" fontAlgn="auto" latinLnBrk="0" hangingPunct="1">
                        <a:lnSpc>
                          <a:spcPct val="100000"/>
                        </a:lnSpc>
                        <a:spcBef>
                          <a:spcPts val="0"/>
                        </a:spcBef>
                        <a:spcAft>
                          <a:spcPts val="0"/>
                        </a:spcAft>
                        <a:buClrTx/>
                        <a:buSzTx/>
                        <a:buFontTx/>
                        <a:buNone/>
                        <a:tabLst/>
                        <a:defRPr/>
                      </a:pPr>
                      <a:r>
                        <a:rPr lang="en-US" sz="1800" dirty="0"/>
                        <a:t>Primary and secondary DCRs (at 20</a:t>
                      </a:r>
                      <a:r>
                        <a:rPr lang="en-US" sz="1800" dirty="0">
                          <a:sym typeface="Symbol"/>
                        </a:rPr>
                        <a:t>°</a:t>
                      </a:r>
                      <a:r>
                        <a:rPr lang="en-US" sz="1800" dirty="0"/>
                        <a:t>C)</a:t>
                      </a:r>
                      <a:endParaRPr lang="en-US" sz="1800" baseline="-25000" dirty="0"/>
                    </a:p>
                  </a:txBody>
                  <a:tcPr marL="121920" marR="121920" anchor="ctr"/>
                </a:tc>
                <a:tc>
                  <a:txBody>
                    <a:bodyPr/>
                    <a:lstStyle/>
                    <a:p>
                      <a:pPr algn="l"/>
                      <a:r>
                        <a:rPr lang="en-US" sz="1800" dirty="0"/>
                        <a:t>R</a:t>
                      </a:r>
                      <a:r>
                        <a:rPr lang="en-US" sz="1800" baseline="-25000" dirty="0"/>
                        <a:t>PRI</a:t>
                      </a:r>
                      <a:r>
                        <a:rPr lang="en-US" sz="1800" dirty="0"/>
                        <a:t>, R</a:t>
                      </a:r>
                      <a:r>
                        <a:rPr lang="en-US" sz="1800" baseline="-25000" dirty="0"/>
                        <a:t>SEC</a:t>
                      </a:r>
                    </a:p>
                  </a:txBody>
                  <a:tcPr marL="121920" marR="121920" anchor="ctr"/>
                </a:tc>
                <a:extLst>
                  <a:ext uri="{0D108BD9-81ED-4DB2-BD59-A6C34878D82A}">
                    <a16:rowId xmlns:a16="http://schemas.microsoft.com/office/drawing/2014/main" val="10005"/>
                  </a:ext>
                </a:extLst>
              </a:tr>
              <a:tr h="403803">
                <a:tc>
                  <a:txBody>
                    <a:bodyPr/>
                    <a:lstStyle/>
                    <a:p>
                      <a:pPr marL="0" marR="0" indent="0" algn="l" defTabSz="761790" rtl="0" eaLnBrk="1" fontAlgn="auto" latinLnBrk="0" hangingPunct="1">
                        <a:lnSpc>
                          <a:spcPct val="100000"/>
                        </a:lnSpc>
                        <a:spcBef>
                          <a:spcPts val="0"/>
                        </a:spcBef>
                        <a:spcAft>
                          <a:spcPts val="0"/>
                        </a:spcAft>
                        <a:buClrTx/>
                        <a:buSzTx/>
                        <a:buFontTx/>
                        <a:buNone/>
                        <a:tabLst/>
                        <a:defRPr/>
                      </a:pPr>
                      <a:r>
                        <a:rPr lang="en-US" sz="1800" dirty="0"/>
                        <a:t>Winding arrangement – interleaving, # of layers</a:t>
                      </a:r>
                    </a:p>
                  </a:txBody>
                  <a:tcPr marL="121920" marR="121920" anchor="ctr"/>
                </a:tc>
                <a:tc>
                  <a:txBody>
                    <a:bodyPr/>
                    <a:lstStyle/>
                    <a:p>
                      <a:pPr marL="0" marR="0" indent="0" algn="l" defTabSz="761790" rtl="0" eaLnBrk="1" fontAlgn="auto" latinLnBrk="0" hangingPunct="1">
                        <a:lnSpc>
                          <a:spcPct val="100000"/>
                        </a:lnSpc>
                        <a:spcBef>
                          <a:spcPts val="0"/>
                        </a:spcBef>
                        <a:spcAft>
                          <a:spcPts val="0"/>
                        </a:spcAft>
                        <a:buClrTx/>
                        <a:buSzTx/>
                        <a:buFontTx/>
                        <a:buNone/>
                        <a:tabLst/>
                        <a:defRPr/>
                      </a:pPr>
                      <a:endParaRPr lang="en-US" sz="1800" baseline="-25000" dirty="0"/>
                    </a:p>
                  </a:txBody>
                  <a:tcPr marL="121920" marR="121920" anchor="ctr"/>
                </a:tc>
                <a:extLst>
                  <a:ext uri="{0D108BD9-81ED-4DB2-BD59-A6C34878D82A}">
                    <a16:rowId xmlns:a16="http://schemas.microsoft.com/office/drawing/2014/main" val="10006"/>
                  </a:ext>
                </a:extLst>
              </a:tr>
              <a:tr h="403803">
                <a:tc>
                  <a:txBody>
                    <a:bodyPr/>
                    <a:lstStyle/>
                    <a:p>
                      <a:r>
                        <a:rPr lang="en-US" sz="1800" dirty="0"/>
                        <a:t>Leakage inductance</a:t>
                      </a:r>
                    </a:p>
                  </a:txBody>
                  <a:tcPr marL="121920" marR="121920" anchor="ctr"/>
                </a:tc>
                <a:tc>
                  <a:txBody>
                    <a:bodyPr/>
                    <a:lstStyle/>
                    <a:p>
                      <a:pPr marL="0" marR="0" indent="0" algn="l" defTabSz="761790" rtl="0" eaLnBrk="1" fontAlgn="auto" latinLnBrk="0" hangingPunct="1">
                        <a:lnSpc>
                          <a:spcPct val="100000"/>
                        </a:lnSpc>
                        <a:spcBef>
                          <a:spcPts val="0"/>
                        </a:spcBef>
                        <a:spcAft>
                          <a:spcPts val="0"/>
                        </a:spcAft>
                        <a:buClrTx/>
                        <a:buSzTx/>
                        <a:buFontTx/>
                        <a:buNone/>
                        <a:tabLst/>
                        <a:defRPr/>
                      </a:pPr>
                      <a:r>
                        <a:rPr lang="en-US" sz="1800" dirty="0"/>
                        <a:t>L</a:t>
                      </a:r>
                      <a:r>
                        <a:rPr lang="en-US" sz="1800" baseline="-25000" dirty="0"/>
                        <a:t>LEAK</a:t>
                      </a:r>
                    </a:p>
                  </a:txBody>
                  <a:tcPr marL="121920" marR="121920" anchor="ctr"/>
                </a:tc>
                <a:extLst>
                  <a:ext uri="{0D108BD9-81ED-4DB2-BD59-A6C34878D82A}">
                    <a16:rowId xmlns:a16="http://schemas.microsoft.com/office/drawing/2014/main" val="10007"/>
                  </a:ext>
                </a:extLst>
              </a:tr>
              <a:tr h="403803">
                <a:tc>
                  <a:txBody>
                    <a:bodyPr/>
                    <a:lstStyle/>
                    <a:p>
                      <a:pPr marL="0" marR="0" indent="0" algn="l" defTabSz="761790" rtl="0" eaLnBrk="1" fontAlgn="auto" latinLnBrk="0" hangingPunct="1">
                        <a:lnSpc>
                          <a:spcPct val="100000"/>
                        </a:lnSpc>
                        <a:spcBef>
                          <a:spcPts val="0"/>
                        </a:spcBef>
                        <a:spcAft>
                          <a:spcPts val="0"/>
                        </a:spcAft>
                        <a:buClrTx/>
                        <a:buSzTx/>
                        <a:buFontTx/>
                        <a:buNone/>
                        <a:tabLst/>
                        <a:defRPr/>
                      </a:pPr>
                      <a:r>
                        <a:rPr lang="en-US" sz="1800" baseline="0" dirty="0"/>
                        <a:t>Interwinding capacitance</a:t>
                      </a:r>
                    </a:p>
                  </a:txBody>
                  <a:tcPr marL="121920" marR="121920" anchor="ctr"/>
                </a:tc>
                <a:tc>
                  <a:txBody>
                    <a:bodyPr/>
                    <a:lstStyle/>
                    <a:p>
                      <a:pPr algn="l"/>
                      <a:r>
                        <a:rPr lang="en-US" sz="1800" baseline="0" dirty="0"/>
                        <a:t>C</a:t>
                      </a:r>
                      <a:r>
                        <a:rPr lang="en-US" sz="1800" baseline="-25000" dirty="0"/>
                        <a:t>P-S</a:t>
                      </a:r>
                    </a:p>
                  </a:txBody>
                  <a:tcPr marL="121920" marR="121920" anchor="ctr"/>
                </a:tc>
                <a:extLst>
                  <a:ext uri="{0D108BD9-81ED-4DB2-BD59-A6C34878D82A}">
                    <a16:rowId xmlns:a16="http://schemas.microsoft.com/office/drawing/2014/main" val="10008"/>
                  </a:ext>
                </a:extLst>
              </a:tr>
              <a:tr h="403803">
                <a:tc>
                  <a:txBody>
                    <a:bodyPr/>
                    <a:lstStyle/>
                    <a:p>
                      <a:pPr marL="0" marR="0" indent="0" algn="l" defTabSz="761790" rtl="0" eaLnBrk="1" fontAlgn="auto" latinLnBrk="0" hangingPunct="1">
                        <a:lnSpc>
                          <a:spcPct val="100000"/>
                        </a:lnSpc>
                        <a:spcBef>
                          <a:spcPts val="0"/>
                        </a:spcBef>
                        <a:spcAft>
                          <a:spcPts val="0"/>
                        </a:spcAft>
                        <a:buClrTx/>
                        <a:buSzTx/>
                        <a:buFontTx/>
                        <a:buNone/>
                        <a:tabLst/>
                        <a:defRPr/>
                      </a:pPr>
                      <a:r>
                        <a:rPr lang="en-US" sz="1800" baseline="0" dirty="0"/>
                        <a:t>Hi-pot test limits (dielectric withstand)</a:t>
                      </a:r>
                    </a:p>
                  </a:txBody>
                  <a:tcPr marL="121920" marR="121920" anchor="ctr"/>
                </a:tc>
                <a:tc>
                  <a:txBody>
                    <a:bodyPr/>
                    <a:lstStyle/>
                    <a:p>
                      <a:pPr algn="l"/>
                      <a:r>
                        <a:rPr lang="en-US" sz="1800" baseline="0" dirty="0"/>
                        <a:t>V</a:t>
                      </a:r>
                      <a:r>
                        <a:rPr lang="en-US" sz="1800" baseline="-25000" dirty="0"/>
                        <a:t>ISO(PRI-SEC)</a:t>
                      </a:r>
                    </a:p>
                  </a:txBody>
                  <a:tcPr marL="121920" marR="121920" anchor="ctr"/>
                </a:tc>
                <a:extLst>
                  <a:ext uri="{0D108BD9-81ED-4DB2-BD59-A6C34878D82A}">
                    <a16:rowId xmlns:a16="http://schemas.microsoft.com/office/drawing/2014/main" val="10009"/>
                  </a:ext>
                </a:extLst>
              </a:tr>
              <a:tr h="403803">
                <a:tc>
                  <a:txBody>
                    <a:bodyPr/>
                    <a:lstStyle/>
                    <a:p>
                      <a:pPr marL="0" marR="0" indent="0" algn="l" defTabSz="761790" rtl="0" eaLnBrk="1" fontAlgn="auto" latinLnBrk="0" hangingPunct="1">
                        <a:lnSpc>
                          <a:spcPct val="100000"/>
                        </a:lnSpc>
                        <a:spcBef>
                          <a:spcPts val="0"/>
                        </a:spcBef>
                        <a:spcAft>
                          <a:spcPts val="0"/>
                        </a:spcAft>
                        <a:buClrTx/>
                        <a:buSzTx/>
                        <a:buFontTx/>
                        <a:buNone/>
                        <a:tabLst/>
                        <a:defRPr/>
                      </a:pPr>
                      <a:r>
                        <a:rPr lang="en-US" sz="1800" baseline="0" dirty="0"/>
                        <a:t>Insulation rating – functional / basic / reinforced</a:t>
                      </a:r>
                    </a:p>
                  </a:txBody>
                  <a:tcPr marL="121920" marR="121920" anchor="ctr"/>
                </a:tc>
                <a:tc>
                  <a:txBody>
                    <a:bodyPr/>
                    <a:lstStyle/>
                    <a:p>
                      <a:pPr algn="l"/>
                      <a:r>
                        <a:rPr lang="en-US" sz="1800" baseline="0" dirty="0"/>
                        <a:t>IR</a:t>
                      </a:r>
                    </a:p>
                  </a:txBody>
                  <a:tcPr marL="121920" marR="121920" anchor="ctr"/>
                </a:tc>
                <a:extLst>
                  <a:ext uri="{0D108BD9-81ED-4DB2-BD59-A6C34878D82A}">
                    <a16:rowId xmlns:a16="http://schemas.microsoft.com/office/drawing/2014/main" val="10010"/>
                  </a:ext>
                </a:extLst>
              </a:tr>
              <a:tr h="403803">
                <a:tc>
                  <a:txBody>
                    <a:bodyPr/>
                    <a:lstStyle/>
                    <a:p>
                      <a:pPr marL="0" marR="0" indent="0" algn="l" defTabSz="761790" rtl="0" eaLnBrk="1" fontAlgn="auto" latinLnBrk="0" hangingPunct="1">
                        <a:lnSpc>
                          <a:spcPct val="100000"/>
                        </a:lnSpc>
                        <a:spcBef>
                          <a:spcPts val="0"/>
                        </a:spcBef>
                        <a:spcAft>
                          <a:spcPts val="0"/>
                        </a:spcAft>
                        <a:buClrTx/>
                        <a:buSzTx/>
                        <a:buFontTx/>
                        <a:buNone/>
                        <a:tabLst/>
                        <a:defRPr/>
                      </a:pPr>
                      <a:r>
                        <a:rPr lang="en-US" sz="1800" baseline="0" dirty="0"/>
                        <a:t>Operating temperature range</a:t>
                      </a:r>
                    </a:p>
                  </a:txBody>
                  <a:tcPr marL="121920" marR="121920" anchor="ctr"/>
                </a:tc>
                <a:tc>
                  <a:txBody>
                    <a:bodyPr/>
                    <a:lstStyle/>
                    <a:p>
                      <a:pPr algn="l"/>
                      <a:r>
                        <a:rPr lang="en-US" sz="1600" baseline="0" dirty="0"/>
                        <a:t>T</a:t>
                      </a:r>
                      <a:r>
                        <a:rPr lang="en-US" sz="1600" baseline="-25000" dirty="0"/>
                        <a:t>AMB</a:t>
                      </a:r>
                      <a:r>
                        <a:rPr lang="en-US" sz="1600" baseline="0" dirty="0"/>
                        <a:t> + T</a:t>
                      </a:r>
                      <a:r>
                        <a:rPr lang="en-US" sz="1600" baseline="-25000" dirty="0"/>
                        <a:t>RISE</a:t>
                      </a:r>
                    </a:p>
                  </a:txBody>
                  <a:tcPr marL="121920" marR="121920" anchor="ctr"/>
                </a:tc>
                <a:extLst>
                  <a:ext uri="{0D108BD9-81ED-4DB2-BD59-A6C34878D82A}">
                    <a16:rowId xmlns:a16="http://schemas.microsoft.com/office/drawing/2014/main" val="10011"/>
                  </a:ext>
                </a:extLst>
              </a:tr>
              <a:tr h="403803">
                <a:tc>
                  <a:txBody>
                    <a:bodyPr/>
                    <a:lstStyle/>
                    <a:p>
                      <a:pPr marL="0" marR="0" indent="0" algn="l" defTabSz="761790" rtl="0" eaLnBrk="1" fontAlgn="auto" latinLnBrk="0" hangingPunct="1">
                        <a:lnSpc>
                          <a:spcPct val="100000"/>
                        </a:lnSpc>
                        <a:spcBef>
                          <a:spcPts val="0"/>
                        </a:spcBef>
                        <a:spcAft>
                          <a:spcPts val="0"/>
                        </a:spcAft>
                        <a:buClrTx/>
                        <a:buSzTx/>
                        <a:buFontTx/>
                        <a:buNone/>
                        <a:tabLst/>
                        <a:defRPr/>
                      </a:pPr>
                      <a:r>
                        <a:rPr lang="en-US" sz="1800" baseline="0" dirty="0"/>
                        <a:t>Mechanicals – pinout, footprint, height</a:t>
                      </a:r>
                    </a:p>
                  </a:txBody>
                  <a:tcPr marL="121920" marR="121920" anchor="ctr"/>
                </a:tc>
                <a:tc>
                  <a:txBody>
                    <a:bodyPr/>
                    <a:lstStyle/>
                    <a:p>
                      <a:pPr algn="l"/>
                      <a:r>
                        <a:rPr lang="en-US" sz="1800" baseline="0" dirty="0"/>
                        <a:t>L </a:t>
                      </a:r>
                      <a:r>
                        <a:rPr lang="en-US" sz="1800" baseline="0" dirty="0">
                          <a:sym typeface="Symbol"/>
                        </a:rPr>
                        <a:t></a:t>
                      </a:r>
                      <a:r>
                        <a:rPr lang="en-US" sz="1800" baseline="0" dirty="0"/>
                        <a:t> W </a:t>
                      </a:r>
                      <a:r>
                        <a:rPr lang="en-US" sz="1800" baseline="0" dirty="0">
                          <a:sym typeface="Symbol"/>
                        </a:rPr>
                        <a:t></a:t>
                      </a:r>
                      <a:r>
                        <a:rPr lang="en-US" sz="1800" baseline="0" dirty="0"/>
                        <a:t> H</a:t>
                      </a:r>
                    </a:p>
                  </a:txBody>
                  <a:tcPr marL="121920" marR="121920" anchor="ctr"/>
                </a:tc>
                <a:extLst>
                  <a:ext uri="{0D108BD9-81ED-4DB2-BD59-A6C34878D82A}">
                    <a16:rowId xmlns:a16="http://schemas.microsoft.com/office/drawing/2014/main" val="10012"/>
                  </a:ext>
                </a:extLst>
              </a:tr>
            </a:tbl>
          </a:graphicData>
        </a:graphic>
      </p:graphicFrame>
      <p:sp>
        <p:nvSpPr>
          <p:cNvPr id="2" name="Right Arrow 1"/>
          <p:cNvSpPr/>
          <p:nvPr/>
        </p:nvSpPr>
        <p:spPr>
          <a:xfrm>
            <a:off x="7267963" y="1387643"/>
            <a:ext cx="304800" cy="192504"/>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ight Arrow 5"/>
          <p:cNvSpPr/>
          <p:nvPr/>
        </p:nvSpPr>
        <p:spPr>
          <a:xfrm>
            <a:off x="7267963" y="1794529"/>
            <a:ext cx="304800" cy="192504"/>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ight Arrow 7"/>
          <p:cNvSpPr/>
          <p:nvPr/>
        </p:nvSpPr>
        <p:spPr>
          <a:xfrm>
            <a:off x="7267963" y="2201416"/>
            <a:ext cx="304800" cy="192504"/>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ight Arrow 8"/>
          <p:cNvSpPr/>
          <p:nvPr/>
        </p:nvSpPr>
        <p:spPr>
          <a:xfrm>
            <a:off x="7267963" y="2608303"/>
            <a:ext cx="304800" cy="192504"/>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ight Arrow 9"/>
          <p:cNvSpPr/>
          <p:nvPr/>
        </p:nvSpPr>
        <p:spPr>
          <a:xfrm>
            <a:off x="7267963" y="3015189"/>
            <a:ext cx="304800" cy="192504"/>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ight Arrow 10"/>
          <p:cNvSpPr/>
          <p:nvPr/>
        </p:nvSpPr>
        <p:spPr>
          <a:xfrm>
            <a:off x="7267963" y="3422076"/>
            <a:ext cx="304800" cy="192504"/>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ight Arrow 11"/>
          <p:cNvSpPr/>
          <p:nvPr/>
        </p:nvSpPr>
        <p:spPr>
          <a:xfrm>
            <a:off x="7267963" y="3828963"/>
            <a:ext cx="304800" cy="192504"/>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ight Arrow 12"/>
          <p:cNvSpPr/>
          <p:nvPr/>
        </p:nvSpPr>
        <p:spPr>
          <a:xfrm>
            <a:off x="7267963" y="4235849"/>
            <a:ext cx="304800" cy="192504"/>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ight Arrow 13"/>
          <p:cNvSpPr/>
          <p:nvPr/>
        </p:nvSpPr>
        <p:spPr>
          <a:xfrm>
            <a:off x="7267963" y="4642736"/>
            <a:ext cx="304800" cy="192504"/>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ight Arrow 14"/>
          <p:cNvSpPr/>
          <p:nvPr/>
        </p:nvSpPr>
        <p:spPr>
          <a:xfrm>
            <a:off x="7267963" y="5049623"/>
            <a:ext cx="304800" cy="192504"/>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ight Arrow 15"/>
          <p:cNvSpPr/>
          <p:nvPr/>
        </p:nvSpPr>
        <p:spPr>
          <a:xfrm>
            <a:off x="7267963" y="5456509"/>
            <a:ext cx="304800" cy="192504"/>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ight Arrow 16"/>
          <p:cNvSpPr/>
          <p:nvPr/>
        </p:nvSpPr>
        <p:spPr>
          <a:xfrm>
            <a:off x="7267963" y="5863389"/>
            <a:ext cx="304800" cy="192504"/>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61224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8F70-26BD-4CD4-BDE0-4A9FE3C183C3}"/>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5DA2B2A-9554-42D6-912F-E28F12A35F9D}"/>
              </a:ext>
            </a:extLst>
          </p:cNvPr>
          <p:cNvSpPr>
            <a:spLocks noGrp="1"/>
          </p:cNvSpPr>
          <p:nvPr>
            <p:ph idx="1"/>
          </p:nvPr>
        </p:nvSpPr>
        <p:spPr/>
        <p:txBody>
          <a:bodyPr/>
          <a:lstStyle/>
          <a:p>
            <a:r>
              <a:rPr lang="en-US" dirty="0"/>
              <a:t>Isolation in industrial applications</a:t>
            </a:r>
          </a:p>
          <a:p>
            <a:r>
              <a:rPr lang="en-US" dirty="0"/>
              <a:t>PSR flyback: </a:t>
            </a:r>
          </a:p>
          <a:p>
            <a:pPr lvl="1"/>
            <a:r>
              <a:rPr lang="en-US" dirty="0"/>
              <a:t>PSR vs conventional flyback, control/operation, and TI offerings</a:t>
            </a:r>
          </a:p>
          <a:p>
            <a:r>
              <a:rPr lang="en-US" dirty="0"/>
              <a:t> PSR flyback simple design flow </a:t>
            </a:r>
          </a:p>
          <a:p>
            <a:r>
              <a:rPr lang="en-US" dirty="0"/>
              <a:t>TI supporting content on PSR flyback design</a:t>
            </a:r>
          </a:p>
          <a:p>
            <a:endParaRPr lang="en-US" dirty="0"/>
          </a:p>
        </p:txBody>
      </p:sp>
      <p:sp>
        <p:nvSpPr>
          <p:cNvPr id="4" name="Slide Number Placeholder 3">
            <a:extLst>
              <a:ext uri="{FF2B5EF4-FFF2-40B4-BE49-F238E27FC236}">
                <a16:creationId xmlns:a16="http://schemas.microsoft.com/office/drawing/2014/main" id="{3FD4D351-F83C-4740-84A2-3F1CF173DDF5}"/>
              </a:ext>
            </a:extLst>
          </p:cNvPr>
          <p:cNvSpPr>
            <a:spLocks noGrp="1"/>
          </p:cNvSpPr>
          <p:nvPr>
            <p:ph type="sldNum" sz="quarter" idx="10"/>
          </p:nvPr>
        </p:nvSpPr>
        <p:spPr/>
        <p:txBody>
          <a:bodyPr/>
          <a:lstStyle/>
          <a:p>
            <a:pPr>
              <a:defRPr/>
            </a:pPr>
            <a:fld id="{2B97888F-6AF7-4263-B69D-592D8C33BAC7}" type="slidenum">
              <a:rPr lang="en-US" smtClean="0"/>
              <a:pPr>
                <a:defRPr/>
              </a:pPr>
              <a:t>2</a:t>
            </a:fld>
            <a:endParaRPr lang="en-US"/>
          </a:p>
        </p:txBody>
      </p:sp>
    </p:spTree>
    <p:extLst>
      <p:ext uri="{BB962C8B-B14F-4D97-AF65-F5344CB8AC3E}">
        <p14:creationId xmlns:p14="http://schemas.microsoft.com/office/powerpoint/2010/main" val="3605759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35" y="142888"/>
            <a:ext cx="11277600" cy="647017"/>
          </a:xfrm>
        </p:spPr>
        <p:txBody>
          <a:bodyPr/>
          <a:lstStyle/>
          <a:p>
            <a:r>
              <a:rPr lang="en-IE" sz="3200" dirty="0"/>
              <a:t>Flyback transformer losses</a:t>
            </a:r>
          </a:p>
        </p:txBody>
      </p:sp>
      <p:sp>
        <p:nvSpPr>
          <p:cNvPr id="3" name="Content Placeholder 2"/>
          <p:cNvSpPr>
            <a:spLocks noGrp="1"/>
          </p:cNvSpPr>
          <p:nvPr>
            <p:ph idx="1"/>
          </p:nvPr>
        </p:nvSpPr>
        <p:spPr>
          <a:xfrm>
            <a:off x="319618" y="1037252"/>
            <a:ext cx="11872383" cy="4560765"/>
          </a:xfrm>
        </p:spPr>
        <p:txBody>
          <a:bodyPr/>
          <a:lstStyle/>
          <a:p>
            <a:pPr>
              <a:spcBef>
                <a:spcPts val="800"/>
              </a:spcBef>
            </a:pPr>
            <a:r>
              <a:rPr lang="en-IE" b="1" dirty="0">
                <a:solidFill>
                  <a:srgbClr val="0000FF"/>
                </a:solidFill>
              </a:rPr>
              <a:t>Copper</a:t>
            </a:r>
            <a:r>
              <a:rPr lang="en-IE" dirty="0">
                <a:solidFill>
                  <a:srgbClr val="0000FF"/>
                </a:solidFill>
              </a:rPr>
              <a:t> </a:t>
            </a:r>
            <a:r>
              <a:rPr lang="en-IE" dirty="0"/>
              <a:t>loss</a:t>
            </a:r>
          </a:p>
          <a:p>
            <a:pPr lvl="1">
              <a:buFont typeface="Courier New" panose="02070309020205020404" pitchFamily="49" charset="0"/>
              <a:buChar char="o"/>
            </a:pPr>
            <a:r>
              <a:rPr lang="en-IE" dirty="0"/>
              <a:t>DC resistance – depends on the wire cross-section and length (N, MLT)</a:t>
            </a:r>
          </a:p>
          <a:p>
            <a:pPr lvl="1">
              <a:buFont typeface="Courier New" panose="02070309020205020404" pitchFamily="49" charset="0"/>
              <a:buChar char="o"/>
            </a:pPr>
            <a:r>
              <a:rPr lang="en-IE" dirty="0"/>
              <a:t>AC resistance – depends on choice of wire diameter vs. F</a:t>
            </a:r>
            <a:r>
              <a:rPr lang="en-IE" baseline="-25000" dirty="0"/>
              <a:t>SW</a:t>
            </a:r>
            <a:r>
              <a:rPr lang="en-IE" dirty="0"/>
              <a:t> and construction (layer stackup, proximity effects, gap effect)</a:t>
            </a:r>
          </a:p>
          <a:p>
            <a:pPr>
              <a:spcBef>
                <a:spcPts val="800"/>
              </a:spcBef>
            </a:pPr>
            <a:r>
              <a:rPr lang="en-IE" b="1" dirty="0">
                <a:solidFill>
                  <a:srgbClr val="0000FF"/>
                </a:solidFill>
              </a:rPr>
              <a:t>Core</a:t>
            </a:r>
            <a:r>
              <a:rPr lang="en-IE" b="1" dirty="0"/>
              <a:t> </a:t>
            </a:r>
            <a:r>
              <a:rPr lang="en-IE" dirty="0"/>
              <a:t>loss </a:t>
            </a:r>
          </a:p>
          <a:p>
            <a:pPr lvl="1">
              <a:buFont typeface="Courier New" panose="02070309020205020404" pitchFamily="49" charset="0"/>
              <a:buChar char="o"/>
            </a:pPr>
            <a:r>
              <a:rPr lang="en-IE" dirty="0"/>
              <a:t>Related to core material characteristics, B</a:t>
            </a:r>
            <a:r>
              <a:rPr lang="en-IE" baseline="-25000" dirty="0"/>
              <a:t>DC</a:t>
            </a:r>
            <a:r>
              <a:rPr lang="en-IE" dirty="0"/>
              <a:t>, B</a:t>
            </a:r>
            <a:r>
              <a:rPr lang="en-IE" baseline="-25000" dirty="0"/>
              <a:t>AC</a:t>
            </a:r>
            <a:r>
              <a:rPr lang="en-IE" dirty="0"/>
              <a:t>, F</a:t>
            </a:r>
            <a:r>
              <a:rPr lang="en-IE" baseline="-25000" dirty="0"/>
              <a:t>SW </a:t>
            </a:r>
          </a:p>
          <a:p>
            <a:pPr>
              <a:spcBef>
                <a:spcPts val="800"/>
              </a:spcBef>
              <a:buFont typeface="Arial" panose="020B0604020202020204" pitchFamily="34" charset="0"/>
              <a:buChar char="•"/>
            </a:pPr>
            <a:r>
              <a:rPr lang="en-IE" b="1" dirty="0">
                <a:solidFill>
                  <a:srgbClr val="0000FF"/>
                </a:solidFill>
              </a:rPr>
              <a:t>External</a:t>
            </a:r>
            <a:r>
              <a:rPr lang="en-IE" dirty="0">
                <a:solidFill>
                  <a:srgbClr val="0000FF"/>
                </a:solidFill>
              </a:rPr>
              <a:t> </a:t>
            </a:r>
            <a:r>
              <a:rPr lang="en-IE" dirty="0"/>
              <a:t>loss</a:t>
            </a:r>
          </a:p>
          <a:p>
            <a:pPr lvl="1">
              <a:buFont typeface="Courier New" panose="02070309020205020404" pitchFamily="49" charset="0"/>
              <a:buChar char="o"/>
            </a:pPr>
            <a:r>
              <a:rPr lang="en-IE" dirty="0"/>
              <a:t>Leakage inductance energy</a:t>
            </a:r>
          </a:p>
          <a:p>
            <a:pPr lvl="2">
              <a:spcBef>
                <a:spcPts val="1600"/>
              </a:spcBef>
              <a:buFont typeface="Wingdings" panose="05000000000000000000" pitchFamily="2" charset="2"/>
              <a:buChar char="§"/>
            </a:pPr>
            <a:r>
              <a:rPr lang="en-IE" sz="2133" dirty="0"/>
              <a:t>Large percentage of this power dissipated in external clamp circuit or RC snubber</a:t>
            </a:r>
          </a:p>
          <a:p>
            <a:pPr lvl="2">
              <a:buFont typeface="Wingdings" panose="05000000000000000000" pitchFamily="2" charset="2"/>
              <a:buChar char="§"/>
            </a:pPr>
            <a:r>
              <a:rPr lang="en-IE" sz="2133" dirty="0"/>
              <a:t>Magnetizing energy also dissipated – depends on clamp level and leakage inductance </a:t>
            </a:r>
          </a:p>
        </p:txBody>
      </p:sp>
      <p:sp>
        <p:nvSpPr>
          <p:cNvPr id="5" name="Slide Number Placeholder 4">
            <a:extLst>
              <a:ext uri="{FF2B5EF4-FFF2-40B4-BE49-F238E27FC236}">
                <a16:creationId xmlns:a16="http://schemas.microsoft.com/office/drawing/2014/main" id="{DA3EB664-D9A6-7F40-BA5F-7B7835BABEBF}"/>
              </a:ext>
            </a:extLst>
          </p:cNvPr>
          <p:cNvSpPr>
            <a:spLocks noGrp="1"/>
          </p:cNvSpPr>
          <p:nvPr>
            <p:ph type="sldNum" sz="quarter" idx="10"/>
          </p:nvPr>
        </p:nvSpPr>
        <p:spPr/>
        <p:txBody>
          <a:bodyPr/>
          <a:lstStyle/>
          <a:p>
            <a:pPr>
              <a:defRPr/>
            </a:pPr>
            <a:fld id="{2B97888F-6AF7-4263-B69D-592D8C33BAC7}" type="slidenum">
              <a:rPr lang="en-US" smtClean="0"/>
              <a:pPr>
                <a:defRPr/>
              </a:pPr>
              <a:t>20</a:t>
            </a:fld>
            <a:endParaRPr lang="en-US"/>
          </a:p>
        </p:txBody>
      </p:sp>
      <p:graphicFrame>
        <p:nvGraphicFramePr>
          <p:cNvPr id="4" name="Object 3"/>
          <p:cNvGraphicFramePr>
            <a:graphicFrameLocks noChangeAspect="1"/>
          </p:cNvGraphicFramePr>
          <p:nvPr/>
        </p:nvGraphicFramePr>
        <p:xfrm>
          <a:off x="4965033" y="3721528"/>
          <a:ext cx="2922196" cy="706093"/>
        </p:xfrm>
        <a:graphic>
          <a:graphicData uri="http://schemas.openxmlformats.org/presentationml/2006/ole">
            <mc:AlternateContent xmlns:mc="http://schemas.openxmlformats.org/markup-compatibility/2006">
              <mc:Choice xmlns:v="urn:schemas-microsoft-com:vml" Requires="v">
                <p:oleObj spid="_x0000_s3077" name="Equation" r:id="rId4" imgW="1574640" imgH="380880" progId="Equation.DSMT4">
                  <p:embed/>
                </p:oleObj>
              </mc:Choice>
              <mc:Fallback>
                <p:oleObj name="Equation" r:id="rId4" imgW="1574640" imgH="380880" progId="Equation.DSMT4">
                  <p:embed/>
                  <p:pic>
                    <p:nvPicPr>
                      <p:cNvPr id="4" name="Object 3"/>
                      <p:cNvPicPr/>
                      <p:nvPr/>
                    </p:nvPicPr>
                    <p:blipFill>
                      <a:blip r:embed="rId5"/>
                      <a:stretch>
                        <a:fillRect/>
                      </a:stretch>
                    </p:blipFill>
                    <p:spPr>
                      <a:xfrm>
                        <a:off x="4965033" y="3721528"/>
                        <a:ext cx="2922196" cy="706093"/>
                      </a:xfrm>
                      <a:prstGeom prst="rect">
                        <a:avLst/>
                      </a:prstGeom>
                    </p:spPr>
                  </p:pic>
                </p:oleObj>
              </mc:Fallback>
            </mc:AlternateContent>
          </a:graphicData>
        </a:graphic>
      </p:graphicFrame>
    </p:spTree>
    <p:extLst>
      <p:ext uri="{BB962C8B-B14F-4D97-AF65-F5344CB8AC3E}">
        <p14:creationId xmlns:p14="http://schemas.microsoft.com/office/powerpoint/2010/main" val="925935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35" y="142888"/>
            <a:ext cx="11277600" cy="647017"/>
          </a:xfrm>
        </p:spPr>
        <p:txBody>
          <a:bodyPr/>
          <a:lstStyle/>
          <a:p>
            <a:r>
              <a:rPr lang="en-IE" sz="3200" dirty="0"/>
              <a:t>Flyback transformer </a:t>
            </a:r>
            <a:r>
              <a:rPr lang="en-IE" sz="3200" dirty="0">
                <a:solidFill>
                  <a:schemeClr val="tx1"/>
                </a:solidFill>
              </a:rPr>
              <a:t>– impact of leakage inductance</a:t>
            </a:r>
          </a:p>
        </p:txBody>
      </p:sp>
      <p:sp>
        <p:nvSpPr>
          <p:cNvPr id="3" name="Slide Number Placeholder 2">
            <a:extLst>
              <a:ext uri="{FF2B5EF4-FFF2-40B4-BE49-F238E27FC236}">
                <a16:creationId xmlns:a16="http://schemas.microsoft.com/office/drawing/2014/main" id="{250BD90F-7FA1-614A-B4FB-ECC978862E5C}"/>
              </a:ext>
            </a:extLst>
          </p:cNvPr>
          <p:cNvSpPr>
            <a:spLocks noGrp="1"/>
          </p:cNvSpPr>
          <p:nvPr>
            <p:ph type="sldNum" sz="quarter" idx="10"/>
          </p:nvPr>
        </p:nvSpPr>
        <p:spPr/>
        <p:txBody>
          <a:bodyPr/>
          <a:lstStyle/>
          <a:p>
            <a:pPr>
              <a:defRPr/>
            </a:pPr>
            <a:fld id="{2B97888F-6AF7-4263-B69D-592D8C33BAC7}" type="slidenum">
              <a:rPr lang="en-US" smtClean="0"/>
              <a:pPr>
                <a:defRPr/>
              </a:pPr>
              <a:t>21</a:t>
            </a:fld>
            <a:endParaRPr lang="en-US"/>
          </a:p>
        </p:txBody>
      </p:sp>
      <p:sp>
        <p:nvSpPr>
          <p:cNvPr id="7" name="Rectangle 6"/>
          <p:cNvSpPr/>
          <p:nvPr/>
        </p:nvSpPr>
        <p:spPr>
          <a:xfrm>
            <a:off x="290845" y="3481891"/>
            <a:ext cx="6101488" cy="2697726"/>
          </a:xfrm>
          <a:prstGeom prst="rect">
            <a:avLst/>
          </a:prstGeom>
        </p:spPr>
        <p:txBody>
          <a:bodyPr wrap="square">
            <a:spAutoFit/>
          </a:bodyPr>
          <a:lstStyle/>
          <a:p>
            <a:r>
              <a:rPr lang="en-US" sz="2133" b="1" dirty="0">
                <a:solidFill>
                  <a:srgbClr val="0000FF"/>
                </a:solidFill>
              </a:rPr>
              <a:t>Leakage inductance affects:</a:t>
            </a:r>
          </a:p>
          <a:p>
            <a:pPr marL="457189" indent="-457189">
              <a:spcBef>
                <a:spcPts val="400"/>
              </a:spcBef>
              <a:buFont typeface="Arial" panose="020B0604020202020204" pitchFamily="34" charset="0"/>
              <a:buChar char="•"/>
            </a:pPr>
            <a:r>
              <a:rPr lang="en-US" sz="2133" dirty="0"/>
              <a:t>Conversion efficiency</a:t>
            </a:r>
          </a:p>
          <a:p>
            <a:pPr marL="457189" indent="-457189">
              <a:spcBef>
                <a:spcPts val="400"/>
              </a:spcBef>
              <a:buFont typeface="Arial" panose="020B0604020202020204" pitchFamily="34" charset="0"/>
              <a:buChar char="•"/>
            </a:pPr>
            <a:r>
              <a:rPr lang="en-US" sz="2133" dirty="0"/>
              <a:t>Voltage spikes during commutation</a:t>
            </a:r>
          </a:p>
          <a:p>
            <a:pPr marL="965036" lvl="1" indent="-457189">
              <a:spcBef>
                <a:spcPts val="400"/>
              </a:spcBef>
              <a:buFont typeface="Arial" panose="020B0604020202020204" pitchFamily="34" charset="0"/>
              <a:buChar char="–"/>
            </a:pPr>
            <a:r>
              <a:rPr lang="en-US" sz="2133" dirty="0"/>
              <a:t>clamp circuits and snubbers</a:t>
            </a:r>
          </a:p>
          <a:p>
            <a:pPr marL="457189" indent="-457189">
              <a:spcBef>
                <a:spcPts val="400"/>
              </a:spcBef>
              <a:buFont typeface="Arial" panose="020B0604020202020204" pitchFamily="34" charset="0"/>
              <a:buChar char="•"/>
            </a:pPr>
            <a:r>
              <a:rPr lang="en-US" sz="2133" dirty="0"/>
              <a:t>Current slew rate &amp; loss of volt-seconds</a:t>
            </a:r>
            <a:endParaRPr lang="en-US" sz="2133" b="1" dirty="0"/>
          </a:p>
          <a:p>
            <a:pPr marL="457189" indent="-457189">
              <a:spcBef>
                <a:spcPts val="400"/>
              </a:spcBef>
              <a:buFont typeface="Arial" panose="020B0604020202020204" pitchFamily="34" charset="0"/>
              <a:buChar char="•"/>
            </a:pPr>
            <a:r>
              <a:rPr lang="en-US" sz="2133" dirty="0"/>
              <a:t>H-field radiated EMI</a:t>
            </a:r>
          </a:p>
          <a:p>
            <a:pPr marL="457189" indent="-457189">
              <a:spcBef>
                <a:spcPts val="400"/>
              </a:spcBef>
              <a:buFont typeface="Arial" panose="020B0604020202020204" pitchFamily="34" charset="0"/>
              <a:buChar char="•"/>
            </a:pPr>
            <a:r>
              <a:rPr lang="en-US" sz="2133" dirty="0"/>
              <a:t>Cross regulation in multi-output designs</a:t>
            </a:r>
          </a:p>
        </p:txBody>
      </p:sp>
      <p:pic>
        <p:nvPicPr>
          <p:cNvPr id="4506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r="2370"/>
          <a:stretch/>
        </p:blipFill>
        <p:spPr bwMode="auto">
          <a:xfrm>
            <a:off x="5892983" y="796697"/>
            <a:ext cx="6256684" cy="541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646" y="654516"/>
            <a:ext cx="5280340" cy="286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740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33" y="142887"/>
            <a:ext cx="11882967" cy="647019"/>
          </a:xfrm>
        </p:spPr>
        <p:txBody>
          <a:bodyPr/>
          <a:lstStyle/>
          <a:p>
            <a:r>
              <a:rPr lang="en-US" sz="3200" dirty="0"/>
              <a:t>Flyback transformer design </a:t>
            </a:r>
            <a:r>
              <a:rPr lang="en-US" sz="3200" dirty="0">
                <a:solidFill>
                  <a:schemeClr val="tx1"/>
                </a:solidFill>
              </a:rPr>
              <a:t>– impact on efficiency / x-</a:t>
            </a:r>
            <a:r>
              <a:rPr lang="en-US" sz="3200" dirty="0" err="1">
                <a:solidFill>
                  <a:schemeClr val="tx1"/>
                </a:solidFill>
              </a:rPr>
              <a:t>reg</a:t>
            </a:r>
            <a:endParaRPr lang="en-US" sz="3200" dirty="0">
              <a:solidFill>
                <a:schemeClr val="tx1"/>
              </a:solidFill>
            </a:endParaRPr>
          </a:p>
        </p:txBody>
      </p:sp>
      <p:sp>
        <p:nvSpPr>
          <p:cNvPr id="3" name="Content Placeholder 2"/>
          <p:cNvSpPr>
            <a:spLocks noGrp="1"/>
          </p:cNvSpPr>
          <p:nvPr>
            <p:ph idx="1"/>
          </p:nvPr>
        </p:nvSpPr>
        <p:spPr>
          <a:xfrm>
            <a:off x="516466" y="765285"/>
            <a:ext cx="10303935" cy="3656152"/>
          </a:xfrm>
        </p:spPr>
        <p:txBody>
          <a:bodyPr/>
          <a:lstStyle/>
          <a:p>
            <a:pPr marL="457189" indent="-457189">
              <a:buFont typeface="+mj-lt"/>
              <a:buAutoNum type="arabicPeriod"/>
            </a:pPr>
            <a:r>
              <a:rPr lang="en-US" sz="1867" dirty="0"/>
              <a:t>Guidelines to </a:t>
            </a:r>
            <a:r>
              <a:rPr lang="en-US" sz="1867" b="1" dirty="0">
                <a:solidFill>
                  <a:srgbClr val="0000FF"/>
                </a:solidFill>
              </a:rPr>
              <a:t>optimize efficiency</a:t>
            </a:r>
          </a:p>
          <a:p>
            <a:pPr marL="731502" lvl="1"/>
            <a:r>
              <a:rPr lang="en-US" sz="1867" dirty="0"/>
              <a:t>Choose the transformer </a:t>
            </a:r>
            <a:r>
              <a:rPr lang="en-US" sz="1867" b="1" dirty="0"/>
              <a:t>turns ratio </a:t>
            </a:r>
            <a:r>
              <a:rPr lang="en-US" sz="1867" dirty="0"/>
              <a:t>for best efficiency and duty cycle range</a:t>
            </a:r>
          </a:p>
          <a:p>
            <a:pPr marL="731502" lvl="1"/>
            <a:r>
              <a:rPr lang="en-US" sz="1867" dirty="0"/>
              <a:t>Minimize </a:t>
            </a:r>
            <a:r>
              <a:rPr lang="en-US" sz="1867" b="1" dirty="0"/>
              <a:t>leakage inductance </a:t>
            </a:r>
            <a:r>
              <a:rPr lang="en-US" sz="1867" dirty="0"/>
              <a:t>from primary to main (high-current) secondary</a:t>
            </a:r>
          </a:p>
          <a:p>
            <a:pPr lvl="2"/>
            <a:r>
              <a:rPr lang="en-US" sz="1867" dirty="0"/>
              <a:t>Interleave</a:t>
            </a:r>
            <a:r>
              <a:rPr lang="en-US" sz="1867" b="1" dirty="0"/>
              <a:t> </a:t>
            </a:r>
            <a:r>
              <a:rPr lang="en-US" sz="1867" dirty="0"/>
              <a:t>primary around secondary (or vice versa if N</a:t>
            </a:r>
            <a:r>
              <a:rPr lang="en-US" sz="1867" baseline="-25000" dirty="0"/>
              <a:t>P</a:t>
            </a:r>
            <a:r>
              <a:rPr lang="en-US" sz="1867" dirty="0"/>
              <a:t> &lt; N</a:t>
            </a:r>
            <a:r>
              <a:rPr lang="en-US" sz="1867" baseline="-25000" dirty="0"/>
              <a:t>S</a:t>
            </a:r>
            <a:r>
              <a:rPr lang="en-US" sz="1867" dirty="0"/>
              <a:t>)</a:t>
            </a:r>
          </a:p>
          <a:p>
            <a:pPr lvl="2"/>
            <a:r>
              <a:rPr lang="en-US" sz="1867" dirty="0"/>
              <a:t>Reduces voltage spikes and power dissipation</a:t>
            </a:r>
          </a:p>
          <a:p>
            <a:pPr lvl="2"/>
            <a:r>
              <a:rPr lang="en-US" sz="1867" dirty="0"/>
              <a:t>Locate highest power secondary closest to primary (multi-output designs)</a:t>
            </a:r>
          </a:p>
          <a:p>
            <a:pPr marL="731502" lvl="1"/>
            <a:r>
              <a:rPr lang="en-US" sz="1867" dirty="0"/>
              <a:t>Minimize transformer high-frequency </a:t>
            </a:r>
            <a:r>
              <a:rPr lang="en-US" sz="1867" b="1" dirty="0"/>
              <a:t>conduction loss</a:t>
            </a:r>
          </a:p>
          <a:p>
            <a:pPr lvl="2"/>
            <a:r>
              <a:rPr lang="en-US" sz="1867" dirty="0"/>
              <a:t>Use bifilar or </a:t>
            </a:r>
            <a:r>
              <a:rPr lang="en-US" sz="1867" dirty="0" err="1"/>
              <a:t>multifilar</a:t>
            </a:r>
            <a:r>
              <a:rPr lang="en-US" sz="1867" dirty="0"/>
              <a:t> wires when necessary to reduce AC resistance</a:t>
            </a:r>
          </a:p>
          <a:p>
            <a:pPr lvl="2"/>
            <a:r>
              <a:rPr lang="en-US" sz="1867" dirty="0"/>
              <a:t>Interleave primary and secondary windings</a:t>
            </a:r>
          </a:p>
          <a:p>
            <a:pPr lvl="2"/>
            <a:r>
              <a:rPr lang="en-US" sz="1867" dirty="0"/>
              <a:t>Select core shape for minimum number of layers (wide bobbin width)</a:t>
            </a:r>
          </a:p>
        </p:txBody>
      </p:sp>
      <p:sp>
        <p:nvSpPr>
          <p:cNvPr id="7" name="Slide Number Placeholder 6">
            <a:extLst>
              <a:ext uri="{FF2B5EF4-FFF2-40B4-BE49-F238E27FC236}">
                <a16:creationId xmlns:a16="http://schemas.microsoft.com/office/drawing/2014/main" id="{F7D23360-36E3-804F-B605-E91EB61BB90C}"/>
              </a:ext>
            </a:extLst>
          </p:cNvPr>
          <p:cNvSpPr>
            <a:spLocks noGrp="1"/>
          </p:cNvSpPr>
          <p:nvPr>
            <p:ph type="sldNum" sz="quarter" idx="10"/>
          </p:nvPr>
        </p:nvSpPr>
        <p:spPr/>
        <p:txBody>
          <a:bodyPr/>
          <a:lstStyle/>
          <a:p>
            <a:pPr>
              <a:defRPr/>
            </a:pPr>
            <a:fld id="{2B97888F-6AF7-4263-B69D-592D8C33BAC7}" type="slidenum">
              <a:rPr lang="en-US" smtClean="0"/>
              <a:pPr>
                <a:defRPr/>
              </a:pPr>
              <a:t>22</a:t>
            </a:fld>
            <a:endParaRPr lang="en-US"/>
          </a:p>
        </p:txBody>
      </p:sp>
      <p:sp>
        <p:nvSpPr>
          <p:cNvPr id="4" name="Rectangle 3"/>
          <p:cNvSpPr/>
          <p:nvPr/>
        </p:nvSpPr>
        <p:spPr>
          <a:xfrm>
            <a:off x="424639" y="713430"/>
            <a:ext cx="10649148" cy="347618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a:p>
        </p:txBody>
      </p:sp>
      <p:sp>
        <p:nvSpPr>
          <p:cNvPr id="5" name="Rectangle 4"/>
          <p:cNvSpPr/>
          <p:nvPr/>
        </p:nvSpPr>
        <p:spPr>
          <a:xfrm>
            <a:off x="424638" y="4328490"/>
            <a:ext cx="10649148" cy="176422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516466" y="4404208"/>
            <a:ext cx="10557321" cy="1528945"/>
          </a:xfrm>
          <a:prstGeom prst="rect">
            <a:avLst/>
          </a:prstGeom>
        </p:spPr>
        <p:txBody>
          <a:bodyPr wrap="square">
            <a:spAutoFit/>
          </a:bodyPr>
          <a:lstStyle/>
          <a:p>
            <a:pPr marL="457189" indent="-457189">
              <a:spcBef>
                <a:spcPts val="800"/>
              </a:spcBef>
              <a:buFont typeface="+mj-lt"/>
              <a:buAutoNum type="arabicPeriod" startAt="2"/>
            </a:pPr>
            <a:r>
              <a:rPr lang="en-US" sz="1867" dirty="0"/>
              <a:t>Guidelines to </a:t>
            </a:r>
            <a:r>
              <a:rPr lang="en-US" sz="1867" b="1" dirty="0">
                <a:solidFill>
                  <a:srgbClr val="0000FF"/>
                </a:solidFill>
              </a:rPr>
              <a:t>optimize cross regulation</a:t>
            </a:r>
          </a:p>
          <a:p>
            <a:pPr marL="731502" lvl="1" indent="-256026">
              <a:buFont typeface="Arial" panose="020B0604020202020204" pitchFamily="34" charset="0"/>
              <a:buChar char="–"/>
            </a:pPr>
            <a:r>
              <a:rPr lang="en-US" sz="1867" dirty="0"/>
              <a:t>Minimize </a:t>
            </a:r>
            <a:r>
              <a:rPr lang="en-US" sz="1867" b="1" dirty="0"/>
              <a:t>leakage inductance </a:t>
            </a:r>
            <a:r>
              <a:rPr lang="en-US" sz="1867" i="1" dirty="0"/>
              <a:t>between secondary windings</a:t>
            </a:r>
            <a:r>
              <a:rPr lang="en-US" sz="1867" dirty="0"/>
              <a:t> as it impacts cross regulation and secondary current wave shapes</a:t>
            </a:r>
          </a:p>
          <a:p>
            <a:pPr marL="950952" lvl="2" indent="-182875">
              <a:buFont typeface="Arial" panose="020B0604020202020204" pitchFamily="34" charset="0"/>
              <a:buChar char="•"/>
            </a:pPr>
            <a:r>
              <a:rPr lang="en-US" sz="1867" dirty="0"/>
              <a:t>Wind two highest power secondaries </a:t>
            </a:r>
            <a:r>
              <a:rPr lang="en-US" sz="1867" b="1" dirty="0"/>
              <a:t>bifilar</a:t>
            </a:r>
            <a:r>
              <a:rPr lang="en-US" sz="1867" dirty="0"/>
              <a:t> for best coupling</a:t>
            </a:r>
          </a:p>
          <a:p>
            <a:pPr marL="950952" lvl="2" indent="-182875">
              <a:buFont typeface="Arial" panose="020B0604020202020204" pitchFamily="34" charset="0"/>
              <a:buChar char="•"/>
            </a:pPr>
            <a:r>
              <a:rPr lang="en-US" sz="1867" dirty="0"/>
              <a:t>Consider </a:t>
            </a:r>
            <a:r>
              <a:rPr lang="en-US" sz="1867" b="1" dirty="0"/>
              <a:t>DC or AC stacking </a:t>
            </a:r>
            <a:r>
              <a:rPr lang="en-US" sz="1867" dirty="0"/>
              <a:t>for same polarity outputs that share common GND</a:t>
            </a:r>
          </a:p>
        </p:txBody>
      </p:sp>
    </p:spTree>
    <p:extLst>
      <p:ext uri="{BB962C8B-B14F-4D97-AF65-F5344CB8AC3E}">
        <p14:creationId xmlns:p14="http://schemas.microsoft.com/office/powerpoint/2010/main" val="210765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0285" y="139499"/>
            <a:ext cx="11837919" cy="682539"/>
          </a:xfrm>
        </p:spPr>
        <p:txBody>
          <a:bodyPr/>
          <a:lstStyle/>
          <a:p>
            <a:r>
              <a:rPr lang="en-US" sz="3200" cap="none" dirty="0"/>
              <a:t>Dual-output transformer construction #1 </a:t>
            </a:r>
            <a:r>
              <a:rPr lang="en-US" sz="3200" cap="none" dirty="0">
                <a:solidFill>
                  <a:schemeClr val="tx1"/>
                </a:solidFill>
              </a:rPr>
              <a:t>14 : 28 : 7</a:t>
            </a:r>
          </a:p>
        </p:txBody>
      </p:sp>
      <p:sp>
        <p:nvSpPr>
          <p:cNvPr id="3" name="Slide Number Placeholder 2">
            <a:extLst>
              <a:ext uri="{FF2B5EF4-FFF2-40B4-BE49-F238E27FC236}">
                <a16:creationId xmlns:a16="http://schemas.microsoft.com/office/drawing/2014/main" id="{2193B7DD-4BBA-0947-806A-E3BE3A6533D3}"/>
              </a:ext>
            </a:extLst>
          </p:cNvPr>
          <p:cNvSpPr>
            <a:spLocks noGrp="1"/>
          </p:cNvSpPr>
          <p:nvPr>
            <p:ph type="sldNum" sz="quarter" idx="10"/>
          </p:nvPr>
        </p:nvSpPr>
        <p:spPr/>
        <p:txBody>
          <a:bodyPr/>
          <a:lstStyle/>
          <a:p>
            <a:pPr>
              <a:defRPr/>
            </a:pPr>
            <a:fld id="{4E6118DC-F0C3-4C61-9EEA-2C495CD04587}" type="slidenum">
              <a:rPr lang="en-US" smtClean="0"/>
              <a:pPr>
                <a:defRPr/>
              </a:pPr>
              <a:t>23</a:t>
            </a:fld>
            <a:endParaRPr lang="en-US" dirty="0"/>
          </a:p>
        </p:txBody>
      </p:sp>
      <p:sp>
        <p:nvSpPr>
          <p:cNvPr id="2" name="Rectangle 1"/>
          <p:cNvSpPr/>
          <p:nvPr/>
        </p:nvSpPr>
        <p:spPr>
          <a:xfrm>
            <a:off x="333376" y="4568813"/>
            <a:ext cx="11353297" cy="1179618"/>
          </a:xfrm>
          <a:prstGeom prst="rect">
            <a:avLst/>
          </a:prstGeom>
        </p:spPr>
        <p:txBody>
          <a:bodyPr wrap="square">
            <a:spAutoFit/>
          </a:bodyPr>
          <a:lstStyle/>
          <a:p>
            <a:r>
              <a:rPr lang="en-US" sz="2133" b="1" dirty="0">
                <a:solidFill>
                  <a:srgbClr val="0000FF"/>
                </a:solidFill>
              </a:rPr>
              <a:t>Primary winding 50/50 </a:t>
            </a:r>
            <a:r>
              <a:rPr lang="en-US" sz="2133" b="1" dirty="0">
                <a:solidFill>
                  <a:srgbClr val="FF0000"/>
                </a:solidFill>
              </a:rPr>
              <a:t>parallel</a:t>
            </a:r>
            <a:r>
              <a:rPr lang="en-US" sz="2133" b="1" dirty="0">
                <a:solidFill>
                  <a:srgbClr val="0000FF"/>
                </a:solidFill>
              </a:rPr>
              <a:t> split</a:t>
            </a:r>
          </a:p>
          <a:p>
            <a:pPr>
              <a:spcBef>
                <a:spcPts val="800"/>
              </a:spcBef>
            </a:pPr>
            <a:r>
              <a:rPr lang="en-US" sz="2133" dirty="0"/>
              <a:t>Parallel primary windings is a more convenient construction, but the </a:t>
            </a:r>
            <a:r>
              <a:rPr lang="en-US" sz="2133" b="1" dirty="0"/>
              <a:t>high dv/</a:t>
            </a:r>
            <a:r>
              <a:rPr lang="en-US" sz="2133" b="1" dirty="0" err="1"/>
              <a:t>dt</a:t>
            </a:r>
            <a:r>
              <a:rPr lang="en-US" sz="2133" b="1" dirty="0"/>
              <a:t> (noisy) SW node voltage </a:t>
            </a:r>
            <a:r>
              <a:rPr lang="en-US" sz="2133" dirty="0"/>
              <a:t>appears both on the inner and outer layers</a:t>
            </a:r>
          </a:p>
        </p:txBody>
      </p:sp>
      <p:pic>
        <p:nvPicPr>
          <p:cNvPr id="522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6" y="865717"/>
            <a:ext cx="11216640" cy="3254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551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0285" y="139499"/>
            <a:ext cx="11837919" cy="682539"/>
          </a:xfrm>
        </p:spPr>
        <p:txBody>
          <a:bodyPr/>
          <a:lstStyle/>
          <a:p>
            <a:r>
              <a:rPr lang="en-US" sz="3200" cap="none" dirty="0"/>
              <a:t>Dual-output transformer construction #2 </a:t>
            </a:r>
            <a:r>
              <a:rPr lang="en-US" sz="3200" cap="none" dirty="0">
                <a:solidFill>
                  <a:schemeClr val="tx1"/>
                </a:solidFill>
              </a:rPr>
              <a:t>14 : 28 : 7</a:t>
            </a:r>
          </a:p>
        </p:txBody>
      </p:sp>
      <p:sp>
        <p:nvSpPr>
          <p:cNvPr id="2" name="Slide Number Placeholder 1">
            <a:extLst>
              <a:ext uri="{FF2B5EF4-FFF2-40B4-BE49-F238E27FC236}">
                <a16:creationId xmlns:a16="http://schemas.microsoft.com/office/drawing/2014/main" id="{6B7F27BA-7FAD-444B-858A-FA23F42AB36F}"/>
              </a:ext>
            </a:extLst>
          </p:cNvPr>
          <p:cNvSpPr>
            <a:spLocks noGrp="1"/>
          </p:cNvSpPr>
          <p:nvPr>
            <p:ph type="sldNum" sz="quarter" idx="10"/>
          </p:nvPr>
        </p:nvSpPr>
        <p:spPr/>
        <p:txBody>
          <a:bodyPr/>
          <a:lstStyle/>
          <a:p>
            <a:pPr>
              <a:defRPr/>
            </a:pPr>
            <a:fld id="{4E6118DC-F0C3-4C61-9EEA-2C495CD04587}" type="slidenum">
              <a:rPr lang="en-US" smtClean="0"/>
              <a:pPr>
                <a:defRPr/>
              </a:pPr>
              <a:t>24</a:t>
            </a:fld>
            <a:endParaRPr lang="en-US" dirty="0"/>
          </a:p>
        </p:txBody>
      </p:sp>
      <p:sp>
        <p:nvSpPr>
          <p:cNvPr id="11" name="TextBox 10"/>
          <p:cNvSpPr txBox="1"/>
          <p:nvPr/>
        </p:nvSpPr>
        <p:spPr>
          <a:xfrm>
            <a:off x="355598" y="4228715"/>
            <a:ext cx="11577113" cy="1989968"/>
          </a:xfrm>
          <a:prstGeom prst="rect">
            <a:avLst/>
          </a:prstGeom>
          <a:noFill/>
        </p:spPr>
        <p:txBody>
          <a:bodyPr wrap="square" rtlCol="0">
            <a:spAutoFit/>
          </a:bodyPr>
          <a:lstStyle/>
          <a:p>
            <a:r>
              <a:rPr lang="en-US" sz="2133" b="1" dirty="0">
                <a:solidFill>
                  <a:srgbClr val="0000FF"/>
                </a:solidFill>
              </a:rPr>
              <a:t>Primary winding 50/50 </a:t>
            </a:r>
            <a:r>
              <a:rPr lang="en-US" sz="2133" b="1" dirty="0">
                <a:solidFill>
                  <a:srgbClr val="FF0000"/>
                </a:solidFill>
              </a:rPr>
              <a:t>series</a:t>
            </a:r>
            <a:r>
              <a:rPr lang="en-US" sz="2133" b="1" dirty="0">
                <a:solidFill>
                  <a:srgbClr val="0000FF"/>
                </a:solidFill>
              </a:rPr>
              <a:t> split</a:t>
            </a:r>
          </a:p>
          <a:p>
            <a:pPr>
              <a:spcBef>
                <a:spcPts val="800"/>
              </a:spcBef>
            </a:pPr>
            <a:r>
              <a:rPr lang="en-US" sz="2133" dirty="0"/>
              <a:t>Wind first </a:t>
            </a:r>
            <a:r>
              <a:rPr lang="en-US" sz="2133" b="1" dirty="0"/>
              <a:t>half</a:t>
            </a:r>
            <a:r>
              <a:rPr lang="en-US" sz="2133" dirty="0"/>
              <a:t> of primary on inside layer nearest the bobbin and the other </a:t>
            </a:r>
            <a:r>
              <a:rPr lang="en-US" sz="2133" b="1" dirty="0"/>
              <a:t>half</a:t>
            </a:r>
            <a:r>
              <a:rPr lang="en-US" sz="2133" dirty="0"/>
              <a:t> on the outside</a:t>
            </a:r>
          </a:p>
          <a:p>
            <a:pPr marL="380990" indent="-380990">
              <a:spcBef>
                <a:spcPts val="400"/>
              </a:spcBef>
              <a:buFont typeface="Symbol"/>
              <a:buChar char="®"/>
            </a:pPr>
            <a:r>
              <a:rPr lang="en-US" sz="2133" dirty="0">
                <a:sym typeface="Symbol"/>
              </a:rPr>
              <a:t>N</a:t>
            </a:r>
            <a:r>
              <a:rPr lang="en-US" sz="2133" dirty="0"/>
              <a:t>oisy node (SW) </a:t>
            </a:r>
            <a:r>
              <a:rPr lang="en-US" sz="2133" b="1" dirty="0"/>
              <a:t>shielded</a:t>
            </a:r>
            <a:r>
              <a:rPr lang="en-US" sz="2133" dirty="0"/>
              <a:t> on inside &amp; quiet node (VIN) connects to outside layer</a:t>
            </a:r>
          </a:p>
          <a:p>
            <a:pPr marL="380990" indent="-380990">
              <a:spcBef>
                <a:spcPts val="400"/>
              </a:spcBef>
              <a:buFont typeface="Symbol"/>
              <a:buChar char="®"/>
            </a:pPr>
            <a:r>
              <a:rPr lang="en-US" sz="2133" dirty="0"/>
              <a:t>Place windings with similar dv/</a:t>
            </a:r>
            <a:r>
              <a:rPr lang="en-US" sz="2133" dirty="0" err="1"/>
              <a:t>dt</a:t>
            </a:r>
            <a:r>
              <a:rPr lang="en-US" sz="2133" dirty="0"/>
              <a:t> adjacent to each other to reduce interwinding capacitance </a:t>
            </a:r>
          </a:p>
          <a:p>
            <a:pPr>
              <a:spcBef>
                <a:spcPts val="400"/>
              </a:spcBef>
            </a:pPr>
            <a:r>
              <a:rPr lang="en-US" sz="2133" dirty="0">
                <a:sym typeface="Symbol"/>
              </a:rPr>
              <a:t> B</a:t>
            </a:r>
            <a:r>
              <a:rPr lang="en-US" sz="2133" dirty="0"/>
              <a:t>etter common-mode EMI performance</a:t>
            </a:r>
            <a:endParaRPr lang="en-US" sz="2400" dirty="0"/>
          </a:p>
        </p:txBody>
      </p:sp>
      <p:pic>
        <p:nvPicPr>
          <p:cNvPr id="532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497" y="848462"/>
            <a:ext cx="11216640" cy="312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220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6413016" y="1186118"/>
            <a:ext cx="0" cy="261389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Industrial – </a:t>
            </a:r>
            <a:r>
              <a:rPr lang="en-US" dirty="0">
                <a:solidFill>
                  <a:schemeClr val="tx1"/>
                </a:solidFill>
              </a:rPr>
              <a:t>Isolation everywhere</a:t>
            </a:r>
          </a:p>
        </p:txBody>
      </p:sp>
      <p:sp>
        <p:nvSpPr>
          <p:cNvPr id="3" name="Slide Number Placeholder 2"/>
          <p:cNvSpPr>
            <a:spLocks noGrp="1"/>
          </p:cNvSpPr>
          <p:nvPr>
            <p:ph type="sldNum" sz="quarter" idx="10"/>
          </p:nvPr>
        </p:nvSpPr>
        <p:spPr/>
        <p:txBody>
          <a:bodyPr/>
          <a:lstStyle/>
          <a:p>
            <a:pPr>
              <a:defRPr/>
            </a:pPr>
            <a:fld id="{2B97888F-6AF7-4263-B69D-592D8C33BAC7}" type="slidenum">
              <a:rPr lang="en-US" smtClean="0"/>
              <a:pPr>
                <a:defRPr/>
              </a:pPr>
              <a:t>3</a:t>
            </a:fld>
            <a:endParaRPr lang="en-US"/>
          </a:p>
        </p:txBody>
      </p:sp>
      <p:cxnSp>
        <p:nvCxnSpPr>
          <p:cNvPr id="12" name="Straight Arrow Connector 11"/>
          <p:cNvCxnSpPr/>
          <p:nvPr/>
        </p:nvCxnSpPr>
        <p:spPr>
          <a:xfrm>
            <a:off x="4417963" y="2173072"/>
            <a:ext cx="985212" cy="1"/>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49225" y="1591771"/>
            <a:ext cx="2868737" cy="1077026"/>
          </a:xfrm>
          <a:prstGeom prst="rect">
            <a:avLst/>
          </a:prstGeom>
          <a:solidFill>
            <a:srgbClr val="DE0000"/>
          </a:solidFill>
        </p:spPr>
        <p:txBody>
          <a:bodyPr wrap="square" rtlCol="0">
            <a:spAutoFit/>
          </a:bodyPr>
          <a:lstStyle/>
          <a:p>
            <a:pPr algn="ctr" fontAlgn="base">
              <a:spcBef>
                <a:spcPct val="0"/>
              </a:spcBef>
              <a:spcAft>
                <a:spcPct val="0"/>
              </a:spcAft>
            </a:pPr>
            <a:r>
              <a:rPr lang="en-US" sz="2133" b="1" dirty="0">
                <a:solidFill>
                  <a:schemeClr val="bg1"/>
                </a:solidFill>
                <a:cs typeface="Arial" charset="0"/>
              </a:rPr>
              <a:t>Wide V</a:t>
            </a:r>
            <a:r>
              <a:rPr lang="en-US" sz="2133" b="1" baseline="-25000" dirty="0">
                <a:solidFill>
                  <a:schemeClr val="bg1"/>
                </a:solidFill>
                <a:cs typeface="Arial" charset="0"/>
              </a:rPr>
              <a:t>IN</a:t>
            </a:r>
          </a:p>
          <a:p>
            <a:pPr algn="ctr" fontAlgn="base">
              <a:spcBef>
                <a:spcPct val="0"/>
              </a:spcBef>
              <a:spcAft>
                <a:spcPct val="0"/>
              </a:spcAft>
            </a:pPr>
            <a:r>
              <a:rPr lang="en-US" sz="2133" b="1" dirty="0">
                <a:solidFill>
                  <a:schemeClr val="bg1"/>
                </a:solidFill>
                <a:cs typeface="Arial" charset="0"/>
              </a:rPr>
              <a:t>24 VDC (15-42V)</a:t>
            </a:r>
          </a:p>
          <a:p>
            <a:pPr algn="ctr" fontAlgn="base">
              <a:spcBef>
                <a:spcPct val="0"/>
              </a:spcBef>
              <a:spcAft>
                <a:spcPct val="0"/>
              </a:spcAft>
            </a:pPr>
            <a:r>
              <a:rPr lang="en-US" sz="2133" b="1" dirty="0">
                <a:solidFill>
                  <a:schemeClr val="bg1"/>
                </a:solidFill>
                <a:cs typeface="Arial" charset="0"/>
              </a:rPr>
              <a:t>PoE (36-57V)</a:t>
            </a:r>
          </a:p>
        </p:txBody>
      </p:sp>
      <p:sp>
        <p:nvSpPr>
          <p:cNvPr id="16" name="TextBox 15"/>
          <p:cNvSpPr txBox="1"/>
          <p:nvPr/>
        </p:nvSpPr>
        <p:spPr>
          <a:xfrm>
            <a:off x="5652979" y="2166287"/>
            <a:ext cx="1459054" cy="502766"/>
          </a:xfrm>
          <a:prstGeom prst="rect">
            <a:avLst/>
          </a:prstGeom>
          <a:noFill/>
        </p:spPr>
        <p:txBody>
          <a:bodyPr wrap="none" rtlCol="0">
            <a:spAutoFit/>
          </a:bodyPr>
          <a:lstStyle/>
          <a:p>
            <a:pPr fontAlgn="base">
              <a:spcBef>
                <a:spcPct val="0"/>
              </a:spcBef>
              <a:spcAft>
                <a:spcPct val="0"/>
              </a:spcAft>
            </a:pPr>
            <a:r>
              <a:rPr lang="en-US" sz="2667" dirty="0">
                <a:solidFill>
                  <a:srgbClr val="000000"/>
                </a:solidFill>
                <a:cs typeface="Arial" charset="0"/>
              </a:rPr>
              <a:t>Isolation</a:t>
            </a:r>
          </a:p>
        </p:txBody>
      </p:sp>
      <p:cxnSp>
        <p:nvCxnSpPr>
          <p:cNvPr id="18" name="Straight Arrow Connector 17"/>
          <p:cNvCxnSpPr/>
          <p:nvPr/>
        </p:nvCxnSpPr>
        <p:spPr>
          <a:xfrm>
            <a:off x="7422860" y="2159830"/>
            <a:ext cx="800484"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403173" y="1732464"/>
            <a:ext cx="2019685" cy="849745"/>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DE0000"/>
              </a:solidFill>
            </a:endParaRPr>
          </a:p>
        </p:txBody>
      </p:sp>
      <p:sp>
        <p:nvSpPr>
          <p:cNvPr id="17" name="TextBox 16"/>
          <p:cNvSpPr txBox="1"/>
          <p:nvPr/>
        </p:nvSpPr>
        <p:spPr>
          <a:xfrm>
            <a:off x="5730803" y="1919843"/>
            <a:ext cx="1306768" cy="420564"/>
          </a:xfrm>
          <a:prstGeom prst="rect">
            <a:avLst/>
          </a:prstGeom>
          <a:solidFill>
            <a:srgbClr val="DE0000"/>
          </a:solidFill>
        </p:spPr>
        <p:txBody>
          <a:bodyPr wrap="none" rtlCol="0">
            <a:spAutoFit/>
          </a:bodyPr>
          <a:lstStyle/>
          <a:p>
            <a:pPr fontAlgn="base">
              <a:spcBef>
                <a:spcPct val="0"/>
              </a:spcBef>
              <a:spcAft>
                <a:spcPct val="0"/>
              </a:spcAft>
            </a:pPr>
            <a:r>
              <a:rPr lang="en-US" sz="2133" b="1" dirty="0">
                <a:solidFill>
                  <a:schemeClr val="bg1"/>
                </a:solidFill>
                <a:cs typeface="Arial" charset="0"/>
              </a:rPr>
              <a:t>Isolation</a:t>
            </a:r>
          </a:p>
        </p:txBody>
      </p:sp>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316" y="3945700"/>
            <a:ext cx="2908912" cy="1797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0551" y="3976372"/>
            <a:ext cx="3105951" cy="1797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8223344" y="1107023"/>
            <a:ext cx="2162079" cy="238995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fontAlgn="base">
              <a:spcBef>
                <a:spcPct val="0"/>
              </a:spcBef>
              <a:spcAft>
                <a:spcPct val="0"/>
              </a:spcAft>
            </a:pPr>
            <a:r>
              <a:rPr lang="en-US" sz="2133" b="1" dirty="0">
                <a:solidFill>
                  <a:srgbClr val="FFFFFF"/>
                </a:solidFill>
              </a:rPr>
              <a:t>IP Phone</a:t>
            </a:r>
          </a:p>
          <a:p>
            <a:pPr algn="ctr" fontAlgn="base">
              <a:spcBef>
                <a:spcPct val="0"/>
              </a:spcBef>
              <a:spcAft>
                <a:spcPct val="0"/>
              </a:spcAft>
            </a:pPr>
            <a:r>
              <a:rPr lang="en-US" sz="2133" b="1" dirty="0">
                <a:solidFill>
                  <a:srgbClr val="FFFFFF"/>
                </a:solidFill>
              </a:rPr>
              <a:t>IP Surveillance</a:t>
            </a:r>
          </a:p>
          <a:p>
            <a:pPr algn="ctr" fontAlgn="base">
              <a:spcBef>
                <a:spcPct val="0"/>
              </a:spcBef>
              <a:spcAft>
                <a:spcPct val="0"/>
              </a:spcAft>
            </a:pPr>
            <a:r>
              <a:rPr lang="en-US" sz="2133" b="1" dirty="0">
                <a:solidFill>
                  <a:srgbClr val="FFFFFF"/>
                </a:solidFill>
              </a:rPr>
              <a:t>Sensors</a:t>
            </a:r>
          </a:p>
          <a:p>
            <a:pPr algn="ctr" fontAlgn="base">
              <a:spcBef>
                <a:spcPct val="0"/>
              </a:spcBef>
              <a:spcAft>
                <a:spcPct val="0"/>
              </a:spcAft>
            </a:pPr>
            <a:r>
              <a:rPr lang="en-US" sz="2133" b="1" dirty="0">
                <a:solidFill>
                  <a:srgbClr val="FFFFFF"/>
                </a:solidFill>
              </a:rPr>
              <a:t>PLC</a:t>
            </a:r>
          </a:p>
          <a:p>
            <a:pPr algn="ctr" fontAlgn="base">
              <a:spcBef>
                <a:spcPct val="0"/>
              </a:spcBef>
              <a:spcAft>
                <a:spcPct val="0"/>
              </a:spcAft>
            </a:pPr>
            <a:r>
              <a:rPr lang="en-US" sz="2133" b="1" dirty="0">
                <a:solidFill>
                  <a:srgbClr val="FFFFFF"/>
                </a:solidFill>
              </a:rPr>
              <a:t>E-Meter</a:t>
            </a:r>
          </a:p>
          <a:p>
            <a:pPr algn="ctr" fontAlgn="base">
              <a:spcBef>
                <a:spcPct val="0"/>
              </a:spcBef>
              <a:spcAft>
                <a:spcPct val="0"/>
              </a:spcAft>
            </a:pPr>
            <a:r>
              <a:rPr lang="en-US" sz="2133" b="1" dirty="0">
                <a:solidFill>
                  <a:srgbClr val="FFFFFF"/>
                </a:solidFill>
              </a:rPr>
              <a:t>Solar</a:t>
            </a:r>
          </a:p>
          <a:p>
            <a:pPr algn="ctr" fontAlgn="base">
              <a:spcBef>
                <a:spcPct val="0"/>
              </a:spcBef>
              <a:spcAft>
                <a:spcPct val="0"/>
              </a:spcAft>
            </a:pPr>
            <a:r>
              <a:rPr lang="en-US" sz="2133" b="1" dirty="0">
                <a:solidFill>
                  <a:srgbClr val="FFFFFF"/>
                </a:solidFill>
              </a:rPr>
              <a:t>Telecom</a:t>
            </a:r>
          </a:p>
        </p:txBody>
      </p:sp>
    </p:spTree>
    <p:extLst>
      <p:ext uri="{BB962C8B-B14F-4D97-AF65-F5344CB8AC3E}">
        <p14:creationId xmlns:p14="http://schemas.microsoft.com/office/powerpoint/2010/main" val="3975996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8">
            <a:extLst>
              <a:ext uri="{FF2B5EF4-FFF2-40B4-BE49-F238E27FC236}">
                <a16:creationId xmlns:a16="http://schemas.microsoft.com/office/drawing/2014/main" id="{B2865F61-B741-4F01-949E-3040E81D2C06}"/>
              </a:ext>
            </a:extLst>
          </p:cNvPr>
          <p:cNvSpPr txBox="1">
            <a:spLocks noChangeArrowheads="1"/>
          </p:cNvSpPr>
          <p:nvPr/>
        </p:nvSpPr>
        <p:spPr bwMode="auto">
          <a:xfrm>
            <a:off x="141933" y="889005"/>
            <a:ext cx="10782763" cy="3962400"/>
          </a:xfrm>
          <a:prstGeom prst="rect">
            <a:avLst/>
          </a:prstGeom>
          <a:solidFill>
            <a:srgbClr val="FFFFFF"/>
          </a:solidFill>
          <a:ln w="6350" cap="flat" cmpd="sng" algn="ctr">
            <a:noFill/>
            <a:prstDash val="solid"/>
          </a:ln>
          <a:effectLst/>
        </p:spPr>
        <p:txBody>
          <a:bodyPr lIns="160865" tIns="80367" rIns="160865" bIns="80367" anchor="t"/>
          <a:lstStyle>
            <a:defPPr>
              <a:defRPr lang="en-US"/>
            </a:defPPr>
            <a:lvl1pPr algn="ctr">
              <a:spcBef>
                <a:spcPct val="0"/>
              </a:spcBef>
              <a:buSzTx/>
              <a:buFontTx/>
              <a:buNone/>
              <a:defRPr sz="1200" b="1">
                <a:solidFill>
                  <a:srgbClr val="000000"/>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224361" indent="-224361" algn="l">
              <a:buFont typeface="Arial" panose="020B0604020202020204" pitchFamily="34" charset="0"/>
              <a:buChar char="•"/>
            </a:pPr>
            <a:r>
              <a:rPr lang="en-US" sz="2133" dirty="0">
                <a:latin typeface="+mj-lt"/>
              </a:rPr>
              <a:t>Safety </a:t>
            </a:r>
          </a:p>
          <a:p>
            <a:pPr marL="990575" lvl="1" indent="-380990">
              <a:buFont typeface="Arial" panose="020B0604020202020204" pitchFamily="34" charset="0"/>
              <a:buChar char="•"/>
            </a:pPr>
            <a:r>
              <a:rPr lang="en-US" sz="1867" dirty="0">
                <a:solidFill>
                  <a:srgbClr val="000000"/>
                </a:solidFill>
                <a:latin typeface="+mj-lt"/>
              </a:rPr>
              <a:t>Mandatory by safety standards to isolate the user from the hazardous voltage of a power supply. Protect user from ESD and surge events.</a:t>
            </a:r>
          </a:p>
          <a:p>
            <a:pPr marL="990575" lvl="1" indent="-380990">
              <a:buFont typeface="Arial" panose="020B0604020202020204" pitchFamily="34" charset="0"/>
              <a:buChar char="•"/>
            </a:pPr>
            <a:r>
              <a:rPr lang="en-US" sz="1867" dirty="0">
                <a:solidFill>
                  <a:srgbClr val="000000"/>
                </a:solidFill>
                <a:latin typeface="+mj-lt"/>
              </a:rPr>
              <a:t>Typical applications: IP camera, solar inverter, factory automation – field site</a:t>
            </a:r>
          </a:p>
          <a:p>
            <a:pPr marL="224361" indent="-224361" algn="l">
              <a:buFont typeface="Arial" panose="020B0604020202020204" pitchFamily="34" charset="0"/>
              <a:buChar char="•"/>
            </a:pPr>
            <a:endParaRPr lang="en-US" dirty="0">
              <a:latin typeface="+mj-lt"/>
            </a:endParaRPr>
          </a:p>
          <a:p>
            <a:pPr marL="224361" indent="-224361" algn="l">
              <a:buFont typeface="Arial" panose="020B0604020202020204" pitchFamily="34" charset="0"/>
              <a:buChar char="•"/>
            </a:pPr>
            <a:r>
              <a:rPr lang="en-US" sz="2133" dirty="0">
                <a:latin typeface="+mj-lt"/>
              </a:rPr>
              <a:t>Break ground loop, mitigate noise</a:t>
            </a:r>
          </a:p>
          <a:p>
            <a:pPr marL="990575" lvl="1" indent="-380990">
              <a:buFont typeface="Arial" panose="020B0604020202020204" pitchFamily="34" charset="0"/>
              <a:buChar char="•"/>
            </a:pPr>
            <a:r>
              <a:rPr lang="en-US" sz="1867" dirty="0">
                <a:solidFill>
                  <a:srgbClr val="000000"/>
                </a:solidFill>
                <a:latin typeface="+mj-lt"/>
              </a:rPr>
              <a:t>Installed to break the ground loop interference for noise-sensitive applications</a:t>
            </a:r>
          </a:p>
          <a:p>
            <a:pPr marL="990575" lvl="1" indent="-380990">
              <a:buFont typeface="Arial" panose="020B0604020202020204" pitchFamily="34" charset="0"/>
              <a:buChar char="•"/>
            </a:pPr>
            <a:r>
              <a:rPr lang="en-US" sz="1867" dirty="0">
                <a:solidFill>
                  <a:srgbClr val="000000"/>
                </a:solidFill>
                <a:latin typeface="+mj-lt"/>
              </a:rPr>
              <a:t>Typical </a:t>
            </a:r>
            <a:r>
              <a:rPr lang="en-US" sz="1867" dirty="0">
                <a:solidFill>
                  <a:srgbClr val="000000"/>
                </a:solidFill>
              </a:rPr>
              <a:t>applications </a:t>
            </a:r>
            <a:r>
              <a:rPr lang="en-US" sz="1867" dirty="0">
                <a:solidFill>
                  <a:srgbClr val="000000"/>
                </a:solidFill>
                <a:latin typeface="+mj-lt"/>
              </a:rPr>
              <a:t>: PLCs, solar inverters, building automation (</a:t>
            </a:r>
            <a:r>
              <a:rPr lang="en-US" sz="1867" dirty="0" err="1">
                <a:solidFill>
                  <a:srgbClr val="000000"/>
                </a:solidFill>
                <a:latin typeface="+mj-lt"/>
              </a:rPr>
              <a:t>ie</a:t>
            </a:r>
            <a:r>
              <a:rPr lang="en-US" sz="1867" dirty="0">
                <a:solidFill>
                  <a:srgbClr val="000000"/>
                </a:solidFill>
                <a:latin typeface="+mj-lt"/>
              </a:rPr>
              <a:t>. RS232/485, etc.)</a:t>
            </a:r>
          </a:p>
          <a:p>
            <a:pPr marL="990575" lvl="1" indent="-380990">
              <a:buFont typeface="Arial" panose="020B0604020202020204" pitchFamily="34" charset="0"/>
              <a:buChar char="•"/>
            </a:pPr>
            <a:endParaRPr lang="en-US" sz="1200" b="1" dirty="0">
              <a:solidFill>
                <a:srgbClr val="000000"/>
              </a:solidFill>
              <a:latin typeface="+mj-lt"/>
            </a:endParaRPr>
          </a:p>
          <a:p>
            <a:pPr marL="224361" indent="-224361" algn="l">
              <a:buFont typeface="Arial" panose="020B0604020202020204" pitchFamily="34" charset="0"/>
              <a:buChar char="•"/>
            </a:pPr>
            <a:r>
              <a:rPr lang="en-US" sz="2133" dirty="0">
                <a:latin typeface="+mj-lt"/>
              </a:rPr>
              <a:t>Inversion, level shifting &amp; multiple rails</a:t>
            </a:r>
          </a:p>
          <a:p>
            <a:pPr marL="990575" lvl="1" indent="-380990">
              <a:buFont typeface="Arial" panose="020B0604020202020204" pitchFamily="34" charset="0"/>
              <a:buChar char="•"/>
            </a:pPr>
            <a:r>
              <a:rPr lang="en-US" sz="1867" dirty="0">
                <a:solidFill>
                  <a:srgbClr val="000000"/>
                </a:solidFill>
                <a:latin typeface="+mj-lt"/>
              </a:rPr>
              <a:t>Isolated output voltage can be conveniently configured as multiple isolated outputs, as a negative voltage rail or as a level-shifted voltage rail.</a:t>
            </a:r>
          </a:p>
          <a:p>
            <a:pPr marL="990575" lvl="1" indent="-380990">
              <a:buFont typeface="Arial" panose="020B0604020202020204" pitchFamily="34" charset="0"/>
              <a:buChar char="•"/>
            </a:pPr>
            <a:r>
              <a:rPr lang="en-US" sz="1867" dirty="0">
                <a:solidFill>
                  <a:srgbClr val="000000"/>
                </a:solidFill>
                <a:latin typeface="+mj-lt"/>
              </a:rPr>
              <a:t>Typical </a:t>
            </a:r>
            <a:r>
              <a:rPr lang="en-US" sz="1867" dirty="0">
                <a:solidFill>
                  <a:srgbClr val="000000"/>
                </a:solidFill>
              </a:rPr>
              <a:t>applications </a:t>
            </a:r>
            <a:r>
              <a:rPr lang="en-US" sz="1867" dirty="0">
                <a:solidFill>
                  <a:srgbClr val="000000"/>
                </a:solidFill>
                <a:latin typeface="+mj-lt"/>
              </a:rPr>
              <a:t>: test and measurement, medical, e-bike, HVAC, motor drives</a:t>
            </a:r>
          </a:p>
          <a:p>
            <a:pPr marL="990575" lvl="1" indent="-380990" defTabSz="912725">
              <a:spcBef>
                <a:spcPts val="400"/>
              </a:spcBef>
              <a:buFont typeface="Arial" panose="020B0604020202020204" pitchFamily="34" charset="0"/>
              <a:buChar char="•"/>
              <a:defRPr/>
            </a:pPr>
            <a:endParaRPr lang="en-US" sz="3200" kern="0" dirty="0">
              <a:solidFill>
                <a:schemeClr val="tx1"/>
              </a:solidFill>
              <a:latin typeface="+mj-lt"/>
              <a:cs typeface="Arial" panose="020B0604020202020204" pitchFamily="34" charset="0"/>
            </a:endParaRPr>
          </a:p>
          <a:p>
            <a:pPr marL="990575" lvl="1" indent="-380990" defTabSz="912725">
              <a:spcBef>
                <a:spcPts val="400"/>
              </a:spcBef>
              <a:buFont typeface="Arial" panose="020B0604020202020204" pitchFamily="34" charset="0"/>
              <a:buChar char="•"/>
              <a:defRPr/>
            </a:pPr>
            <a:endParaRPr lang="en-US" sz="3200" kern="0" dirty="0">
              <a:solidFill>
                <a:schemeClr val="tx1"/>
              </a:solidFill>
              <a:latin typeface="+mj-lt"/>
              <a:cs typeface="Arial" panose="020B0604020202020204" pitchFamily="34" charset="0"/>
            </a:endParaRPr>
          </a:p>
        </p:txBody>
      </p:sp>
      <p:sp>
        <p:nvSpPr>
          <p:cNvPr id="3" name="Title 1"/>
          <p:cNvSpPr txBox="1">
            <a:spLocks/>
          </p:cNvSpPr>
          <p:nvPr/>
        </p:nvSpPr>
        <p:spPr bwMode="auto">
          <a:xfrm>
            <a:off x="309033" y="142890"/>
            <a:ext cx="11277600" cy="814388"/>
          </a:xfrm>
          <a:prstGeom prst="rect">
            <a:avLst/>
          </a:prstGeom>
          <a:noFill/>
          <a:ln w="9525">
            <a:noFill/>
            <a:miter lim="800000"/>
            <a:headEnd/>
            <a:tailEnd/>
          </a:ln>
        </p:spPr>
        <p:txBody>
          <a:bodyPr vert="horz" wrap="square" lIns="101556" tIns="50776" rIns="101556" bIns="50776" numCol="1" anchor="ctr" anchorCtr="0" compatLnSpc="1">
            <a:prstTxWarp prst="textNoShape">
              <a:avLst/>
            </a:prstTxWarp>
          </a:bodyPr>
          <a:lstStyle>
            <a:lvl1pPr algn="l" rtl="0" eaLnBrk="0" fontAlgn="base" hangingPunct="0">
              <a:lnSpc>
                <a:spcPct val="85000"/>
              </a:lnSpc>
              <a:spcBef>
                <a:spcPct val="0"/>
              </a:spcBef>
              <a:spcAft>
                <a:spcPct val="0"/>
              </a:spcAft>
              <a:defRPr sz="2700" b="1">
                <a:solidFill>
                  <a:schemeClr val="tx2"/>
                </a:solidFill>
                <a:latin typeface="+mj-lt"/>
                <a:ea typeface="+mj-ea"/>
                <a:cs typeface="+mj-cs"/>
              </a:defRPr>
            </a:lvl1pPr>
            <a:lvl2pPr algn="l" rtl="0" eaLnBrk="0" fontAlgn="base" hangingPunct="0">
              <a:lnSpc>
                <a:spcPct val="85000"/>
              </a:lnSpc>
              <a:spcBef>
                <a:spcPct val="0"/>
              </a:spcBef>
              <a:spcAft>
                <a:spcPct val="0"/>
              </a:spcAft>
              <a:defRPr sz="2700" b="1">
                <a:solidFill>
                  <a:schemeClr val="tx2"/>
                </a:solidFill>
                <a:latin typeface="Arial" charset="0"/>
              </a:defRPr>
            </a:lvl2pPr>
            <a:lvl3pPr algn="l" rtl="0" eaLnBrk="0" fontAlgn="base" hangingPunct="0">
              <a:lnSpc>
                <a:spcPct val="85000"/>
              </a:lnSpc>
              <a:spcBef>
                <a:spcPct val="0"/>
              </a:spcBef>
              <a:spcAft>
                <a:spcPct val="0"/>
              </a:spcAft>
              <a:defRPr sz="2700" b="1">
                <a:solidFill>
                  <a:schemeClr val="tx2"/>
                </a:solidFill>
                <a:latin typeface="Arial" charset="0"/>
              </a:defRPr>
            </a:lvl3pPr>
            <a:lvl4pPr algn="l" rtl="0" eaLnBrk="0" fontAlgn="base" hangingPunct="0">
              <a:lnSpc>
                <a:spcPct val="85000"/>
              </a:lnSpc>
              <a:spcBef>
                <a:spcPct val="0"/>
              </a:spcBef>
              <a:spcAft>
                <a:spcPct val="0"/>
              </a:spcAft>
              <a:defRPr sz="2700" b="1">
                <a:solidFill>
                  <a:schemeClr val="tx2"/>
                </a:solidFill>
                <a:latin typeface="Arial" charset="0"/>
              </a:defRPr>
            </a:lvl4pPr>
            <a:lvl5pPr algn="l" rtl="0" eaLnBrk="0" fontAlgn="base" hangingPunct="0">
              <a:lnSpc>
                <a:spcPct val="85000"/>
              </a:lnSpc>
              <a:spcBef>
                <a:spcPct val="0"/>
              </a:spcBef>
              <a:spcAft>
                <a:spcPct val="0"/>
              </a:spcAft>
              <a:defRPr sz="2700" b="1">
                <a:solidFill>
                  <a:schemeClr val="tx2"/>
                </a:solidFill>
                <a:latin typeface="Arial" charset="0"/>
              </a:defRPr>
            </a:lvl5pPr>
            <a:lvl6pPr marL="380835" algn="l" rtl="0" fontAlgn="base">
              <a:lnSpc>
                <a:spcPct val="85000"/>
              </a:lnSpc>
              <a:spcBef>
                <a:spcPct val="0"/>
              </a:spcBef>
              <a:spcAft>
                <a:spcPct val="0"/>
              </a:spcAft>
              <a:defRPr sz="2700" b="1">
                <a:solidFill>
                  <a:srgbClr val="FF0000"/>
                </a:solidFill>
                <a:latin typeface="Arial" charset="0"/>
              </a:defRPr>
            </a:lvl6pPr>
            <a:lvl7pPr marL="761670" algn="l" rtl="0" fontAlgn="base">
              <a:lnSpc>
                <a:spcPct val="85000"/>
              </a:lnSpc>
              <a:spcBef>
                <a:spcPct val="0"/>
              </a:spcBef>
              <a:spcAft>
                <a:spcPct val="0"/>
              </a:spcAft>
              <a:defRPr sz="2700" b="1">
                <a:solidFill>
                  <a:srgbClr val="FF0000"/>
                </a:solidFill>
                <a:latin typeface="Arial" charset="0"/>
              </a:defRPr>
            </a:lvl7pPr>
            <a:lvl8pPr marL="1142503" algn="l" rtl="0" fontAlgn="base">
              <a:lnSpc>
                <a:spcPct val="85000"/>
              </a:lnSpc>
              <a:spcBef>
                <a:spcPct val="0"/>
              </a:spcBef>
              <a:spcAft>
                <a:spcPct val="0"/>
              </a:spcAft>
              <a:defRPr sz="2700" b="1">
                <a:solidFill>
                  <a:srgbClr val="FF0000"/>
                </a:solidFill>
                <a:latin typeface="Arial" charset="0"/>
              </a:defRPr>
            </a:lvl8pPr>
            <a:lvl9pPr marL="1523329" algn="l" rtl="0" fontAlgn="base">
              <a:lnSpc>
                <a:spcPct val="85000"/>
              </a:lnSpc>
              <a:spcBef>
                <a:spcPct val="0"/>
              </a:spcBef>
              <a:spcAft>
                <a:spcPct val="0"/>
              </a:spcAft>
              <a:defRPr sz="2700" b="1">
                <a:solidFill>
                  <a:srgbClr val="FF0000"/>
                </a:solidFill>
                <a:latin typeface="Arial" charset="0"/>
              </a:defRPr>
            </a:lvl9pPr>
          </a:lstStyle>
          <a:p>
            <a:pPr defTabSz="1219170">
              <a:defRPr/>
            </a:pPr>
            <a:r>
              <a:rPr lang="en-US" sz="4267" kern="0" dirty="0">
                <a:solidFill>
                  <a:srgbClr val="DE0000"/>
                </a:solidFill>
                <a:latin typeface="Arial"/>
              </a:rPr>
              <a:t>Where to use isolation?</a:t>
            </a:r>
            <a:endParaRPr lang="en-US" sz="4267" kern="0" dirty="0">
              <a:solidFill>
                <a:schemeClr val="tx1"/>
              </a:solidFill>
              <a:latin typeface="Arial"/>
            </a:endParaRPr>
          </a:p>
        </p:txBody>
      </p:sp>
      <p:sp>
        <p:nvSpPr>
          <p:cNvPr id="10" name="Explosion 2 9"/>
          <p:cNvSpPr/>
          <p:nvPr/>
        </p:nvSpPr>
        <p:spPr>
          <a:xfrm>
            <a:off x="8763563" y="86887"/>
            <a:ext cx="3202483" cy="124185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FFFFFF"/>
                </a:solidFill>
              </a:rPr>
              <a:t>Isolation</a:t>
            </a:r>
          </a:p>
        </p:txBody>
      </p:sp>
      <p:pic>
        <p:nvPicPr>
          <p:cNvPr id="11" name="Picture 3" descr="C:\Users\a0226388\AppData\Local\Microsoft\Windows\INetCache\IE\1GDJNU9Q\high_voltage_PNG1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05751" y="1701800"/>
            <a:ext cx="1035299" cy="155416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6096001" y="4851406"/>
            <a:ext cx="5249623" cy="1577804"/>
            <a:chOff x="228599" y="3642522"/>
            <a:chExt cx="5114014" cy="2750345"/>
          </a:xfrm>
        </p:grpSpPr>
        <p:sp>
          <p:nvSpPr>
            <p:cNvPr id="15" name="Rectangle 14"/>
            <p:cNvSpPr/>
            <p:nvPr/>
          </p:nvSpPr>
          <p:spPr>
            <a:xfrm>
              <a:off x="3459480" y="4343400"/>
              <a:ext cx="701040" cy="1143000"/>
            </a:xfrm>
            <a:prstGeom prst="rect">
              <a:avLst/>
            </a:prstGeom>
            <a:solidFill>
              <a:schemeClr val="bg1"/>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16" name="Rectangle 15"/>
            <p:cNvSpPr/>
            <p:nvPr/>
          </p:nvSpPr>
          <p:spPr>
            <a:xfrm>
              <a:off x="1249680" y="4005262"/>
              <a:ext cx="1511174" cy="943335"/>
            </a:xfrm>
            <a:prstGeom prst="rect">
              <a:avLst/>
            </a:prstGeom>
            <a:solidFill>
              <a:srgbClr val="DE0000"/>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rPr>
                <a:t>Isolated power</a:t>
              </a:r>
            </a:p>
          </p:txBody>
        </p:sp>
        <p:grpSp>
          <p:nvGrpSpPr>
            <p:cNvPr id="17" name="Group 16"/>
            <p:cNvGrpSpPr/>
            <p:nvPr/>
          </p:nvGrpSpPr>
          <p:grpSpPr>
            <a:xfrm>
              <a:off x="3459480" y="4421981"/>
              <a:ext cx="685800" cy="985838"/>
              <a:chOff x="3048000" y="3467100"/>
              <a:chExt cx="685800" cy="985838"/>
            </a:xfrm>
          </p:grpSpPr>
          <p:grpSp>
            <p:nvGrpSpPr>
              <p:cNvPr id="29" name="Group 28"/>
              <p:cNvGrpSpPr/>
              <p:nvPr/>
            </p:nvGrpSpPr>
            <p:grpSpPr>
              <a:xfrm>
                <a:off x="3048000" y="3733800"/>
                <a:ext cx="228600" cy="457200"/>
                <a:chOff x="3200400" y="3467100"/>
                <a:chExt cx="228600" cy="457200"/>
              </a:xfrm>
            </p:grpSpPr>
            <p:sp>
              <p:nvSpPr>
                <p:cNvPr id="42" name="Arc 41"/>
                <p:cNvSpPr/>
                <p:nvPr/>
              </p:nvSpPr>
              <p:spPr>
                <a:xfrm>
                  <a:off x="3200400" y="3467100"/>
                  <a:ext cx="228600" cy="114300"/>
                </a:xfrm>
                <a:prstGeom prst="arc">
                  <a:avLst>
                    <a:gd name="adj1" fmla="val 16200000"/>
                    <a:gd name="adj2" fmla="val 557614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2400"/>
                </a:p>
              </p:txBody>
            </p:sp>
            <p:sp>
              <p:nvSpPr>
                <p:cNvPr id="43" name="Arc 42"/>
                <p:cNvSpPr/>
                <p:nvPr/>
              </p:nvSpPr>
              <p:spPr>
                <a:xfrm>
                  <a:off x="3200400" y="3581400"/>
                  <a:ext cx="228600" cy="114300"/>
                </a:xfrm>
                <a:prstGeom prst="arc">
                  <a:avLst>
                    <a:gd name="adj1" fmla="val 16200000"/>
                    <a:gd name="adj2" fmla="val 557614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2400"/>
                </a:p>
              </p:txBody>
            </p:sp>
            <p:sp>
              <p:nvSpPr>
                <p:cNvPr id="44" name="Arc 43"/>
                <p:cNvSpPr/>
                <p:nvPr/>
              </p:nvSpPr>
              <p:spPr>
                <a:xfrm>
                  <a:off x="3200400" y="3695700"/>
                  <a:ext cx="228600" cy="114300"/>
                </a:xfrm>
                <a:prstGeom prst="arc">
                  <a:avLst>
                    <a:gd name="adj1" fmla="val 16200000"/>
                    <a:gd name="adj2" fmla="val 557614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2400"/>
                </a:p>
              </p:txBody>
            </p:sp>
            <p:sp>
              <p:nvSpPr>
                <p:cNvPr id="45" name="Arc 44"/>
                <p:cNvSpPr/>
                <p:nvPr/>
              </p:nvSpPr>
              <p:spPr>
                <a:xfrm>
                  <a:off x="3200400" y="3810000"/>
                  <a:ext cx="228600" cy="114300"/>
                </a:xfrm>
                <a:prstGeom prst="arc">
                  <a:avLst>
                    <a:gd name="adj1" fmla="val 16200000"/>
                    <a:gd name="adj2" fmla="val 557614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2400"/>
                </a:p>
              </p:txBody>
            </p:sp>
          </p:grpSp>
          <p:grpSp>
            <p:nvGrpSpPr>
              <p:cNvPr id="30" name="Group 29"/>
              <p:cNvGrpSpPr/>
              <p:nvPr/>
            </p:nvGrpSpPr>
            <p:grpSpPr>
              <a:xfrm flipH="1">
                <a:off x="3505200" y="3505200"/>
                <a:ext cx="228600" cy="457200"/>
                <a:chOff x="3200400" y="3467100"/>
                <a:chExt cx="228600" cy="457200"/>
              </a:xfrm>
            </p:grpSpPr>
            <p:sp>
              <p:nvSpPr>
                <p:cNvPr id="38" name="Arc 37"/>
                <p:cNvSpPr/>
                <p:nvPr/>
              </p:nvSpPr>
              <p:spPr>
                <a:xfrm>
                  <a:off x="3200400" y="3467100"/>
                  <a:ext cx="228600" cy="114300"/>
                </a:xfrm>
                <a:prstGeom prst="arc">
                  <a:avLst>
                    <a:gd name="adj1" fmla="val 16200000"/>
                    <a:gd name="adj2" fmla="val 557614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2400"/>
                </a:p>
              </p:txBody>
            </p:sp>
            <p:sp>
              <p:nvSpPr>
                <p:cNvPr id="39" name="Arc 38"/>
                <p:cNvSpPr/>
                <p:nvPr/>
              </p:nvSpPr>
              <p:spPr>
                <a:xfrm>
                  <a:off x="3200400" y="3581400"/>
                  <a:ext cx="228600" cy="114300"/>
                </a:xfrm>
                <a:prstGeom prst="arc">
                  <a:avLst>
                    <a:gd name="adj1" fmla="val 16200000"/>
                    <a:gd name="adj2" fmla="val 557614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2400"/>
                </a:p>
              </p:txBody>
            </p:sp>
            <p:sp>
              <p:nvSpPr>
                <p:cNvPr id="40" name="Arc 39"/>
                <p:cNvSpPr/>
                <p:nvPr/>
              </p:nvSpPr>
              <p:spPr>
                <a:xfrm>
                  <a:off x="3200400" y="3695700"/>
                  <a:ext cx="228600" cy="114300"/>
                </a:xfrm>
                <a:prstGeom prst="arc">
                  <a:avLst>
                    <a:gd name="adj1" fmla="val 16200000"/>
                    <a:gd name="adj2" fmla="val 557614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2400"/>
                </a:p>
              </p:txBody>
            </p:sp>
            <p:sp>
              <p:nvSpPr>
                <p:cNvPr id="41" name="Arc 40"/>
                <p:cNvSpPr/>
                <p:nvPr/>
              </p:nvSpPr>
              <p:spPr>
                <a:xfrm>
                  <a:off x="3200400" y="3810000"/>
                  <a:ext cx="228600" cy="114300"/>
                </a:xfrm>
                <a:prstGeom prst="arc">
                  <a:avLst>
                    <a:gd name="adj1" fmla="val 16200000"/>
                    <a:gd name="adj2" fmla="val 557614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2400"/>
                </a:p>
              </p:txBody>
            </p:sp>
          </p:grpSp>
          <p:grpSp>
            <p:nvGrpSpPr>
              <p:cNvPr id="31" name="Group 30"/>
              <p:cNvGrpSpPr/>
              <p:nvPr/>
            </p:nvGrpSpPr>
            <p:grpSpPr>
              <a:xfrm flipH="1">
                <a:off x="3505200" y="3962400"/>
                <a:ext cx="228600" cy="457200"/>
                <a:chOff x="3200400" y="3467100"/>
                <a:chExt cx="228600" cy="457200"/>
              </a:xfrm>
            </p:grpSpPr>
            <p:sp>
              <p:nvSpPr>
                <p:cNvPr id="34" name="Arc 33"/>
                <p:cNvSpPr/>
                <p:nvPr/>
              </p:nvSpPr>
              <p:spPr>
                <a:xfrm>
                  <a:off x="3200400" y="3467100"/>
                  <a:ext cx="228600" cy="114300"/>
                </a:xfrm>
                <a:prstGeom prst="arc">
                  <a:avLst>
                    <a:gd name="adj1" fmla="val 16200000"/>
                    <a:gd name="adj2" fmla="val 557614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2400"/>
                </a:p>
              </p:txBody>
            </p:sp>
            <p:sp>
              <p:nvSpPr>
                <p:cNvPr id="35" name="Arc 34"/>
                <p:cNvSpPr/>
                <p:nvPr/>
              </p:nvSpPr>
              <p:spPr>
                <a:xfrm>
                  <a:off x="3200400" y="3581400"/>
                  <a:ext cx="228600" cy="114300"/>
                </a:xfrm>
                <a:prstGeom prst="arc">
                  <a:avLst>
                    <a:gd name="adj1" fmla="val 16200000"/>
                    <a:gd name="adj2" fmla="val 557614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2400"/>
                </a:p>
              </p:txBody>
            </p:sp>
            <p:sp>
              <p:nvSpPr>
                <p:cNvPr id="36" name="Arc 35"/>
                <p:cNvSpPr/>
                <p:nvPr/>
              </p:nvSpPr>
              <p:spPr>
                <a:xfrm>
                  <a:off x="3200400" y="3695700"/>
                  <a:ext cx="228600" cy="114300"/>
                </a:xfrm>
                <a:prstGeom prst="arc">
                  <a:avLst>
                    <a:gd name="adj1" fmla="val 16200000"/>
                    <a:gd name="adj2" fmla="val 557614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2400"/>
                </a:p>
              </p:txBody>
            </p:sp>
            <p:sp>
              <p:nvSpPr>
                <p:cNvPr id="37" name="Arc 36"/>
                <p:cNvSpPr/>
                <p:nvPr/>
              </p:nvSpPr>
              <p:spPr>
                <a:xfrm>
                  <a:off x="3200400" y="3810000"/>
                  <a:ext cx="228600" cy="114300"/>
                </a:xfrm>
                <a:prstGeom prst="arc">
                  <a:avLst>
                    <a:gd name="adj1" fmla="val 16200000"/>
                    <a:gd name="adj2" fmla="val 557614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2400"/>
                </a:p>
              </p:txBody>
            </p:sp>
          </p:grpSp>
          <p:cxnSp>
            <p:nvCxnSpPr>
              <p:cNvPr id="32" name="Straight Connector 31"/>
              <p:cNvCxnSpPr/>
              <p:nvPr/>
            </p:nvCxnSpPr>
            <p:spPr>
              <a:xfrm>
                <a:off x="3429000" y="3467100"/>
                <a:ext cx="0" cy="985838"/>
              </a:xfrm>
              <a:prstGeom prst="line">
                <a:avLst/>
              </a:prstGeom>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a:xfrm>
                <a:off x="3352800" y="3467100"/>
                <a:ext cx="0" cy="985838"/>
              </a:xfrm>
              <a:prstGeom prst="line">
                <a:avLst/>
              </a:prstGeom>
            </p:spPr>
            <p:style>
              <a:lnRef idx="2">
                <a:schemeClr val="dk1"/>
              </a:lnRef>
              <a:fillRef idx="0">
                <a:schemeClr val="dk1"/>
              </a:fillRef>
              <a:effectRef idx="1">
                <a:schemeClr val="dk1"/>
              </a:effectRef>
              <a:fontRef idx="minor">
                <a:schemeClr val="tx1"/>
              </a:fontRef>
            </p:style>
          </p:cxnSp>
        </p:grpSp>
        <p:sp>
          <p:nvSpPr>
            <p:cNvPr id="18" name="TextBox 17"/>
            <p:cNvSpPr txBox="1"/>
            <p:nvPr/>
          </p:nvSpPr>
          <p:spPr>
            <a:xfrm>
              <a:off x="3344837" y="3642522"/>
              <a:ext cx="952845" cy="643800"/>
            </a:xfrm>
            <a:prstGeom prst="rect">
              <a:avLst/>
            </a:prstGeom>
            <a:noFill/>
          </p:spPr>
          <p:txBody>
            <a:bodyPr wrap="square" lIns="0" tIns="0" rIns="0" bIns="0" rtlCol="0">
              <a:spAutoFit/>
            </a:bodyPr>
            <a:lstStyle/>
            <a:p>
              <a:pPr algn="ctr"/>
              <a:r>
                <a:rPr lang="en-US" sz="1200" b="1" dirty="0"/>
                <a:t>Electrical isolation</a:t>
              </a:r>
            </a:p>
          </p:txBody>
        </p:sp>
        <p:cxnSp>
          <p:nvCxnSpPr>
            <p:cNvPr id="19" name="Elbow Connector 18"/>
            <p:cNvCxnSpPr>
              <a:stCxn id="16" idx="3"/>
              <a:endCxn id="15" idx="1"/>
            </p:cNvCxnSpPr>
            <p:nvPr/>
          </p:nvCxnSpPr>
          <p:spPr>
            <a:xfrm>
              <a:off x="2760854" y="4476930"/>
              <a:ext cx="698627" cy="437971"/>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20" name="Elbow Connector 19"/>
            <p:cNvCxnSpPr/>
            <p:nvPr/>
          </p:nvCxnSpPr>
          <p:spPr>
            <a:xfrm flipV="1">
              <a:off x="4160520" y="4498185"/>
              <a:ext cx="762000" cy="114298"/>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22" name="Elbow Connector 21"/>
            <p:cNvCxnSpPr/>
            <p:nvPr/>
          </p:nvCxnSpPr>
          <p:spPr>
            <a:xfrm>
              <a:off x="4160520" y="5186364"/>
              <a:ext cx="762000" cy="114298"/>
            </a:xfrm>
            <a:prstGeom prst="bentConnector3">
              <a:avLst/>
            </a:prstGeom>
            <a:ln>
              <a:tailEnd type="arrow"/>
            </a:ln>
          </p:spPr>
          <p:style>
            <a:lnRef idx="2">
              <a:schemeClr val="dk1"/>
            </a:lnRef>
            <a:fillRef idx="0">
              <a:schemeClr val="dk1"/>
            </a:fillRef>
            <a:effectRef idx="1">
              <a:schemeClr val="dk1"/>
            </a:effectRef>
            <a:fontRef idx="minor">
              <a:schemeClr val="tx1"/>
            </a:fontRef>
          </p:style>
        </p:cxnSp>
        <p:sp>
          <p:nvSpPr>
            <p:cNvPr id="24" name="TextBox 23"/>
            <p:cNvSpPr txBox="1"/>
            <p:nvPr/>
          </p:nvSpPr>
          <p:spPr>
            <a:xfrm>
              <a:off x="4572001" y="4608357"/>
              <a:ext cx="701039" cy="572490"/>
            </a:xfrm>
            <a:prstGeom prst="rect">
              <a:avLst/>
            </a:prstGeom>
            <a:noFill/>
          </p:spPr>
          <p:txBody>
            <a:bodyPr wrap="square" lIns="0" tIns="0" rIns="0" bIns="0" rtlCol="0">
              <a:spAutoFit/>
            </a:bodyPr>
            <a:lstStyle/>
            <a:p>
              <a:pPr algn="ctr"/>
              <a:r>
                <a:rPr lang="en-US" sz="1067" b="1" dirty="0"/>
                <a:t>Isolated power</a:t>
              </a:r>
            </a:p>
          </p:txBody>
        </p:sp>
        <p:cxnSp>
          <p:nvCxnSpPr>
            <p:cNvPr id="25" name="Straight Arrow Connector 24"/>
            <p:cNvCxnSpPr>
              <a:endCxn id="16" idx="1"/>
            </p:cNvCxnSpPr>
            <p:nvPr/>
          </p:nvCxnSpPr>
          <p:spPr>
            <a:xfrm>
              <a:off x="457198" y="4476930"/>
              <a:ext cx="79248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228599" y="4172341"/>
              <a:ext cx="878619" cy="357556"/>
            </a:xfrm>
            <a:prstGeom prst="rect">
              <a:avLst/>
            </a:prstGeom>
            <a:noFill/>
          </p:spPr>
          <p:txBody>
            <a:bodyPr wrap="square" lIns="0" tIns="0" rIns="0" bIns="0" rtlCol="0">
              <a:spAutoFit/>
            </a:bodyPr>
            <a:lstStyle/>
            <a:p>
              <a:pPr algn="ctr"/>
              <a:r>
                <a:rPr lang="en-US" sz="1333" b="1" dirty="0"/>
                <a:t>VIN</a:t>
              </a:r>
            </a:p>
          </p:txBody>
        </p:sp>
        <p:sp>
          <p:nvSpPr>
            <p:cNvPr id="27" name="TextBox 26"/>
            <p:cNvSpPr txBox="1"/>
            <p:nvPr/>
          </p:nvSpPr>
          <p:spPr>
            <a:xfrm>
              <a:off x="2499360" y="6070967"/>
              <a:ext cx="701040" cy="321900"/>
            </a:xfrm>
            <a:prstGeom prst="rect">
              <a:avLst/>
            </a:prstGeom>
            <a:noFill/>
          </p:spPr>
          <p:txBody>
            <a:bodyPr wrap="square" lIns="0" tIns="0" rIns="0" bIns="0" rtlCol="0">
              <a:spAutoFit/>
            </a:bodyPr>
            <a:lstStyle/>
            <a:p>
              <a:pPr algn="ctr"/>
              <a:endParaRPr lang="en-US" sz="1200" b="1" dirty="0"/>
            </a:p>
          </p:txBody>
        </p:sp>
        <p:sp>
          <p:nvSpPr>
            <p:cNvPr id="28" name="TextBox 27"/>
            <p:cNvSpPr txBox="1"/>
            <p:nvPr/>
          </p:nvSpPr>
          <p:spPr>
            <a:xfrm>
              <a:off x="4541520" y="3914817"/>
              <a:ext cx="801093" cy="321900"/>
            </a:xfrm>
            <a:prstGeom prst="rect">
              <a:avLst/>
            </a:prstGeom>
            <a:noFill/>
          </p:spPr>
          <p:txBody>
            <a:bodyPr wrap="square" lIns="0" tIns="0" rIns="0" bIns="0" rtlCol="0">
              <a:spAutoFit/>
            </a:bodyPr>
            <a:lstStyle/>
            <a:p>
              <a:pPr algn="ctr"/>
              <a:r>
                <a:rPr lang="en-US" sz="1200" b="1" dirty="0"/>
                <a:t> +16V / -8V</a:t>
              </a:r>
            </a:p>
          </p:txBody>
        </p:sp>
      </p:grpSp>
      <p:sp>
        <p:nvSpPr>
          <p:cNvPr id="2" name="Slide Number Placeholder 1">
            <a:extLst>
              <a:ext uri="{FF2B5EF4-FFF2-40B4-BE49-F238E27FC236}">
                <a16:creationId xmlns:a16="http://schemas.microsoft.com/office/drawing/2014/main" id="{282BC8F3-F424-BA4D-AA4A-7479EF15C14E}"/>
              </a:ext>
            </a:extLst>
          </p:cNvPr>
          <p:cNvSpPr>
            <a:spLocks noGrp="1"/>
          </p:cNvSpPr>
          <p:nvPr>
            <p:ph type="sldNum" sz="quarter" idx="10"/>
          </p:nvPr>
        </p:nvSpPr>
        <p:spPr/>
        <p:txBody>
          <a:bodyPr/>
          <a:lstStyle/>
          <a:p>
            <a:pPr>
              <a:defRPr/>
            </a:pPr>
            <a:fld id="{ED430B41-3034-4777-B6DE-71856D985697}" type="slidenum">
              <a:rPr lang="en-US" smtClean="0"/>
              <a:pPr>
                <a:defRPr/>
              </a:pPr>
              <a:t>4</a:t>
            </a:fld>
            <a:endParaRPr lang="en-US"/>
          </a:p>
        </p:txBody>
      </p:sp>
    </p:spTree>
    <p:extLst>
      <p:ext uri="{BB962C8B-B14F-4D97-AF65-F5344CB8AC3E}">
        <p14:creationId xmlns:p14="http://schemas.microsoft.com/office/powerpoint/2010/main" val="3406985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Straight Connector 69"/>
          <p:cNvCxnSpPr>
            <a:stCxn id="69" idx="1"/>
          </p:cNvCxnSpPr>
          <p:nvPr/>
        </p:nvCxnSpPr>
        <p:spPr>
          <a:xfrm flipH="1">
            <a:off x="9091956" y="3953023"/>
            <a:ext cx="1808809" cy="262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1093608" y="3852100"/>
            <a:ext cx="4149651" cy="192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558275" y="3106886"/>
            <a:ext cx="0" cy="17214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922672" y="3106886"/>
            <a:ext cx="0" cy="16669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3733" dirty="0"/>
              <a:t>Isolated power </a:t>
            </a:r>
            <a:r>
              <a:rPr lang="en-US" sz="3733" dirty="0">
                <a:solidFill>
                  <a:schemeClr val="tx1"/>
                </a:solidFill>
              </a:rPr>
              <a:t>– Simplify signal integrity!</a:t>
            </a:r>
            <a:endParaRPr lang="en-US" dirty="0">
              <a:solidFill>
                <a:schemeClr val="tx1"/>
              </a:solidFill>
            </a:endParaRPr>
          </a:p>
        </p:txBody>
      </p:sp>
      <p:sp>
        <p:nvSpPr>
          <p:cNvPr id="3" name="Content Placeholder 2"/>
          <p:cNvSpPr>
            <a:spLocks noGrp="1"/>
          </p:cNvSpPr>
          <p:nvPr>
            <p:ph idx="1"/>
          </p:nvPr>
        </p:nvSpPr>
        <p:spPr>
          <a:xfrm>
            <a:off x="244893" y="934359"/>
            <a:ext cx="10599215" cy="1470176"/>
          </a:xfrm>
        </p:spPr>
        <p:txBody>
          <a:bodyPr/>
          <a:lstStyle/>
          <a:p>
            <a:pPr marL="243834" indent="-365751"/>
            <a:r>
              <a:rPr lang="en-US" sz="2133" dirty="0">
                <a:solidFill>
                  <a:prstClr val="black"/>
                </a:solidFill>
              </a:rPr>
              <a:t>Typical communication protocols: </a:t>
            </a:r>
            <a:r>
              <a:rPr lang="en-US" sz="2133" b="1" dirty="0">
                <a:solidFill>
                  <a:srgbClr val="007C8C"/>
                </a:solidFill>
              </a:rPr>
              <a:t>RS422/485, RS232, RS285, LVDS, Ethernet</a:t>
            </a:r>
          </a:p>
          <a:p>
            <a:pPr marL="243834" indent="-365751"/>
            <a:r>
              <a:rPr lang="en-US" sz="2133" dirty="0">
                <a:solidFill>
                  <a:prstClr val="black"/>
                </a:solidFill>
              </a:rPr>
              <a:t>Long cabling causes transient voltage differences and </a:t>
            </a:r>
            <a:r>
              <a:rPr lang="en-US" sz="2133" b="1" dirty="0">
                <a:solidFill>
                  <a:schemeClr val="accent3"/>
                </a:solidFill>
              </a:rPr>
              <a:t>possible errors!</a:t>
            </a:r>
          </a:p>
          <a:p>
            <a:pPr marL="243834" indent="-365751"/>
            <a:r>
              <a:rPr lang="en-US" sz="2133" b="1" dirty="0">
                <a:solidFill>
                  <a:schemeClr val="accent3"/>
                </a:solidFill>
              </a:rPr>
              <a:t>Solution: Isolate the TX and RX power!</a:t>
            </a:r>
            <a:endParaRPr lang="en-US" sz="2133" dirty="0">
              <a:solidFill>
                <a:schemeClr val="accent3"/>
              </a:solidFill>
            </a:endParaRPr>
          </a:p>
        </p:txBody>
      </p:sp>
      <p:sp>
        <p:nvSpPr>
          <p:cNvPr id="4" name="Slide Number Placeholder 3"/>
          <p:cNvSpPr>
            <a:spLocks noGrp="1"/>
          </p:cNvSpPr>
          <p:nvPr>
            <p:ph type="sldNum" sz="quarter" idx="10"/>
          </p:nvPr>
        </p:nvSpPr>
        <p:spPr>
          <a:xfrm>
            <a:off x="8951401" y="6079699"/>
            <a:ext cx="2844800" cy="206376"/>
          </a:xfrm>
        </p:spPr>
        <p:txBody>
          <a:bodyPr/>
          <a:lstStyle/>
          <a:p>
            <a:pPr>
              <a:defRPr/>
            </a:pPr>
            <a:fld id="{2B97888F-6AF7-4263-B69D-592D8C33BAC7}" type="slidenum">
              <a:rPr lang="en-US" smtClean="0"/>
              <a:pPr>
                <a:defRPr/>
              </a:pPr>
              <a:t>5</a:t>
            </a:fld>
            <a:endParaRPr lang="en-US"/>
          </a:p>
        </p:txBody>
      </p:sp>
      <p:sp>
        <p:nvSpPr>
          <p:cNvPr id="6" name="Isosceles Triangle 5"/>
          <p:cNvSpPr/>
          <p:nvPr/>
        </p:nvSpPr>
        <p:spPr>
          <a:xfrm rot="5400000">
            <a:off x="1412730" y="3302070"/>
            <a:ext cx="1079292" cy="118922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 name="TextBox 6"/>
          <p:cNvSpPr txBox="1"/>
          <p:nvPr/>
        </p:nvSpPr>
        <p:spPr>
          <a:xfrm>
            <a:off x="1357765" y="3611865"/>
            <a:ext cx="779491" cy="379656"/>
          </a:xfrm>
          <a:prstGeom prst="rect">
            <a:avLst/>
          </a:prstGeom>
          <a:noFill/>
        </p:spPr>
        <p:txBody>
          <a:bodyPr wrap="square" rtlCol="0">
            <a:spAutoFit/>
          </a:bodyPr>
          <a:lstStyle/>
          <a:p>
            <a:r>
              <a:rPr lang="en-US" sz="1867" dirty="0">
                <a:solidFill>
                  <a:schemeClr val="bg1"/>
                </a:solidFill>
              </a:rPr>
              <a:t>TX</a:t>
            </a:r>
          </a:p>
        </p:txBody>
      </p:sp>
      <p:sp>
        <p:nvSpPr>
          <p:cNvPr id="8" name="Isosceles Triangle 7"/>
          <p:cNvSpPr/>
          <p:nvPr/>
        </p:nvSpPr>
        <p:spPr>
          <a:xfrm rot="5400000">
            <a:off x="4197178" y="3267138"/>
            <a:ext cx="1079292" cy="118922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 name="TextBox 8"/>
          <p:cNvSpPr txBox="1"/>
          <p:nvPr/>
        </p:nvSpPr>
        <p:spPr>
          <a:xfrm>
            <a:off x="4142213" y="3576933"/>
            <a:ext cx="779491" cy="379656"/>
          </a:xfrm>
          <a:prstGeom prst="rect">
            <a:avLst/>
          </a:prstGeom>
          <a:noFill/>
        </p:spPr>
        <p:txBody>
          <a:bodyPr wrap="square" rtlCol="0">
            <a:spAutoFit/>
          </a:bodyPr>
          <a:lstStyle/>
          <a:p>
            <a:r>
              <a:rPr lang="en-US" sz="1867" dirty="0">
                <a:solidFill>
                  <a:schemeClr val="bg1"/>
                </a:solidFill>
              </a:rPr>
              <a:t>RX</a:t>
            </a:r>
          </a:p>
        </p:txBody>
      </p:sp>
      <p:sp>
        <p:nvSpPr>
          <p:cNvPr id="12" name="TextBox 11"/>
          <p:cNvSpPr txBox="1"/>
          <p:nvPr/>
        </p:nvSpPr>
        <p:spPr>
          <a:xfrm>
            <a:off x="2777305" y="2655480"/>
            <a:ext cx="956039" cy="379656"/>
          </a:xfrm>
          <a:prstGeom prst="rect">
            <a:avLst/>
          </a:prstGeom>
          <a:noFill/>
        </p:spPr>
        <p:txBody>
          <a:bodyPr wrap="square" rtlCol="0">
            <a:spAutoFit/>
          </a:bodyPr>
          <a:lstStyle/>
          <a:p>
            <a:r>
              <a:rPr lang="en-US" sz="1867" dirty="0">
                <a:solidFill>
                  <a:sysClr val="windowText" lastClr="000000"/>
                </a:solidFill>
              </a:rPr>
              <a:t>VDD</a:t>
            </a:r>
          </a:p>
        </p:txBody>
      </p:sp>
      <p:sp>
        <p:nvSpPr>
          <p:cNvPr id="13" name="TextBox 12"/>
          <p:cNvSpPr txBox="1"/>
          <p:nvPr/>
        </p:nvSpPr>
        <p:spPr>
          <a:xfrm>
            <a:off x="1252329" y="4765105"/>
            <a:ext cx="956039" cy="379656"/>
          </a:xfrm>
          <a:prstGeom prst="rect">
            <a:avLst/>
          </a:prstGeom>
          <a:noFill/>
        </p:spPr>
        <p:txBody>
          <a:bodyPr wrap="square" rtlCol="0">
            <a:spAutoFit/>
          </a:bodyPr>
          <a:lstStyle/>
          <a:p>
            <a:r>
              <a:rPr lang="en-US" sz="1867" dirty="0">
                <a:solidFill>
                  <a:sysClr val="windowText" lastClr="000000"/>
                </a:solidFill>
              </a:rPr>
              <a:t>GND</a:t>
            </a:r>
          </a:p>
        </p:txBody>
      </p:sp>
      <p:sp>
        <p:nvSpPr>
          <p:cNvPr id="14" name="TextBox 13"/>
          <p:cNvSpPr txBox="1"/>
          <p:nvPr/>
        </p:nvSpPr>
        <p:spPr>
          <a:xfrm>
            <a:off x="4558275" y="4710775"/>
            <a:ext cx="956039" cy="379656"/>
          </a:xfrm>
          <a:prstGeom prst="rect">
            <a:avLst/>
          </a:prstGeom>
          <a:noFill/>
        </p:spPr>
        <p:txBody>
          <a:bodyPr wrap="square" rtlCol="0">
            <a:spAutoFit/>
          </a:bodyPr>
          <a:lstStyle/>
          <a:p>
            <a:r>
              <a:rPr lang="en-US" sz="1867" dirty="0">
                <a:solidFill>
                  <a:sysClr val="windowText" lastClr="000000"/>
                </a:solidFill>
              </a:rPr>
              <a:t>GND</a:t>
            </a:r>
          </a:p>
        </p:txBody>
      </p:sp>
      <p:sp>
        <p:nvSpPr>
          <p:cNvPr id="15" name="TextBox 14"/>
          <p:cNvSpPr txBox="1"/>
          <p:nvPr/>
        </p:nvSpPr>
        <p:spPr>
          <a:xfrm>
            <a:off x="-64112" y="2583740"/>
            <a:ext cx="2058824" cy="666977"/>
          </a:xfrm>
          <a:prstGeom prst="rect">
            <a:avLst/>
          </a:prstGeom>
          <a:noFill/>
        </p:spPr>
        <p:txBody>
          <a:bodyPr wrap="square" rtlCol="0">
            <a:spAutoFit/>
          </a:bodyPr>
          <a:lstStyle/>
          <a:p>
            <a:r>
              <a:rPr lang="en-US" sz="1867" dirty="0"/>
              <a:t>Bit sequence goes in</a:t>
            </a:r>
          </a:p>
        </p:txBody>
      </p:sp>
      <p:cxnSp>
        <p:nvCxnSpPr>
          <p:cNvPr id="21" name="Straight Connector 20"/>
          <p:cNvCxnSpPr/>
          <p:nvPr/>
        </p:nvCxnSpPr>
        <p:spPr>
          <a:xfrm flipV="1">
            <a:off x="528795" y="3419939"/>
            <a:ext cx="0" cy="387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28795" y="3419939"/>
            <a:ext cx="3648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93629" y="3419939"/>
            <a:ext cx="0" cy="387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2358" y="3857129"/>
            <a:ext cx="46643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28795" y="3473820"/>
            <a:ext cx="0" cy="387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893629" y="3473820"/>
            <a:ext cx="0" cy="387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93630" y="3857128"/>
            <a:ext cx="466436" cy="1"/>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667118" y="2491333"/>
            <a:ext cx="2952863" cy="666977"/>
          </a:xfrm>
          <a:prstGeom prst="rect">
            <a:avLst/>
          </a:prstGeom>
          <a:noFill/>
        </p:spPr>
        <p:txBody>
          <a:bodyPr wrap="square" rtlCol="0">
            <a:spAutoFit/>
          </a:bodyPr>
          <a:lstStyle/>
          <a:p>
            <a:r>
              <a:rPr lang="en-US" sz="1867" dirty="0"/>
              <a:t>Goal: Same bit sequence out!!</a:t>
            </a:r>
          </a:p>
        </p:txBody>
      </p:sp>
      <p:cxnSp>
        <p:nvCxnSpPr>
          <p:cNvPr id="38" name="Straight Connector 37"/>
          <p:cNvCxnSpPr/>
          <p:nvPr/>
        </p:nvCxnSpPr>
        <p:spPr>
          <a:xfrm flipV="1">
            <a:off x="5802561" y="3560021"/>
            <a:ext cx="0" cy="387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802561" y="3560021"/>
            <a:ext cx="3648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153543" y="3560022"/>
            <a:ext cx="0" cy="3833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5340743" y="3997211"/>
            <a:ext cx="457200" cy="4619"/>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802561" y="3613903"/>
            <a:ext cx="0" cy="387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6153543" y="3613903"/>
            <a:ext cx="0" cy="3833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6153543" y="3997212"/>
            <a:ext cx="46643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952375" y="4773881"/>
            <a:ext cx="26059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517875" y="4045904"/>
            <a:ext cx="1215469" cy="379656"/>
          </a:xfrm>
          <a:prstGeom prst="rect">
            <a:avLst/>
          </a:prstGeom>
          <a:noFill/>
        </p:spPr>
        <p:txBody>
          <a:bodyPr wrap="square" rtlCol="0">
            <a:spAutoFit/>
          </a:bodyPr>
          <a:lstStyle/>
          <a:p>
            <a:r>
              <a:rPr lang="en-US" sz="1867" dirty="0"/>
              <a:t>Noise</a:t>
            </a:r>
          </a:p>
        </p:txBody>
      </p:sp>
      <p:cxnSp>
        <p:nvCxnSpPr>
          <p:cNvPr id="61" name="Straight Connector 60"/>
          <p:cNvCxnSpPr/>
          <p:nvPr/>
        </p:nvCxnSpPr>
        <p:spPr>
          <a:xfrm flipV="1">
            <a:off x="2546702" y="4620876"/>
            <a:ext cx="364189" cy="3494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900466" y="4649902"/>
            <a:ext cx="199780" cy="3820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3062876" y="4620874"/>
            <a:ext cx="364189" cy="3494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416641" y="4649901"/>
            <a:ext cx="199780" cy="3820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2452921" y="4486279"/>
            <a:ext cx="1280423" cy="618604"/>
          </a:xfrm>
          <a:prstGeom prst="ellipse">
            <a:avLst/>
          </a:prstGeom>
          <a:noFill/>
          <a:ln w="38100" cap="flat" cmpd="sng" algn="ctr">
            <a:solidFill>
              <a:srgbClr val="FF0000"/>
            </a:solidFill>
            <a:prstDash val="solid"/>
          </a:ln>
          <a:effectLst>
            <a:outerShdw blurRad="40000" dist="20000" dir="5400000" rotWithShape="0">
              <a:srgbClr val="000000">
                <a:alpha val="38000"/>
              </a:srgbClr>
            </a:outerShdw>
          </a:effectLst>
        </p:spPr>
        <p:txBody>
          <a:bodyPr lIns="0" tIns="0" rIns="0" bIns="0" rtlCol="0" anchor="ctr"/>
          <a:lstStyle/>
          <a:p>
            <a:pPr algn="ctr" defTabSz="1463003"/>
            <a:endParaRPr lang="en-US" sz="1200" b="1" kern="0" dirty="0">
              <a:solidFill>
                <a:srgbClr val="FFFFFF"/>
              </a:solidFill>
              <a:latin typeface="Arial Narrow"/>
              <a:cs typeface="Arial Narrow"/>
            </a:endParaRPr>
          </a:p>
        </p:txBody>
      </p:sp>
      <p:cxnSp>
        <p:nvCxnSpPr>
          <p:cNvPr id="71" name="Straight Connector 70"/>
          <p:cNvCxnSpPr/>
          <p:nvPr/>
        </p:nvCxnSpPr>
        <p:spPr>
          <a:xfrm flipV="1">
            <a:off x="5837913" y="3415699"/>
            <a:ext cx="91048" cy="198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921709" y="3436172"/>
            <a:ext cx="99889" cy="341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6167397" y="3726996"/>
            <a:ext cx="219364" cy="3511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386761" y="3751027"/>
            <a:ext cx="199780" cy="3820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241575" y="3773089"/>
            <a:ext cx="1556668" cy="0"/>
          </a:xfrm>
          <a:prstGeom prst="line">
            <a:avLst/>
          </a:prstGeom>
          <a:ln>
            <a:solidFill>
              <a:srgbClr val="0000FF"/>
            </a:solidFill>
            <a:prstDash val="dashDot"/>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280418" y="3189215"/>
            <a:ext cx="956039" cy="379656"/>
          </a:xfrm>
          <a:prstGeom prst="rect">
            <a:avLst/>
          </a:prstGeom>
          <a:noFill/>
        </p:spPr>
        <p:txBody>
          <a:bodyPr wrap="square" rtlCol="0">
            <a:spAutoFit/>
          </a:bodyPr>
          <a:lstStyle/>
          <a:p>
            <a:r>
              <a:rPr lang="en-US" sz="1867" dirty="0">
                <a:solidFill>
                  <a:sysClr val="windowText" lastClr="000000"/>
                </a:solidFill>
              </a:rPr>
              <a:t>V</a:t>
            </a:r>
            <a:r>
              <a:rPr lang="en-US" sz="1867" baseline="-25000" dirty="0">
                <a:solidFill>
                  <a:sysClr val="windowText" lastClr="000000"/>
                </a:solidFill>
              </a:rPr>
              <a:t>T</a:t>
            </a:r>
          </a:p>
        </p:txBody>
      </p:sp>
      <p:cxnSp>
        <p:nvCxnSpPr>
          <p:cNvPr id="84" name="Straight Connector 83"/>
          <p:cNvCxnSpPr/>
          <p:nvPr/>
        </p:nvCxnSpPr>
        <p:spPr>
          <a:xfrm>
            <a:off x="4007880" y="4559221"/>
            <a:ext cx="460749" cy="4789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007880" y="4543439"/>
            <a:ext cx="460749" cy="46088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977992" y="4564609"/>
            <a:ext cx="460749" cy="4789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1977992" y="4548827"/>
            <a:ext cx="460749" cy="46088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8" name="Picture 86"/>
          <p:cNvPicPr>
            <a:picLocks noChangeAspect="1" noChangeArrowheads="1"/>
          </p:cNvPicPr>
          <p:nvPr/>
        </p:nvPicPr>
        <p:blipFill rotWithShape="1">
          <a:blip r:embed="rId2">
            <a:extLst>
              <a:ext uri="{28A0092B-C50C-407E-A947-70E740481C1C}">
                <a14:useLocalDpi xmlns:a14="http://schemas.microsoft.com/office/drawing/2010/main" val="0"/>
              </a:ext>
            </a:extLst>
          </a:blip>
          <a:srcRect l="42770" t="44251" r="37909"/>
          <a:stretch/>
        </p:blipFill>
        <p:spPr bwMode="auto">
          <a:xfrm>
            <a:off x="9558866" y="2569681"/>
            <a:ext cx="1007535" cy="2314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6" name="Straight Connector 75"/>
          <p:cNvCxnSpPr/>
          <p:nvPr/>
        </p:nvCxnSpPr>
        <p:spPr>
          <a:xfrm flipH="1">
            <a:off x="1926061" y="3120680"/>
            <a:ext cx="26322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ight Arrow 87"/>
          <p:cNvSpPr/>
          <p:nvPr/>
        </p:nvSpPr>
        <p:spPr>
          <a:xfrm>
            <a:off x="7203158" y="3312067"/>
            <a:ext cx="1144693" cy="1298772"/>
          </a:xfrm>
          <a:prstGeom prst="right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B050"/>
              </a:solidFill>
            </a:endParaRPr>
          </a:p>
        </p:txBody>
      </p:sp>
      <p:sp>
        <p:nvSpPr>
          <p:cNvPr id="91" name="TextBox 90"/>
          <p:cNvSpPr txBox="1"/>
          <p:nvPr/>
        </p:nvSpPr>
        <p:spPr>
          <a:xfrm>
            <a:off x="8289435" y="5004322"/>
            <a:ext cx="3813384" cy="1077026"/>
          </a:xfrm>
          <a:prstGeom prst="rect">
            <a:avLst/>
          </a:prstGeom>
          <a:noFill/>
        </p:spPr>
        <p:txBody>
          <a:bodyPr wrap="square" rtlCol="0">
            <a:spAutoFit/>
          </a:bodyPr>
          <a:lstStyle/>
          <a:p>
            <a:r>
              <a:rPr lang="en-US" sz="2133" dirty="0"/>
              <a:t>Eliminate ground bouncing!</a:t>
            </a:r>
          </a:p>
          <a:p>
            <a:r>
              <a:rPr lang="en-US" sz="2133" dirty="0"/>
              <a:t>Improved noise margin!</a:t>
            </a:r>
          </a:p>
          <a:p>
            <a:r>
              <a:rPr lang="en-US" sz="2133" dirty="0"/>
              <a:t>Improved effective bit rate!</a:t>
            </a:r>
          </a:p>
        </p:txBody>
      </p:sp>
      <p:pic>
        <p:nvPicPr>
          <p:cNvPr id="40962" name="Picture 2" descr="C:\Users\a0226388\AppData\Local\Microsoft\Windows\INetCache\IE\1GDJNU9Q\768px-Check-gree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0752" y="5099761"/>
            <a:ext cx="300283" cy="29520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C:\Users\a0226388\AppData\Local\Microsoft\Windows\INetCache\IE\1GDJNU9Q\768px-Check-gree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0752" y="5394171"/>
            <a:ext cx="300283" cy="29520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C:\Users\a0226388\AppData\Local\Microsoft\Windows\INetCache\IE\1GDJNU9Q\768px-Check-gree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9625" y="5730245"/>
            <a:ext cx="300283" cy="295200"/>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p:cNvSpPr txBox="1"/>
          <p:nvPr/>
        </p:nvSpPr>
        <p:spPr>
          <a:xfrm>
            <a:off x="1439812" y="5099191"/>
            <a:ext cx="3813384" cy="1077026"/>
          </a:xfrm>
          <a:prstGeom prst="rect">
            <a:avLst/>
          </a:prstGeom>
          <a:noFill/>
        </p:spPr>
        <p:txBody>
          <a:bodyPr wrap="square" rtlCol="0">
            <a:spAutoFit/>
          </a:bodyPr>
          <a:lstStyle/>
          <a:p>
            <a:r>
              <a:rPr lang="en-US" sz="2133" dirty="0"/>
              <a:t>Ground bouncing!</a:t>
            </a:r>
          </a:p>
          <a:p>
            <a:r>
              <a:rPr lang="en-US" sz="2133" dirty="0"/>
              <a:t>Loose noise margin!</a:t>
            </a:r>
          </a:p>
          <a:p>
            <a:r>
              <a:rPr lang="en-US" sz="2133" dirty="0"/>
              <a:t>Bit errors!</a:t>
            </a:r>
          </a:p>
        </p:txBody>
      </p:sp>
      <p:pic>
        <p:nvPicPr>
          <p:cNvPr id="40963" name="Picture 3" descr="C:\Users\a0226388\AppData\Local\Microsoft\Windows\INetCache\IE\IQS8HC6F\x-marks-the-spot-1527895054Es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7539" y="5049177"/>
            <a:ext cx="523240" cy="52324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3" descr="C:\Users\a0226388\AppData\Local\Microsoft\Windows\INetCache\IE\IQS8HC6F\x-marks-the-spot-1527895054EsE[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585" b="18178"/>
          <a:stretch/>
        </p:blipFill>
        <p:spPr bwMode="auto">
          <a:xfrm>
            <a:off x="1005432" y="5500233"/>
            <a:ext cx="523240" cy="346579"/>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3" descr="C:\Users\a0226388\AppData\Local\Microsoft\Windows\INetCache\IE\IQS8HC6F\x-marks-the-spot-1527895054EsE[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585" b="18178"/>
          <a:stretch/>
        </p:blipFill>
        <p:spPr bwMode="auto">
          <a:xfrm>
            <a:off x="990708" y="5836308"/>
            <a:ext cx="523240" cy="346579"/>
          </a:xfrm>
          <a:prstGeom prst="rect">
            <a:avLst/>
          </a:prstGeom>
          <a:noFill/>
          <a:extLst>
            <a:ext uri="{909E8E84-426E-40DD-AFC4-6F175D3DCCD1}">
              <a14:hiddenFill xmlns:a14="http://schemas.microsoft.com/office/drawing/2010/main">
                <a:solidFill>
                  <a:srgbClr val="FFFFFF"/>
                </a:solidFill>
              </a14:hiddenFill>
            </a:ext>
          </a:extLst>
        </p:spPr>
      </p:pic>
      <p:sp>
        <p:nvSpPr>
          <p:cNvPr id="60" name="Isosceles Triangle 59"/>
          <p:cNvSpPr/>
          <p:nvPr/>
        </p:nvSpPr>
        <p:spPr>
          <a:xfrm rot="5400000">
            <a:off x="8348729" y="3605461"/>
            <a:ext cx="937273" cy="723968"/>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65" name="TextBox 64"/>
          <p:cNvSpPr txBox="1"/>
          <p:nvPr/>
        </p:nvSpPr>
        <p:spPr>
          <a:xfrm>
            <a:off x="8436967" y="3712398"/>
            <a:ext cx="602175" cy="379656"/>
          </a:xfrm>
          <a:prstGeom prst="rect">
            <a:avLst/>
          </a:prstGeom>
          <a:noFill/>
        </p:spPr>
        <p:txBody>
          <a:bodyPr wrap="square" rtlCol="0">
            <a:spAutoFit/>
          </a:bodyPr>
          <a:lstStyle/>
          <a:p>
            <a:r>
              <a:rPr lang="en-US" sz="1867" dirty="0">
                <a:solidFill>
                  <a:schemeClr val="bg1"/>
                </a:solidFill>
              </a:rPr>
              <a:t>TX</a:t>
            </a:r>
          </a:p>
        </p:txBody>
      </p:sp>
      <p:sp>
        <p:nvSpPr>
          <p:cNvPr id="66" name="Isosceles Triangle 65"/>
          <p:cNvSpPr/>
          <p:nvPr/>
        </p:nvSpPr>
        <p:spPr>
          <a:xfrm rot="5400000">
            <a:off x="10812526" y="3656259"/>
            <a:ext cx="937273" cy="723968"/>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69" name="TextBox 68"/>
          <p:cNvSpPr txBox="1"/>
          <p:nvPr/>
        </p:nvSpPr>
        <p:spPr>
          <a:xfrm>
            <a:off x="10900765" y="3763195"/>
            <a:ext cx="602175" cy="379656"/>
          </a:xfrm>
          <a:prstGeom prst="rect">
            <a:avLst/>
          </a:prstGeom>
          <a:noFill/>
        </p:spPr>
        <p:txBody>
          <a:bodyPr wrap="square" rtlCol="0">
            <a:spAutoFit/>
          </a:bodyPr>
          <a:lstStyle/>
          <a:p>
            <a:r>
              <a:rPr lang="en-US" sz="1867" dirty="0">
                <a:solidFill>
                  <a:schemeClr val="bg1"/>
                </a:solidFill>
              </a:rPr>
              <a:t>RX</a:t>
            </a:r>
          </a:p>
        </p:txBody>
      </p:sp>
    </p:spTree>
    <p:extLst>
      <p:ext uri="{BB962C8B-B14F-4D97-AF65-F5344CB8AC3E}">
        <p14:creationId xmlns:p14="http://schemas.microsoft.com/office/powerpoint/2010/main" val="2593394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Straight Connector 69"/>
          <p:cNvCxnSpPr/>
          <p:nvPr/>
        </p:nvCxnSpPr>
        <p:spPr>
          <a:xfrm flipH="1" flipV="1">
            <a:off x="82479" y="5121027"/>
            <a:ext cx="3886868" cy="22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139285" y="4631895"/>
            <a:ext cx="3886868" cy="22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058892" y="4168317"/>
            <a:ext cx="0" cy="16300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335932" y="4139455"/>
            <a:ext cx="0" cy="1625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3733" dirty="0"/>
              <a:t>Isolated power </a:t>
            </a:r>
            <a:r>
              <a:rPr lang="en-US" sz="3733" dirty="0">
                <a:solidFill>
                  <a:schemeClr val="tx1"/>
                </a:solidFill>
              </a:rPr>
              <a:t>– Simplify your power tree!</a:t>
            </a:r>
            <a:endParaRPr lang="en-US" dirty="0">
              <a:solidFill>
                <a:schemeClr val="tx1"/>
              </a:solidFill>
            </a:endParaRPr>
          </a:p>
        </p:txBody>
      </p:sp>
      <p:sp>
        <p:nvSpPr>
          <p:cNvPr id="3" name="Content Placeholder 2"/>
          <p:cNvSpPr>
            <a:spLocks noGrp="1"/>
          </p:cNvSpPr>
          <p:nvPr>
            <p:ph idx="1"/>
          </p:nvPr>
        </p:nvSpPr>
        <p:spPr>
          <a:xfrm>
            <a:off x="152402" y="1048477"/>
            <a:ext cx="11919677" cy="1689727"/>
          </a:xfrm>
        </p:spPr>
        <p:txBody>
          <a:bodyPr/>
          <a:lstStyle/>
          <a:p>
            <a:pPr marL="604400" indent="-380990">
              <a:buFont typeface="Arial" panose="020B0604020202020204" pitchFamily="34" charset="0"/>
              <a:buChar char="•"/>
            </a:pPr>
            <a:r>
              <a:rPr lang="en-US" dirty="0">
                <a:solidFill>
                  <a:srgbClr val="000000"/>
                </a:solidFill>
              </a:rPr>
              <a:t>Isolated output voltages can be conveniently configured as </a:t>
            </a:r>
            <a:r>
              <a:rPr lang="en-US" b="1" dirty="0">
                <a:solidFill>
                  <a:schemeClr val="accent3"/>
                </a:solidFill>
              </a:rPr>
              <a:t>multiple isolated outputs</a:t>
            </a:r>
            <a:r>
              <a:rPr lang="en-US" dirty="0">
                <a:solidFill>
                  <a:srgbClr val="000000"/>
                </a:solidFill>
              </a:rPr>
              <a:t>, as a </a:t>
            </a:r>
            <a:r>
              <a:rPr lang="en-US" b="1" dirty="0">
                <a:solidFill>
                  <a:schemeClr val="accent3"/>
                </a:solidFill>
              </a:rPr>
              <a:t>negative voltage rail </a:t>
            </a:r>
            <a:r>
              <a:rPr lang="en-US" dirty="0">
                <a:solidFill>
                  <a:srgbClr val="000000"/>
                </a:solidFill>
              </a:rPr>
              <a:t>or as a </a:t>
            </a:r>
            <a:r>
              <a:rPr lang="en-US" b="1" dirty="0">
                <a:solidFill>
                  <a:schemeClr val="accent3"/>
                </a:solidFill>
              </a:rPr>
              <a:t>level-shifted voltage rail</a:t>
            </a:r>
            <a:r>
              <a:rPr lang="en-US" dirty="0">
                <a:solidFill>
                  <a:srgbClr val="000000"/>
                </a:solidFill>
              </a:rPr>
              <a:t>.</a:t>
            </a:r>
          </a:p>
          <a:p>
            <a:pPr marL="604400" indent="-380990">
              <a:buFont typeface="Arial" panose="020B0604020202020204" pitchFamily="34" charset="0"/>
              <a:buChar char="•"/>
            </a:pPr>
            <a:r>
              <a:rPr lang="en-US" b="1" dirty="0">
                <a:solidFill>
                  <a:srgbClr val="000000"/>
                </a:solidFill>
              </a:rPr>
              <a:t>Example use cases</a:t>
            </a:r>
            <a:r>
              <a:rPr lang="en-US" dirty="0">
                <a:solidFill>
                  <a:srgbClr val="000000"/>
                </a:solidFill>
              </a:rPr>
              <a:t>: Positive/negative rails for differential digital communications, op-amp, isolated bias supply for gate driver </a:t>
            </a:r>
          </a:p>
        </p:txBody>
      </p:sp>
      <p:sp>
        <p:nvSpPr>
          <p:cNvPr id="4" name="Slide Number Placeholder 3"/>
          <p:cNvSpPr>
            <a:spLocks noGrp="1"/>
          </p:cNvSpPr>
          <p:nvPr>
            <p:ph type="sldNum" sz="quarter" idx="10"/>
          </p:nvPr>
        </p:nvSpPr>
        <p:spPr>
          <a:xfrm>
            <a:off x="8929235" y="6101592"/>
            <a:ext cx="2844800" cy="206376"/>
          </a:xfrm>
        </p:spPr>
        <p:txBody>
          <a:bodyPr/>
          <a:lstStyle/>
          <a:p>
            <a:pPr>
              <a:defRPr/>
            </a:pPr>
            <a:fld id="{2B97888F-6AF7-4263-B69D-592D8C33BAC7}" type="slidenum">
              <a:rPr lang="en-US" smtClean="0"/>
              <a:pPr>
                <a:defRPr/>
              </a:pPr>
              <a:t>6</a:t>
            </a:fld>
            <a:endParaRPr lang="en-US"/>
          </a:p>
        </p:txBody>
      </p:sp>
      <p:sp>
        <p:nvSpPr>
          <p:cNvPr id="6" name="Isosceles Triangle 5"/>
          <p:cNvSpPr/>
          <p:nvPr/>
        </p:nvSpPr>
        <p:spPr>
          <a:xfrm rot="5400000">
            <a:off x="945145" y="4318789"/>
            <a:ext cx="1079292" cy="118922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7" name="TextBox 6"/>
          <p:cNvSpPr txBox="1"/>
          <p:nvPr/>
        </p:nvSpPr>
        <p:spPr>
          <a:xfrm>
            <a:off x="890180" y="4628584"/>
            <a:ext cx="779491" cy="379656"/>
          </a:xfrm>
          <a:prstGeom prst="rect">
            <a:avLst/>
          </a:prstGeom>
          <a:noFill/>
        </p:spPr>
        <p:txBody>
          <a:bodyPr wrap="square" rtlCol="0">
            <a:spAutoFit/>
          </a:bodyPr>
          <a:lstStyle/>
          <a:p>
            <a:r>
              <a:rPr lang="en-US" sz="1867" dirty="0">
                <a:solidFill>
                  <a:schemeClr val="bg1"/>
                </a:solidFill>
              </a:rPr>
              <a:t>TX</a:t>
            </a:r>
          </a:p>
        </p:txBody>
      </p:sp>
      <p:sp>
        <p:nvSpPr>
          <p:cNvPr id="8" name="Isosceles Triangle 7"/>
          <p:cNvSpPr/>
          <p:nvPr/>
        </p:nvSpPr>
        <p:spPr>
          <a:xfrm rot="5400000">
            <a:off x="2724111" y="4273321"/>
            <a:ext cx="1079292" cy="118922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9" name="TextBox 8"/>
          <p:cNvSpPr txBox="1"/>
          <p:nvPr/>
        </p:nvSpPr>
        <p:spPr>
          <a:xfrm>
            <a:off x="2669147" y="4583116"/>
            <a:ext cx="779491" cy="379656"/>
          </a:xfrm>
          <a:prstGeom prst="rect">
            <a:avLst/>
          </a:prstGeom>
          <a:noFill/>
        </p:spPr>
        <p:txBody>
          <a:bodyPr wrap="square" rtlCol="0">
            <a:spAutoFit/>
          </a:bodyPr>
          <a:lstStyle/>
          <a:p>
            <a:r>
              <a:rPr lang="en-US" sz="1867" dirty="0">
                <a:solidFill>
                  <a:schemeClr val="bg1"/>
                </a:solidFill>
              </a:rPr>
              <a:t>RX</a:t>
            </a:r>
          </a:p>
        </p:txBody>
      </p:sp>
      <p:sp>
        <p:nvSpPr>
          <p:cNvPr id="12" name="TextBox 11"/>
          <p:cNvSpPr txBox="1"/>
          <p:nvPr/>
        </p:nvSpPr>
        <p:spPr>
          <a:xfrm>
            <a:off x="1006770" y="3675875"/>
            <a:ext cx="1190583" cy="379656"/>
          </a:xfrm>
          <a:prstGeom prst="rect">
            <a:avLst/>
          </a:prstGeom>
          <a:noFill/>
        </p:spPr>
        <p:txBody>
          <a:bodyPr wrap="square" rtlCol="0">
            <a:spAutoFit/>
          </a:bodyPr>
          <a:lstStyle/>
          <a:p>
            <a:r>
              <a:rPr lang="en-US" sz="1867" dirty="0">
                <a:solidFill>
                  <a:sysClr val="windowText" lastClr="000000"/>
                </a:solidFill>
              </a:rPr>
              <a:t>VDD1</a:t>
            </a:r>
          </a:p>
        </p:txBody>
      </p:sp>
      <p:sp>
        <p:nvSpPr>
          <p:cNvPr id="13" name="TextBox 12"/>
          <p:cNvSpPr txBox="1"/>
          <p:nvPr/>
        </p:nvSpPr>
        <p:spPr>
          <a:xfrm>
            <a:off x="626166" y="5740788"/>
            <a:ext cx="1430865" cy="379656"/>
          </a:xfrm>
          <a:prstGeom prst="rect">
            <a:avLst/>
          </a:prstGeom>
          <a:noFill/>
        </p:spPr>
        <p:txBody>
          <a:bodyPr wrap="square" rtlCol="0">
            <a:spAutoFit/>
          </a:bodyPr>
          <a:lstStyle/>
          <a:p>
            <a:r>
              <a:rPr lang="en-US" sz="1867" dirty="0">
                <a:solidFill>
                  <a:sysClr val="windowText" lastClr="000000"/>
                </a:solidFill>
              </a:rPr>
              <a:t>-VDD1</a:t>
            </a:r>
          </a:p>
        </p:txBody>
      </p:sp>
      <p:sp>
        <p:nvSpPr>
          <p:cNvPr id="14" name="TextBox 13"/>
          <p:cNvSpPr txBox="1"/>
          <p:nvPr/>
        </p:nvSpPr>
        <p:spPr>
          <a:xfrm>
            <a:off x="2785736" y="5736804"/>
            <a:ext cx="1240416" cy="379656"/>
          </a:xfrm>
          <a:prstGeom prst="rect">
            <a:avLst/>
          </a:prstGeom>
          <a:noFill/>
        </p:spPr>
        <p:txBody>
          <a:bodyPr wrap="square" rtlCol="0">
            <a:spAutoFit/>
          </a:bodyPr>
          <a:lstStyle/>
          <a:p>
            <a:r>
              <a:rPr lang="en-US" sz="1867" dirty="0">
                <a:solidFill>
                  <a:sysClr val="windowText" lastClr="000000"/>
                </a:solidFill>
              </a:rPr>
              <a:t>-VDD2</a:t>
            </a:r>
          </a:p>
        </p:txBody>
      </p:sp>
      <p:sp>
        <p:nvSpPr>
          <p:cNvPr id="51" name="TextBox 50"/>
          <p:cNvSpPr txBox="1"/>
          <p:nvPr/>
        </p:nvSpPr>
        <p:spPr>
          <a:xfrm>
            <a:off x="2704123" y="3631063"/>
            <a:ext cx="1119267" cy="379656"/>
          </a:xfrm>
          <a:prstGeom prst="rect">
            <a:avLst/>
          </a:prstGeom>
          <a:noFill/>
        </p:spPr>
        <p:txBody>
          <a:bodyPr wrap="square" rtlCol="0">
            <a:spAutoFit/>
          </a:bodyPr>
          <a:lstStyle/>
          <a:p>
            <a:r>
              <a:rPr lang="en-US" sz="1867" dirty="0">
                <a:solidFill>
                  <a:sysClr val="windowText" lastClr="000000"/>
                </a:solidFill>
              </a:rPr>
              <a:t>VDD2</a:t>
            </a:r>
          </a:p>
        </p:txBody>
      </p:sp>
      <p:sp>
        <p:nvSpPr>
          <p:cNvPr id="31" name="TextBox 30"/>
          <p:cNvSpPr txBox="1"/>
          <p:nvPr/>
        </p:nvSpPr>
        <p:spPr>
          <a:xfrm>
            <a:off x="364067" y="2797665"/>
            <a:ext cx="3607344" cy="830997"/>
          </a:xfrm>
          <a:prstGeom prst="rect">
            <a:avLst/>
          </a:prstGeom>
          <a:noFill/>
        </p:spPr>
        <p:txBody>
          <a:bodyPr wrap="square" rtlCol="0">
            <a:spAutoFit/>
          </a:bodyPr>
          <a:lstStyle/>
          <a:p>
            <a:pPr algn="ctr"/>
            <a:r>
              <a:rPr lang="en-US" sz="2400" b="1" dirty="0"/>
              <a:t>Differential RX/TX Power</a:t>
            </a:r>
          </a:p>
        </p:txBody>
      </p:sp>
      <p:sp>
        <p:nvSpPr>
          <p:cNvPr id="76" name="TextBox 75"/>
          <p:cNvSpPr txBox="1"/>
          <p:nvPr/>
        </p:nvSpPr>
        <p:spPr>
          <a:xfrm>
            <a:off x="4312384" y="2773283"/>
            <a:ext cx="3835400" cy="830997"/>
          </a:xfrm>
          <a:prstGeom prst="rect">
            <a:avLst/>
          </a:prstGeom>
          <a:noFill/>
        </p:spPr>
        <p:txBody>
          <a:bodyPr wrap="square" rtlCol="0">
            <a:spAutoFit/>
          </a:bodyPr>
          <a:lstStyle/>
          <a:p>
            <a:pPr algn="ctr"/>
            <a:r>
              <a:rPr lang="en-US" sz="2400" b="1" dirty="0"/>
              <a:t>Signal conditioning </a:t>
            </a:r>
          </a:p>
          <a:p>
            <a:pPr algn="ctr"/>
            <a:r>
              <a:rPr lang="en-US" sz="2400" b="1" dirty="0"/>
              <a:t>(Op-amp, ADC/DAC)</a:t>
            </a:r>
          </a:p>
        </p:txBody>
      </p:sp>
      <p:cxnSp>
        <p:nvCxnSpPr>
          <p:cNvPr id="77" name="Straight Connector 76"/>
          <p:cNvCxnSpPr/>
          <p:nvPr/>
        </p:nvCxnSpPr>
        <p:spPr>
          <a:xfrm flipV="1">
            <a:off x="5909820" y="4056459"/>
            <a:ext cx="0" cy="1625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Isosceles Triangle 78"/>
          <p:cNvSpPr/>
          <p:nvPr/>
        </p:nvSpPr>
        <p:spPr>
          <a:xfrm rot="5400000">
            <a:off x="5687802" y="4067022"/>
            <a:ext cx="1079292" cy="1526761"/>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80" name="TextBox 79"/>
          <p:cNvSpPr txBox="1"/>
          <p:nvPr/>
        </p:nvSpPr>
        <p:spPr>
          <a:xfrm>
            <a:off x="5340176" y="4536717"/>
            <a:ext cx="1540587" cy="379656"/>
          </a:xfrm>
          <a:prstGeom prst="rect">
            <a:avLst/>
          </a:prstGeom>
          <a:noFill/>
        </p:spPr>
        <p:txBody>
          <a:bodyPr wrap="square" rtlCol="0">
            <a:spAutoFit/>
          </a:bodyPr>
          <a:lstStyle/>
          <a:p>
            <a:r>
              <a:rPr lang="en-US" sz="1867" dirty="0">
                <a:solidFill>
                  <a:schemeClr val="bg1"/>
                </a:solidFill>
              </a:rPr>
              <a:t>Amplifier</a:t>
            </a:r>
          </a:p>
        </p:txBody>
      </p:sp>
      <p:sp>
        <p:nvSpPr>
          <p:cNvPr id="81" name="TextBox 80"/>
          <p:cNvSpPr txBox="1"/>
          <p:nvPr/>
        </p:nvSpPr>
        <p:spPr>
          <a:xfrm>
            <a:off x="5580658" y="3592879"/>
            <a:ext cx="1190583" cy="379656"/>
          </a:xfrm>
          <a:prstGeom prst="rect">
            <a:avLst/>
          </a:prstGeom>
          <a:noFill/>
        </p:spPr>
        <p:txBody>
          <a:bodyPr wrap="square" rtlCol="0">
            <a:spAutoFit/>
          </a:bodyPr>
          <a:lstStyle/>
          <a:p>
            <a:r>
              <a:rPr lang="en-US" sz="1867" dirty="0">
                <a:solidFill>
                  <a:sysClr val="windowText" lastClr="000000"/>
                </a:solidFill>
              </a:rPr>
              <a:t>VDD1</a:t>
            </a:r>
          </a:p>
        </p:txBody>
      </p:sp>
      <p:sp>
        <p:nvSpPr>
          <p:cNvPr id="83" name="TextBox 82"/>
          <p:cNvSpPr txBox="1"/>
          <p:nvPr/>
        </p:nvSpPr>
        <p:spPr>
          <a:xfrm>
            <a:off x="5200054" y="5657792"/>
            <a:ext cx="1430865" cy="379656"/>
          </a:xfrm>
          <a:prstGeom prst="rect">
            <a:avLst/>
          </a:prstGeom>
          <a:noFill/>
        </p:spPr>
        <p:txBody>
          <a:bodyPr wrap="square" rtlCol="0">
            <a:spAutoFit/>
          </a:bodyPr>
          <a:lstStyle/>
          <a:p>
            <a:r>
              <a:rPr lang="en-US" sz="1867" dirty="0">
                <a:solidFill>
                  <a:sysClr val="windowText" lastClr="000000"/>
                </a:solidFill>
              </a:rPr>
              <a:t>-VDD1</a:t>
            </a:r>
          </a:p>
        </p:txBody>
      </p:sp>
      <p:pic>
        <p:nvPicPr>
          <p:cNvPr id="87" name="Picture 2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8534" y="3392862"/>
            <a:ext cx="4385733" cy="270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TextBox 87"/>
          <p:cNvSpPr txBox="1"/>
          <p:nvPr/>
        </p:nvSpPr>
        <p:spPr>
          <a:xfrm>
            <a:off x="8013700" y="2894703"/>
            <a:ext cx="3835400" cy="461665"/>
          </a:xfrm>
          <a:prstGeom prst="rect">
            <a:avLst/>
          </a:prstGeom>
          <a:noFill/>
        </p:spPr>
        <p:txBody>
          <a:bodyPr wrap="square" rtlCol="0">
            <a:spAutoFit/>
          </a:bodyPr>
          <a:lstStyle/>
          <a:p>
            <a:pPr algn="ctr"/>
            <a:r>
              <a:rPr lang="en-US" sz="2400" b="1" dirty="0"/>
              <a:t>Isolated bias supply</a:t>
            </a:r>
          </a:p>
        </p:txBody>
      </p:sp>
      <p:sp>
        <p:nvSpPr>
          <p:cNvPr id="35" name="Rectangle 34"/>
          <p:cNvSpPr/>
          <p:nvPr/>
        </p:nvSpPr>
        <p:spPr>
          <a:xfrm>
            <a:off x="10210800" y="3515339"/>
            <a:ext cx="1981200" cy="842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ectangle 88"/>
          <p:cNvSpPr/>
          <p:nvPr/>
        </p:nvSpPr>
        <p:spPr>
          <a:xfrm>
            <a:off x="11125200" y="3700477"/>
            <a:ext cx="1066800" cy="842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594503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7" y="65025"/>
            <a:ext cx="11684000" cy="814388"/>
          </a:xfrm>
        </p:spPr>
        <p:txBody>
          <a:bodyPr/>
          <a:lstStyle/>
          <a:p>
            <a:r>
              <a:rPr lang="en-US" sz="3200"/>
              <a:t>Conventional PSR flyback </a:t>
            </a:r>
            <a:r>
              <a:rPr lang="en-US" sz="3200" dirty="0"/>
              <a:t>vs. Aux-less PSR flyback</a:t>
            </a:r>
            <a:endParaRPr lang="en-US" sz="3200" dirty="0">
              <a:solidFill>
                <a:srgbClr val="0000FF"/>
              </a:solidFill>
            </a:endParaRPr>
          </a:p>
        </p:txBody>
      </p:sp>
      <p:sp>
        <p:nvSpPr>
          <p:cNvPr id="4" name="Slide Number Placeholder 3">
            <a:extLst>
              <a:ext uri="{FF2B5EF4-FFF2-40B4-BE49-F238E27FC236}">
                <a16:creationId xmlns:a16="http://schemas.microsoft.com/office/drawing/2014/main" id="{53D041D8-031E-0D45-A955-895482377781}"/>
              </a:ext>
            </a:extLst>
          </p:cNvPr>
          <p:cNvSpPr>
            <a:spLocks noGrp="1"/>
          </p:cNvSpPr>
          <p:nvPr>
            <p:ph type="sldNum" sz="quarter" idx="10"/>
          </p:nvPr>
        </p:nvSpPr>
        <p:spPr/>
        <p:txBody>
          <a:bodyPr/>
          <a:lstStyle/>
          <a:p>
            <a:pPr>
              <a:defRPr/>
            </a:pPr>
            <a:fld id="{D4C52F08-588C-488E-A5AB-DF69250DE862}" type="slidenum">
              <a:rPr lang="en-US" smtClean="0"/>
              <a:pPr>
                <a:defRPr/>
              </a:pPr>
              <a:t>7</a:t>
            </a:fld>
            <a:endParaRPr lang="en-US"/>
          </a:p>
        </p:txBody>
      </p:sp>
      <p:grpSp>
        <p:nvGrpSpPr>
          <p:cNvPr id="11" name="Group 10"/>
          <p:cNvGrpSpPr/>
          <p:nvPr/>
        </p:nvGrpSpPr>
        <p:grpSpPr>
          <a:xfrm>
            <a:off x="-627887" y="768919"/>
            <a:ext cx="5276625" cy="2855004"/>
            <a:chOff x="3763430" y="1424273"/>
            <a:chExt cx="5767387" cy="2898802"/>
          </a:xfrm>
        </p:grpSpPr>
        <p:graphicFrame>
          <p:nvGraphicFramePr>
            <p:cNvPr id="8" name="Object 7"/>
            <p:cNvGraphicFramePr>
              <a:graphicFrameLocks noChangeAspect="1"/>
            </p:cNvGraphicFramePr>
            <p:nvPr/>
          </p:nvGraphicFramePr>
          <p:xfrm>
            <a:off x="3763430" y="1424273"/>
            <a:ext cx="5767387" cy="2711450"/>
          </p:xfrm>
          <a:graphic>
            <a:graphicData uri="http://schemas.openxmlformats.org/presentationml/2006/ole">
              <mc:AlternateContent xmlns:mc="http://schemas.openxmlformats.org/markup-compatibility/2006">
                <mc:Choice xmlns:v="urn:schemas-microsoft-com:vml" Requires="v">
                  <p:oleObj spid="_x0000_s1035" name="Visio" r:id="rId4" imgW="5767196" imgH="2711907" progId="Visio.Drawing.11">
                    <p:embed/>
                  </p:oleObj>
                </mc:Choice>
                <mc:Fallback>
                  <p:oleObj name="Visio" r:id="rId4" imgW="5767196" imgH="2711907" progId="Visio.Drawing.11">
                    <p:embed/>
                    <p:pic>
                      <p:nvPicPr>
                        <p:cNvPr id="8" name="Object 7"/>
                        <p:cNvPicPr/>
                        <p:nvPr/>
                      </p:nvPicPr>
                      <p:blipFill>
                        <a:blip r:embed="rId5"/>
                        <a:stretch>
                          <a:fillRect/>
                        </a:stretch>
                      </p:blipFill>
                      <p:spPr>
                        <a:xfrm>
                          <a:off x="3763430" y="1424273"/>
                          <a:ext cx="5767387" cy="2711450"/>
                        </a:xfrm>
                        <a:prstGeom prst="rect">
                          <a:avLst/>
                        </a:prstGeom>
                      </p:spPr>
                    </p:pic>
                  </p:oleObj>
                </mc:Fallback>
              </mc:AlternateContent>
            </a:graphicData>
          </a:graphic>
        </p:graphicFrame>
        <p:grpSp>
          <p:nvGrpSpPr>
            <p:cNvPr id="21" name="Group 20"/>
            <p:cNvGrpSpPr/>
            <p:nvPr/>
          </p:nvGrpSpPr>
          <p:grpSpPr>
            <a:xfrm>
              <a:off x="6139961" y="2674280"/>
              <a:ext cx="1965390" cy="1648795"/>
              <a:chOff x="1816048" y="3748954"/>
              <a:chExt cx="2713125" cy="1946923"/>
            </a:xfrm>
          </p:grpSpPr>
          <p:sp>
            <p:nvSpPr>
              <p:cNvPr id="22" name="Rounded Rectangle 21"/>
              <p:cNvSpPr/>
              <p:nvPr/>
            </p:nvSpPr>
            <p:spPr>
              <a:xfrm>
                <a:off x="2230425" y="3748954"/>
                <a:ext cx="1884376" cy="1946923"/>
              </a:xfrm>
              <a:prstGeom prst="roundRect">
                <a:avLst/>
              </a:prstGeom>
              <a:solidFill>
                <a:schemeClr val="accent1">
                  <a:lumMod val="60000"/>
                  <a:lumOff val="40000"/>
                  <a:alpha val="2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endParaRPr>
              </a:p>
            </p:txBody>
          </p:sp>
          <p:sp>
            <p:nvSpPr>
              <p:cNvPr id="23" name="TextBox 22"/>
              <p:cNvSpPr txBox="1"/>
              <p:nvPr/>
            </p:nvSpPr>
            <p:spPr>
              <a:xfrm>
                <a:off x="1816048" y="5161351"/>
                <a:ext cx="2713125" cy="504457"/>
              </a:xfrm>
              <a:prstGeom prst="rect">
                <a:avLst/>
              </a:prstGeom>
              <a:noFill/>
            </p:spPr>
            <p:txBody>
              <a:bodyPr wrap="square" rtlCol="0">
                <a:spAutoFit/>
              </a:bodyPr>
              <a:lstStyle/>
              <a:p>
                <a:pPr algn="ctr"/>
                <a:r>
                  <a:rPr lang="en-US" sz="1067" b="1" dirty="0">
                    <a:solidFill>
                      <a:srgbClr val="000000"/>
                    </a:solidFill>
                  </a:rPr>
                  <a:t>Tertiary Feedback Winding</a:t>
                </a:r>
              </a:p>
            </p:txBody>
          </p:sp>
        </p:grpSp>
      </p:grpSp>
      <p:grpSp>
        <p:nvGrpSpPr>
          <p:cNvPr id="16" name="Group 15"/>
          <p:cNvGrpSpPr/>
          <p:nvPr/>
        </p:nvGrpSpPr>
        <p:grpSpPr>
          <a:xfrm>
            <a:off x="6335477" y="729460"/>
            <a:ext cx="5856524" cy="3123395"/>
            <a:chOff x="-625596" y="792569"/>
            <a:chExt cx="5767387" cy="2711450"/>
          </a:xfrm>
        </p:grpSpPr>
        <p:graphicFrame>
          <p:nvGraphicFramePr>
            <p:cNvPr id="25" name="Object 24"/>
            <p:cNvGraphicFramePr>
              <a:graphicFrameLocks noChangeAspect="1"/>
            </p:cNvGraphicFramePr>
            <p:nvPr/>
          </p:nvGraphicFramePr>
          <p:xfrm>
            <a:off x="-625596" y="792569"/>
            <a:ext cx="5767387" cy="2711450"/>
          </p:xfrm>
          <a:graphic>
            <a:graphicData uri="http://schemas.openxmlformats.org/presentationml/2006/ole">
              <mc:AlternateContent xmlns:mc="http://schemas.openxmlformats.org/markup-compatibility/2006">
                <mc:Choice xmlns:v="urn:schemas-microsoft-com:vml" Requires="v">
                  <p:oleObj spid="_x0000_s1036" name="Visio" r:id="rId6" imgW="5767196" imgH="2711907" progId="Visio.Drawing.11">
                    <p:embed/>
                  </p:oleObj>
                </mc:Choice>
                <mc:Fallback>
                  <p:oleObj name="Visio" r:id="rId6" imgW="5767196" imgH="2711907" progId="Visio.Drawing.11">
                    <p:embed/>
                    <p:pic>
                      <p:nvPicPr>
                        <p:cNvPr id="25" name="Object 24"/>
                        <p:cNvPicPr/>
                        <p:nvPr/>
                      </p:nvPicPr>
                      <p:blipFill>
                        <a:blip r:embed="rId7"/>
                        <a:stretch>
                          <a:fillRect/>
                        </a:stretch>
                      </p:blipFill>
                      <p:spPr>
                        <a:xfrm>
                          <a:off x="-625596" y="792569"/>
                          <a:ext cx="5767387" cy="2711450"/>
                        </a:xfrm>
                        <a:prstGeom prst="rect">
                          <a:avLst/>
                        </a:prstGeom>
                      </p:spPr>
                    </p:pic>
                  </p:oleObj>
                </mc:Fallback>
              </mc:AlternateContent>
            </a:graphicData>
          </a:graphic>
        </p:graphicFrame>
        <p:sp>
          <p:nvSpPr>
            <p:cNvPr id="26" name="Rounded Rectangle 25"/>
            <p:cNvSpPr/>
            <p:nvPr/>
          </p:nvSpPr>
          <p:spPr>
            <a:xfrm>
              <a:off x="1906817" y="1577340"/>
              <a:ext cx="844003" cy="1691640"/>
            </a:xfrm>
            <a:prstGeom prst="roundRect">
              <a:avLst/>
            </a:prstGeom>
            <a:solidFill>
              <a:schemeClr val="accent1">
                <a:lumMod val="60000"/>
                <a:lumOff val="40000"/>
                <a:alpha val="2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endParaRPr>
            </a:p>
          </p:txBody>
        </p:sp>
        <p:sp>
          <p:nvSpPr>
            <p:cNvPr id="27" name="TextBox 26"/>
            <p:cNvSpPr txBox="1"/>
            <p:nvPr/>
          </p:nvSpPr>
          <p:spPr>
            <a:xfrm>
              <a:off x="1644287" y="2201148"/>
              <a:ext cx="1460498" cy="365262"/>
            </a:xfrm>
            <a:prstGeom prst="rect">
              <a:avLst/>
            </a:prstGeom>
            <a:noFill/>
          </p:spPr>
          <p:txBody>
            <a:bodyPr wrap="square" rtlCol="0">
              <a:spAutoFit/>
            </a:bodyPr>
            <a:lstStyle/>
            <a:p>
              <a:pPr algn="ctr"/>
              <a:r>
                <a:rPr lang="en-US" sz="1067" b="1" dirty="0">
                  <a:solidFill>
                    <a:srgbClr val="000000"/>
                  </a:solidFill>
                </a:rPr>
                <a:t>PSR</a:t>
              </a:r>
            </a:p>
            <a:p>
              <a:pPr algn="ctr"/>
              <a:r>
                <a:rPr lang="en-US" sz="1067" b="1" dirty="0">
                  <a:solidFill>
                    <a:srgbClr val="000000"/>
                  </a:solidFill>
                </a:rPr>
                <a:t>Feedback</a:t>
              </a:r>
            </a:p>
          </p:txBody>
        </p:sp>
      </p:grpSp>
      <p:sp>
        <p:nvSpPr>
          <p:cNvPr id="3" name="Rectangle 2"/>
          <p:cNvSpPr/>
          <p:nvPr/>
        </p:nvSpPr>
        <p:spPr>
          <a:xfrm>
            <a:off x="6798454" y="3928506"/>
            <a:ext cx="5385477" cy="2312877"/>
          </a:xfrm>
          <a:prstGeom prst="rect">
            <a:avLst/>
          </a:prstGeom>
        </p:spPr>
        <p:txBody>
          <a:bodyPr wrap="square">
            <a:spAutoFit/>
          </a:bodyPr>
          <a:lstStyle/>
          <a:p>
            <a:pPr eaLnBrk="0" hangingPunct="0">
              <a:lnSpc>
                <a:spcPct val="90000"/>
              </a:lnSpc>
              <a:spcBef>
                <a:spcPts val="800"/>
              </a:spcBef>
            </a:pPr>
            <a:r>
              <a:rPr lang="en-US" sz="1867" b="1" dirty="0">
                <a:solidFill>
                  <a:srgbClr val="0000FF"/>
                </a:solidFill>
              </a:rPr>
              <a:t>Aux-less PSR </a:t>
            </a:r>
            <a:r>
              <a:rPr lang="en-US" sz="1867" b="1" dirty="0">
                <a:solidFill>
                  <a:srgbClr val="000000"/>
                </a:solidFill>
              </a:rPr>
              <a:t>flyback advantages:</a:t>
            </a:r>
          </a:p>
          <a:p>
            <a:pPr marL="228594" indent="-228594" eaLnBrk="0" hangingPunct="0">
              <a:lnSpc>
                <a:spcPct val="90000"/>
              </a:lnSpc>
              <a:spcBef>
                <a:spcPts val="800"/>
              </a:spcBef>
              <a:buFont typeface="Arial" panose="020B0604020202020204" pitchFamily="34" charset="0"/>
              <a:buChar char="•"/>
            </a:pPr>
            <a:r>
              <a:rPr lang="en-US" sz="1867" dirty="0">
                <a:solidFill>
                  <a:srgbClr val="000000"/>
                </a:solidFill>
              </a:rPr>
              <a:t>Eliminates </a:t>
            </a:r>
            <a:r>
              <a:rPr lang="en-US" sz="1867" dirty="0" err="1">
                <a:solidFill>
                  <a:srgbClr val="000000"/>
                </a:solidFill>
              </a:rPr>
              <a:t>opto</a:t>
            </a:r>
            <a:r>
              <a:rPr lang="en-US" sz="1867" dirty="0">
                <a:solidFill>
                  <a:srgbClr val="000000"/>
                </a:solidFill>
              </a:rPr>
              <a:t>-coupler or tertiary winding with only one component crossing isolation barrier</a:t>
            </a:r>
          </a:p>
          <a:p>
            <a:pPr marL="228594" indent="-228594" eaLnBrk="0" hangingPunct="0">
              <a:lnSpc>
                <a:spcPct val="90000"/>
              </a:lnSpc>
              <a:spcBef>
                <a:spcPts val="800"/>
              </a:spcBef>
              <a:buFont typeface="Arial" panose="020B0604020202020204" pitchFamily="34" charset="0"/>
              <a:buChar char="•"/>
            </a:pPr>
            <a:r>
              <a:rPr lang="en-US" sz="1867" dirty="0"/>
              <a:t>Extremely tight load regulation (</a:t>
            </a:r>
            <a:r>
              <a:rPr lang="en-US" sz="1867" dirty="0">
                <a:latin typeface="Arial"/>
                <a:cs typeface="Arial"/>
              </a:rPr>
              <a:t>±1%)</a:t>
            </a:r>
            <a:r>
              <a:rPr lang="en-US" sz="1867" dirty="0"/>
              <a:t> </a:t>
            </a:r>
          </a:p>
          <a:p>
            <a:pPr marL="228594" indent="-228594" eaLnBrk="0" hangingPunct="0">
              <a:lnSpc>
                <a:spcPct val="90000"/>
              </a:lnSpc>
              <a:spcBef>
                <a:spcPts val="800"/>
              </a:spcBef>
              <a:buFont typeface="Arial" panose="020B0604020202020204" pitchFamily="34" charset="0"/>
              <a:buChar char="•"/>
            </a:pPr>
            <a:r>
              <a:rPr lang="en-US" sz="1867" dirty="0"/>
              <a:t>Operates in DCM or Boundary Mode</a:t>
            </a:r>
          </a:p>
          <a:p>
            <a:pPr marL="228594" indent="-228594" eaLnBrk="0" hangingPunct="0">
              <a:lnSpc>
                <a:spcPct val="90000"/>
              </a:lnSpc>
              <a:spcBef>
                <a:spcPts val="800"/>
              </a:spcBef>
              <a:buFont typeface="Arial" panose="020B0604020202020204" pitchFamily="34" charset="0"/>
              <a:buChar char="•"/>
            </a:pPr>
            <a:r>
              <a:rPr lang="en-US" sz="1867" dirty="0"/>
              <a:t>DCM and </a:t>
            </a:r>
            <a:r>
              <a:rPr lang="en-US" sz="1867"/>
              <a:t>zero current </a:t>
            </a:r>
            <a:r>
              <a:rPr lang="en-US" sz="1867" dirty="0"/>
              <a:t>switching enables high efficiency</a:t>
            </a:r>
          </a:p>
        </p:txBody>
      </p:sp>
      <p:sp>
        <p:nvSpPr>
          <p:cNvPr id="36" name="Rectangle 35"/>
          <p:cNvSpPr/>
          <p:nvPr/>
        </p:nvSpPr>
        <p:spPr>
          <a:xfrm>
            <a:off x="214362" y="3945989"/>
            <a:ext cx="5373445" cy="1849096"/>
          </a:xfrm>
          <a:prstGeom prst="rect">
            <a:avLst/>
          </a:prstGeom>
        </p:spPr>
        <p:txBody>
          <a:bodyPr wrap="square">
            <a:spAutoFit/>
          </a:bodyPr>
          <a:lstStyle/>
          <a:p>
            <a:pPr eaLnBrk="0" hangingPunct="0">
              <a:lnSpc>
                <a:spcPct val="90000"/>
              </a:lnSpc>
              <a:spcBef>
                <a:spcPts val="800"/>
              </a:spcBef>
            </a:pPr>
            <a:r>
              <a:rPr lang="en-US" sz="1867" b="1" dirty="0">
                <a:solidFill>
                  <a:srgbClr val="0000FF"/>
                </a:solidFill>
              </a:rPr>
              <a:t>Conventional PSR </a:t>
            </a:r>
            <a:r>
              <a:rPr lang="en-US" sz="1867" b="1" dirty="0" err="1">
                <a:solidFill>
                  <a:srgbClr val="000000"/>
                </a:solidFill>
              </a:rPr>
              <a:t>flyback</a:t>
            </a:r>
            <a:r>
              <a:rPr lang="en-US" sz="1867" b="1" dirty="0">
                <a:solidFill>
                  <a:srgbClr val="000000"/>
                </a:solidFill>
              </a:rPr>
              <a:t> advantages:</a:t>
            </a:r>
            <a:endParaRPr lang="en-US" sz="1867" dirty="0">
              <a:solidFill>
                <a:srgbClr val="000000"/>
              </a:solidFill>
            </a:endParaRPr>
          </a:p>
          <a:p>
            <a:pPr marL="228594" indent="-228594" eaLnBrk="0" hangingPunct="0">
              <a:lnSpc>
                <a:spcPct val="90000"/>
              </a:lnSpc>
              <a:spcBef>
                <a:spcPts val="800"/>
              </a:spcBef>
              <a:buFont typeface="Arial" panose="020B0604020202020204" pitchFamily="34" charset="0"/>
              <a:buChar char="•"/>
            </a:pPr>
            <a:r>
              <a:rPr lang="en-US" sz="1867" dirty="0">
                <a:solidFill>
                  <a:srgbClr val="000000"/>
                </a:solidFill>
              </a:rPr>
              <a:t>Increased design flexibility with external compensation and tertiary winding or </a:t>
            </a:r>
            <a:r>
              <a:rPr lang="en-US" sz="1867" dirty="0" err="1">
                <a:solidFill>
                  <a:srgbClr val="000000"/>
                </a:solidFill>
              </a:rPr>
              <a:t>opto</a:t>
            </a:r>
            <a:r>
              <a:rPr lang="en-US" sz="1867" dirty="0">
                <a:solidFill>
                  <a:srgbClr val="000000"/>
                </a:solidFill>
              </a:rPr>
              <a:t>-coupler feedback </a:t>
            </a:r>
          </a:p>
          <a:p>
            <a:pPr marL="228594" indent="-228594" eaLnBrk="0" hangingPunct="0">
              <a:lnSpc>
                <a:spcPct val="90000"/>
              </a:lnSpc>
              <a:spcBef>
                <a:spcPts val="800"/>
              </a:spcBef>
              <a:buFont typeface="Arial" panose="020B0604020202020204" pitchFamily="34" charset="0"/>
              <a:buChar char="•"/>
            </a:pPr>
            <a:r>
              <a:rPr lang="en-US" sz="1867" dirty="0"/>
              <a:t>Operates </a:t>
            </a:r>
            <a:r>
              <a:rPr lang="en-US" sz="1867"/>
              <a:t>in CCM (fixed frequency) </a:t>
            </a:r>
            <a:r>
              <a:rPr lang="en-US" sz="1867" dirty="0"/>
              <a:t>or </a:t>
            </a:r>
            <a:r>
              <a:rPr lang="en-US" sz="1867"/>
              <a:t>DCM mode</a:t>
            </a:r>
            <a:endParaRPr lang="en-US" sz="1867" dirty="0"/>
          </a:p>
        </p:txBody>
      </p:sp>
      <p:grpSp>
        <p:nvGrpSpPr>
          <p:cNvPr id="15" name="Group 14"/>
          <p:cNvGrpSpPr/>
          <p:nvPr/>
        </p:nvGrpSpPr>
        <p:grpSpPr>
          <a:xfrm>
            <a:off x="4187571" y="970471"/>
            <a:ext cx="2463012" cy="2958034"/>
            <a:chOff x="3012409" y="1186465"/>
            <a:chExt cx="2076321" cy="2447185"/>
          </a:xfrm>
        </p:grpSpPr>
        <p:grpSp>
          <p:nvGrpSpPr>
            <p:cNvPr id="24" name="Group 23"/>
            <p:cNvGrpSpPr/>
            <p:nvPr/>
          </p:nvGrpSpPr>
          <p:grpSpPr>
            <a:xfrm>
              <a:off x="3012409" y="1186465"/>
              <a:ext cx="2076321" cy="2447185"/>
              <a:chOff x="736597" y="944339"/>
              <a:chExt cx="2815167" cy="3639913"/>
            </a:xfrm>
          </p:grpSpPr>
          <p:grpSp>
            <p:nvGrpSpPr>
              <p:cNvPr id="17" name="Group 16"/>
              <p:cNvGrpSpPr/>
              <p:nvPr/>
            </p:nvGrpSpPr>
            <p:grpSpPr>
              <a:xfrm>
                <a:off x="1949318" y="2319348"/>
                <a:ext cx="1381629" cy="2264904"/>
                <a:chOff x="2207518" y="3505199"/>
                <a:chExt cx="1907282" cy="2674438"/>
              </a:xfrm>
            </p:grpSpPr>
            <p:sp>
              <p:nvSpPr>
                <p:cNvPr id="19" name="Rounded Rectangle 18"/>
                <p:cNvSpPr/>
                <p:nvPr/>
              </p:nvSpPr>
              <p:spPr>
                <a:xfrm>
                  <a:off x="2362200" y="3505199"/>
                  <a:ext cx="1752600" cy="2674438"/>
                </a:xfrm>
                <a:prstGeom prst="roundRect">
                  <a:avLst/>
                </a:prstGeom>
                <a:solidFill>
                  <a:schemeClr val="accent1">
                    <a:lumMod val="60000"/>
                    <a:lumOff val="40000"/>
                    <a:alpha val="2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endParaRPr>
                </a:p>
              </p:txBody>
            </p:sp>
            <p:sp>
              <p:nvSpPr>
                <p:cNvPr id="20" name="TextBox 19"/>
                <p:cNvSpPr txBox="1"/>
                <p:nvPr/>
              </p:nvSpPr>
              <p:spPr>
                <a:xfrm>
                  <a:off x="2207518" y="5243802"/>
                  <a:ext cx="1783378" cy="611365"/>
                </a:xfrm>
                <a:prstGeom prst="rect">
                  <a:avLst/>
                </a:prstGeom>
                <a:noFill/>
              </p:spPr>
              <p:txBody>
                <a:bodyPr wrap="square" rtlCol="0">
                  <a:spAutoFit/>
                </a:bodyPr>
                <a:lstStyle/>
                <a:p>
                  <a:pPr algn="ctr"/>
                  <a:r>
                    <a:rPr lang="en-US" sz="1067" b="1" dirty="0" err="1">
                      <a:solidFill>
                        <a:srgbClr val="000000"/>
                      </a:solidFill>
                    </a:rPr>
                    <a:t>Opto</a:t>
                  </a:r>
                  <a:r>
                    <a:rPr lang="en-US" sz="1067" b="1" dirty="0">
                      <a:solidFill>
                        <a:srgbClr val="000000"/>
                      </a:solidFill>
                    </a:rPr>
                    <a:t>-Coupler</a:t>
                  </a:r>
                </a:p>
                <a:p>
                  <a:pPr algn="ctr"/>
                  <a:r>
                    <a:rPr lang="en-US" sz="1067" b="1" dirty="0">
                      <a:solidFill>
                        <a:srgbClr val="000000"/>
                      </a:solidFill>
                    </a:rPr>
                    <a:t>Feedback</a:t>
                  </a:r>
                </a:p>
              </p:txBody>
            </p:sp>
          </p:grpSp>
          <p:pic>
            <p:nvPicPr>
              <p:cNvPr id="18" name="Picture 17"/>
              <p:cNvPicPr>
                <a:picLocks noChangeAspect="1"/>
              </p:cNvPicPr>
              <p:nvPr/>
            </p:nvPicPr>
            <p:blipFill>
              <a:blip r:embed="rId8"/>
              <a:stretch>
                <a:fillRect/>
              </a:stretch>
            </p:blipFill>
            <p:spPr>
              <a:xfrm>
                <a:off x="736597" y="944339"/>
                <a:ext cx="2815167" cy="3291118"/>
              </a:xfrm>
              <a:prstGeom prst="rect">
                <a:avLst/>
              </a:prstGeom>
            </p:spPr>
          </p:pic>
        </p:grpSp>
        <p:sp>
          <p:nvSpPr>
            <p:cNvPr id="29" name="TextBox 28"/>
            <p:cNvSpPr txBox="1"/>
            <p:nvPr/>
          </p:nvSpPr>
          <p:spPr>
            <a:xfrm>
              <a:off x="4192809" y="3000360"/>
              <a:ext cx="739840" cy="178237"/>
            </a:xfrm>
            <a:prstGeom prst="rect">
              <a:avLst/>
            </a:prstGeom>
            <a:noFill/>
          </p:spPr>
          <p:txBody>
            <a:bodyPr wrap="square" rtlCol="0">
              <a:spAutoFit/>
            </a:bodyPr>
            <a:lstStyle/>
            <a:p>
              <a:pPr algn="ctr"/>
              <a:r>
                <a:rPr lang="en-US" sz="800" b="1" dirty="0">
                  <a:solidFill>
                    <a:srgbClr val="000000"/>
                  </a:solidFill>
                </a:rPr>
                <a:t>TL431</a:t>
              </a:r>
            </a:p>
          </p:txBody>
        </p:sp>
        <p:cxnSp>
          <p:nvCxnSpPr>
            <p:cNvPr id="9" name="Straight Connector 8"/>
            <p:cNvCxnSpPr/>
            <p:nvPr/>
          </p:nvCxnSpPr>
          <p:spPr>
            <a:xfrm>
              <a:off x="4457679" y="3025760"/>
              <a:ext cx="2616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719320" y="2841645"/>
              <a:ext cx="0" cy="191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flipV="1">
              <a:off x="4706366" y="2843561"/>
              <a:ext cx="18288" cy="182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362050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4773" y="952454"/>
            <a:ext cx="3108665" cy="245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a:xfrm>
            <a:off x="9327536" y="6492876"/>
            <a:ext cx="2844800" cy="365125"/>
          </a:xfrm>
          <a:prstGeom prst="rect">
            <a:avLst/>
          </a:prstGeom>
        </p:spPr>
        <p:txBody>
          <a:bodyPr/>
          <a:lstStyle/>
          <a:p>
            <a:fld id="{2B2DFA34-5E33-4EC8-B78F-02753F1842F9}" type="slidenum">
              <a:rPr lang="en-US" smtClean="0"/>
              <a:pPr/>
              <a:t>8</a:t>
            </a:fld>
            <a:endParaRPr lang="en-US" dirty="0"/>
          </a:p>
        </p:txBody>
      </p:sp>
      <p:sp>
        <p:nvSpPr>
          <p:cNvPr id="3" name="Title 1"/>
          <p:cNvSpPr txBox="1">
            <a:spLocks/>
          </p:cNvSpPr>
          <p:nvPr/>
        </p:nvSpPr>
        <p:spPr bwMode="auto">
          <a:xfrm>
            <a:off x="309033" y="142890"/>
            <a:ext cx="11781367" cy="814388"/>
          </a:xfrm>
          <a:prstGeom prst="rect">
            <a:avLst/>
          </a:prstGeom>
          <a:noFill/>
          <a:ln w="9525">
            <a:noFill/>
            <a:miter lim="800000"/>
            <a:headEnd/>
            <a:tailEnd/>
          </a:ln>
        </p:spPr>
        <p:txBody>
          <a:bodyPr vert="horz" wrap="square" lIns="101556" tIns="50776" rIns="101556" bIns="50776" numCol="1" anchor="ctr" anchorCtr="0" compatLnSpc="1">
            <a:prstTxWarp prst="textNoShape">
              <a:avLst/>
            </a:prstTxWarp>
          </a:bodyPr>
          <a:lstStyle>
            <a:lvl1pPr algn="l" rtl="0" eaLnBrk="0" fontAlgn="base" hangingPunct="0">
              <a:lnSpc>
                <a:spcPct val="85000"/>
              </a:lnSpc>
              <a:spcBef>
                <a:spcPct val="0"/>
              </a:spcBef>
              <a:spcAft>
                <a:spcPct val="0"/>
              </a:spcAft>
              <a:defRPr sz="2700" b="1">
                <a:solidFill>
                  <a:schemeClr val="tx2"/>
                </a:solidFill>
                <a:latin typeface="+mj-lt"/>
                <a:ea typeface="+mj-ea"/>
                <a:cs typeface="+mj-cs"/>
              </a:defRPr>
            </a:lvl1pPr>
            <a:lvl2pPr algn="l" rtl="0" eaLnBrk="0" fontAlgn="base" hangingPunct="0">
              <a:lnSpc>
                <a:spcPct val="85000"/>
              </a:lnSpc>
              <a:spcBef>
                <a:spcPct val="0"/>
              </a:spcBef>
              <a:spcAft>
                <a:spcPct val="0"/>
              </a:spcAft>
              <a:defRPr sz="2700" b="1">
                <a:solidFill>
                  <a:schemeClr val="tx2"/>
                </a:solidFill>
                <a:latin typeface="Arial" charset="0"/>
              </a:defRPr>
            </a:lvl2pPr>
            <a:lvl3pPr algn="l" rtl="0" eaLnBrk="0" fontAlgn="base" hangingPunct="0">
              <a:lnSpc>
                <a:spcPct val="85000"/>
              </a:lnSpc>
              <a:spcBef>
                <a:spcPct val="0"/>
              </a:spcBef>
              <a:spcAft>
                <a:spcPct val="0"/>
              </a:spcAft>
              <a:defRPr sz="2700" b="1">
                <a:solidFill>
                  <a:schemeClr val="tx2"/>
                </a:solidFill>
                <a:latin typeface="Arial" charset="0"/>
              </a:defRPr>
            </a:lvl3pPr>
            <a:lvl4pPr algn="l" rtl="0" eaLnBrk="0" fontAlgn="base" hangingPunct="0">
              <a:lnSpc>
                <a:spcPct val="85000"/>
              </a:lnSpc>
              <a:spcBef>
                <a:spcPct val="0"/>
              </a:spcBef>
              <a:spcAft>
                <a:spcPct val="0"/>
              </a:spcAft>
              <a:defRPr sz="2700" b="1">
                <a:solidFill>
                  <a:schemeClr val="tx2"/>
                </a:solidFill>
                <a:latin typeface="Arial" charset="0"/>
              </a:defRPr>
            </a:lvl4pPr>
            <a:lvl5pPr algn="l" rtl="0" eaLnBrk="0" fontAlgn="base" hangingPunct="0">
              <a:lnSpc>
                <a:spcPct val="85000"/>
              </a:lnSpc>
              <a:spcBef>
                <a:spcPct val="0"/>
              </a:spcBef>
              <a:spcAft>
                <a:spcPct val="0"/>
              </a:spcAft>
              <a:defRPr sz="2700" b="1">
                <a:solidFill>
                  <a:schemeClr val="tx2"/>
                </a:solidFill>
                <a:latin typeface="Arial" charset="0"/>
              </a:defRPr>
            </a:lvl5pPr>
            <a:lvl6pPr marL="380835" algn="l" rtl="0" fontAlgn="base">
              <a:lnSpc>
                <a:spcPct val="85000"/>
              </a:lnSpc>
              <a:spcBef>
                <a:spcPct val="0"/>
              </a:spcBef>
              <a:spcAft>
                <a:spcPct val="0"/>
              </a:spcAft>
              <a:defRPr sz="2700" b="1">
                <a:solidFill>
                  <a:srgbClr val="FF0000"/>
                </a:solidFill>
                <a:latin typeface="Arial" charset="0"/>
              </a:defRPr>
            </a:lvl6pPr>
            <a:lvl7pPr marL="761670" algn="l" rtl="0" fontAlgn="base">
              <a:lnSpc>
                <a:spcPct val="85000"/>
              </a:lnSpc>
              <a:spcBef>
                <a:spcPct val="0"/>
              </a:spcBef>
              <a:spcAft>
                <a:spcPct val="0"/>
              </a:spcAft>
              <a:defRPr sz="2700" b="1">
                <a:solidFill>
                  <a:srgbClr val="FF0000"/>
                </a:solidFill>
                <a:latin typeface="Arial" charset="0"/>
              </a:defRPr>
            </a:lvl7pPr>
            <a:lvl8pPr marL="1142503" algn="l" rtl="0" fontAlgn="base">
              <a:lnSpc>
                <a:spcPct val="85000"/>
              </a:lnSpc>
              <a:spcBef>
                <a:spcPct val="0"/>
              </a:spcBef>
              <a:spcAft>
                <a:spcPct val="0"/>
              </a:spcAft>
              <a:defRPr sz="2700" b="1">
                <a:solidFill>
                  <a:srgbClr val="FF0000"/>
                </a:solidFill>
                <a:latin typeface="Arial" charset="0"/>
              </a:defRPr>
            </a:lvl8pPr>
            <a:lvl9pPr marL="1523329" algn="l" rtl="0" fontAlgn="base">
              <a:lnSpc>
                <a:spcPct val="85000"/>
              </a:lnSpc>
              <a:spcBef>
                <a:spcPct val="0"/>
              </a:spcBef>
              <a:spcAft>
                <a:spcPct val="0"/>
              </a:spcAft>
              <a:defRPr sz="2700" b="1">
                <a:solidFill>
                  <a:srgbClr val="FF0000"/>
                </a:solidFill>
                <a:latin typeface="Arial" charset="0"/>
              </a:defRPr>
            </a:lvl9pPr>
          </a:lstStyle>
          <a:p>
            <a:pPr lvl="0">
              <a:defRPr/>
            </a:pPr>
            <a:r>
              <a:rPr lang="en-US" sz="3200" kern="0" dirty="0">
                <a:solidFill>
                  <a:srgbClr val="DE0000"/>
                </a:solidFill>
                <a:latin typeface="Arial"/>
              </a:rPr>
              <a:t>PSR flyback converter</a:t>
            </a:r>
            <a:r>
              <a:rPr lang="en-US" sz="3200" kern="0" dirty="0">
                <a:solidFill>
                  <a:schemeClr val="tx1"/>
                </a:solidFill>
                <a:latin typeface="Arial"/>
              </a:rPr>
              <a:t> – no </a:t>
            </a:r>
            <a:r>
              <a:rPr lang="en-US" sz="3200" kern="0" dirty="0" err="1">
                <a:solidFill>
                  <a:schemeClr val="tx1"/>
                </a:solidFill>
                <a:latin typeface="Arial"/>
              </a:rPr>
              <a:t>opto</a:t>
            </a:r>
            <a:r>
              <a:rPr lang="en-US" sz="3200" kern="0" dirty="0">
                <a:solidFill>
                  <a:schemeClr val="tx1"/>
                </a:solidFill>
                <a:latin typeface="Arial"/>
              </a:rPr>
              <a:t>, no aux winding</a:t>
            </a:r>
            <a:endParaRPr lang="en-US" sz="4267" kern="0" dirty="0">
              <a:solidFill>
                <a:schemeClr val="tx1"/>
              </a:solidFill>
              <a:latin typeface="Arial"/>
            </a:endParaRPr>
          </a:p>
        </p:txBody>
      </p:sp>
      <p:pic>
        <p:nvPicPr>
          <p:cNvPr id="2560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6705" y="3482844"/>
            <a:ext cx="3615791" cy="258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1999" y="4529553"/>
            <a:ext cx="8717436" cy="1644361"/>
          </a:xfrm>
          <a:prstGeom prst="rect">
            <a:avLst/>
          </a:prstGeom>
        </p:spPr>
        <p:txBody>
          <a:bodyPr wrap="square">
            <a:spAutoFit/>
          </a:bodyPr>
          <a:lstStyle/>
          <a:p>
            <a:pPr marL="457189" indent="-457189">
              <a:spcAft>
                <a:spcPts val="267"/>
              </a:spcAft>
              <a:buFont typeface="Arial" panose="020B0604020202020204" pitchFamily="34" charset="0"/>
              <a:buChar char="•"/>
            </a:pPr>
            <a:r>
              <a:rPr lang="en-US" sz="1867" dirty="0">
                <a:solidFill>
                  <a:srgbClr val="000000">
                    <a:hueOff val="0"/>
                    <a:satOff val="0"/>
                    <a:lumOff val="0"/>
                    <a:alphaOff val="0"/>
                  </a:srgbClr>
                </a:solidFill>
                <a:latin typeface="Arial"/>
              </a:rPr>
              <a:t>No aux winding </a:t>
            </a:r>
            <a:r>
              <a:rPr lang="en-US" sz="1867" dirty="0">
                <a:solidFill>
                  <a:srgbClr val="000000">
                    <a:hueOff val="0"/>
                    <a:satOff val="0"/>
                    <a:lumOff val="0"/>
                    <a:alphaOff val="0"/>
                  </a:srgbClr>
                </a:solidFill>
                <a:latin typeface="Arial"/>
                <a:sym typeface="Symbol"/>
              </a:rPr>
              <a:t> </a:t>
            </a:r>
            <a:r>
              <a:rPr lang="en-US" sz="1867" dirty="0">
                <a:solidFill>
                  <a:srgbClr val="000000">
                    <a:hueOff val="0"/>
                    <a:satOff val="0"/>
                    <a:lumOff val="0"/>
                    <a:alphaOff val="0"/>
                  </a:srgbClr>
                </a:solidFill>
                <a:latin typeface="Arial"/>
              </a:rPr>
              <a:t>easier magnetic design</a:t>
            </a:r>
          </a:p>
          <a:p>
            <a:pPr marL="457189" indent="-457189">
              <a:spcAft>
                <a:spcPts val="267"/>
              </a:spcAft>
              <a:buFont typeface="Arial" panose="020B0604020202020204" pitchFamily="34" charset="0"/>
              <a:buChar char="•"/>
            </a:pPr>
            <a:r>
              <a:rPr lang="en-US" sz="1867" dirty="0">
                <a:solidFill>
                  <a:srgbClr val="000000">
                    <a:hueOff val="0"/>
                    <a:satOff val="0"/>
                    <a:lumOff val="0"/>
                    <a:alphaOff val="0"/>
                  </a:srgbClr>
                </a:solidFill>
                <a:latin typeface="Arial"/>
              </a:rPr>
              <a:t>No optocoupler </a:t>
            </a:r>
            <a:r>
              <a:rPr lang="en-US" sz="1867" dirty="0">
                <a:solidFill>
                  <a:srgbClr val="000000">
                    <a:hueOff val="0"/>
                    <a:satOff val="0"/>
                    <a:lumOff val="0"/>
                    <a:alphaOff val="0"/>
                  </a:srgbClr>
                </a:solidFill>
                <a:latin typeface="Arial"/>
                <a:sym typeface="Symbol"/>
              </a:rPr>
              <a:t> </a:t>
            </a:r>
            <a:r>
              <a:rPr lang="en-US" sz="1867" dirty="0">
                <a:solidFill>
                  <a:srgbClr val="000000">
                    <a:hueOff val="0"/>
                    <a:satOff val="0"/>
                    <a:lumOff val="0"/>
                    <a:alphaOff val="0"/>
                  </a:srgbClr>
                </a:solidFill>
                <a:latin typeface="Arial"/>
              </a:rPr>
              <a:t>higher temperature operation, longer lifetime</a:t>
            </a:r>
          </a:p>
          <a:p>
            <a:pPr marL="457189" indent="-457189">
              <a:spcAft>
                <a:spcPts val="267"/>
              </a:spcAft>
              <a:buFont typeface="Arial" panose="020B0604020202020204" pitchFamily="34" charset="0"/>
              <a:buChar char="•"/>
            </a:pPr>
            <a:r>
              <a:rPr lang="en-US" sz="1867" dirty="0">
                <a:solidFill>
                  <a:srgbClr val="000000">
                    <a:hueOff val="0"/>
                    <a:satOff val="0"/>
                    <a:lumOff val="0"/>
                    <a:alphaOff val="0"/>
                  </a:srgbClr>
                </a:solidFill>
                <a:latin typeface="Arial"/>
              </a:rPr>
              <a:t>Accurate output regulation </a:t>
            </a:r>
            <a:r>
              <a:rPr lang="en-US" sz="1867" dirty="0">
                <a:solidFill>
                  <a:srgbClr val="000000">
                    <a:hueOff val="0"/>
                    <a:satOff val="0"/>
                    <a:lumOff val="0"/>
                    <a:alphaOff val="0"/>
                  </a:srgbClr>
                </a:solidFill>
                <a:latin typeface="Arial"/>
                <a:sym typeface="Symbol"/>
              </a:rPr>
              <a:t> ideal</a:t>
            </a:r>
            <a:r>
              <a:rPr lang="en-US" sz="1867" dirty="0">
                <a:solidFill>
                  <a:srgbClr val="000000">
                    <a:hueOff val="0"/>
                    <a:satOff val="0"/>
                    <a:lumOff val="0"/>
                    <a:alphaOff val="0"/>
                  </a:srgbClr>
                </a:solidFill>
                <a:latin typeface="Arial"/>
              </a:rPr>
              <a:t> for SiC gate drivers</a:t>
            </a:r>
          </a:p>
          <a:p>
            <a:pPr marL="457189" indent="-457189">
              <a:spcAft>
                <a:spcPts val="267"/>
              </a:spcAft>
              <a:buFont typeface="Arial" panose="020B0604020202020204" pitchFamily="34" charset="0"/>
              <a:buChar char="•"/>
            </a:pPr>
            <a:r>
              <a:rPr lang="en-US" sz="1867" dirty="0">
                <a:solidFill>
                  <a:srgbClr val="000000">
                    <a:hueOff val="0"/>
                    <a:satOff val="0"/>
                    <a:lumOff val="0"/>
                    <a:alphaOff val="0"/>
                  </a:srgbClr>
                </a:solidFill>
                <a:latin typeface="Arial"/>
              </a:rPr>
              <a:t>Leakage inductance tolerant </a:t>
            </a:r>
            <a:r>
              <a:rPr lang="en-US" sz="1867" dirty="0">
                <a:solidFill>
                  <a:srgbClr val="000000">
                    <a:hueOff val="0"/>
                    <a:satOff val="0"/>
                    <a:lumOff val="0"/>
                    <a:alphaOff val="0"/>
                  </a:srgbClr>
                </a:solidFill>
                <a:latin typeface="Arial"/>
                <a:sym typeface="Symbol"/>
              </a:rPr>
              <a:t> manage </a:t>
            </a:r>
            <a:r>
              <a:rPr lang="en-US" sz="1867" dirty="0">
                <a:solidFill>
                  <a:srgbClr val="000000">
                    <a:hueOff val="0"/>
                    <a:satOff val="0"/>
                    <a:lumOff val="0"/>
                    <a:alphaOff val="0"/>
                  </a:srgbClr>
                </a:solidFill>
                <a:latin typeface="Arial"/>
              </a:rPr>
              <a:t>reinforced isolation creepage spacing </a:t>
            </a:r>
          </a:p>
        </p:txBody>
      </p:sp>
      <p:sp>
        <p:nvSpPr>
          <p:cNvPr id="8" name="Rectangle 7"/>
          <p:cNvSpPr/>
          <p:nvPr/>
        </p:nvSpPr>
        <p:spPr>
          <a:xfrm>
            <a:off x="6096001" y="1652826"/>
            <a:ext cx="2743201" cy="830997"/>
          </a:xfrm>
          <a:prstGeom prst="rect">
            <a:avLst/>
          </a:prstGeom>
          <a:noFill/>
        </p:spPr>
        <p:txBody>
          <a:bodyPr wrap="square">
            <a:spAutoFit/>
          </a:bodyPr>
          <a:lstStyle/>
          <a:p>
            <a:pPr fontAlgn="base">
              <a:spcBef>
                <a:spcPct val="0"/>
              </a:spcBef>
              <a:spcAft>
                <a:spcPts val="533"/>
              </a:spcAft>
            </a:pPr>
            <a:r>
              <a:rPr lang="en-US" altLang="zh-CN" sz="1600" b="1" dirty="0">
                <a:solidFill>
                  <a:srgbClr val="007C8C"/>
                </a:solidFill>
                <a:latin typeface="Arial" charset="0"/>
              </a:rPr>
              <a:t>PSR sensing </a:t>
            </a:r>
            <a:r>
              <a:rPr lang="en-US" altLang="zh-CN" sz="1600" dirty="0">
                <a:latin typeface="Arial" charset="0"/>
              </a:rPr>
              <a:t>– output voltage sampled using the primary-side SW voltage</a:t>
            </a:r>
          </a:p>
        </p:txBody>
      </p:sp>
      <p:sp>
        <p:nvSpPr>
          <p:cNvPr id="10" name="Rectangle 9"/>
          <p:cNvSpPr/>
          <p:nvPr/>
        </p:nvSpPr>
        <p:spPr>
          <a:xfrm>
            <a:off x="6096001" y="3989626"/>
            <a:ext cx="2529436" cy="830997"/>
          </a:xfrm>
          <a:prstGeom prst="rect">
            <a:avLst/>
          </a:prstGeom>
          <a:noFill/>
        </p:spPr>
        <p:txBody>
          <a:bodyPr wrap="square">
            <a:spAutoFit/>
          </a:bodyPr>
          <a:lstStyle/>
          <a:p>
            <a:pPr fontAlgn="base">
              <a:spcBef>
                <a:spcPct val="0"/>
              </a:spcBef>
              <a:spcAft>
                <a:spcPts val="533"/>
              </a:spcAft>
            </a:pPr>
            <a:r>
              <a:rPr lang="en-US" altLang="zh-CN" sz="1600" b="1" dirty="0">
                <a:solidFill>
                  <a:srgbClr val="007C8C"/>
                </a:solidFill>
                <a:latin typeface="Arial" charset="0"/>
              </a:rPr>
              <a:t>Load regulation </a:t>
            </a:r>
            <a:r>
              <a:rPr lang="en-US" altLang="zh-CN" sz="1600" dirty="0">
                <a:latin typeface="Arial" charset="0"/>
              </a:rPr>
              <a:t>– sum of V</a:t>
            </a:r>
            <a:r>
              <a:rPr lang="en-US" altLang="zh-CN" sz="1600" baseline="-25000" dirty="0">
                <a:latin typeface="Arial" charset="0"/>
              </a:rPr>
              <a:t>OUT1</a:t>
            </a:r>
            <a:r>
              <a:rPr lang="en-US" altLang="zh-CN" sz="1600" dirty="0">
                <a:latin typeface="Arial" charset="0"/>
              </a:rPr>
              <a:t> and V</a:t>
            </a:r>
            <a:r>
              <a:rPr lang="en-US" altLang="zh-CN" sz="1600" baseline="-25000" dirty="0">
                <a:latin typeface="Arial" charset="0"/>
              </a:rPr>
              <a:t>OUT2</a:t>
            </a:r>
            <a:r>
              <a:rPr lang="en-US" altLang="zh-CN" sz="1600" dirty="0">
                <a:latin typeface="Arial" charset="0"/>
              </a:rPr>
              <a:t> with symmetrical loading</a:t>
            </a:r>
          </a:p>
        </p:txBody>
      </p:sp>
      <p:pic>
        <p:nvPicPr>
          <p:cNvPr id="266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 y="1034610"/>
            <a:ext cx="5892800" cy="34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283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PSR flyback DC/DC family overview</a:t>
            </a:r>
          </a:p>
        </p:txBody>
      </p:sp>
      <p:graphicFrame>
        <p:nvGraphicFramePr>
          <p:cNvPr id="6" name="Content Placeholder 5"/>
          <p:cNvGraphicFramePr>
            <a:graphicFrameLocks noGrp="1"/>
          </p:cNvGraphicFramePr>
          <p:nvPr>
            <p:ph idx="1"/>
          </p:nvPr>
        </p:nvGraphicFramePr>
        <p:xfrm>
          <a:off x="1107701" y="1823502"/>
          <a:ext cx="9976598" cy="2592077"/>
        </p:xfrm>
        <a:graphic>
          <a:graphicData uri="http://schemas.openxmlformats.org/drawingml/2006/table">
            <a:tbl>
              <a:tblPr firstRow="1" bandRow="1">
                <a:tableStyleId>{F5AB1C69-6EDB-4FF4-983F-18BD219EF322}</a:tableStyleId>
              </a:tblPr>
              <a:tblGrid>
                <a:gridCol w="1763104">
                  <a:extLst>
                    <a:ext uri="{9D8B030D-6E8A-4147-A177-3AD203B41FA5}">
                      <a16:colId xmlns:a16="http://schemas.microsoft.com/office/drawing/2014/main" val="20000"/>
                    </a:ext>
                  </a:extLst>
                </a:gridCol>
                <a:gridCol w="2064393">
                  <a:extLst>
                    <a:ext uri="{9D8B030D-6E8A-4147-A177-3AD203B41FA5}">
                      <a16:colId xmlns:a16="http://schemas.microsoft.com/office/drawing/2014/main" val="20001"/>
                    </a:ext>
                  </a:extLst>
                </a:gridCol>
                <a:gridCol w="1916393">
                  <a:extLst>
                    <a:ext uri="{9D8B030D-6E8A-4147-A177-3AD203B41FA5}">
                      <a16:colId xmlns:a16="http://schemas.microsoft.com/office/drawing/2014/main" val="20002"/>
                    </a:ext>
                  </a:extLst>
                </a:gridCol>
                <a:gridCol w="2725701">
                  <a:extLst>
                    <a:ext uri="{9D8B030D-6E8A-4147-A177-3AD203B41FA5}">
                      <a16:colId xmlns:a16="http://schemas.microsoft.com/office/drawing/2014/main" val="20003"/>
                    </a:ext>
                  </a:extLst>
                </a:gridCol>
                <a:gridCol w="1507007">
                  <a:extLst>
                    <a:ext uri="{9D8B030D-6E8A-4147-A177-3AD203B41FA5}">
                      <a16:colId xmlns:a16="http://schemas.microsoft.com/office/drawing/2014/main" val="20004"/>
                    </a:ext>
                  </a:extLst>
                </a:gridCol>
              </a:tblGrid>
              <a:tr h="837401">
                <a:tc>
                  <a:txBody>
                    <a:bodyPr/>
                    <a:lstStyle/>
                    <a:p>
                      <a:pPr algn="ctr"/>
                      <a:r>
                        <a:rPr lang="en-US" sz="1300" dirty="0"/>
                        <a:t>PSR</a:t>
                      </a:r>
                      <a:r>
                        <a:rPr lang="en-US" sz="1300" baseline="0" dirty="0"/>
                        <a:t> Flyback DC/DC Converter</a:t>
                      </a:r>
                      <a:endParaRPr lang="en-US" sz="1300" dirty="0"/>
                    </a:p>
                  </a:txBody>
                  <a:tcPr marL="121920" marR="121920" marT="60960" marB="60960" anchor="ctr"/>
                </a:tc>
                <a:tc>
                  <a:txBody>
                    <a:bodyPr/>
                    <a:lstStyle/>
                    <a:p>
                      <a:pPr algn="ctr"/>
                      <a:r>
                        <a:rPr lang="en-US" sz="1300" dirty="0"/>
                        <a:t>Input</a:t>
                      </a:r>
                      <a:r>
                        <a:rPr lang="en-US" sz="1300" baseline="0" dirty="0"/>
                        <a:t> Voltage Range</a:t>
                      </a:r>
                      <a:endParaRPr lang="en-US" sz="1300" dirty="0"/>
                    </a:p>
                  </a:txBody>
                  <a:tcPr marL="121920" marR="121920" marT="60960" marB="60960" anchor="ctr"/>
                </a:tc>
                <a:tc>
                  <a:txBody>
                    <a:bodyPr/>
                    <a:lstStyle/>
                    <a:p>
                      <a:pPr algn="ctr"/>
                      <a:r>
                        <a:rPr lang="en-US" sz="1300" dirty="0"/>
                        <a:t>Peak Switch Current</a:t>
                      </a:r>
                    </a:p>
                  </a:txBody>
                  <a:tcPr marL="121920" marR="121920" marT="60960" marB="60960" anchor="ctr"/>
                </a:tc>
                <a:tc>
                  <a:txBody>
                    <a:bodyPr/>
                    <a:lstStyle/>
                    <a:p>
                      <a:pPr algn="ctr"/>
                      <a:r>
                        <a:rPr lang="en-US" sz="1300" dirty="0"/>
                        <a:t>Maximum</a:t>
                      </a:r>
                      <a:r>
                        <a:rPr lang="en-US" sz="1300" baseline="0" dirty="0"/>
                        <a:t> Load Current </a:t>
                      </a:r>
                    </a:p>
                    <a:p>
                      <a:pPr algn="ctr"/>
                      <a:r>
                        <a:rPr lang="en-US" sz="1300" baseline="0" dirty="0"/>
                        <a:t>V</a:t>
                      </a:r>
                      <a:r>
                        <a:rPr lang="en-US" sz="1300" baseline="-25000" dirty="0"/>
                        <a:t>OUT</a:t>
                      </a:r>
                      <a:r>
                        <a:rPr lang="en-US" sz="1300" baseline="0" dirty="0"/>
                        <a:t> = 12 V, N</a:t>
                      </a:r>
                      <a:r>
                        <a:rPr lang="en-US" sz="1300" baseline="-25000" dirty="0"/>
                        <a:t>PS</a:t>
                      </a:r>
                      <a:r>
                        <a:rPr lang="en-US" sz="1300" baseline="0" dirty="0"/>
                        <a:t> = 1, V</a:t>
                      </a:r>
                      <a:r>
                        <a:rPr lang="en-US" sz="1300" baseline="-25000" dirty="0"/>
                        <a:t>IN</a:t>
                      </a:r>
                      <a:r>
                        <a:rPr lang="en-US" sz="1300" baseline="0" dirty="0"/>
                        <a:t> = 13.5V</a:t>
                      </a:r>
                      <a:endParaRPr lang="en-US" sz="1300" dirty="0"/>
                    </a:p>
                  </a:txBody>
                  <a:tcPr marL="121920" marR="121920" marT="60960" marB="60960" anchor="ctr"/>
                </a:tc>
                <a:tc>
                  <a:txBody>
                    <a:bodyPr/>
                    <a:lstStyle/>
                    <a:p>
                      <a:pPr algn="ctr"/>
                      <a:r>
                        <a:rPr lang="en-US" sz="1300" dirty="0"/>
                        <a:t>Package Option</a:t>
                      </a:r>
                    </a:p>
                  </a:txBody>
                  <a:tcPr marL="121920" marR="121920" marT="60960" marB="60960" anchor="ctr"/>
                </a:tc>
                <a:extLst>
                  <a:ext uri="{0D108BD9-81ED-4DB2-BD59-A6C34878D82A}">
                    <a16:rowId xmlns:a16="http://schemas.microsoft.com/office/drawing/2014/main" val="10000"/>
                  </a:ext>
                </a:extLst>
              </a:tr>
              <a:tr h="3774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i="0" u="none" strike="noStrike" dirty="0">
                          <a:solidFill>
                            <a:schemeClr val="dk1"/>
                          </a:solidFill>
                          <a:effectLst/>
                          <a:latin typeface="+mn-lt"/>
                          <a:hlinkClick r:id="rId2"/>
                        </a:rPr>
                        <a:t>LM5181</a:t>
                      </a:r>
                      <a:endParaRPr lang="en-US" sz="1300" b="1" i="0" u="none" strike="noStrike" dirty="0">
                        <a:solidFill>
                          <a:srgbClr val="000000"/>
                        </a:solidFill>
                        <a:effectLst/>
                        <a:latin typeface="+mn-lt"/>
                      </a:endParaRPr>
                    </a:p>
                  </a:txBody>
                  <a:tcPr marL="121920" marR="121920" marT="60960" marB="60960" anchor="ctr"/>
                </a:tc>
                <a:tc>
                  <a:txBody>
                    <a:bodyPr/>
                    <a:lstStyle/>
                    <a:p>
                      <a:pPr marL="0" marR="0" algn="ctr">
                        <a:spcBef>
                          <a:spcPts val="0"/>
                        </a:spcBef>
                        <a:spcAft>
                          <a:spcPts val="0"/>
                        </a:spcAft>
                      </a:pPr>
                      <a:r>
                        <a:rPr lang="en-US" sz="1300" dirty="0">
                          <a:effectLst/>
                        </a:rPr>
                        <a:t>4.5 V</a:t>
                      </a:r>
                      <a:r>
                        <a:rPr lang="en-US" sz="1300" baseline="0" dirty="0">
                          <a:effectLst/>
                        </a:rPr>
                        <a:t> to 65 V</a:t>
                      </a:r>
                      <a:endParaRPr lang="en-US" sz="1300" b="0" i="0" dirty="0">
                        <a:effectLst/>
                        <a:latin typeface="+mn-lt"/>
                        <a:ea typeface="MS Mincho"/>
                      </a:endParaRPr>
                    </a:p>
                  </a:txBody>
                  <a:tcPr marL="0" marR="0" marT="0" marB="0" anchor="ctr"/>
                </a:tc>
                <a:tc>
                  <a:txBody>
                    <a:bodyPr/>
                    <a:lstStyle/>
                    <a:p>
                      <a:pPr algn="ctr" fontAlgn="ctr"/>
                      <a:r>
                        <a:rPr lang="en-US" sz="1300" u="none" strike="noStrike" dirty="0">
                          <a:effectLst/>
                        </a:rPr>
                        <a:t>0.75 A</a:t>
                      </a:r>
                      <a:endParaRPr lang="en-US" sz="1300" b="0" i="0" u="none" strike="noStrike" dirty="0">
                        <a:solidFill>
                          <a:srgbClr val="000000"/>
                        </a:solidFill>
                        <a:effectLst/>
                        <a:latin typeface="+mn-lt"/>
                      </a:endParaRPr>
                    </a:p>
                  </a:txBody>
                  <a:tcPr marL="0" marR="0" marT="0" marB="0" anchor="ctr"/>
                </a:tc>
                <a:tc>
                  <a:txBody>
                    <a:bodyPr/>
                    <a:lstStyle/>
                    <a:p>
                      <a:pPr algn="ctr" fontAlgn="ctr"/>
                      <a:r>
                        <a:rPr lang="en-US" sz="1300" b="0" i="0" u="none" strike="noStrike" dirty="0">
                          <a:solidFill>
                            <a:schemeClr val="dk1"/>
                          </a:solidFill>
                          <a:effectLst/>
                          <a:latin typeface="+mn-lt"/>
                        </a:rPr>
                        <a:t>180</a:t>
                      </a:r>
                      <a:r>
                        <a:rPr lang="en-US" sz="1300" b="0" i="0" u="none" strike="noStrike" baseline="0" dirty="0">
                          <a:solidFill>
                            <a:schemeClr val="dk1"/>
                          </a:solidFill>
                          <a:effectLst/>
                          <a:latin typeface="+mn-lt"/>
                        </a:rPr>
                        <a:t> mA</a:t>
                      </a:r>
                      <a:endParaRPr lang="en-US" sz="1300" b="0" i="0" u="none" strike="noStrike" dirty="0">
                        <a:solidFill>
                          <a:srgbClr val="000000"/>
                        </a:solidFill>
                        <a:effectLst/>
                        <a:latin typeface="+mn-lt"/>
                      </a:endParaRPr>
                    </a:p>
                  </a:txBody>
                  <a:tcPr marL="0" marR="0" marT="0" marB="0" anchor="ctr"/>
                </a:tc>
                <a:tc>
                  <a:txBody>
                    <a:bodyPr/>
                    <a:lstStyle/>
                    <a:p>
                      <a:pPr algn="ctr" fontAlgn="ctr"/>
                      <a:r>
                        <a:rPr lang="en-US" sz="1300" b="0" i="0" u="none" strike="noStrike" dirty="0">
                          <a:solidFill>
                            <a:srgbClr val="000000"/>
                          </a:solidFill>
                          <a:effectLst/>
                          <a:latin typeface="+mn-lt"/>
                        </a:rPr>
                        <a:t>WSON-8</a:t>
                      </a:r>
                    </a:p>
                  </a:txBody>
                  <a:tcPr marL="0" marR="0" marT="0" marB="0" anchor="ctr"/>
                </a:tc>
                <a:extLst>
                  <a:ext uri="{0D108BD9-81ED-4DB2-BD59-A6C34878D82A}">
                    <a16:rowId xmlns:a16="http://schemas.microsoft.com/office/drawing/2014/main" val="10001"/>
                  </a:ext>
                </a:extLst>
              </a:tr>
              <a:tr h="325120">
                <a:tc>
                  <a:txBody>
                    <a:bodyPr/>
                    <a:lstStyle/>
                    <a:p>
                      <a:pPr marL="0" marR="0" indent="0" algn="ctr" defTabSz="761790" rtl="0" eaLnBrk="1" fontAlgn="auto" latinLnBrk="0" hangingPunct="1">
                        <a:lnSpc>
                          <a:spcPct val="100000"/>
                        </a:lnSpc>
                        <a:spcBef>
                          <a:spcPts val="0"/>
                        </a:spcBef>
                        <a:spcAft>
                          <a:spcPts val="0"/>
                        </a:spcAft>
                        <a:buClrTx/>
                        <a:buSzTx/>
                        <a:buFontTx/>
                        <a:buNone/>
                        <a:tabLst/>
                        <a:defRPr/>
                      </a:pPr>
                      <a:r>
                        <a:rPr lang="en-US" sz="1300" u="none" strike="noStrike" dirty="0">
                          <a:effectLst/>
                          <a:hlinkClick r:id="rId3"/>
                        </a:rPr>
                        <a:t>LM5180</a:t>
                      </a:r>
                      <a:endParaRPr lang="en-US" sz="1300" b="1" i="0" u="none" strike="noStrike" dirty="0">
                        <a:solidFill>
                          <a:srgbClr val="000000"/>
                        </a:solidFill>
                        <a:effectLst/>
                        <a:latin typeface="+mn-lt"/>
                      </a:endParaRPr>
                    </a:p>
                  </a:txBody>
                  <a:tcPr marL="121920" marR="121920" marT="60960" marB="60960" anchor="ctr"/>
                </a:tc>
                <a:tc>
                  <a:txBody>
                    <a:bodyPr/>
                    <a:lstStyle/>
                    <a:p>
                      <a:pPr marL="0" marR="0" algn="ctr">
                        <a:spcBef>
                          <a:spcPts val="0"/>
                        </a:spcBef>
                        <a:spcAft>
                          <a:spcPts val="0"/>
                        </a:spcAft>
                      </a:pPr>
                      <a:r>
                        <a:rPr lang="en-US" sz="1300" dirty="0">
                          <a:effectLst/>
                        </a:rPr>
                        <a:t>4.5 V</a:t>
                      </a:r>
                      <a:r>
                        <a:rPr lang="en-US" sz="1300" baseline="0" dirty="0">
                          <a:effectLst/>
                        </a:rPr>
                        <a:t> to 65 V</a:t>
                      </a:r>
                      <a:endParaRPr lang="en-US" sz="1300" b="0" i="0" dirty="0">
                        <a:effectLst/>
                        <a:latin typeface="+mn-lt"/>
                        <a:ea typeface="MS Mincho"/>
                      </a:endParaRPr>
                    </a:p>
                  </a:txBody>
                  <a:tcPr marL="0" marR="0" marT="0" marB="0" anchor="ctr"/>
                </a:tc>
                <a:tc>
                  <a:txBody>
                    <a:bodyPr/>
                    <a:lstStyle/>
                    <a:p>
                      <a:pPr algn="ctr" fontAlgn="ctr"/>
                      <a:r>
                        <a:rPr lang="en-US" sz="1300" b="0" i="0" u="none" strike="noStrike" dirty="0">
                          <a:solidFill>
                            <a:schemeClr val="dk1"/>
                          </a:solidFill>
                          <a:effectLst/>
                          <a:latin typeface="+mn-lt"/>
                        </a:rPr>
                        <a:t>1.5</a:t>
                      </a:r>
                      <a:r>
                        <a:rPr lang="en-US" sz="1300" b="0" i="0" u="none" strike="noStrike" baseline="0" dirty="0">
                          <a:solidFill>
                            <a:schemeClr val="dk1"/>
                          </a:solidFill>
                          <a:effectLst/>
                          <a:latin typeface="+mn-lt"/>
                        </a:rPr>
                        <a:t> A</a:t>
                      </a:r>
                      <a:endParaRPr lang="en-US" sz="1300" b="0" i="0" u="none" strike="noStrike" dirty="0">
                        <a:solidFill>
                          <a:srgbClr val="000000"/>
                        </a:solidFill>
                        <a:effectLst/>
                        <a:latin typeface="+mn-lt"/>
                      </a:endParaRPr>
                    </a:p>
                  </a:txBody>
                  <a:tcPr marL="0" marR="0" marT="0" marB="0" anchor="ctr"/>
                </a:tc>
                <a:tc>
                  <a:txBody>
                    <a:bodyPr/>
                    <a:lstStyle/>
                    <a:p>
                      <a:pPr algn="ctr" fontAlgn="ctr"/>
                      <a:r>
                        <a:rPr lang="en-US" sz="1300" b="0" i="0" u="none" strike="noStrike" dirty="0">
                          <a:solidFill>
                            <a:schemeClr val="dk1"/>
                          </a:solidFill>
                          <a:effectLst/>
                          <a:latin typeface="+mn-lt"/>
                        </a:rPr>
                        <a:t>360</a:t>
                      </a:r>
                      <a:r>
                        <a:rPr lang="en-US" sz="1300" b="0" i="0" u="none" strike="noStrike" baseline="0" dirty="0">
                          <a:solidFill>
                            <a:schemeClr val="dk1"/>
                          </a:solidFill>
                          <a:effectLst/>
                          <a:latin typeface="+mn-lt"/>
                        </a:rPr>
                        <a:t> mA</a:t>
                      </a:r>
                      <a:endParaRPr lang="en-US" sz="1300" b="0" i="0" u="none" strike="noStrike" dirty="0">
                        <a:solidFill>
                          <a:srgbClr val="000000"/>
                        </a:solidFill>
                        <a:effectLst/>
                        <a:latin typeface="+mn-lt"/>
                      </a:endParaRPr>
                    </a:p>
                  </a:txBody>
                  <a:tcPr marL="0" marR="0" marT="0" marB="0" anchor="ctr"/>
                </a:tc>
                <a:tc>
                  <a:txBody>
                    <a:bodyPr/>
                    <a:lstStyle/>
                    <a:p>
                      <a:pPr algn="ctr" fontAlgn="ctr"/>
                      <a:r>
                        <a:rPr lang="en-US" sz="1300" b="0" i="0" u="none" strike="noStrike" dirty="0">
                          <a:solidFill>
                            <a:srgbClr val="000000"/>
                          </a:solidFill>
                          <a:effectLst/>
                          <a:latin typeface="+mn-lt"/>
                        </a:rPr>
                        <a:t>WSON-8</a:t>
                      </a:r>
                    </a:p>
                  </a:txBody>
                  <a:tcPr marL="0" marR="0" marT="0" marB="0" anchor="ctr"/>
                </a:tc>
                <a:extLst>
                  <a:ext uri="{0D108BD9-81ED-4DB2-BD59-A6C34878D82A}">
                    <a16:rowId xmlns:a16="http://schemas.microsoft.com/office/drawing/2014/main" val="10002"/>
                  </a:ext>
                </a:extLst>
              </a:tr>
              <a:tr h="363476">
                <a:tc>
                  <a:txBody>
                    <a:bodyPr/>
                    <a:lstStyle/>
                    <a:p>
                      <a:pPr marL="0" marR="0" indent="0" algn="ctr" defTabSz="761790" rtl="0" eaLnBrk="1" fontAlgn="auto" latinLnBrk="0" hangingPunct="1">
                        <a:lnSpc>
                          <a:spcPct val="100000"/>
                        </a:lnSpc>
                        <a:spcBef>
                          <a:spcPts val="0"/>
                        </a:spcBef>
                        <a:spcAft>
                          <a:spcPts val="0"/>
                        </a:spcAft>
                        <a:buClrTx/>
                        <a:buSzTx/>
                        <a:buFontTx/>
                        <a:buNone/>
                        <a:tabLst/>
                        <a:defRPr/>
                      </a:pPr>
                      <a:r>
                        <a:rPr lang="en-US" sz="1300" u="none" strike="noStrike" dirty="0">
                          <a:effectLst/>
                          <a:hlinkClick r:id="rId4"/>
                        </a:rPr>
                        <a:t>LM25180</a:t>
                      </a:r>
                      <a:endParaRPr lang="en-US" sz="1300" b="1" i="0" u="none" strike="noStrike" dirty="0">
                        <a:solidFill>
                          <a:srgbClr val="000000"/>
                        </a:solidFill>
                        <a:effectLst/>
                        <a:latin typeface="+mn-lt"/>
                      </a:endParaRPr>
                    </a:p>
                  </a:txBody>
                  <a:tcPr marL="121920" marR="121920" marT="60960" marB="60960" anchor="ctr"/>
                </a:tc>
                <a:tc>
                  <a:txBody>
                    <a:bodyPr/>
                    <a:lstStyle/>
                    <a:p>
                      <a:pPr marL="0" marR="0" indent="0" algn="ctr" defTabSz="761790" rtl="0" eaLnBrk="1" fontAlgn="auto" latinLnBrk="0" hangingPunct="1">
                        <a:lnSpc>
                          <a:spcPct val="100000"/>
                        </a:lnSpc>
                        <a:spcBef>
                          <a:spcPts val="0"/>
                        </a:spcBef>
                        <a:spcAft>
                          <a:spcPts val="0"/>
                        </a:spcAft>
                        <a:buClrTx/>
                        <a:buSzTx/>
                        <a:buFontTx/>
                        <a:buNone/>
                        <a:tabLst/>
                        <a:defRPr/>
                      </a:pPr>
                      <a:r>
                        <a:rPr lang="en-US" sz="1300" dirty="0">
                          <a:effectLst/>
                        </a:rPr>
                        <a:t>4.5 V</a:t>
                      </a:r>
                      <a:r>
                        <a:rPr lang="en-US" sz="1300" baseline="0" dirty="0">
                          <a:effectLst/>
                        </a:rPr>
                        <a:t> to 42 V</a:t>
                      </a:r>
                      <a:endParaRPr lang="en-US" sz="1300" b="0" i="0" dirty="0">
                        <a:effectLst/>
                        <a:latin typeface="+mn-lt"/>
                        <a:ea typeface="MS Mincho"/>
                      </a:endParaRPr>
                    </a:p>
                  </a:txBody>
                  <a:tcPr marL="0" marR="0" marT="0" marB="0" anchor="ctr"/>
                </a:tc>
                <a:tc>
                  <a:txBody>
                    <a:bodyPr/>
                    <a:lstStyle/>
                    <a:p>
                      <a:pPr algn="ctr" fontAlgn="ctr"/>
                      <a:r>
                        <a:rPr lang="en-US" sz="1300" b="0" i="0" u="none" strike="noStrike" dirty="0">
                          <a:solidFill>
                            <a:schemeClr val="dk1"/>
                          </a:solidFill>
                          <a:effectLst/>
                          <a:latin typeface="+mn-lt"/>
                        </a:rPr>
                        <a:t>1.5</a:t>
                      </a:r>
                      <a:r>
                        <a:rPr lang="en-US" sz="1300" b="0" i="0" u="none" strike="noStrike" baseline="0" dirty="0">
                          <a:solidFill>
                            <a:schemeClr val="dk1"/>
                          </a:solidFill>
                          <a:effectLst/>
                          <a:latin typeface="+mn-lt"/>
                        </a:rPr>
                        <a:t> A</a:t>
                      </a:r>
                      <a:endParaRPr lang="en-US" sz="1300" b="0" i="0" u="none" strike="noStrike" dirty="0">
                        <a:solidFill>
                          <a:srgbClr val="000000"/>
                        </a:solidFill>
                        <a:effectLst/>
                        <a:latin typeface="+mn-lt"/>
                      </a:endParaRPr>
                    </a:p>
                  </a:txBody>
                  <a:tcPr marL="0" marR="0" marT="0" marB="0" anchor="ctr"/>
                </a:tc>
                <a:tc>
                  <a:txBody>
                    <a:bodyPr/>
                    <a:lstStyle/>
                    <a:p>
                      <a:pPr algn="ctr" fontAlgn="ctr"/>
                      <a:r>
                        <a:rPr lang="en-US" sz="1300" b="0" i="0" u="none" strike="noStrike" dirty="0">
                          <a:solidFill>
                            <a:schemeClr val="dk1"/>
                          </a:solidFill>
                          <a:effectLst/>
                          <a:latin typeface="+mn-lt"/>
                        </a:rPr>
                        <a:t>360</a:t>
                      </a:r>
                      <a:r>
                        <a:rPr lang="en-US" sz="1300" b="0" i="0" u="none" strike="noStrike" baseline="0" dirty="0">
                          <a:solidFill>
                            <a:schemeClr val="dk1"/>
                          </a:solidFill>
                          <a:effectLst/>
                          <a:latin typeface="+mn-lt"/>
                        </a:rPr>
                        <a:t> mA</a:t>
                      </a:r>
                      <a:endParaRPr lang="en-US" sz="1300" b="0" i="0" u="none" strike="noStrike" dirty="0">
                        <a:solidFill>
                          <a:srgbClr val="000000"/>
                        </a:solidFill>
                        <a:effectLst/>
                        <a:latin typeface="+mn-lt"/>
                      </a:endParaRPr>
                    </a:p>
                  </a:txBody>
                  <a:tcPr marL="0" marR="0" marT="0" marB="0" anchor="ctr"/>
                </a:tc>
                <a:tc>
                  <a:txBody>
                    <a:bodyPr/>
                    <a:lstStyle/>
                    <a:p>
                      <a:pPr algn="ctr" fontAlgn="ctr"/>
                      <a:r>
                        <a:rPr lang="en-US" sz="1300" b="0" i="0" u="none" strike="noStrike" dirty="0">
                          <a:solidFill>
                            <a:srgbClr val="000000"/>
                          </a:solidFill>
                          <a:effectLst/>
                          <a:latin typeface="+mn-lt"/>
                        </a:rPr>
                        <a:t>WSON-8</a:t>
                      </a:r>
                    </a:p>
                  </a:txBody>
                  <a:tcPr marL="0" marR="0" marT="0" marB="0" anchor="ctr"/>
                </a:tc>
                <a:extLst>
                  <a:ext uri="{0D108BD9-81ED-4DB2-BD59-A6C34878D82A}">
                    <a16:rowId xmlns:a16="http://schemas.microsoft.com/office/drawing/2014/main" val="10004"/>
                  </a:ext>
                </a:extLst>
              </a:tr>
              <a:tr h="363476">
                <a:tc>
                  <a:txBody>
                    <a:bodyPr/>
                    <a:lstStyle/>
                    <a:p>
                      <a:pPr marL="0" marR="0" indent="0" algn="ctr" defTabSz="761790" rtl="0" eaLnBrk="1" fontAlgn="auto" latinLnBrk="0" hangingPunct="1">
                        <a:lnSpc>
                          <a:spcPct val="100000"/>
                        </a:lnSpc>
                        <a:spcBef>
                          <a:spcPts val="0"/>
                        </a:spcBef>
                        <a:spcAft>
                          <a:spcPts val="0"/>
                        </a:spcAft>
                        <a:buClrTx/>
                        <a:buSzTx/>
                        <a:buFontTx/>
                        <a:buNone/>
                        <a:tabLst/>
                        <a:defRPr/>
                      </a:pPr>
                      <a:r>
                        <a:rPr lang="en-US" sz="1300" u="none" strike="noStrike" dirty="0">
                          <a:effectLst/>
                          <a:hlinkClick r:id="rId5"/>
                        </a:rPr>
                        <a:t>LM25183</a:t>
                      </a:r>
                      <a:endParaRPr lang="en-US" sz="1300" b="1" i="0" u="none" strike="noStrike" dirty="0">
                        <a:solidFill>
                          <a:srgbClr val="000000"/>
                        </a:solidFill>
                        <a:effectLst/>
                        <a:latin typeface="+mn-lt"/>
                      </a:endParaRPr>
                    </a:p>
                  </a:txBody>
                  <a:tcPr marL="121920" marR="121920" marT="60960" marB="60960" anchor="ctr"/>
                </a:tc>
                <a:tc>
                  <a:txBody>
                    <a:bodyPr/>
                    <a:lstStyle/>
                    <a:p>
                      <a:pPr marL="0" marR="0" indent="0" algn="ctr" defTabSz="761790" rtl="0" eaLnBrk="1" fontAlgn="auto" latinLnBrk="0" hangingPunct="1">
                        <a:lnSpc>
                          <a:spcPct val="100000"/>
                        </a:lnSpc>
                        <a:spcBef>
                          <a:spcPts val="0"/>
                        </a:spcBef>
                        <a:spcAft>
                          <a:spcPts val="0"/>
                        </a:spcAft>
                        <a:buClrTx/>
                        <a:buSzTx/>
                        <a:buFontTx/>
                        <a:buNone/>
                        <a:tabLst/>
                        <a:defRPr/>
                      </a:pPr>
                      <a:r>
                        <a:rPr lang="en-US" sz="1300" dirty="0">
                          <a:effectLst/>
                        </a:rPr>
                        <a:t>4.5 V</a:t>
                      </a:r>
                      <a:r>
                        <a:rPr lang="en-US" sz="1300" baseline="0" dirty="0">
                          <a:effectLst/>
                        </a:rPr>
                        <a:t> to 42 V</a:t>
                      </a:r>
                      <a:endParaRPr lang="en-US" sz="1300" b="0" i="0" dirty="0">
                        <a:effectLst/>
                        <a:latin typeface="+mn-lt"/>
                        <a:ea typeface="MS Mincho"/>
                      </a:endParaRPr>
                    </a:p>
                  </a:txBody>
                  <a:tcPr marL="0" marR="0" marT="0" marB="0" anchor="ctr"/>
                </a:tc>
                <a:tc>
                  <a:txBody>
                    <a:bodyPr/>
                    <a:lstStyle/>
                    <a:p>
                      <a:pPr algn="ctr" fontAlgn="ctr"/>
                      <a:r>
                        <a:rPr lang="en-US" sz="1300" b="0" i="0" u="none" strike="noStrike" dirty="0">
                          <a:solidFill>
                            <a:schemeClr val="dk1"/>
                          </a:solidFill>
                          <a:effectLst/>
                          <a:latin typeface="+mn-lt"/>
                        </a:rPr>
                        <a:t>2.5</a:t>
                      </a:r>
                      <a:r>
                        <a:rPr lang="en-US" sz="1300" b="0" i="0" u="none" strike="noStrike" baseline="0" dirty="0">
                          <a:solidFill>
                            <a:schemeClr val="dk1"/>
                          </a:solidFill>
                          <a:effectLst/>
                          <a:latin typeface="+mn-lt"/>
                        </a:rPr>
                        <a:t> A</a:t>
                      </a:r>
                      <a:endParaRPr lang="en-US" sz="1300" b="0" i="0" u="none" strike="noStrike" dirty="0">
                        <a:solidFill>
                          <a:srgbClr val="000000"/>
                        </a:solidFill>
                        <a:effectLst/>
                        <a:latin typeface="+mn-lt"/>
                      </a:endParaRPr>
                    </a:p>
                  </a:txBody>
                  <a:tcPr marL="0" marR="0" marT="0" marB="0" anchor="ctr"/>
                </a:tc>
                <a:tc>
                  <a:txBody>
                    <a:bodyPr/>
                    <a:lstStyle/>
                    <a:p>
                      <a:pPr algn="ctr" fontAlgn="ctr"/>
                      <a:r>
                        <a:rPr lang="en-US" sz="1300" b="0" i="0" u="none" strike="noStrike" dirty="0">
                          <a:solidFill>
                            <a:srgbClr val="000000"/>
                          </a:solidFill>
                          <a:effectLst/>
                          <a:latin typeface="+mn-lt"/>
                        </a:rPr>
                        <a:t>600 mA</a:t>
                      </a:r>
                    </a:p>
                  </a:txBody>
                  <a:tcPr marL="0" marR="0" marT="0" marB="0" anchor="ctr"/>
                </a:tc>
                <a:tc>
                  <a:txBody>
                    <a:bodyPr/>
                    <a:lstStyle/>
                    <a:p>
                      <a:pPr algn="ctr" fontAlgn="ctr"/>
                      <a:r>
                        <a:rPr lang="en-US" sz="1300" b="0" i="0" u="none" strike="noStrike" dirty="0">
                          <a:solidFill>
                            <a:srgbClr val="000000"/>
                          </a:solidFill>
                          <a:effectLst/>
                          <a:latin typeface="+mn-lt"/>
                        </a:rPr>
                        <a:t>WSON-8</a:t>
                      </a:r>
                    </a:p>
                  </a:txBody>
                  <a:tcPr marL="0" marR="0" marT="0" marB="0" anchor="ctr"/>
                </a:tc>
                <a:extLst>
                  <a:ext uri="{0D108BD9-81ED-4DB2-BD59-A6C34878D82A}">
                    <a16:rowId xmlns:a16="http://schemas.microsoft.com/office/drawing/2014/main" val="10005"/>
                  </a:ext>
                </a:extLst>
              </a:tr>
              <a:tr h="325120">
                <a:tc>
                  <a:txBody>
                    <a:bodyPr/>
                    <a:lstStyle/>
                    <a:p>
                      <a:pPr marL="0" marR="0" indent="0" algn="ctr" defTabSz="761790" rtl="0" eaLnBrk="1" fontAlgn="auto" latinLnBrk="0" hangingPunct="1">
                        <a:lnSpc>
                          <a:spcPct val="100000"/>
                        </a:lnSpc>
                        <a:spcBef>
                          <a:spcPts val="0"/>
                        </a:spcBef>
                        <a:spcAft>
                          <a:spcPts val="0"/>
                        </a:spcAft>
                        <a:buClrTx/>
                        <a:buSzTx/>
                        <a:buFontTx/>
                        <a:buNone/>
                        <a:tabLst/>
                        <a:defRPr/>
                      </a:pPr>
                      <a:r>
                        <a:rPr lang="en-US" sz="1300" u="none" strike="noStrike" dirty="0">
                          <a:effectLst/>
                          <a:hlinkClick r:id="rId6"/>
                        </a:rPr>
                        <a:t>LM25184</a:t>
                      </a:r>
                      <a:endParaRPr lang="en-US" sz="1300" b="1" i="0" u="none" strike="noStrike" dirty="0">
                        <a:solidFill>
                          <a:srgbClr val="000000"/>
                        </a:solidFill>
                        <a:effectLst/>
                        <a:latin typeface="+mn-lt"/>
                      </a:endParaRPr>
                    </a:p>
                  </a:txBody>
                  <a:tcPr marL="121920" marR="121920" marT="60960" marB="60960" anchor="ctr"/>
                </a:tc>
                <a:tc>
                  <a:txBody>
                    <a:bodyPr/>
                    <a:lstStyle/>
                    <a:p>
                      <a:pPr marL="0" marR="0" indent="0" algn="ctr" defTabSz="761790" rtl="0" eaLnBrk="1" fontAlgn="auto" latinLnBrk="0" hangingPunct="1">
                        <a:lnSpc>
                          <a:spcPct val="100000"/>
                        </a:lnSpc>
                        <a:spcBef>
                          <a:spcPts val="0"/>
                        </a:spcBef>
                        <a:spcAft>
                          <a:spcPts val="0"/>
                        </a:spcAft>
                        <a:buClrTx/>
                        <a:buSzTx/>
                        <a:buFontTx/>
                        <a:buNone/>
                        <a:tabLst/>
                        <a:defRPr/>
                      </a:pPr>
                      <a:r>
                        <a:rPr lang="en-US" sz="1300" dirty="0">
                          <a:effectLst/>
                        </a:rPr>
                        <a:t>4.5 V</a:t>
                      </a:r>
                      <a:r>
                        <a:rPr lang="en-US" sz="1300" baseline="0" dirty="0">
                          <a:effectLst/>
                        </a:rPr>
                        <a:t> to 42 V</a:t>
                      </a:r>
                      <a:endParaRPr lang="en-US" sz="1300" b="0" i="0" dirty="0">
                        <a:effectLst/>
                        <a:latin typeface="+mn-lt"/>
                        <a:ea typeface="MS Mincho"/>
                      </a:endParaRPr>
                    </a:p>
                  </a:txBody>
                  <a:tcPr marL="0" marR="0" marT="0" marB="0" anchor="ctr"/>
                </a:tc>
                <a:tc>
                  <a:txBody>
                    <a:bodyPr/>
                    <a:lstStyle/>
                    <a:p>
                      <a:pPr algn="ctr" fontAlgn="ctr"/>
                      <a:r>
                        <a:rPr lang="en-US" sz="1300" b="0" i="0" u="none" strike="noStrike" dirty="0">
                          <a:solidFill>
                            <a:schemeClr val="dk1"/>
                          </a:solidFill>
                          <a:effectLst/>
                          <a:latin typeface="+mn-lt"/>
                        </a:rPr>
                        <a:t>4.1</a:t>
                      </a:r>
                      <a:r>
                        <a:rPr lang="en-US" sz="1300" b="0" i="0" u="none" strike="noStrike" baseline="0" dirty="0">
                          <a:solidFill>
                            <a:schemeClr val="dk1"/>
                          </a:solidFill>
                          <a:effectLst/>
                          <a:latin typeface="+mn-lt"/>
                        </a:rPr>
                        <a:t> A</a:t>
                      </a:r>
                      <a:endParaRPr lang="en-US" sz="1300" b="0" i="0" u="none" strike="noStrike" dirty="0">
                        <a:solidFill>
                          <a:srgbClr val="000000"/>
                        </a:solidFill>
                        <a:effectLst/>
                        <a:latin typeface="+mn-lt"/>
                      </a:endParaRPr>
                    </a:p>
                  </a:txBody>
                  <a:tcPr marL="0" marR="0" marT="0" marB="0" anchor="ctr"/>
                </a:tc>
                <a:tc>
                  <a:txBody>
                    <a:bodyPr/>
                    <a:lstStyle/>
                    <a:p>
                      <a:pPr algn="ctr" fontAlgn="ctr"/>
                      <a:r>
                        <a:rPr lang="en-US" sz="1300" b="0" i="0" u="none" strike="noStrike" dirty="0">
                          <a:solidFill>
                            <a:schemeClr val="dk1"/>
                          </a:solidFill>
                          <a:effectLst/>
                          <a:latin typeface="+mn-lt"/>
                        </a:rPr>
                        <a:t>1</a:t>
                      </a:r>
                      <a:r>
                        <a:rPr lang="en-US" sz="1300" b="0" i="0" u="none" strike="noStrike" baseline="0" dirty="0">
                          <a:solidFill>
                            <a:schemeClr val="dk1"/>
                          </a:solidFill>
                          <a:effectLst/>
                          <a:latin typeface="+mn-lt"/>
                        </a:rPr>
                        <a:t> A</a:t>
                      </a:r>
                      <a:endParaRPr lang="en-US" sz="1300" b="0" i="0" u="none" strike="noStrike" dirty="0">
                        <a:solidFill>
                          <a:srgbClr val="000000"/>
                        </a:solidFill>
                        <a:effectLst/>
                        <a:latin typeface="+mn-lt"/>
                      </a:endParaRPr>
                    </a:p>
                  </a:txBody>
                  <a:tcPr marL="0" marR="0" marT="0" marB="0" anchor="ctr"/>
                </a:tc>
                <a:tc>
                  <a:txBody>
                    <a:bodyPr/>
                    <a:lstStyle/>
                    <a:p>
                      <a:pPr algn="ctr" fontAlgn="ctr"/>
                      <a:r>
                        <a:rPr lang="en-US" sz="1300" b="0" i="0" u="none" strike="noStrike" dirty="0">
                          <a:solidFill>
                            <a:srgbClr val="000000"/>
                          </a:solidFill>
                          <a:effectLst/>
                          <a:latin typeface="+mn-lt"/>
                        </a:rPr>
                        <a:t>WSON-8</a:t>
                      </a:r>
                    </a:p>
                  </a:txBody>
                  <a:tcPr marL="0" marR="0" marT="0" marB="0" anchor="ctr"/>
                </a:tc>
                <a:extLst>
                  <a:ext uri="{0D108BD9-81ED-4DB2-BD59-A6C34878D82A}">
                    <a16:rowId xmlns:a16="http://schemas.microsoft.com/office/drawing/2014/main" val="10006"/>
                  </a:ext>
                </a:extLst>
              </a:tr>
            </a:tbl>
          </a:graphicData>
        </a:graphic>
      </p:graphicFrame>
      <p:sp>
        <p:nvSpPr>
          <p:cNvPr id="3" name="Slide Number Placeholder 2">
            <a:extLst>
              <a:ext uri="{FF2B5EF4-FFF2-40B4-BE49-F238E27FC236}">
                <a16:creationId xmlns:a16="http://schemas.microsoft.com/office/drawing/2014/main" id="{F2686199-51D3-6C4A-9B5F-EB0B1FEEBFFF}"/>
              </a:ext>
            </a:extLst>
          </p:cNvPr>
          <p:cNvSpPr>
            <a:spLocks noGrp="1"/>
          </p:cNvSpPr>
          <p:nvPr>
            <p:ph type="sldNum" sz="quarter" idx="10"/>
          </p:nvPr>
        </p:nvSpPr>
        <p:spPr/>
        <p:txBody>
          <a:bodyPr/>
          <a:lstStyle/>
          <a:p>
            <a:pPr>
              <a:defRPr/>
            </a:pPr>
            <a:fld id="{2B97888F-6AF7-4263-B69D-592D8C33BAC7}" type="slidenum">
              <a:rPr lang="en-US" smtClean="0"/>
              <a:pPr>
                <a:defRPr/>
              </a:pPr>
              <a:t>9</a:t>
            </a:fld>
            <a:endParaRPr lang="en-US"/>
          </a:p>
        </p:txBody>
      </p:sp>
    </p:spTree>
    <p:extLst>
      <p:ext uri="{BB962C8B-B14F-4D97-AF65-F5344CB8AC3E}">
        <p14:creationId xmlns:p14="http://schemas.microsoft.com/office/powerpoint/2010/main" val="4150532613"/>
      </p:ext>
    </p:extLst>
  </p:cSld>
  <p:clrMapOvr>
    <a:masterClrMapping/>
  </p:clrMapOvr>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2969</TotalTime>
  <Words>2044</Words>
  <Application>Microsoft Office PowerPoint</Application>
  <PresentationFormat>Widescreen</PresentationFormat>
  <Paragraphs>317</Paragraphs>
  <Slides>24</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4" baseType="lpstr">
      <vt:lpstr>MS Mincho</vt:lpstr>
      <vt:lpstr>Arial</vt:lpstr>
      <vt:lpstr>Arial Narrow</vt:lpstr>
      <vt:lpstr>Calibri</vt:lpstr>
      <vt:lpstr>Courier New</vt:lpstr>
      <vt:lpstr>Symbol</vt:lpstr>
      <vt:lpstr>Wingdings</vt:lpstr>
      <vt:lpstr>FinalPowerpoint</vt:lpstr>
      <vt:lpstr>Visio</vt:lpstr>
      <vt:lpstr>Equation</vt:lpstr>
      <vt:lpstr>Simple, high-performance, isolated power supply design with PSR (no-opto) flyback</vt:lpstr>
      <vt:lpstr>Agenda</vt:lpstr>
      <vt:lpstr>Industrial – Isolation everywhere</vt:lpstr>
      <vt:lpstr>PowerPoint Presentation</vt:lpstr>
      <vt:lpstr>Isolated power – Simplify signal integrity!</vt:lpstr>
      <vt:lpstr>Isolated power – Simplify your power tree!</vt:lpstr>
      <vt:lpstr>Conventional PSR flyback vs. Aux-less PSR flyback</vt:lpstr>
      <vt:lpstr>PowerPoint Presentation</vt:lpstr>
      <vt:lpstr>PSR flyback DC/DC family overview</vt:lpstr>
      <vt:lpstr>LM25183/LM25184 Highest power density 42V, 2.5A/4A primary side regulated (PSR) flyback converter with 65V integrated power MOSFET</vt:lpstr>
      <vt:lpstr>LM25184 performance curves</vt:lpstr>
      <vt:lpstr>TI’s simple design flow</vt:lpstr>
      <vt:lpstr>Design calculator tool</vt:lpstr>
      <vt:lpstr>Released reference designs</vt:lpstr>
      <vt:lpstr>PSR flyback references</vt:lpstr>
      <vt:lpstr>Conclusion</vt:lpstr>
      <vt:lpstr>Thank you!</vt:lpstr>
      <vt:lpstr>PSR flyback converter – magnetic design considerations</vt:lpstr>
      <vt:lpstr>Engaging with the magnetic component vendor</vt:lpstr>
      <vt:lpstr>Flyback transformer losses</vt:lpstr>
      <vt:lpstr>Flyback transformer – impact of leakage inductance</vt:lpstr>
      <vt:lpstr>Flyback transformer design – impact on efficiency / x-reg</vt:lpstr>
      <vt:lpstr>Dual-output transformer construction #1 14 : 28 : 7</vt:lpstr>
      <vt:lpstr>Dual-output transformer construction #2 14 : 28 : 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 Digital Marketing Team meeting</dc:title>
  <dc:creator>Lee, Samantha</dc:creator>
  <cp:lastModifiedBy>Beck, Marshall</cp:lastModifiedBy>
  <cp:revision>13</cp:revision>
  <dcterms:created xsi:type="dcterms:W3CDTF">2021-07-07T02:59:06Z</dcterms:created>
  <dcterms:modified xsi:type="dcterms:W3CDTF">2021-07-15T00:29:56Z</dcterms:modified>
</cp:coreProperties>
</file>