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</p:sldMasterIdLst>
  <p:notesMasterIdLst>
    <p:notesMasterId r:id="rId7"/>
  </p:notesMasterIdLst>
  <p:handoutMasterIdLst>
    <p:handoutMasterId r:id="rId8"/>
  </p:handoutMasterIdLst>
  <p:sldIdLst>
    <p:sldId id="272" r:id="rId5"/>
    <p:sldId id="274" r:id="rId6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5" autoAdjust="0"/>
    <p:restoredTop sz="94598" autoAdjust="0"/>
  </p:normalViewPr>
  <p:slideViewPr>
    <p:cSldViewPr snapToGrid="0" snapToObjects="1">
      <p:cViewPr varScale="1">
        <p:scale>
          <a:sx n="159" d="100"/>
          <a:sy n="159" d="100"/>
        </p:scale>
        <p:origin x="-584" y="-60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5"/>
            <a:ext cx="8458200" cy="1102519"/>
          </a:xfrm>
        </p:spPr>
        <p:txBody>
          <a:bodyPr/>
          <a:lstStyle>
            <a:lvl1pPr>
              <a:defRPr sz="4000"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8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95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77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43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39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78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4" y="107156"/>
            <a:ext cx="2141537" cy="4301729"/>
          </a:xfrm>
        </p:spPr>
        <p:txBody>
          <a:bodyPr vert="eaVert"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6"/>
            <a:ext cx="6275388" cy="430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41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-7938" y="4742260"/>
            <a:ext cx="8815388" cy="350044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5" descr="ti_logo_powerpoint_1_lin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39" y="4830367"/>
            <a:ext cx="1874837" cy="173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5"/>
            <a:ext cx="8458200" cy="1102519"/>
          </a:xfrm>
        </p:spPr>
        <p:txBody>
          <a:bodyPr/>
          <a:lstStyle>
            <a:lvl1pPr>
              <a:defRPr sz="4000"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8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 descr="selected_powerpoint_bg_2_1280x720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 smtClean="0"/>
              <a:t>TI Confidential – NDA</a:t>
            </a:r>
            <a:r>
              <a:rPr lang="en-US" sz="700" baseline="0" dirty="0" smtClean="0"/>
              <a:t> Restrictions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25607203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C70261-DCF8-4A97-9502-E8EEF2364C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24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-7938" y="4742260"/>
            <a:ext cx="8815388" cy="350044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5" descr="ti_logo_powerpoint_1_lin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39" y="4830367"/>
            <a:ext cx="1874837" cy="173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5"/>
            <a:ext cx="8458200" cy="1102519"/>
          </a:xfrm>
        </p:spPr>
        <p:txBody>
          <a:bodyPr/>
          <a:lstStyle>
            <a:lvl1pPr>
              <a:defRPr sz="4000"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8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 descr="selected_powerpoint_bg_1_1280x720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 smtClean="0"/>
              <a:t>TI Confidential – NDA</a:t>
            </a:r>
            <a:r>
              <a:rPr lang="en-US" sz="700" baseline="0" dirty="0" smtClean="0"/>
              <a:t> Restrictions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1601036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6" y="786351"/>
            <a:ext cx="8467725" cy="3709449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5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3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64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6" y="889397"/>
            <a:ext cx="4157663" cy="351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7"/>
            <a:ext cx="4157662" cy="351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2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2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1276" y="4743450"/>
            <a:ext cx="87407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39" y="4830367"/>
            <a:ext cx="1874837" cy="173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56"/>
            <a:ext cx="8458200" cy="610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6" y="794148"/>
            <a:ext cx="8467725" cy="3701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3"/>
            <a:ext cx="2133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6C70261-DCF8-4A97-9502-E8EEF2364C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16"/>
          <p:cNvGrpSpPr>
            <a:grpSpLocks/>
          </p:cNvGrpSpPr>
          <p:nvPr/>
        </p:nvGrpSpPr>
        <p:grpSpPr bwMode="auto">
          <a:xfrm>
            <a:off x="-7938" y="4742260"/>
            <a:ext cx="8815388" cy="350044"/>
            <a:chOff x="-7620" y="6323077"/>
            <a:chExt cx="8814816" cy="466344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314325" y="4529138"/>
            <a:ext cx="25336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 dirty="0">
                <a:cs typeface="+mn-cs"/>
              </a:rPr>
              <a:t>TI Information – Selective Disclosure</a:t>
            </a:r>
          </a:p>
        </p:txBody>
      </p:sp>
      <p:pic>
        <p:nvPicPr>
          <p:cNvPr id="17" name="Picture 16" descr="TMG-WWSC-Packaging-Logo_RGB.pn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943" y="96887"/>
            <a:ext cx="2258373" cy="4940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37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1" fontAlgn="base" hangingPunct="1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1" fontAlgn="base" hangingPunct="1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1" fontAlgn="base" hangingPunct="1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1" fontAlgn="base" hangingPunct="1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Package </a:t>
            </a:r>
            <a:r>
              <a:rPr lang="en-US" dirty="0" smtClean="0"/>
              <a:t>CTE:</a:t>
            </a:r>
            <a:br>
              <a:rPr lang="en-US" dirty="0" smtClean="0"/>
            </a:br>
            <a:r>
              <a:rPr lang="en-US" sz="2800" dirty="0" smtClean="0"/>
              <a:t>V73333PQDRVRQ1 (WSON/6DRV)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Tianyi Luo</a:t>
            </a:r>
          </a:p>
          <a:p>
            <a:r>
              <a:rPr lang="en-US" dirty="0" smtClean="0"/>
              <a:t>08/03/2020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22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Report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Device: </a:t>
            </a:r>
            <a:r>
              <a:rPr lang="en-US" dirty="0"/>
              <a:t>V73333PQDRVRQ1 </a:t>
            </a:r>
            <a:endParaRPr lang="en-US" dirty="0" smtClean="0"/>
          </a:p>
          <a:p>
            <a:r>
              <a:rPr lang="en-US" dirty="0" smtClean="0"/>
              <a:t>Package</a:t>
            </a:r>
            <a:r>
              <a:rPr lang="en-US" dirty="0"/>
              <a:t>: </a:t>
            </a:r>
            <a:r>
              <a:rPr lang="en-US" dirty="0" smtClean="0"/>
              <a:t>WSON-6DRV</a:t>
            </a:r>
            <a:endParaRPr lang="en-US" dirty="0"/>
          </a:p>
          <a:p>
            <a:r>
              <a:rPr lang="en-US" dirty="0" smtClean="0"/>
              <a:t>Total Package CTE*: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5571E-02C7-4909-A943-092A83DD3418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6160743" y="2600358"/>
            <a:ext cx="795409" cy="483603"/>
            <a:chOff x="2164552" y="2450183"/>
            <a:chExt cx="1697149" cy="1031854"/>
          </a:xfrm>
        </p:grpSpPr>
        <p:cxnSp>
          <p:nvCxnSpPr>
            <p:cNvPr id="11" name="Straight Arrow Connector 10"/>
            <p:cNvCxnSpPr/>
            <p:nvPr/>
          </p:nvCxnSpPr>
          <p:spPr>
            <a:xfrm flipV="1">
              <a:off x="3006547" y="3189427"/>
              <a:ext cx="504749" cy="29261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3006547" y="2794406"/>
              <a:ext cx="0" cy="68762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 flipV="1">
              <a:off x="2516429" y="3189427"/>
              <a:ext cx="490118" cy="29260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384006" y="2926892"/>
              <a:ext cx="477695" cy="4362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X</a:t>
              </a:r>
              <a:endParaRPr lang="en-US" sz="1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164552" y="2925842"/>
              <a:ext cx="477695" cy="4362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Y</a:t>
              </a:r>
              <a:endParaRPr lang="en-US" sz="1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868484" y="2450183"/>
              <a:ext cx="466335" cy="4362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Z</a:t>
              </a:r>
              <a:endParaRPr lang="en-US" sz="1000" b="1" dirty="0"/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18621"/>
              </p:ext>
            </p:extLst>
          </p:nvPr>
        </p:nvGraphicFramePr>
        <p:xfrm>
          <a:off x="1050416" y="2112921"/>
          <a:ext cx="4501820" cy="980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5455"/>
                <a:gridCol w="1125455"/>
                <a:gridCol w="1125455"/>
                <a:gridCol w="1125455"/>
              </a:tblGrid>
              <a:tr h="212666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effectLst/>
                        </a:rPr>
                        <a:t>CTEX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9144"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9144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effectLst/>
                        </a:rPr>
                        <a:t>CTEY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9144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9144" anchor="ctr"/>
                </a:tc>
              </a:tr>
              <a:tr h="21266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u="none" strike="noStrike" dirty="0" smtClean="0">
                          <a:effectLst/>
                        </a:rPr>
                        <a:t>α1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(-40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to 89</a:t>
                      </a:r>
                      <a:r>
                        <a:rPr lang="en-US" sz="1200" u="none" strike="noStrike" dirty="0" smtClean="0">
                          <a:effectLst/>
                          <a:latin typeface="+mn-lt"/>
                          <a:cs typeface="Arial"/>
                        </a:rPr>
                        <a:t>°</a:t>
                      </a:r>
                      <a:r>
                        <a:rPr lang="en-US" sz="1200" u="none" strike="noStrike" dirty="0" smtClean="0">
                          <a:effectLst/>
                        </a:rPr>
                        <a:t>C)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914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11.7 ppm/C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9144"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u="none" strike="noStrike" dirty="0" smtClean="0">
                          <a:effectLst/>
                        </a:rPr>
                        <a:t>α1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(-40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to 89</a:t>
                      </a:r>
                      <a:r>
                        <a:rPr lang="en-US" sz="1200" u="none" strike="noStrike" dirty="0" smtClean="0">
                          <a:effectLst/>
                          <a:latin typeface="+mn-lt"/>
                          <a:cs typeface="Arial"/>
                        </a:rPr>
                        <a:t>°</a:t>
                      </a:r>
                      <a:r>
                        <a:rPr lang="en-US" sz="1200" u="none" strike="noStrike" dirty="0" smtClean="0">
                          <a:effectLst/>
                        </a:rPr>
                        <a:t>C)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9144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11.7 ppm/C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9144" anchor="ctr"/>
                </a:tc>
              </a:tr>
              <a:tr h="21266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u="none" strike="noStrike" dirty="0" smtClean="0">
                          <a:effectLst/>
                        </a:rPr>
                        <a:t>α</a:t>
                      </a:r>
                      <a:r>
                        <a:rPr lang="en-US" sz="1200" u="none" strike="noStrike" dirty="0" smtClean="0">
                          <a:effectLst/>
                        </a:rPr>
                        <a:t>2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(89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to 150</a:t>
                      </a:r>
                      <a:r>
                        <a:rPr lang="en-US" sz="1200" u="none" strike="noStrike" dirty="0" smtClean="0">
                          <a:effectLst/>
                          <a:latin typeface="+mn-lt"/>
                          <a:cs typeface="Arial"/>
                        </a:rPr>
                        <a:t>°</a:t>
                      </a:r>
                      <a:r>
                        <a:rPr lang="en-US" sz="1200" u="none" strike="noStrike" dirty="0" smtClean="0">
                          <a:effectLst/>
                        </a:rPr>
                        <a:t>C)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9144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22.9 ppm/C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9144"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u="none" strike="noStrike" dirty="0" smtClean="0">
                          <a:effectLst/>
                        </a:rPr>
                        <a:t>α</a:t>
                      </a:r>
                      <a:r>
                        <a:rPr lang="en-US" sz="1200" u="none" strike="noStrike" dirty="0" smtClean="0">
                          <a:effectLst/>
                        </a:rPr>
                        <a:t>2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(89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to 150</a:t>
                      </a:r>
                      <a:r>
                        <a:rPr lang="en-US" sz="1200" u="none" strike="noStrike" dirty="0" smtClean="0">
                          <a:effectLst/>
                          <a:latin typeface="+mn-lt"/>
                          <a:cs typeface="Arial"/>
                        </a:rPr>
                        <a:t>°</a:t>
                      </a:r>
                      <a:r>
                        <a:rPr lang="en-US" sz="1200" u="none" strike="noStrike" dirty="0" smtClean="0">
                          <a:effectLst/>
                        </a:rPr>
                        <a:t>C)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9144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22.9 ppm/C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9144" marB="9144" anchor="ctr"/>
                </a:tc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944781" y="2021158"/>
            <a:ext cx="6055865" cy="11704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88508" y="3191590"/>
            <a:ext cx="5552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 smtClean="0"/>
              <a:t>*CTE </a:t>
            </a:r>
            <a:r>
              <a:rPr lang="en-US" sz="1200" i="1" dirty="0"/>
              <a:t>values are </a:t>
            </a:r>
            <a:r>
              <a:rPr lang="en-US" sz="1200" i="1" dirty="0" smtClean="0"/>
              <a:t>estimates and may </a:t>
            </a:r>
            <a:r>
              <a:rPr lang="en-US" sz="1200" i="1" dirty="0"/>
              <a:t>differ depending on </a:t>
            </a:r>
            <a:r>
              <a:rPr lang="en-US" sz="1200" i="1" dirty="0" smtClean="0"/>
              <a:t>the application due to non-uniform thermal expansion and package warpage</a:t>
            </a:r>
            <a:endParaRPr lang="en-US" sz="1200" i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677" y="2140767"/>
            <a:ext cx="730328" cy="59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3425743"/>
      </p:ext>
    </p:extLst>
  </p:cSld>
  <p:clrMapOvr>
    <a:masterClrMapping/>
  </p:clrMapOvr>
</p:sld>
</file>

<file path=ppt/theme/theme1.xml><?xml version="1.0" encoding="utf-8"?>
<a:theme xmlns:a="http://schemas.openxmlformats.org/drawingml/2006/main" name="TI_Standard_PowerPoint_SelectiveDisclosure_v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F3F24EACCD524493503799C3995EA9" ma:contentTypeVersion="0" ma:contentTypeDescription="Create a new document." ma:contentTypeScope="" ma:versionID="3fd43bb48aa0ea3430fb0058aeac1df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34f8c0c0eabdc6c42b2f987c760c0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3A82A9-E691-4D77-BD4D-AA5DCC2924F7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FD2A0F4-E42D-485D-AFB6-71594C729A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E23E68-C9D9-4CE6-A621-82FBC4E630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TI_Standard_PowerPoint_SelectiveDisclosure_v3</Template>
  <TotalTime>10402</TotalTime>
  <Words>79</Words>
  <Application>Microsoft Office PowerPoint</Application>
  <PresentationFormat>On-screen Show (16:9)</PresentationFormat>
  <Paragraphs>27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TI_Standard_PowerPoint_SelectiveDisclosure_v3</vt:lpstr>
      <vt:lpstr>Package CTE: V73333PQDRVRQ1 (WSON/6DRV)</vt:lpstr>
      <vt:lpstr>Summary Report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Ostrowicki, Gregory</dc:creator>
  <cp:lastModifiedBy>Butts, Nicholas</cp:lastModifiedBy>
  <cp:revision>62</cp:revision>
  <cp:lastPrinted>2015-06-03T21:21:35Z</cp:lastPrinted>
  <dcterms:created xsi:type="dcterms:W3CDTF">2015-06-03T20:38:05Z</dcterms:created>
  <dcterms:modified xsi:type="dcterms:W3CDTF">2020-08-03T19:39:36Z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0x01010029F3F24EACCD524493503799C3995EA9</vt:lpwstr>
  </property>
</Properties>
</file>