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0"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5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730692-1A39-404C-B5D3-DDA854281A9D}"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319213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30692-1A39-404C-B5D3-DDA854281A9D}"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4024385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30692-1A39-404C-B5D3-DDA854281A9D}"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312838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30692-1A39-404C-B5D3-DDA854281A9D}"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431552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730692-1A39-404C-B5D3-DDA854281A9D}" type="datetimeFigureOut">
              <a:rPr lang="en-US" smtClean="0"/>
              <a:t>3/28/2017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21528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730692-1A39-404C-B5D3-DDA854281A9D}" type="datetimeFigureOut">
              <a:rPr lang="en-US" smtClean="0"/>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153105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730692-1A39-404C-B5D3-DDA854281A9D}" type="datetimeFigureOut">
              <a:rPr lang="en-US" smtClean="0"/>
              <a:t>3/28/2017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145538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730692-1A39-404C-B5D3-DDA854281A9D}" type="datetimeFigureOut">
              <a:rPr lang="en-US" smtClean="0"/>
              <a:t>3/28/2017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4250221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30692-1A39-404C-B5D3-DDA854281A9D}" type="datetimeFigureOut">
              <a:rPr lang="en-US" smtClean="0"/>
              <a:t>3/28/2017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3397303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30692-1A39-404C-B5D3-DDA854281A9D}" type="datetimeFigureOut">
              <a:rPr lang="en-US" smtClean="0"/>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360409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30692-1A39-404C-B5D3-DDA854281A9D}" type="datetimeFigureOut">
              <a:rPr lang="en-US" smtClean="0"/>
              <a:t>3/28/2017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4EEE6-5144-4DBC-96CD-07C6064527C1}" type="slidenum">
              <a:rPr lang="en-US" smtClean="0"/>
              <a:t>‹#›</a:t>
            </a:fld>
            <a:endParaRPr lang="en-US"/>
          </a:p>
        </p:txBody>
      </p:sp>
    </p:spTree>
    <p:extLst>
      <p:ext uri="{BB962C8B-B14F-4D97-AF65-F5344CB8AC3E}">
        <p14:creationId xmlns:p14="http://schemas.microsoft.com/office/powerpoint/2010/main" val="52891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30692-1A39-404C-B5D3-DDA854281A9D}" type="datetimeFigureOut">
              <a:rPr lang="en-US" smtClean="0"/>
              <a:t>3/28/2017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EEE6-5144-4DBC-96CD-07C6064527C1}" type="slidenum">
              <a:rPr lang="en-US" smtClean="0"/>
              <a:t>‹#›</a:t>
            </a:fld>
            <a:endParaRPr lang="en-US"/>
          </a:p>
        </p:txBody>
      </p:sp>
    </p:spTree>
    <p:extLst>
      <p:ext uri="{BB962C8B-B14F-4D97-AF65-F5344CB8AC3E}">
        <p14:creationId xmlns:p14="http://schemas.microsoft.com/office/powerpoint/2010/main" val="359271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0406451\Desktop\Improvement_-15V_dcdc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0"/>
            <a:ext cx="5867400" cy="6828986"/>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p:cNvCxnSpPr>
            <a:stCxn id="4" idx="0"/>
          </p:cNvCxnSpPr>
          <p:nvPr/>
        </p:nvCxnSpPr>
        <p:spPr>
          <a:xfrm flipV="1">
            <a:off x="1638301" y="1524000"/>
            <a:ext cx="3771899" cy="15240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76201" y="3048000"/>
            <a:ext cx="3124200" cy="923330"/>
          </a:xfrm>
          <a:prstGeom prst="rect">
            <a:avLst/>
          </a:prstGeom>
          <a:noFill/>
        </p:spPr>
        <p:txBody>
          <a:bodyPr wrap="square" rtlCol="0">
            <a:spAutoFit/>
          </a:bodyPr>
          <a:lstStyle/>
          <a:p>
            <a:r>
              <a:rPr lang="en-US" dirty="0" smtClean="0"/>
              <a:t>Avoid the small antennas</a:t>
            </a:r>
          </a:p>
          <a:p>
            <a:r>
              <a:rPr lang="en-US" dirty="0" smtClean="0"/>
              <a:t>(the pending/narrow GND traces)</a:t>
            </a:r>
            <a:endParaRPr lang="en-US" dirty="0"/>
          </a:p>
        </p:txBody>
      </p:sp>
      <p:cxnSp>
        <p:nvCxnSpPr>
          <p:cNvPr id="7" name="Straight Arrow Connector 6"/>
          <p:cNvCxnSpPr>
            <a:stCxn id="4" idx="0"/>
          </p:cNvCxnSpPr>
          <p:nvPr/>
        </p:nvCxnSpPr>
        <p:spPr>
          <a:xfrm flipV="1">
            <a:off x="1638301" y="1905000"/>
            <a:ext cx="4076699" cy="11430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 idx="0"/>
          </p:cNvCxnSpPr>
          <p:nvPr/>
        </p:nvCxnSpPr>
        <p:spPr>
          <a:xfrm flipV="1">
            <a:off x="1638301" y="1295400"/>
            <a:ext cx="4838699" cy="17526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4" idx="0"/>
          </p:cNvCxnSpPr>
          <p:nvPr/>
        </p:nvCxnSpPr>
        <p:spPr>
          <a:xfrm flipV="1">
            <a:off x="1638301" y="990600"/>
            <a:ext cx="4152899" cy="20574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6201" y="4572000"/>
            <a:ext cx="3124200" cy="923330"/>
          </a:xfrm>
          <a:prstGeom prst="rect">
            <a:avLst/>
          </a:prstGeom>
          <a:noFill/>
        </p:spPr>
        <p:txBody>
          <a:bodyPr wrap="square" rtlCol="0">
            <a:spAutoFit/>
          </a:bodyPr>
          <a:lstStyle/>
          <a:p>
            <a:r>
              <a:rPr lang="en-US" dirty="0" smtClean="0"/>
              <a:t>Improve connection of IC GND to GND plane (add </a:t>
            </a:r>
            <a:r>
              <a:rPr lang="en-US" dirty="0" err="1" smtClean="0"/>
              <a:t>vias</a:t>
            </a:r>
            <a:r>
              <a:rPr lang="en-US" dirty="0"/>
              <a:t> </a:t>
            </a:r>
            <a:r>
              <a:rPr lang="en-US" dirty="0" smtClean="0"/>
              <a:t>around the GND pin or under the IC)</a:t>
            </a:r>
            <a:endParaRPr lang="en-US" dirty="0"/>
          </a:p>
        </p:txBody>
      </p:sp>
      <p:cxnSp>
        <p:nvCxnSpPr>
          <p:cNvPr id="22" name="Straight Arrow Connector 21"/>
          <p:cNvCxnSpPr>
            <a:stCxn id="21" idx="0"/>
          </p:cNvCxnSpPr>
          <p:nvPr/>
        </p:nvCxnSpPr>
        <p:spPr>
          <a:xfrm flipV="1">
            <a:off x="1638301" y="2362200"/>
            <a:ext cx="4838699" cy="22098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002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0406451\Desktop\Improvement_-15V_dcdc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0"/>
            <a:ext cx="5867400" cy="68289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1" y="4120277"/>
            <a:ext cx="3124200" cy="2585323"/>
          </a:xfrm>
          <a:prstGeom prst="rect">
            <a:avLst/>
          </a:prstGeom>
          <a:noFill/>
        </p:spPr>
        <p:txBody>
          <a:bodyPr wrap="square" rtlCol="0">
            <a:spAutoFit/>
          </a:bodyPr>
          <a:lstStyle/>
          <a:p>
            <a:r>
              <a:rPr lang="en-US" dirty="0" smtClean="0"/>
              <a:t>The gate drive signal path is way long and crosses the sense resistor. Flip the FET 90deg CW and route the gate drive on the bottom (also move R5  and R4 closer to IC). This won’t create problem because will be short path (also widen a bit the trace to reduce the parasitic L).</a:t>
            </a:r>
            <a:endParaRPr lang="en-US" dirty="0"/>
          </a:p>
        </p:txBody>
      </p:sp>
      <p:cxnSp>
        <p:nvCxnSpPr>
          <p:cNvPr id="22" name="Straight Arrow Connector 21"/>
          <p:cNvCxnSpPr>
            <a:stCxn id="4" idx="0"/>
          </p:cNvCxnSpPr>
          <p:nvPr/>
        </p:nvCxnSpPr>
        <p:spPr>
          <a:xfrm flipV="1">
            <a:off x="1638301" y="2895600"/>
            <a:ext cx="2933699" cy="122467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28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0406451\Desktop\Improvement_-15V_dcdc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0"/>
            <a:ext cx="5867400" cy="682898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1" y="838200"/>
            <a:ext cx="3124200" cy="1477328"/>
          </a:xfrm>
          <a:prstGeom prst="rect">
            <a:avLst/>
          </a:prstGeom>
          <a:noFill/>
        </p:spPr>
        <p:txBody>
          <a:bodyPr wrap="square" rtlCol="0">
            <a:spAutoFit/>
          </a:bodyPr>
          <a:lstStyle/>
          <a:p>
            <a:r>
              <a:rPr lang="en-US" dirty="0" smtClean="0"/>
              <a:t>Rotate U3 90degs CW and U10 90degs CCW. In this way you will have better (and wider) lanes for VIN, VOUT, </a:t>
            </a:r>
            <a:r>
              <a:rPr lang="en-US" dirty="0" err="1" smtClean="0"/>
              <a:t>GNDin</a:t>
            </a:r>
            <a:r>
              <a:rPr lang="en-US" dirty="0" smtClean="0"/>
              <a:t> and </a:t>
            </a:r>
            <a:r>
              <a:rPr lang="en-US" dirty="0" err="1" smtClean="0"/>
              <a:t>GNDout</a:t>
            </a:r>
            <a:r>
              <a:rPr lang="en-US" dirty="0" smtClean="0"/>
              <a:t>…</a:t>
            </a:r>
            <a:endParaRPr lang="en-US" dirty="0"/>
          </a:p>
        </p:txBody>
      </p:sp>
      <p:cxnSp>
        <p:nvCxnSpPr>
          <p:cNvPr id="22" name="Straight Arrow Connector 21"/>
          <p:cNvCxnSpPr>
            <a:stCxn id="4" idx="2"/>
          </p:cNvCxnSpPr>
          <p:nvPr/>
        </p:nvCxnSpPr>
        <p:spPr>
          <a:xfrm>
            <a:off x="1638301" y="2315528"/>
            <a:ext cx="3238499" cy="278987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2"/>
          </p:cNvCxnSpPr>
          <p:nvPr/>
        </p:nvCxnSpPr>
        <p:spPr>
          <a:xfrm>
            <a:off x="1638301" y="2315528"/>
            <a:ext cx="5905499" cy="2180272"/>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201" y="4648200"/>
            <a:ext cx="3124200" cy="1477328"/>
          </a:xfrm>
          <a:prstGeom prst="rect">
            <a:avLst/>
          </a:prstGeom>
          <a:noFill/>
        </p:spPr>
        <p:txBody>
          <a:bodyPr wrap="square" rtlCol="0">
            <a:spAutoFit/>
          </a:bodyPr>
          <a:lstStyle/>
          <a:p>
            <a:r>
              <a:rPr lang="en-US" dirty="0" smtClean="0"/>
              <a:t>Tend to fill the empty space with copper (better thermal), keeping a good separation </a:t>
            </a:r>
            <a:r>
              <a:rPr lang="en-US" dirty="0" smtClean="0"/>
              <a:t>(25 mils are enough) </a:t>
            </a:r>
            <a:r>
              <a:rPr lang="en-US" dirty="0" smtClean="0"/>
              <a:t>between the various lands.</a:t>
            </a:r>
            <a:endParaRPr lang="en-US" dirty="0"/>
          </a:p>
        </p:txBody>
      </p:sp>
      <p:cxnSp>
        <p:nvCxnSpPr>
          <p:cNvPr id="11" name="Straight Arrow Connector 10"/>
          <p:cNvCxnSpPr>
            <a:stCxn id="10" idx="0"/>
          </p:cNvCxnSpPr>
          <p:nvPr/>
        </p:nvCxnSpPr>
        <p:spPr>
          <a:xfrm flipV="1">
            <a:off x="1638301" y="3352800"/>
            <a:ext cx="4000499" cy="12954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0"/>
          </p:cNvCxnSpPr>
          <p:nvPr/>
        </p:nvCxnSpPr>
        <p:spPr>
          <a:xfrm flipV="1">
            <a:off x="1638301" y="3886200"/>
            <a:ext cx="5295899" cy="7620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993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41186"/>
            <a:ext cx="5029200" cy="6816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2400" y="323467"/>
            <a:ext cx="3733800" cy="1754326"/>
          </a:xfrm>
          <a:prstGeom prst="rect">
            <a:avLst/>
          </a:prstGeom>
          <a:noFill/>
        </p:spPr>
        <p:txBody>
          <a:bodyPr wrap="square" rtlCol="0">
            <a:spAutoFit/>
          </a:bodyPr>
          <a:lstStyle/>
          <a:p>
            <a:r>
              <a:rPr lang="en-US" dirty="0" smtClean="0"/>
              <a:t>Add more </a:t>
            </a:r>
            <a:r>
              <a:rPr lang="en-US" dirty="0" err="1" smtClean="0"/>
              <a:t>vias</a:t>
            </a:r>
            <a:r>
              <a:rPr lang="en-US" dirty="0" smtClean="0"/>
              <a:t> to improve the connection between GND plane and GND lands. 20-30mils diameter </a:t>
            </a:r>
            <a:r>
              <a:rPr lang="en-US" dirty="0" err="1" smtClean="0"/>
              <a:t>vias</a:t>
            </a:r>
            <a:r>
              <a:rPr lang="en-US" dirty="0" smtClean="0"/>
              <a:t> can manage up to 1Amp each, 0.5Amp thermal (remembering by heart, should </a:t>
            </a:r>
            <a:r>
              <a:rPr lang="en-US" dirty="0" err="1" smtClean="0"/>
              <a:t>doublecheck</a:t>
            </a:r>
            <a:r>
              <a:rPr lang="en-US" dirty="0" smtClean="0"/>
              <a:t>)</a:t>
            </a:r>
            <a:endParaRPr lang="en-US" dirty="0"/>
          </a:p>
        </p:txBody>
      </p:sp>
      <p:cxnSp>
        <p:nvCxnSpPr>
          <p:cNvPr id="5" name="Straight Arrow Connector 4"/>
          <p:cNvCxnSpPr>
            <a:stCxn id="4" idx="2"/>
          </p:cNvCxnSpPr>
          <p:nvPr/>
        </p:nvCxnSpPr>
        <p:spPr>
          <a:xfrm>
            <a:off x="2019300" y="2077793"/>
            <a:ext cx="3238500" cy="13718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2"/>
          </p:cNvCxnSpPr>
          <p:nvPr/>
        </p:nvCxnSpPr>
        <p:spPr>
          <a:xfrm>
            <a:off x="2019300" y="2077793"/>
            <a:ext cx="6286500" cy="127500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p:cNvCxnSpPr>
          <p:nvPr/>
        </p:nvCxnSpPr>
        <p:spPr>
          <a:xfrm>
            <a:off x="2019300" y="2077793"/>
            <a:ext cx="3390900" cy="424680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002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41186"/>
            <a:ext cx="5029200" cy="6816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2400" y="323467"/>
            <a:ext cx="3733800" cy="1754326"/>
          </a:xfrm>
          <a:prstGeom prst="rect">
            <a:avLst/>
          </a:prstGeom>
          <a:noFill/>
        </p:spPr>
        <p:txBody>
          <a:bodyPr wrap="square" rtlCol="0">
            <a:spAutoFit/>
          </a:bodyPr>
          <a:lstStyle/>
          <a:p>
            <a:r>
              <a:rPr lang="en-US" dirty="0" smtClean="0"/>
              <a:t>Because of having only 2 layers </a:t>
            </a:r>
            <a:r>
              <a:rPr lang="en-US" dirty="0" err="1" smtClean="0"/>
              <a:t>pcb</a:t>
            </a:r>
            <a:r>
              <a:rPr lang="en-US" dirty="0" smtClean="0"/>
              <a:t>, I’m very sceptic on separate GNDs: this can force high current to flow into the wrong/unexpected path.</a:t>
            </a:r>
          </a:p>
          <a:p>
            <a:r>
              <a:rPr lang="en-US" dirty="0" smtClean="0"/>
              <a:t>I’m more for a single full GND plane (with some little exceptions)</a:t>
            </a:r>
            <a:endParaRPr lang="en-US" dirty="0"/>
          </a:p>
        </p:txBody>
      </p:sp>
      <p:cxnSp>
        <p:nvCxnSpPr>
          <p:cNvPr id="5" name="Straight Arrow Connector 4"/>
          <p:cNvCxnSpPr>
            <a:stCxn id="4" idx="2"/>
          </p:cNvCxnSpPr>
          <p:nvPr/>
        </p:nvCxnSpPr>
        <p:spPr>
          <a:xfrm>
            <a:off x="2019300" y="2077793"/>
            <a:ext cx="3238500" cy="13718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2"/>
          </p:cNvCxnSpPr>
          <p:nvPr/>
        </p:nvCxnSpPr>
        <p:spPr>
          <a:xfrm>
            <a:off x="2019300" y="2077793"/>
            <a:ext cx="6286500" cy="127500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p:cNvCxnSpPr>
          <p:nvPr/>
        </p:nvCxnSpPr>
        <p:spPr>
          <a:xfrm>
            <a:off x="2019300" y="2077793"/>
            <a:ext cx="3390900" cy="424680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0986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41186"/>
            <a:ext cx="5029200" cy="6816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28600" y="3657600"/>
            <a:ext cx="3733800" cy="1200329"/>
          </a:xfrm>
          <a:prstGeom prst="rect">
            <a:avLst/>
          </a:prstGeom>
          <a:noFill/>
        </p:spPr>
        <p:txBody>
          <a:bodyPr wrap="square" rtlCol="0">
            <a:spAutoFit/>
          </a:bodyPr>
          <a:lstStyle/>
          <a:p>
            <a:r>
              <a:rPr lang="en-US" dirty="0" smtClean="0"/>
              <a:t>The VIN trace is not nice…</a:t>
            </a:r>
          </a:p>
          <a:p>
            <a:r>
              <a:rPr lang="en-US" dirty="0" smtClean="0"/>
              <a:t>Keep VIN from the diode running externally on top up to this </a:t>
            </a:r>
            <a:r>
              <a:rPr lang="en-US" dirty="0" err="1" smtClean="0"/>
              <a:t>vias</a:t>
            </a:r>
            <a:r>
              <a:rPr lang="en-US" dirty="0" smtClean="0"/>
              <a:t>.</a:t>
            </a:r>
          </a:p>
          <a:p>
            <a:r>
              <a:rPr lang="en-US" dirty="0" smtClean="0"/>
              <a:t>Then you go on bottom to reach R15</a:t>
            </a:r>
            <a:endParaRPr lang="en-US" dirty="0"/>
          </a:p>
        </p:txBody>
      </p:sp>
      <p:cxnSp>
        <p:nvCxnSpPr>
          <p:cNvPr id="7" name="Straight Arrow Connector 6"/>
          <p:cNvCxnSpPr>
            <a:stCxn id="4" idx="0"/>
          </p:cNvCxnSpPr>
          <p:nvPr/>
        </p:nvCxnSpPr>
        <p:spPr>
          <a:xfrm flipV="1">
            <a:off x="2095500" y="2209800"/>
            <a:ext cx="5143500" cy="14478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 name="Arc 7"/>
          <p:cNvSpPr/>
          <p:nvPr/>
        </p:nvSpPr>
        <p:spPr>
          <a:xfrm flipH="1">
            <a:off x="6172200" y="1143000"/>
            <a:ext cx="1752600" cy="2362200"/>
          </a:xfrm>
          <a:prstGeom prst="arc">
            <a:avLst/>
          </a:prstGeom>
          <a:ln w="38100">
            <a:solidFill>
              <a:srgbClr val="7030A0"/>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272829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250</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Texas Instruments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Pizzolante, Vincenzo</dc:creator>
  <cp:lastModifiedBy>Pizzolante, Vincenzo</cp:lastModifiedBy>
  <cp:revision>3</cp:revision>
  <dcterms:created xsi:type="dcterms:W3CDTF">2017-03-28T07:18:53Z</dcterms:created>
  <dcterms:modified xsi:type="dcterms:W3CDTF">2017-03-28T07:46:44Z</dcterms:modified>
</cp:coreProperties>
</file>