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3" d="100"/>
          <a:sy n="123" d="100"/>
        </p:scale>
        <p:origin x="125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0A95C18A-2FAC-462B-8F29-AAE93D4568C2}" type="datetimeFigureOut">
              <a:rPr kumimoji="1" lang="ja-JP" altLang="en-US" smtClean="0"/>
              <a:pPr/>
              <a:t>2018/12/14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689DFA4-D95E-4C14-8564-082B8492AFC4}"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0A95C18A-2FAC-462B-8F29-AAE93D4568C2}" type="datetimeFigureOut">
              <a:rPr kumimoji="1" lang="ja-JP" altLang="en-US" smtClean="0"/>
              <a:pPr/>
              <a:t>2018/12/14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689DFA4-D95E-4C14-8564-082B8492AFC4}"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0A95C18A-2FAC-462B-8F29-AAE93D4568C2}" type="datetimeFigureOut">
              <a:rPr kumimoji="1" lang="ja-JP" altLang="en-US" smtClean="0"/>
              <a:pPr/>
              <a:t>2018/12/14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689DFA4-D95E-4C14-8564-082B8492AFC4}"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0A95C18A-2FAC-462B-8F29-AAE93D4568C2}" type="datetimeFigureOut">
              <a:rPr kumimoji="1" lang="ja-JP" altLang="en-US" smtClean="0"/>
              <a:pPr/>
              <a:t>2018/12/14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689DFA4-D95E-4C14-8564-082B8492AFC4}"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0A95C18A-2FAC-462B-8F29-AAE93D4568C2}" type="datetimeFigureOut">
              <a:rPr kumimoji="1" lang="ja-JP" altLang="en-US" smtClean="0"/>
              <a:pPr/>
              <a:t>2018/12/14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689DFA4-D95E-4C14-8564-082B8492AFC4}"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0A95C18A-2FAC-462B-8F29-AAE93D4568C2}" type="datetimeFigureOut">
              <a:rPr kumimoji="1" lang="ja-JP" altLang="en-US" smtClean="0"/>
              <a:pPr/>
              <a:t>2018/12/14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689DFA4-D95E-4C14-8564-082B8492AFC4}"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0A95C18A-2FAC-462B-8F29-AAE93D4568C2}" type="datetimeFigureOut">
              <a:rPr kumimoji="1" lang="ja-JP" altLang="en-US" smtClean="0"/>
              <a:pPr/>
              <a:t>2018/12/14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1689DFA4-D95E-4C14-8564-082B8492AFC4}"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0A95C18A-2FAC-462B-8F29-AAE93D4568C2}" type="datetimeFigureOut">
              <a:rPr kumimoji="1" lang="ja-JP" altLang="en-US" smtClean="0"/>
              <a:pPr/>
              <a:t>2018/12/14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1689DFA4-D95E-4C14-8564-082B8492AFC4}"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0A95C18A-2FAC-462B-8F29-AAE93D4568C2}" type="datetimeFigureOut">
              <a:rPr kumimoji="1" lang="ja-JP" altLang="en-US" smtClean="0"/>
              <a:pPr/>
              <a:t>2018/12/14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1689DFA4-D95E-4C14-8564-082B8492AFC4}"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0A95C18A-2FAC-462B-8F29-AAE93D4568C2}" type="datetimeFigureOut">
              <a:rPr kumimoji="1" lang="ja-JP" altLang="en-US" smtClean="0"/>
              <a:pPr/>
              <a:t>2018/12/14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689DFA4-D95E-4C14-8564-082B8492AFC4}"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0A95C18A-2FAC-462B-8F29-AAE93D4568C2}" type="datetimeFigureOut">
              <a:rPr kumimoji="1" lang="ja-JP" altLang="en-US" smtClean="0"/>
              <a:pPr/>
              <a:t>2018/12/14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689DFA4-D95E-4C14-8564-082B8492AFC4}"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95C18A-2FAC-462B-8F29-AAE93D4568C2}" type="datetimeFigureOut">
              <a:rPr kumimoji="1" lang="ja-JP" altLang="en-US" smtClean="0"/>
              <a:pPr/>
              <a:t>2018/12/14</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89DFA4-D95E-4C14-8564-082B8492AFC4}"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テキスト ボックス 148"/>
          <p:cNvSpPr txBox="1"/>
          <p:nvPr/>
        </p:nvSpPr>
        <p:spPr>
          <a:xfrm>
            <a:off x="0" y="0"/>
            <a:ext cx="821059" cy="246221"/>
          </a:xfrm>
          <a:prstGeom prst="rect">
            <a:avLst/>
          </a:prstGeom>
          <a:noFill/>
        </p:spPr>
        <p:txBody>
          <a:bodyPr wrap="none" rtlCol="0">
            <a:spAutoFit/>
          </a:bodyPr>
          <a:lstStyle/>
          <a:p>
            <a:r>
              <a:rPr lang="en-US" altLang="ja-JP" sz="1000" dirty="0"/>
              <a:t>Question - 1</a:t>
            </a:r>
            <a:endParaRPr kumimoji="1" lang="ja-JP" altLang="en-US" sz="1000" dirty="0"/>
          </a:p>
        </p:txBody>
      </p:sp>
      <p:grpSp>
        <p:nvGrpSpPr>
          <p:cNvPr id="2" name="グループ化 1">
            <a:extLst>
              <a:ext uri="{FF2B5EF4-FFF2-40B4-BE49-F238E27FC236}">
                <a16:creationId xmlns:a16="http://schemas.microsoft.com/office/drawing/2014/main" id="{F66A3443-4E3A-4089-ADC8-D1FFE0407D98}"/>
              </a:ext>
            </a:extLst>
          </p:cNvPr>
          <p:cNvGrpSpPr/>
          <p:nvPr/>
        </p:nvGrpSpPr>
        <p:grpSpPr>
          <a:xfrm>
            <a:off x="683568" y="764704"/>
            <a:ext cx="5597642" cy="1758389"/>
            <a:chOff x="683568" y="764704"/>
            <a:chExt cx="5597642" cy="1758389"/>
          </a:xfrm>
        </p:grpSpPr>
        <p:sp>
          <p:nvSpPr>
            <p:cNvPr id="4" name="正方形/長方形 3"/>
            <p:cNvSpPr/>
            <p:nvPr/>
          </p:nvSpPr>
          <p:spPr>
            <a:xfrm>
              <a:off x="2339752" y="1412776"/>
              <a:ext cx="720080" cy="2880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ysClr val="windowText" lastClr="000000"/>
                  </a:solidFill>
                </a:rPr>
                <a:t>Fuse</a:t>
              </a:r>
              <a:endParaRPr kumimoji="1" lang="ja-JP" altLang="en-US" sz="1000" dirty="0">
                <a:solidFill>
                  <a:sysClr val="windowText" lastClr="000000"/>
                </a:solidFill>
              </a:endParaRPr>
            </a:p>
          </p:txBody>
        </p:sp>
        <p:cxnSp>
          <p:nvCxnSpPr>
            <p:cNvPr id="6" name="カギ線コネクタ 5"/>
            <p:cNvCxnSpPr/>
            <p:nvPr/>
          </p:nvCxnSpPr>
          <p:spPr>
            <a:xfrm rot="16200000" flipH="1">
              <a:off x="1979712" y="1196752"/>
              <a:ext cx="432048" cy="288032"/>
            </a:xfrm>
            <a:prstGeom prst="bentConnector3">
              <a:avLst>
                <a:gd name="adj1" fmla="val 98502"/>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1907704" y="1124744"/>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1775301" y="836712"/>
              <a:ext cx="503664" cy="246221"/>
            </a:xfrm>
            <a:prstGeom prst="rect">
              <a:avLst/>
            </a:prstGeom>
            <a:noFill/>
          </p:spPr>
          <p:txBody>
            <a:bodyPr wrap="none" rtlCol="0">
              <a:spAutoFit/>
            </a:bodyPr>
            <a:lstStyle/>
            <a:p>
              <a:r>
                <a:rPr kumimoji="1" lang="en-US" altLang="ja-JP" sz="1000" dirty="0"/>
                <a:t>24VIN</a:t>
              </a:r>
              <a:endParaRPr kumimoji="1" lang="ja-JP" altLang="en-US" sz="1000" dirty="0"/>
            </a:p>
          </p:txBody>
        </p:sp>
        <p:sp>
          <p:nvSpPr>
            <p:cNvPr id="14" name="正方形/長方形 13"/>
            <p:cNvSpPr/>
            <p:nvPr/>
          </p:nvSpPr>
          <p:spPr>
            <a:xfrm>
              <a:off x="3347864" y="1340768"/>
              <a:ext cx="936104" cy="7200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ysClr val="windowText" lastClr="000000"/>
                  </a:solidFill>
                </a:rPr>
                <a:t>Common Mode</a:t>
              </a:r>
              <a:r>
                <a:rPr lang="ja-JP" altLang="en-US" sz="1000" dirty="0">
                  <a:solidFill>
                    <a:sysClr val="windowText" lastClr="000000"/>
                  </a:solidFill>
                </a:rPr>
                <a:t> </a:t>
              </a:r>
              <a:r>
                <a:rPr lang="en-US" altLang="ja-JP" sz="1000" dirty="0">
                  <a:solidFill>
                    <a:sysClr val="windowText" lastClr="000000"/>
                  </a:solidFill>
                </a:rPr>
                <a:t>Filter</a:t>
              </a:r>
              <a:endParaRPr kumimoji="1" lang="en-US" altLang="ja-JP" sz="1000" dirty="0">
                <a:solidFill>
                  <a:sysClr val="windowText" lastClr="000000"/>
                </a:solidFill>
              </a:endParaRPr>
            </a:p>
          </p:txBody>
        </p:sp>
        <p:cxnSp>
          <p:nvCxnSpPr>
            <p:cNvPr id="16" name="直線コネクタ 15"/>
            <p:cNvCxnSpPr/>
            <p:nvPr/>
          </p:nvCxnSpPr>
          <p:spPr>
            <a:xfrm>
              <a:off x="3059832" y="1556792"/>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正方形/長方形 46"/>
            <p:cNvSpPr/>
            <p:nvPr/>
          </p:nvSpPr>
          <p:spPr>
            <a:xfrm>
              <a:off x="4572000" y="1340768"/>
              <a:ext cx="1080120" cy="7200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err="1">
                  <a:solidFill>
                    <a:sysClr val="windowText" lastClr="000000"/>
                  </a:solidFill>
                </a:rPr>
                <a:t>TPS2491</a:t>
              </a:r>
              <a:endParaRPr kumimoji="1" lang="ja-JP" altLang="en-US" sz="1000" dirty="0">
                <a:solidFill>
                  <a:sysClr val="windowText" lastClr="000000"/>
                </a:solidFill>
              </a:endParaRPr>
            </a:p>
          </p:txBody>
        </p:sp>
        <p:cxnSp>
          <p:nvCxnSpPr>
            <p:cNvPr id="58" name="直線コネクタ 57"/>
            <p:cNvCxnSpPr/>
            <p:nvPr/>
          </p:nvCxnSpPr>
          <p:spPr>
            <a:xfrm>
              <a:off x="4283968" y="1556792"/>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カギ線コネクタ 59"/>
            <p:cNvCxnSpPr/>
            <p:nvPr/>
          </p:nvCxnSpPr>
          <p:spPr>
            <a:xfrm flipV="1">
              <a:off x="2051720" y="1844824"/>
              <a:ext cx="1296144" cy="432048"/>
            </a:xfrm>
            <a:prstGeom prst="bentConnector3">
              <a:avLst>
                <a:gd name="adj1" fmla="val 29"/>
              </a:avLst>
            </a:prstGeom>
            <a:ln w="19050">
              <a:solidFill>
                <a:schemeClr val="tx1"/>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68" name="テキスト ボックス 67"/>
            <p:cNvSpPr txBox="1"/>
            <p:nvPr/>
          </p:nvSpPr>
          <p:spPr>
            <a:xfrm>
              <a:off x="1775301" y="2276872"/>
              <a:ext cx="492443" cy="246221"/>
            </a:xfrm>
            <a:prstGeom prst="rect">
              <a:avLst/>
            </a:prstGeom>
            <a:noFill/>
          </p:spPr>
          <p:txBody>
            <a:bodyPr wrap="none" rtlCol="0">
              <a:spAutoFit/>
            </a:bodyPr>
            <a:lstStyle/>
            <a:p>
              <a:r>
                <a:rPr lang="en-US" altLang="ja-JP" sz="1000" dirty="0"/>
                <a:t>PGND</a:t>
              </a:r>
              <a:endParaRPr kumimoji="1" lang="ja-JP" altLang="en-US" sz="1000" dirty="0"/>
            </a:p>
          </p:txBody>
        </p:sp>
        <p:cxnSp>
          <p:nvCxnSpPr>
            <p:cNvPr id="73" name="直線コネクタ 72"/>
            <p:cNvCxnSpPr/>
            <p:nvPr/>
          </p:nvCxnSpPr>
          <p:spPr>
            <a:xfrm>
              <a:off x="4283968" y="1844824"/>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p:nvPr/>
          </p:nvCxnSpPr>
          <p:spPr>
            <a:xfrm>
              <a:off x="4427984" y="1844824"/>
              <a:ext cx="0" cy="432048"/>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8" name="テキスト ボックス 77"/>
            <p:cNvSpPr txBox="1"/>
            <p:nvPr/>
          </p:nvSpPr>
          <p:spPr>
            <a:xfrm>
              <a:off x="4211960" y="2276872"/>
              <a:ext cx="505267" cy="246221"/>
            </a:xfrm>
            <a:prstGeom prst="rect">
              <a:avLst/>
            </a:prstGeom>
            <a:noFill/>
          </p:spPr>
          <p:txBody>
            <a:bodyPr wrap="none" rtlCol="0">
              <a:spAutoFit/>
            </a:bodyPr>
            <a:lstStyle/>
            <a:p>
              <a:r>
                <a:rPr lang="en-US" altLang="ja-JP" sz="1000" dirty="0"/>
                <a:t>DGND</a:t>
              </a:r>
              <a:endParaRPr kumimoji="1" lang="ja-JP" altLang="en-US" sz="1000" dirty="0"/>
            </a:p>
          </p:txBody>
        </p:sp>
        <p:cxnSp>
          <p:nvCxnSpPr>
            <p:cNvPr id="106" name="カギ線コネクタ 105"/>
            <p:cNvCxnSpPr/>
            <p:nvPr/>
          </p:nvCxnSpPr>
          <p:spPr>
            <a:xfrm rot="5400000">
              <a:off x="5591725" y="1196752"/>
              <a:ext cx="432048" cy="288032"/>
            </a:xfrm>
            <a:prstGeom prst="bentConnector3">
              <a:avLst>
                <a:gd name="adj1" fmla="val 98502"/>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テキスト ボックス 106"/>
            <p:cNvSpPr txBox="1"/>
            <p:nvPr/>
          </p:nvSpPr>
          <p:spPr>
            <a:xfrm>
              <a:off x="5663733" y="764704"/>
              <a:ext cx="617477" cy="246221"/>
            </a:xfrm>
            <a:prstGeom prst="rect">
              <a:avLst/>
            </a:prstGeom>
            <a:noFill/>
          </p:spPr>
          <p:txBody>
            <a:bodyPr wrap="none" rtlCol="0">
              <a:spAutoFit/>
            </a:bodyPr>
            <a:lstStyle/>
            <a:p>
              <a:r>
                <a:rPr kumimoji="1" lang="en-US" altLang="ja-JP" sz="1000" dirty="0"/>
                <a:t>24VOUT</a:t>
              </a:r>
              <a:endParaRPr kumimoji="1" lang="ja-JP" altLang="en-US" sz="1000" dirty="0"/>
            </a:p>
          </p:txBody>
        </p:sp>
        <p:cxnSp>
          <p:nvCxnSpPr>
            <p:cNvPr id="111" name="カギ線コネクタ 110"/>
            <p:cNvCxnSpPr/>
            <p:nvPr/>
          </p:nvCxnSpPr>
          <p:spPr>
            <a:xfrm rot="16200000" flipV="1">
              <a:off x="5591725" y="1916832"/>
              <a:ext cx="432048" cy="288032"/>
            </a:xfrm>
            <a:prstGeom prst="bentConnector3">
              <a:avLst>
                <a:gd name="adj1" fmla="val 10144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2" name="テキスト ボックス 111"/>
            <p:cNvSpPr txBox="1"/>
            <p:nvPr/>
          </p:nvSpPr>
          <p:spPr>
            <a:xfrm>
              <a:off x="5735741" y="2246675"/>
              <a:ext cx="505267" cy="246221"/>
            </a:xfrm>
            <a:prstGeom prst="rect">
              <a:avLst/>
            </a:prstGeom>
            <a:noFill/>
          </p:spPr>
          <p:txBody>
            <a:bodyPr wrap="none" rtlCol="0">
              <a:spAutoFit/>
            </a:bodyPr>
            <a:lstStyle/>
            <a:p>
              <a:r>
                <a:rPr lang="en-US" altLang="ja-JP" sz="1000" dirty="0"/>
                <a:t>DGND</a:t>
              </a:r>
              <a:endParaRPr kumimoji="1" lang="ja-JP" altLang="en-US" sz="1000" dirty="0"/>
            </a:p>
          </p:txBody>
        </p:sp>
        <p:cxnSp>
          <p:nvCxnSpPr>
            <p:cNvPr id="115" name="直線コネクタ 114"/>
            <p:cNvCxnSpPr/>
            <p:nvPr/>
          </p:nvCxnSpPr>
          <p:spPr>
            <a:xfrm>
              <a:off x="5807749" y="1052736"/>
              <a:ext cx="288032" cy="14401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50" name="テキスト ボックス 149"/>
            <p:cNvSpPr txBox="1"/>
            <p:nvPr/>
          </p:nvSpPr>
          <p:spPr>
            <a:xfrm>
              <a:off x="683568" y="1556792"/>
              <a:ext cx="1210588" cy="246221"/>
            </a:xfrm>
            <a:prstGeom prst="rect">
              <a:avLst/>
            </a:prstGeom>
            <a:noFill/>
          </p:spPr>
          <p:txBody>
            <a:bodyPr wrap="none" rtlCol="0">
              <a:spAutoFit/>
            </a:bodyPr>
            <a:lstStyle/>
            <a:p>
              <a:r>
                <a:rPr lang="en-US" altLang="ja-JP" sz="1000" dirty="0"/>
                <a:t>Current Connection</a:t>
              </a:r>
              <a:endParaRPr kumimoji="1" lang="ja-JP" altLang="en-US" sz="1000" dirty="0"/>
            </a:p>
          </p:txBody>
        </p:sp>
      </p:grpSp>
      <p:sp>
        <p:nvSpPr>
          <p:cNvPr id="152" name="正方形/長方形 151"/>
          <p:cNvSpPr/>
          <p:nvPr/>
        </p:nvSpPr>
        <p:spPr>
          <a:xfrm>
            <a:off x="2423373" y="5373216"/>
            <a:ext cx="4572000" cy="861774"/>
          </a:xfrm>
          <a:prstGeom prst="rect">
            <a:avLst/>
          </a:prstGeom>
        </p:spPr>
        <p:txBody>
          <a:bodyPr>
            <a:spAutoFit/>
          </a:bodyPr>
          <a:lstStyle/>
          <a:p>
            <a:r>
              <a:rPr lang="en-US" altLang="ja-JP" sz="1000" dirty="0"/>
              <a:t>10.1.1</a:t>
            </a:r>
            <a:r>
              <a:rPr lang="ja-JP" altLang="en-US" sz="1000" dirty="0"/>
              <a:t> </a:t>
            </a:r>
            <a:r>
              <a:rPr lang="en-US" altLang="ja-JP" sz="1000" dirty="0"/>
              <a:t>PC Board Guidelines (citation)</a:t>
            </a:r>
          </a:p>
          <a:p>
            <a:r>
              <a:rPr lang="en-US" altLang="ja-JP" sz="1000" dirty="0"/>
              <a:t>• The ground connection for the various components around the TPS2490 must be connected directly to each other and to the TPS2490's GND pin, and then connected to the system ground at one point. Do not connect the various component grounds to each other through the high current ground line.</a:t>
            </a:r>
            <a:endParaRPr lang="ja-JP" altLang="en-US" sz="1000" dirty="0"/>
          </a:p>
        </p:txBody>
      </p:sp>
      <p:sp>
        <p:nvSpPr>
          <p:cNvPr id="153" name="テキスト ボックス 152"/>
          <p:cNvSpPr txBox="1"/>
          <p:nvPr/>
        </p:nvSpPr>
        <p:spPr>
          <a:xfrm>
            <a:off x="0" y="260648"/>
            <a:ext cx="8735212" cy="276999"/>
          </a:xfrm>
          <a:prstGeom prst="rect">
            <a:avLst/>
          </a:prstGeom>
          <a:noFill/>
        </p:spPr>
        <p:txBody>
          <a:bodyPr wrap="none" rtlCol="0">
            <a:spAutoFit/>
          </a:bodyPr>
          <a:lstStyle/>
          <a:p>
            <a:r>
              <a:rPr kumimoji="1" lang="en-US" altLang="ja-JP" sz="1200" dirty="0"/>
              <a:t>According to the datasheet </a:t>
            </a:r>
            <a:r>
              <a:rPr kumimoji="1" lang="en-US" altLang="ja-JP" sz="1200" dirty="0" err="1"/>
              <a:t>P.26</a:t>
            </a:r>
            <a:r>
              <a:rPr kumimoji="1" lang="en-US" altLang="ja-JP" sz="1200" dirty="0"/>
              <a:t> 10.1.1 PC Board Guidelines</a:t>
            </a:r>
            <a:r>
              <a:rPr lang="en-US" altLang="ja-JP" sz="1200" dirty="0"/>
              <a:t>,  does the current connection comply with the description in the data sheet? </a:t>
            </a:r>
            <a:endParaRPr kumimoji="1" lang="ja-JP" altLang="en-US" sz="1200" dirty="0"/>
          </a:p>
        </p:txBody>
      </p:sp>
      <p:grpSp>
        <p:nvGrpSpPr>
          <p:cNvPr id="3" name="グループ化 2">
            <a:extLst>
              <a:ext uri="{FF2B5EF4-FFF2-40B4-BE49-F238E27FC236}">
                <a16:creationId xmlns:a16="http://schemas.microsoft.com/office/drawing/2014/main" id="{C71A90A7-386A-4175-8474-45045FA97926}"/>
              </a:ext>
            </a:extLst>
          </p:cNvPr>
          <p:cNvGrpSpPr/>
          <p:nvPr/>
        </p:nvGrpSpPr>
        <p:grpSpPr>
          <a:xfrm>
            <a:off x="623173" y="3284984"/>
            <a:ext cx="6193899" cy="1758389"/>
            <a:chOff x="623173" y="3284984"/>
            <a:chExt cx="6193899" cy="1758389"/>
          </a:xfrm>
        </p:grpSpPr>
        <p:sp>
          <p:nvSpPr>
            <p:cNvPr id="120" name="正方形/長方形 119"/>
            <p:cNvSpPr/>
            <p:nvPr/>
          </p:nvSpPr>
          <p:spPr>
            <a:xfrm>
              <a:off x="2351365" y="3933056"/>
              <a:ext cx="720080" cy="2880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ysClr val="windowText" lastClr="000000"/>
                  </a:solidFill>
                </a:rPr>
                <a:t>Fuse</a:t>
              </a:r>
              <a:endParaRPr kumimoji="1" lang="ja-JP" altLang="en-US" sz="1000" dirty="0">
                <a:solidFill>
                  <a:sysClr val="windowText" lastClr="000000"/>
                </a:solidFill>
              </a:endParaRPr>
            </a:p>
          </p:txBody>
        </p:sp>
        <p:cxnSp>
          <p:nvCxnSpPr>
            <p:cNvPr id="121" name="カギ線コネクタ 120"/>
            <p:cNvCxnSpPr/>
            <p:nvPr/>
          </p:nvCxnSpPr>
          <p:spPr>
            <a:xfrm rot="16200000" flipH="1">
              <a:off x="1991325" y="3717032"/>
              <a:ext cx="432048" cy="288032"/>
            </a:xfrm>
            <a:prstGeom prst="bentConnector3">
              <a:avLst>
                <a:gd name="adj1" fmla="val 98502"/>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直線コネクタ 121"/>
            <p:cNvCxnSpPr/>
            <p:nvPr/>
          </p:nvCxnSpPr>
          <p:spPr>
            <a:xfrm>
              <a:off x="1919317" y="3645024"/>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3" name="テキスト ボックス 122"/>
            <p:cNvSpPr txBox="1"/>
            <p:nvPr/>
          </p:nvSpPr>
          <p:spPr>
            <a:xfrm>
              <a:off x="1786914" y="3356992"/>
              <a:ext cx="503664" cy="246221"/>
            </a:xfrm>
            <a:prstGeom prst="rect">
              <a:avLst/>
            </a:prstGeom>
            <a:noFill/>
          </p:spPr>
          <p:txBody>
            <a:bodyPr wrap="none" rtlCol="0">
              <a:spAutoFit/>
            </a:bodyPr>
            <a:lstStyle/>
            <a:p>
              <a:r>
                <a:rPr kumimoji="1" lang="en-US" altLang="ja-JP" sz="1000" dirty="0"/>
                <a:t>24VIN</a:t>
              </a:r>
              <a:endParaRPr kumimoji="1" lang="ja-JP" altLang="en-US" sz="1000" dirty="0"/>
            </a:p>
          </p:txBody>
        </p:sp>
        <p:sp>
          <p:nvSpPr>
            <p:cNvPr id="124" name="正方形/長方形 123"/>
            <p:cNvSpPr/>
            <p:nvPr/>
          </p:nvSpPr>
          <p:spPr>
            <a:xfrm>
              <a:off x="3359477" y="3861048"/>
              <a:ext cx="936104" cy="7200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ysClr val="windowText" lastClr="000000"/>
                  </a:solidFill>
                </a:rPr>
                <a:t>Common Mode Filter</a:t>
              </a:r>
              <a:endParaRPr kumimoji="1" lang="en-US" altLang="ja-JP" sz="1000" dirty="0">
                <a:solidFill>
                  <a:sysClr val="windowText" lastClr="000000"/>
                </a:solidFill>
              </a:endParaRPr>
            </a:p>
          </p:txBody>
        </p:sp>
        <p:cxnSp>
          <p:nvCxnSpPr>
            <p:cNvPr id="125" name="直線コネクタ 124"/>
            <p:cNvCxnSpPr/>
            <p:nvPr/>
          </p:nvCxnSpPr>
          <p:spPr>
            <a:xfrm>
              <a:off x="3071445" y="4077072"/>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6" name="正方形/長方形 125"/>
            <p:cNvSpPr/>
            <p:nvPr/>
          </p:nvSpPr>
          <p:spPr>
            <a:xfrm>
              <a:off x="4583613" y="3861048"/>
              <a:ext cx="1080120" cy="7200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err="1">
                  <a:solidFill>
                    <a:sysClr val="windowText" lastClr="000000"/>
                  </a:solidFill>
                </a:rPr>
                <a:t>TPS2491</a:t>
              </a:r>
              <a:endParaRPr kumimoji="1" lang="ja-JP" altLang="en-US" sz="1000" dirty="0">
                <a:solidFill>
                  <a:sysClr val="windowText" lastClr="000000"/>
                </a:solidFill>
              </a:endParaRPr>
            </a:p>
          </p:txBody>
        </p:sp>
        <p:cxnSp>
          <p:nvCxnSpPr>
            <p:cNvPr id="127" name="直線コネクタ 126"/>
            <p:cNvCxnSpPr/>
            <p:nvPr/>
          </p:nvCxnSpPr>
          <p:spPr>
            <a:xfrm>
              <a:off x="4295581" y="4077072"/>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カギ線コネクタ 127"/>
            <p:cNvCxnSpPr/>
            <p:nvPr/>
          </p:nvCxnSpPr>
          <p:spPr>
            <a:xfrm flipV="1">
              <a:off x="2063333" y="4365104"/>
              <a:ext cx="1284531" cy="432048"/>
            </a:xfrm>
            <a:prstGeom prst="bentConnector3">
              <a:avLst>
                <a:gd name="adj1" fmla="val -423"/>
              </a:avLst>
            </a:prstGeom>
            <a:ln w="19050">
              <a:solidFill>
                <a:schemeClr val="tx1"/>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129" name="テキスト ボックス 128"/>
            <p:cNvSpPr txBox="1"/>
            <p:nvPr/>
          </p:nvSpPr>
          <p:spPr>
            <a:xfrm>
              <a:off x="1786914" y="4797152"/>
              <a:ext cx="492443" cy="246221"/>
            </a:xfrm>
            <a:prstGeom prst="rect">
              <a:avLst/>
            </a:prstGeom>
            <a:noFill/>
          </p:spPr>
          <p:txBody>
            <a:bodyPr wrap="none" rtlCol="0">
              <a:spAutoFit/>
            </a:bodyPr>
            <a:lstStyle/>
            <a:p>
              <a:r>
                <a:rPr lang="en-US" altLang="ja-JP" sz="1000" dirty="0"/>
                <a:t>PGND</a:t>
              </a:r>
              <a:endParaRPr kumimoji="1" lang="ja-JP" altLang="en-US" sz="1000" dirty="0"/>
            </a:p>
          </p:txBody>
        </p:sp>
        <p:cxnSp>
          <p:nvCxnSpPr>
            <p:cNvPr id="131" name="直線コネクタ 130"/>
            <p:cNvCxnSpPr/>
            <p:nvPr/>
          </p:nvCxnSpPr>
          <p:spPr>
            <a:xfrm>
              <a:off x="4295581" y="4365104"/>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カギ線コネクタ 133"/>
            <p:cNvCxnSpPr/>
            <p:nvPr/>
          </p:nvCxnSpPr>
          <p:spPr>
            <a:xfrm rot="5400000">
              <a:off x="5603338" y="3717032"/>
              <a:ext cx="432048" cy="288032"/>
            </a:xfrm>
            <a:prstGeom prst="bentConnector3">
              <a:avLst>
                <a:gd name="adj1" fmla="val 98502"/>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5" name="テキスト ボックス 134"/>
            <p:cNvSpPr txBox="1"/>
            <p:nvPr/>
          </p:nvSpPr>
          <p:spPr>
            <a:xfrm>
              <a:off x="5675346" y="3284984"/>
              <a:ext cx="617477" cy="246221"/>
            </a:xfrm>
            <a:prstGeom prst="rect">
              <a:avLst/>
            </a:prstGeom>
            <a:noFill/>
          </p:spPr>
          <p:txBody>
            <a:bodyPr wrap="none" rtlCol="0">
              <a:spAutoFit/>
            </a:bodyPr>
            <a:lstStyle/>
            <a:p>
              <a:r>
                <a:rPr kumimoji="1" lang="en-US" altLang="ja-JP" sz="1000" dirty="0"/>
                <a:t>24VOUT</a:t>
              </a:r>
              <a:endParaRPr kumimoji="1" lang="ja-JP" altLang="en-US" sz="1000" dirty="0"/>
            </a:p>
          </p:txBody>
        </p:sp>
        <p:cxnSp>
          <p:nvCxnSpPr>
            <p:cNvPr id="136" name="カギ線コネクタ 135"/>
            <p:cNvCxnSpPr/>
            <p:nvPr/>
          </p:nvCxnSpPr>
          <p:spPr>
            <a:xfrm rot="16200000" flipV="1">
              <a:off x="5603338" y="4437112"/>
              <a:ext cx="432048" cy="288032"/>
            </a:xfrm>
            <a:prstGeom prst="bentConnector3">
              <a:avLst>
                <a:gd name="adj1" fmla="val 101441"/>
              </a:avLst>
            </a:prstGeom>
            <a:ln w="19050">
              <a:solidFill>
                <a:schemeClr val="tx1"/>
              </a:solidFill>
              <a:headEnd type="oval"/>
              <a:tailEnd type="none"/>
            </a:ln>
          </p:spPr>
          <p:style>
            <a:lnRef idx="1">
              <a:schemeClr val="accent1"/>
            </a:lnRef>
            <a:fillRef idx="0">
              <a:schemeClr val="accent1"/>
            </a:fillRef>
            <a:effectRef idx="0">
              <a:schemeClr val="accent1"/>
            </a:effectRef>
            <a:fontRef idx="minor">
              <a:schemeClr val="tx1"/>
            </a:fontRef>
          </p:style>
        </p:cxnSp>
        <p:cxnSp>
          <p:nvCxnSpPr>
            <p:cNvPr id="138" name="直線コネクタ 137"/>
            <p:cNvCxnSpPr/>
            <p:nvPr/>
          </p:nvCxnSpPr>
          <p:spPr>
            <a:xfrm>
              <a:off x="5819362" y="3573016"/>
              <a:ext cx="288032" cy="14401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9" name="テキスト ボックス 138"/>
            <p:cNvSpPr txBox="1"/>
            <p:nvPr/>
          </p:nvSpPr>
          <p:spPr>
            <a:xfrm>
              <a:off x="5735741" y="4797152"/>
              <a:ext cx="492443" cy="246221"/>
            </a:xfrm>
            <a:prstGeom prst="rect">
              <a:avLst/>
            </a:prstGeom>
            <a:noFill/>
          </p:spPr>
          <p:txBody>
            <a:bodyPr wrap="none" rtlCol="0">
              <a:spAutoFit/>
            </a:bodyPr>
            <a:lstStyle/>
            <a:p>
              <a:r>
                <a:rPr lang="en-US" altLang="ja-JP" sz="1000" dirty="0"/>
                <a:t>PGND</a:t>
              </a:r>
              <a:endParaRPr kumimoji="1" lang="ja-JP" altLang="en-US" sz="1000" dirty="0"/>
            </a:p>
          </p:txBody>
        </p:sp>
        <p:cxnSp>
          <p:nvCxnSpPr>
            <p:cNvPr id="140" name="カギ線コネクタ 139"/>
            <p:cNvCxnSpPr/>
            <p:nvPr/>
          </p:nvCxnSpPr>
          <p:spPr>
            <a:xfrm rot="5400000" flipH="1" flipV="1">
              <a:off x="6311805" y="4437112"/>
              <a:ext cx="432048" cy="288032"/>
            </a:xfrm>
            <a:prstGeom prst="bentConnector3">
              <a:avLst>
                <a:gd name="adj1" fmla="val 10144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41" name="テキスト ボックス 140"/>
            <p:cNvSpPr txBox="1"/>
            <p:nvPr/>
          </p:nvSpPr>
          <p:spPr>
            <a:xfrm>
              <a:off x="6311805" y="4797152"/>
              <a:ext cx="505267" cy="246221"/>
            </a:xfrm>
            <a:prstGeom prst="rect">
              <a:avLst/>
            </a:prstGeom>
            <a:noFill/>
          </p:spPr>
          <p:txBody>
            <a:bodyPr wrap="none" rtlCol="0">
              <a:spAutoFit/>
            </a:bodyPr>
            <a:lstStyle/>
            <a:p>
              <a:r>
                <a:rPr lang="en-US" altLang="ja-JP" sz="1000" dirty="0"/>
                <a:t>DGND</a:t>
              </a:r>
              <a:endParaRPr kumimoji="1" lang="ja-JP" altLang="en-US" sz="1000" dirty="0"/>
            </a:p>
          </p:txBody>
        </p:sp>
        <p:cxnSp>
          <p:nvCxnSpPr>
            <p:cNvPr id="144" name="直線コネクタ 143"/>
            <p:cNvCxnSpPr/>
            <p:nvPr/>
          </p:nvCxnSpPr>
          <p:spPr>
            <a:xfrm>
              <a:off x="5951765" y="4581128"/>
              <a:ext cx="4320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直線矢印コネクタ 145"/>
            <p:cNvCxnSpPr/>
            <p:nvPr/>
          </p:nvCxnSpPr>
          <p:spPr>
            <a:xfrm>
              <a:off x="4439597" y="4365104"/>
              <a:ext cx="0" cy="432048"/>
            </a:xfrm>
            <a:prstGeom prst="straightConnector1">
              <a:avLst/>
            </a:prstGeom>
            <a:ln w="19050">
              <a:solidFill>
                <a:schemeClr val="tx1"/>
              </a:solidFill>
              <a:headEnd type="none" w="med" len="med"/>
              <a:tailEnd type="oval" w="med" len="med"/>
            </a:ln>
          </p:spPr>
          <p:style>
            <a:lnRef idx="1">
              <a:schemeClr val="accent1"/>
            </a:lnRef>
            <a:fillRef idx="0">
              <a:schemeClr val="accent1"/>
            </a:fillRef>
            <a:effectRef idx="0">
              <a:schemeClr val="accent1"/>
            </a:effectRef>
            <a:fontRef idx="minor">
              <a:schemeClr val="tx1"/>
            </a:fontRef>
          </p:style>
        </p:cxnSp>
        <p:sp>
          <p:nvSpPr>
            <p:cNvPr id="151" name="テキスト ボックス 150"/>
            <p:cNvSpPr txBox="1"/>
            <p:nvPr/>
          </p:nvSpPr>
          <p:spPr>
            <a:xfrm>
              <a:off x="623173" y="4149080"/>
              <a:ext cx="574196" cy="246221"/>
            </a:xfrm>
            <a:prstGeom prst="rect">
              <a:avLst/>
            </a:prstGeom>
            <a:noFill/>
          </p:spPr>
          <p:txBody>
            <a:bodyPr wrap="none" rtlCol="0">
              <a:spAutoFit/>
            </a:bodyPr>
            <a:lstStyle/>
            <a:p>
              <a:r>
                <a:rPr kumimoji="1" lang="en-US" altLang="ja-JP" sz="1000" dirty="0"/>
                <a:t>Better?</a:t>
              </a:r>
            </a:p>
          </p:txBody>
        </p:sp>
        <p:sp>
          <p:nvSpPr>
            <p:cNvPr id="158" name="テキスト ボックス 157"/>
            <p:cNvSpPr txBox="1"/>
            <p:nvPr/>
          </p:nvSpPr>
          <p:spPr>
            <a:xfrm>
              <a:off x="4211960" y="4797152"/>
              <a:ext cx="492443" cy="246221"/>
            </a:xfrm>
            <a:prstGeom prst="rect">
              <a:avLst/>
            </a:prstGeom>
            <a:noFill/>
          </p:spPr>
          <p:txBody>
            <a:bodyPr wrap="none" rtlCol="0">
              <a:spAutoFit/>
            </a:bodyPr>
            <a:lstStyle/>
            <a:p>
              <a:r>
                <a:rPr lang="en-US" altLang="ja-JP" sz="1000" dirty="0"/>
                <a:t>PGND</a:t>
              </a:r>
              <a:endParaRPr kumimoji="1" lang="ja-JP" altLang="en-US" sz="1000" dirty="0"/>
            </a:p>
          </p:txBody>
        </p:sp>
      </p:grpSp>
      <p:sp>
        <p:nvSpPr>
          <p:cNvPr id="46" name="テキスト ボックス 45">
            <a:extLst>
              <a:ext uri="{FF2B5EF4-FFF2-40B4-BE49-F238E27FC236}">
                <a16:creationId xmlns:a16="http://schemas.microsoft.com/office/drawing/2014/main" id="{9E69F064-4573-4FFE-A6B9-1D9972045BCC}"/>
              </a:ext>
            </a:extLst>
          </p:cNvPr>
          <p:cNvSpPr txBox="1"/>
          <p:nvPr/>
        </p:nvSpPr>
        <p:spPr>
          <a:xfrm>
            <a:off x="0" y="2966755"/>
            <a:ext cx="2281074" cy="276999"/>
          </a:xfrm>
          <a:prstGeom prst="rect">
            <a:avLst/>
          </a:prstGeom>
          <a:noFill/>
        </p:spPr>
        <p:txBody>
          <a:bodyPr wrap="none" rtlCol="0">
            <a:spAutoFit/>
          </a:bodyPr>
          <a:lstStyle/>
          <a:p>
            <a:r>
              <a:rPr kumimoji="1" lang="en-US" altLang="ja-JP" sz="1200" dirty="0"/>
              <a:t>Should it change to listed below?</a:t>
            </a:r>
            <a:r>
              <a:rPr lang="en-US" altLang="ja-JP" sz="1200" dirty="0"/>
              <a:t> </a:t>
            </a:r>
            <a:endParaRPr kumimoji="1" lang="ja-JP" alt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グループ化 32">
            <a:extLst>
              <a:ext uri="{FF2B5EF4-FFF2-40B4-BE49-F238E27FC236}">
                <a16:creationId xmlns:a16="http://schemas.microsoft.com/office/drawing/2014/main" id="{74DF824E-2772-4EB4-AF7D-4A450A8F8DA2}"/>
              </a:ext>
            </a:extLst>
          </p:cNvPr>
          <p:cNvGrpSpPr/>
          <p:nvPr/>
        </p:nvGrpSpPr>
        <p:grpSpPr>
          <a:xfrm>
            <a:off x="755576" y="620688"/>
            <a:ext cx="6204301" cy="1758389"/>
            <a:chOff x="755576" y="620688"/>
            <a:chExt cx="6204301" cy="1758389"/>
          </a:xfrm>
        </p:grpSpPr>
        <p:sp>
          <p:nvSpPr>
            <p:cNvPr id="23" name="正方形/長方形 22"/>
            <p:cNvSpPr/>
            <p:nvPr/>
          </p:nvSpPr>
          <p:spPr>
            <a:xfrm>
              <a:off x="3003064" y="1249809"/>
              <a:ext cx="720080" cy="31822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ysClr val="windowText" lastClr="000000"/>
                  </a:solidFill>
                </a:rPr>
                <a:t>Fuse</a:t>
              </a:r>
              <a:endParaRPr kumimoji="1" lang="ja-JP" altLang="en-US" sz="1000" dirty="0">
                <a:solidFill>
                  <a:sysClr val="windowText" lastClr="000000"/>
                </a:solidFill>
              </a:endParaRPr>
            </a:p>
          </p:txBody>
        </p:sp>
        <p:cxnSp>
          <p:nvCxnSpPr>
            <p:cNvPr id="24" name="カギ線コネクタ 23"/>
            <p:cNvCxnSpPr/>
            <p:nvPr/>
          </p:nvCxnSpPr>
          <p:spPr>
            <a:xfrm rot="16200000" flipH="1">
              <a:off x="2658379" y="1052736"/>
              <a:ext cx="432048" cy="288032"/>
            </a:xfrm>
            <a:prstGeom prst="bentConnector3">
              <a:avLst>
                <a:gd name="adj1" fmla="val 98502"/>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2586371" y="980728"/>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テキスト ボックス 25"/>
            <p:cNvSpPr txBox="1"/>
            <p:nvPr/>
          </p:nvSpPr>
          <p:spPr>
            <a:xfrm>
              <a:off x="2453968" y="692696"/>
              <a:ext cx="503664" cy="246221"/>
            </a:xfrm>
            <a:prstGeom prst="rect">
              <a:avLst/>
            </a:prstGeom>
            <a:noFill/>
          </p:spPr>
          <p:txBody>
            <a:bodyPr wrap="none" rtlCol="0">
              <a:spAutoFit/>
            </a:bodyPr>
            <a:lstStyle/>
            <a:p>
              <a:r>
                <a:rPr kumimoji="1" lang="en-US" altLang="ja-JP" sz="1000" dirty="0"/>
                <a:t>24VIN</a:t>
              </a:r>
              <a:endParaRPr kumimoji="1" lang="ja-JP" altLang="en-US" sz="1000" dirty="0"/>
            </a:p>
          </p:txBody>
        </p:sp>
        <p:sp>
          <p:nvSpPr>
            <p:cNvPr id="27" name="正方形/長方形 26"/>
            <p:cNvSpPr/>
            <p:nvPr/>
          </p:nvSpPr>
          <p:spPr>
            <a:xfrm>
              <a:off x="4026531" y="1196752"/>
              <a:ext cx="936104" cy="7200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a:solidFill>
                    <a:sysClr val="windowText" lastClr="000000"/>
                  </a:solidFill>
                </a:rPr>
                <a:t>Common Mode Filter</a:t>
              </a:r>
            </a:p>
          </p:txBody>
        </p:sp>
        <p:cxnSp>
          <p:nvCxnSpPr>
            <p:cNvPr id="28" name="直線コネクタ 27"/>
            <p:cNvCxnSpPr/>
            <p:nvPr/>
          </p:nvCxnSpPr>
          <p:spPr>
            <a:xfrm>
              <a:off x="3738499" y="1412776"/>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正方形/長方形 28"/>
            <p:cNvSpPr/>
            <p:nvPr/>
          </p:nvSpPr>
          <p:spPr>
            <a:xfrm>
              <a:off x="5250667" y="1196752"/>
              <a:ext cx="1080120" cy="7200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err="1">
                  <a:solidFill>
                    <a:sysClr val="windowText" lastClr="000000"/>
                  </a:solidFill>
                </a:rPr>
                <a:t>TPS2491</a:t>
              </a:r>
              <a:endParaRPr kumimoji="1" lang="ja-JP" altLang="en-US" sz="1000" dirty="0">
                <a:solidFill>
                  <a:sysClr val="windowText" lastClr="000000"/>
                </a:solidFill>
              </a:endParaRPr>
            </a:p>
          </p:txBody>
        </p:sp>
        <p:cxnSp>
          <p:nvCxnSpPr>
            <p:cNvPr id="30" name="直線コネクタ 29"/>
            <p:cNvCxnSpPr/>
            <p:nvPr/>
          </p:nvCxnSpPr>
          <p:spPr>
            <a:xfrm>
              <a:off x="4962635" y="1412776"/>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カギ線コネクタ 30"/>
            <p:cNvCxnSpPr/>
            <p:nvPr/>
          </p:nvCxnSpPr>
          <p:spPr>
            <a:xfrm flipV="1">
              <a:off x="2759988" y="1731005"/>
              <a:ext cx="1265549" cy="401852"/>
            </a:xfrm>
            <a:prstGeom prst="bentConnector3">
              <a:avLst>
                <a:gd name="adj1" fmla="val 26"/>
              </a:avLst>
            </a:prstGeom>
            <a:ln w="19050">
              <a:solidFill>
                <a:schemeClr val="tx1"/>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2453968" y="2132856"/>
              <a:ext cx="492443" cy="246221"/>
            </a:xfrm>
            <a:prstGeom prst="rect">
              <a:avLst/>
            </a:prstGeom>
            <a:noFill/>
          </p:spPr>
          <p:txBody>
            <a:bodyPr wrap="none" rtlCol="0">
              <a:spAutoFit/>
            </a:bodyPr>
            <a:lstStyle/>
            <a:p>
              <a:r>
                <a:rPr lang="en-US" altLang="ja-JP" sz="1000" dirty="0"/>
                <a:t>PGND</a:t>
              </a:r>
              <a:endParaRPr kumimoji="1" lang="ja-JP" altLang="en-US" sz="1000" dirty="0"/>
            </a:p>
          </p:txBody>
        </p:sp>
        <p:cxnSp>
          <p:nvCxnSpPr>
            <p:cNvPr id="34" name="直線コネクタ 33"/>
            <p:cNvCxnSpPr/>
            <p:nvPr/>
          </p:nvCxnSpPr>
          <p:spPr>
            <a:xfrm>
              <a:off x="4962635" y="1700808"/>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p:nvPr/>
          </p:nvCxnSpPr>
          <p:spPr>
            <a:xfrm>
              <a:off x="5106651" y="1700808"/>
              <a:ext cx="0" cy="432048"/>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4890627" y="2132856"/>
              <a:ext cx="505267" cy="246221"/>
            </a:xfrm>
            <a:prstGeom prst="rect">
              <a:avLst/>
            </a:prstGeom>
            <a:noFill/>
          </p:spPr>
          <p:txBody>
            <a:bodyPr wrap="none" rtlCol="0">
              <a:spAutoFit/>
            </a:bodyPr>
            <a:lstStyle/>
            <a:p>
              <a:r>
                <a:rPr lang="en-US" altLang="ja-JP" sz="1000" dirty="0"/>
                <a:t>DGND</a:t>
              </a:r>
              <a:endParaRPr kumimoji="1" lang="ja-JP" altLang="en-US" sz="1000" dirty="0"/>
            </a:p>
          </p:txBody>
        </p:sp>
        <p:cxnSp>
          <p:nvCxnSpPr>
            <p:cNvPr id="37" name="カギ線コネクタ 36"/>
            <p:cNvCxnSpPr/>
            <p:nvPr/>
          </p:nvCxnSpPr>
          <p:spPr>
            <a:xfrm rot="5400000">
              <a:off x="6270392" y="1052736"/>
              <a:ext cx="432048" cy="288032"/>
            </a:xfrm>
            <a:prstGeom prst="bentConnector3">
              <a:avLst>
                <a:gd name="adj1" fmla="val 98502"/>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6342400" y="620688"/>
              <a:ext cx="617477" cy="246221"/>
            </a:xfrm>
            <a:prstGeom prst="rect">
              <a:avLst/>
            </a:prstGeom>
            <a:noFill/>
          </p:spPr>
          <p:txBody>
            <a:bodyPr wrap="none" rtlCol="0">
              <a:spAutoFit/>
            </a:bodyPr>
            <a:lstStyle/>
            <a:p>
              <a:r>
                <a:rPr kumimoji="1" lang="en-US" altLang="ja-JP" sz="1000" dirty="0"/>
                <a:t>24VOUT</a:t>
              </a:r>
              <a:endParaRPr kumimoji="1" lang="ja-JP" altLang="en-US" sz="1000" dirty="0"/>
            </a:p>
          </p:txBody>
        </p:sp>
        <p:cxnSp>
          <p:nvCxnSpPr>
            <p:cNvPr id="39" name="カギ線コネクタ 38"/>
            <p:cNvCxnSpPr/>
            <p:nvPr/>
          </p:nvCxnSpPr>
          <p:spPr>
            <a:xfrm rot="16200000" flipV="1">
              <a:off x="6270392" y="1772816"/>
              <a:ext cx="432048" cy="288032"/>
            </a:xfrm>
            <a:prstGeom prst="bentConnector3">
              <a:avLst>
                <a:gd name="adj1" fmla="val 10144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6414408" y="2102659"/>
              <a:ext cx="505267" cy="246221"/>
            </a:xfrm>
            <a:prstGeom prst="rect">
              <a:avLst/>
            </a:prstGeom>
            <a:noFill/>
          </p:spPr>
          <p:txBody>
            <a:bodyPr wrap="none" rtlCol="0">
              <a:spAutoFit/>
            </a:bodyPr>
            <a:lstStyle/>
            <a:p>
              <a:r>
                <a:rPr lang="en-US" altLang="ja-JP" sz="1000" dirty="0"/>
                <a:t>DGND</a:t>
              </a:r>
              <a:endParaRPr kumimoji="1" lang="ja-JP" altLang="en-US" sz="1000" dirty="0"/>
            </a:p>
          </p:txBody>
        </p:sp>
        <p:cxnSp>
          <p:nvCxnSpPr>
            <p:cNvPr id="41" name="直線コネクタ 40"/>
            <p:cNvCxnSpPr/>
            <p:nvPr/>
          </p:nvCxnSpPr>
          <p:spPr>
            <a:xfrm>
              <a:off x="6486416" y="908720"/>
              <a:ext cx="288032" cy="14401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p:cNvSpPr txBox="1"/>
            <p:nvPr/>
          </p:nvSpPr>
          <p:spPr>
            <a:xfrm>
              <a:off x="755576" y="1401741"/>
              <a:ext cx="1575368" cy="307777"/>
            </a:xfrm>
            <a:prstGeom prst="rect">
              <a:avLst/>
            </a:prstGeom>
            <a:noFill/>
          </p:spPr>
          <p:txBody>
            <a:bodyPr wrap="none" rtlCol="0">
              <a:spAutoFit/>
            </a:bodyPr>
            <a:lstStyle/>
            <a:p>
              <a:r>
                <a:rPr lang="en-US" altLang="ja-JP" sz="1400" dirty="0"/>
                <a:t>current connection</a:t>
              </a:r>
              <a:endParaRPr kumimoji="1" lang="ja-JP" altLang="en-US" sz="1400" dirty="0"/>
            </a:p>
          </p:txBody>
        </p:sp>
      </p:grpSp>
      <p:sp>
        <p:nvSpPr>
          <p:cNvPr id="43" name="テキスト ボックス 42"/>
          <p:cNvSpPr txBox="1"/>
          <p:nvPr/>
        </p:nvSpPr>
        <p:spPr>
          <a:xfrm>
            <a:off x="42173" y="0"/>
            <a:ext cx="849913" cy="246221"/>
          </a:xfrm>
          <a:prstGeom prst="rect">
            <a:avLst/>
          </a:prstGeom>
          <a:noFill/>
        </p:spPr>
        <p:txBody>
          <a:bodyPr wrap="none" rtlCol="0">
            <a:spAutoFit/>
          </a:bodyPr>
          <a:lstStyle/>
          <a:p>
            <a:r>
              <a:rPr kumimoji="1" lang="en-US" altLang="ja-JP" sz="1000" dirty="0"/>
              <a:t>Question - 2 </a:t>
            </a:r>
            <a:endParaRPr kumimoji="1" lang="ja-JP" altLang="en-US" sz="1000" dirty="0"/>
          </a:p>
        </p:txBody>
      </p:sp>
      <p:sp>
        <p:nvSpPr>
          <p:cNvPr id="44" name="テキスト ボックス 43"/>
          <p:cNvSpPr txBox="1"/>
          <p:nvPr/>
        </p:nvSpPr>
        <p:spPr>
          <a:xfrm>
            <a:off x="0" y="260648"/>
            <a:ext cx="4942379" cy="400110"/>
          </a:xfrm>
          <a:prstGeom prst="rect">
            <a:avLst/>
          </a:prstGeom>
          <a:noFill/>
        </p:spPr>
        <p:txBody>
          <a:bodyPr wrap="none" rtlCol="0">
            <a:spAutoFit/>
          </a:bodyPr>
          <a:lstStyle/>
          <a:p>
            <a:r>
              <a:rPr lang="en-US" altLang="ja-JP" sz="1000" dirty="0"/>
              <a:t>Currently, the order of the components of the input is fuse, common mode filter, </a:t>
            </a:r>
            <a:r>
              <a:rPr lang="en-US" altLang="ja-JP" sz="1000" dirty="0" err="1"/>
              <a:t>TPS2491</a:t>
            </a:r>
            <a:r>
              <a:rPr lang="en-US" altLang="ja-JP" sz="1000" dirty="0"/>
              <a:t>.</a:t>
            </a:r>
          </a:p>
          <a:p>
            <a:r>
              <a:rPr lang="en-US" altLang="ja-JP" sz="1000" dirty="0"/>
              <a:t>In this case, the inrush current of the common mode filter can not be suppressed.</a:t>
            </a:r>
            <a:r>
              <a:rPr kumimoji="1" lang="ja-JP" altLang="en-US" sz="1000" dirty="0"/>
              <a:t> </a:t>
            </a:r>
          </a:p>
        </p:txBody>
      </p:sp>
      <p:grpSp>
        <p:nvGrpSpPr>
          <p:cNvPr id="48" name="グループ化 47">
            <a:extLst>
              <a:ext uri="{FF2B5EF4-FFF2-40B4-BE49-F238E27FC236}">
                <a16:creationId xmlns:a16="http://schemas.microsoft.com/office/drawing/2014/main" id="{4BE2BBE9-65A9-4B88-BE6E-7FB6940959D5}"/>
              </a:ext>
            </a:extLst>
          </p:cNvPr>
          <p:cNvGrpSpPr/>
          <p:nvPr/>
        </p:nvGrpSpPr>
        <p:grpSpPr>
          <a:xfrm>
            <a:off x="755576" y="2780928"/>
            <a:ext cx="6336704" cy="1830397"/>
            <a:chOff x="755576" y="2780928"/>
            <a:chExt cx="6336704" cy="1830397"/>
          </a:xfrm>
        </p:grpSpPr>
        <p:sp>
          <p:nvSpPr>
            <p:cNvPr id="2" name="正方形/長方形 1"/>
            <p:cNvSpPr/>
            <p:nvPr/>
          </p:nvSpPr>
          <p:spPr>
            <a:xfrm>
              <a:off x="2946411" y="3432909"/>
              <a:ext cx="720080" cy="2880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ysClr val="windowText" lastClr="000000"/>
                  </a:solidFill>
                </a:rPr>
                <a:t>Fuse</a:t>
              </a:r>
              <a:endParaRPr kumimoji="1" lang="ja-JP" altLang="en-US" sz="1000" dirty="0">
                <a:solidFill>
                  <a:sysClr val="windowText" lastClr="000000"/>
                </a:solidFill>
              </a:endParaRPr>
            </a:p>
          </p:txBody>
        </p:sp>
        <p:cxnSp>
          <p:nvCxnSpPr>
            <p:cNvPr id="3" name="カギ線コネクタ 2"/>
            <p:cNvCxnSpPr/>
            <p:nvPr/>
          </p:nvCxnSpPr>
          <p:spPr>
            <a:xfrm rot="16200000" flipH="1">
              <a:off x="2586371" y="3212976"/>
              <a:ext cx="432048" cy="288032"/>
            </a:xfrm>
            <a:prstGeom prst="bentConnector3">
              <a:avLst>
                <a:gd name="adj1" fmla="val 98502"/>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直線コネクタ 3"/>
            <p:cNvCxnSpPr/>
            <p:nvPr/>
          </p:nvCxnSpPr>
          <p:spPr>
            <a:xfrm>
              <a:off x="2514363" y="3140968"/>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テキスト ボックス 4"/>
            <p:cNvSpPr txBox="1"/>
            <p:nvPr/>
          </p:nvSpPr>
          <p:spPr>
            <a:xfrm>
              <a:off x="2442355" y="2852936"/>
              <a:ext cx="503664" cy="246221"/>
            </a:xfrm>
            <a:prstGeom prst="rect">
              <a:avLst/>
            </a:prstGeom>
            <a:noFill/>
          </p:spPr>
          <p:txBody>
            <a:bodyPr wrap="none" rtlCol="0">
              <a:spAutoFit/>
            </a:bodyPr>
            <a:lstStyle/>
            <a:p>
              <a:r>
                <a:rPr kumimoji="1" lang="en-US" altLang="ja-JP" sz="1000" dirty="0"/>
                <a:t>24VIN</a:t>
              </a:r>
              <a:endParaRPr kumimoji="1" lang="ja-JP" altLang="en-US" sz="1000" dirty="0"/>
            </a:p>
          </p:txBody>
        </p:sp>
        <p:sp>
          <p:nvSpPr>
            <p:cNvPr id="6" name="正方形/長方形 5"/>
            <p:cNvSpPr/>
            <p:nvPr/>
          </p:nvSpPr>
          <p:spPr>
            <a:xfrm>
              <a:off x="3954523" y="3356992"/>
              <a:ext cx="1152128" cy="7200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err="1">
                  <a:solidFill>
                    <a:sysClr val="windowText" lastClr="000000"/>
                  </a:solidFill>
                </a:rPr>
                <a:t>TPS2491</a:t>
              </a:r>
              <a:endParaRPr kumimoji="1" lang="ja-JP" altLang="en-US" sz="1000" dirty="0">
                <a:solidFill>
                  <a:sysClr val="windowText" lastClr="000000"/>
                </a:solidFill>
              </a:endParaRPr>
            </a:p>
          </p:txBody>
        </p:sp>
        <p:cxnSp>
          <p:nvCxnSpPr>
            <p:cNvPr id="7" name="直線コネクタ 6"/>
            <p:cNvCxnSpPr/>
            <p:nvPr/>
          </p:nvCxnSpPr>
          <p:spPr>
            <a:xfrm>
              <a:off x="3666491" y="3573016"/>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5394683" y="3356992"/>
              <a:ext cx="1080120" cy="7200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err="1">
                  <a:solidFill>
                    <a:sysClr val="windowText" lastClr="000000"/>
                  </a:solidFill>
                </a:rPr>
                <a:t>Commom</a:t>
              </a:r>
              <a:r>
                <a:rPr lang="en-US" altLang="ja-JP" sz="1000" dirty="0">
                  <a:solidFill>
                    <a:sysClr val="windowText" lastClr="000000"/>
                  </a:solidFill>
                </a:rPr>
                <a:t> Mode Filter</a:t>
              </a:r>
              <a:endParaRPr kumimoji="1" lang="en-US" altLang="ja-JP" sz="1000" dirty="0">
                <a:solidFill>
                  <a:sysClr val="windowText" lastClr="000000"/>
                </a:solidFill>
              </a:endParaRPr>
            </a:p>
          </p:txBody>
        </p:sp>
        <p:cxnSp>
          <p:nvCxnSpPr>
            <p:cNvPr id="9" name="直線コネクタ 8"/>
            <p:cNvCxnSpPr/>
            <p:nvPr/>
          </p:nvCxnSpPr>
          <p:spPr>
            <a:xfrm>
              <a:off x="5105440" y="3573016"/>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カギ線コネクタ 9"/>
            <p:cNvCxnSpPr/>
            <p:nvPr/>
          </p:nvCxnSpPr>
          <p:spPr>
            <a:xfrm flipV="1">
              <a:off x="2612544" y="3891245"/>
              <a:ext cx="1337557" cy="401851"/>
            </a:xfrm>
            <a:prstGeom prst="bentConnector3">
              <a:avLst>
                <a:gd name="adj1" fmla="val -133"/>
              </a:avLst>
            </a:prstGeom>
            <a:ln w="19050">
              <a:solidFill>
                <a:schemeClr val="tx1"/>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381960" y="4293096"/>
              <a:ext cx="492443" cy="246221"/>
            </a:xfrm>
            <a:prstGeom prst="rect">
              <a:avLst/>
            </a:prstGeom>
            <a:noFill/>
          </p:spPr>
          <p:txBody>
            <a:bodyPr wrap="none" rtlCol="0">
              <a:spAutoFit/>
            </a:bodyPr>
            <a:lstStyle/>
            <a:p>
              <a:r>
                <a:rPr lang="en-US" altLang="ja-JP" sz="1000" dirty="0"/>
                <a:t>PGND</a:t>
              </a:r>
              <a:endParaRPr kumimoji="1" lang="ja-JP" altLang="en-US" sz="1000" dirty="0"/>
            </a:p>
          </p:txBody>
        </p:sp>
        <p:cxnSp>
          <p:nvCxnSpPr>
            <p:cNvPr id="13" name="直線コネクタ 12"/>
            <p:cNvCxnSpPr/>
            <p:nvPr/>
          </p:nvCxnSpPr>
          <p:spPr>
            <a:xfrm>
              <a:off x="5105440" y="3861048"/>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カギ線コネクタ 17"/>
            <p:cNvCxnSpPr/>
            <p:nvPr/>
          </p:nvCxnSpPr>
          <p:spPr>
            <a:xfrm rot="16200000" flipV="1">
              <a:off x="6402795" y="3933056"/>
              <a:ext cx="432048" cy="288032"/>
            </a:xfrm>
            <a:prstGeom prst="bentConnector3">
              <a:avLst>
                <a:gd name="adj1" fmla="val 10144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6546811" y="4293096"/>
              <a:ext cx="505267" cy="246221"/>
            </a:xfrm>
            <a:prstGeom prst="rect">
              <a:avLst/>
            </a:prstGeom>
            <a:noFill/>
          </p:spPr>
          <p:txBody>
            <a:bodyPr wrap="none" rtlCol="0">
              <a:spAutoFit/>
            </a:bodyPr>
            <a:lstStyle/>
            <a:p>
              <a:r>
                <a:rPr lang="en-US" altLang="ja-JP" sz="1000" dirty="0"/>
                <a:t>DGND</a:t>
              </a:r>
              <a:endParaRPr kumimoji="1" lang="ja-JP" altLang="en-US" sz="1000" dirty="0"/>
            </a:p>
          </p:txBody>
        </p:sp>
        <p:cxnSp>
          <p:nvCxnSpPr>
            <p:cNvPr id="20" name="カギ線コネクタ 19"/>
            <p:cNvCxnSpPr/>
            <p:nvPr/>
          </p:nvCxnSpPr>
          <p:spPr>
            <a:xfrm rot="5400000">
              <a:off x="6402795" y="3212976"/>
              <a:ext cx="432048" cy="288032"/>
            </a:xfrm>
            <a:prstGeom prst="bentConnector3">
              <a:avLst>
                <a:gd name="adj1" fmla="val 98502"/>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6474803" y="2780928"/>
              <a:ext cx="617477" cy="246221"/>
            </a:xfrm>
            <a:prstGeom prst="rect">
              <a:avLst/>
            </a:prstGeom>
            <a:noFill/>
          </p:spPr>
          <p:txBody>
            <a:bodyPr wrap="none" rtlCol="0">
              <a:spAutoFit/>
            </a:bodyPr>
            <a:lstStyle/>
            <a:p>
              <a:r>
                <a:rPr kumimoji="1" lang="en-US" altLang="ja-JP" sz="1000" dirty="0"/>
                <a:t>24VOUT</a:t>
              </a:r>
              <a:endParaRPr kumimoji="1" lang="ja-JP" altLang="en-US" sz="1000" dirty="0"/>
            </a:p>
          </p:txBody>
        </p:sp>
        <p:cxnSp>
          <p:nvCxnSpPr>
            <p:cNvPr id="22" name="直線コネクタ 21"/>
            <p:cNvCxnSpPr/>
            <p:nvPr/>
          </p:nvCxnSpPr>
          <p:spPr>
            <a:xfrm>
              <a:off x="6618819" y="3068960"/>
              <a:ext cx="288032" cy="14401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p:nvPr/>
          </p:nvCxnSpPr>
          <p:spPr>
            <a:xfrm>
              <a:off x="5250667" y="3861048"/>
              <a:ext cx="0" cy="432048"/>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6" name="テキスト ボックス 45"/>
            <p:cNvSpPr txBox="1"/>
            <p:nvPr/>
          </p:nvSpPr>
          <p:spPr>
            <a:xfrm>
              <a:off x="5034643" y="4293096"/>
              <a:ext cx="505267" cy="246221"/>
            </a:xfrm>
            <a:prstGeom prst="rect">
              <a:avLst/>
            </a:prstGeom>
            <a:noFill/>
          </p:spPr>
          <p:txBody>
            <a:bodyPr wrap="none" rtlCol="0">
              <a:spAutoFit/>
            </a:bodyPr>
            <a:lstStyle/>
            <a:p>
              <a:r>
                <a:rPr lang="en-US" altLang="ja-JP" sz="1000" dirty="0"/>
                <a:t>DGND</a:t>
              </a:r>
              <a:endParaRPr kumimoji="1" lang="ja-JP" altLang="en-US" sz="1000" dirty="0"/>
            </a:p>
          </p:txBody>
        </p:sp>
        <p:sp>
          <p:nvSpPr>
            <p:cNvPr id="47" name="テキスト ボックス 46"/>
            <p:cNvSpPr txBox="1"/>
            <p:nvPr/>
          </p:nvSpPr>
          <p:spPr>
            <a:xfrm>
              <a:off x="755576" y="3565408"/>
              <a:ext cx="631904" cy="307777"/>
            </a:xfrm>
            <a:prstGeom prst="rect">
              <a:avLst/>
            </a:prstGeom>
            <a:noFill/>
          </p:spPr>
          <p:txBody>
            <a:bodyPr wrap="none" rtlCol="0">
              <a:spAutoFit/>
            </a:bodyPr>
            <a:lstStyle/>
            <a:p>
              <a:r>
                <a:rPr lang="en-US" altLang="ja-JP" sz="1400" dirty="0"/>
                <a:t>Idea 1</a:t>
              </a:r>
              <a:endParaRPr kumimoji="1" lang="ja-JP" altLang="en-US" sz="1400" dirty="0"/>
            </a:p>
          </p:txBody>
        </p:sp>
        <p:sp>
          <p:nvSpPr>
            <p:cNvPr id="49" name="円/楕円 48"/>
            <p:cNvSpPr/>
            <p:nvPr/>
          </p:nvSpPr>
          <p:spPr>
            <a:xfrm>
              <a:off x="5004048" y="4107269"/>
              <a:ext cx="504056"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1" name="直線矢印コネクタ 50"/>
            <p:cNvCxnSpPr>
              <a:cxnSpLocks/>
              <a:stCxn id="52" idx="3"/>
              <a:endCxn id="46" idx="1"/>
            </p:cNvCxnSpPr>
            <p:nvPr/>
          </p:nvCxnSpPr>
          <p:spPr>
            <a:xfrm flipV="1">
              <a:off x="4257906" y="4416207"/>
              <a:ext cx="776737" cy="20905"/>
            </a:xfrm>
            <a:prstGeom prst="straightConnector1">
              <a:avLst/>
            </a:prstGeom>
            <a:ln w="190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2" name="テキスト ボックス 51"/>
            <p:cNvSpPr txBox="1"/>
            <p:nvPr/>
          </p:nvSpPr>
          <p:spPr>
            <a:xfrm>
              <a:off x="3188382" y="4314001"/>
              <a:ext cx="1069524" cy="246221"/>
            </a:xfrm>
            <a:prstGeom prst="rect">
              <a:avLst/>
            </a:prstGeom>
            <a:noFill/>
          </p:spPr>
          <p:txBody>
            <a:bodyPr wrap="none" rtlCol="0">
              <a:spAutoFit/>
            </a:bodyPr>
            <a:lstStyle/>
            <a:p>
              <a:r>
                <a:rPr kumimoji="1" lang="en-US" altLang="ja-JP" sz="1000" dirty="0"/>
                <a:t>PGND</a:t>
              </a:r>
              <a:r>
                <a:rPr kumimoji="1" lang="ja-JP" altLang="en-US" sz="1000" dirty="0"/>
                <a:t>？</a:t>
              </a:r>
              <a:r>
                <a:rPr kumimoji="1" lang="en-US" altLang="ja-JP" sz="1000" dirty="0"/>
                <a:t>DGND</a:t>
              </a:r>
              <a:r>
                <a:rPr kumimoji="1" lang="ja-JP" altLang="en-US" sz="1000" dirty="0"/>
                <a:t>？</a:t>
              </a:r>
            </a:p>
          </p:txBody>
        </p:sp>
      </p:grpSp>
      <p:grpSp>
        <p:nvGrpSpPr>
          <p:cNvPr id="67" name="グループ化 66">
            <a:extLst>
              <a:ext uri="{FF2B5EF4-FFF2-40B4-BE49-F238E27FC236}">
                <a16:creationId xmlns:a16="http://schemas.microsoft.com/office/drawing/2014/main" id="{CE4837DD-E656-46A0-BF6D-95C3D85E59C6}"/>
              </a:ext>
            </a:extLst>
          </p:cNvPr>
          <p:cNvGrpSpPr/>
          <p:nvPr/>
        </p:nvGrpSpPr>
        <p:grpSpPr>
          <a:xfrm>
            <a:off x="755576" y="5040560"/>
            <a:ext cx="6408712" cy="1772816"/>
            <a:chOff x="755576" y="5040560"/>
            <a:chExt cx="6408712" cy="1772816"/>
          </a:xfrm>
        </p:grpSpPr>
        <p:sp>
          <p:nvSpPr>
            <p:cNvPr id="50" name="正方形/長方形 49"/>
            <p:cNvSpPr/>
            <p:nvPr/>
          </p:nvSpPr>
          <p:spPr>
            <a:xfrm>
              <a:off x="4498781" y="5620533"/>
              <a:ext cx="720080" cy="2880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ysClr val="windowText" lastClr="000000"/>
                  </a:solidFill>
                </a:rPr>
                <a:t>Fuse</a:t>
              </a:r>
              <a:endParaRPr kumimoji="1" lang="ja-JP" altLang="en-US" sz="1000" dirty="0">
                <a:solidFill>
                  <a:sysClr val="windowText" lastClr="000000"/>
                </a:solidFill>
              </a:endParaRPr>
            </a:p>
          </p:txBody>
        </p:sp>
        <p:cxnSp>
          <p:nvCxnSpPr>
            <p:cNvPr id="53" name="カギ線コネクタ 52"/>
            <p:cNvCxnSpPr/>
            <p:nvPr/>
          </p:nvCxnSpPr>
          <p:spPr>
            <a:xfrm rot="16200000" flipH="1">
              <a:off x="2698581" y="5400600"/>
              <a:ext cx="432048" cy="288032"/>
            </a:xfrm>
            <a:prstGeom prst="bentConnector3">
              <a:avLst>
                <a:gd name="adj1" fmla="val 98502"/>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2626573" y="5328592"/>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テキスト ボックス 54"/>
            <p:cNvSpPr txBox="1"/>
            <p:nvPr/>
          </p:nvSpPr>
          <p:spPr>
            <a:xfrm>
              <a:off x="2555776" y="5040560"/>
              <a:ext cx="503664" cy="246221"/>
            </a:xfrm>
            <a:prstGeom prst="rect">
              <a:avLst/>
            </a:prstGeom>
            <a:noFill/>
          </p:spPr>
          <p:txBody>
            <a:bodyPr wrap="none" rtlCol="0">
              <a:spAutoFit/>
            </a:bodyPr>
            <a:lstStyle/>
            <a:p>
              <a:r>
                <a:rPr kumimoji="1" lang="en-US" altLang="ja-JP" sz="1000" dirty="0"/>
                <a:t>24VIN</a:t>
              </a:r>
              <a:endParaRPr kumimoji="1" lang="ja-JP" altLang="en-US" sz="1000" dirty="0"/>
            </a:p>
          </p:txBody>
        </p:sp>
        <p:sp>
          <p:nvSpPr>
            <p:cNvPr id="56" name="正方形/長方形 55"/>
            <p:cNvSpPr/>
            <p:nvPr/>
          </p:nvSpPr>
          <p:spPr>
            <a:xfrm>
              <a:off x="3058621" y="5544616"/>
              <a:ext cx="1152128" cy="7200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err="1">
                  <a:solidFill>
                    <a:sysClr val="windowText" lastClr="000000"/>
                  </a:solidFill>
                </a:rPr>
                <a:t>TPS2491</a:t>
              </a:r>
              <a:endParaRPr kumimoji="1" lang="ja-JP" altLang="en-US" sz="1000" dirty="0">
                <a:solidFill>
                  <a:sysClr val="windowText" lastClr="000000"/>
                </a:solidFill>
              </a:endParaRPr>
            </a:p>
          </p:txBody>
        </p:sp>
        <p:cxnSp>
          <p:nvCxnSpPr>
            <p:cNvPr id="57" name="直線コネクタ 56"/>
            <p:cNvCxnSpPr/>
            <p:nvPr/>
          </p:nvCxnSpPr>
          <p:spPr>
            <a:xfrm>
              <a:off x="5218861" y="5760640"/>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正方形/長方形 57"/>
            <p:cNvSpPr/>
            <p:nvPr/>
          </p:nvSpPr>
          <p:spPr>
            <a:xfrm>
              <a:off x="5506893" y="5544616"/>
              <a:ext cx="1080120" cy="7200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ysClr val="windowText" lastClr="000000"/>
                  </a:solidFill>
                </a:rPr>
                <a:t>Common Mode Filter</a:t>
              </a:r>
              <a:endParaRPr kumimoji="1" lang="en-US" altLang="ja-JP" sz="1000" dirty="0">
                <a:solidFill>
                  <a:sysClr val="windowText" lastClr="000000"/>
                </a:solidFill>
              </a:endParaRPr>
            </a:p>
          </p:txBody>
        </p:sp>
        <p:cxnSp>
          <p:nvCxnSpPr>
            <p:cNvPr id="59" name="直線コネクタ 58"/>
            <p:cNvCxnSpPr/>
            <p:nvPr/>
          </p:nvCxnSpPr>
          <p:spPr>
            <a:xfrm>
              <a:off x="4210749" y="5760640"/>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カギ線コネクタ 59"/>
            <p:cNvCxnSpPr/>
            <p:nvPr/>
          </p:nvCxnSpPr>
          <p:spPr>
            <a:xfrm rot="5400000" flipH="1" flipV="1">
              <a:off x="2711667" y="6133768"/>
              <a:ext cx="360041" cy="333867"/>
            </a:xfrm>
            <a:prstGeom prst="bentConnector3">
              <a:avLst>
                <a:gd name="adj1" fmla="val 102911"/>
              </a:avLst>
            </a:prstGeom>
            <a:ln w="19050">
              <a:solidFill>
                <a:schemeClr val="tx1"/>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61" name="テキスト ボックス 60"/>
            <p:cNvSpPr txBox="1"/>
            <p:nvPr/>
          </p:nvSpPr>
          <p:spPr>
            <a:xfrm>
              <a:off x="2494170" y="6480720"/>
              <a:ext cx="492443" cy="246221"/>
            </a:xfrm>
            <a:prstGeom prst="rect">
              <a:avLst/>
            </a:prstGeom>
            <a:noFill/>
          </p:spPr>
          <p:txBody>
            <a:bodyPr wrap="none" rtlCol="0">
              <a:spAutoFit/>
            </a:bodyPr>
            <a:lstStyle/>
            <a:p>
              <a:r>
                <a:rPr lang="en-US" altLang="ja-JP" sz="1000" dirty="0"/>
                <a:t>PGND</a:t>
              </a:r>
              <a:endParaRPr kumimoji="1" lang="ja-JP" altLang="en-US" sz="1000" dirty="0"/>
            </a:p>
          </p:txBody>
        </p:sp>
        <p:cxnSp>
          <p:nvCxnSpPr>
            <p:cNvPr id="62" name="直線コネクタ 61"/>
            <p:cNvCxnSpPr/>
            <p:nvPr/>
          </p:nvCxnSpPr>
          <p:spPr>
            <a:xfrm>
              <a:off x="4210749" y="6048672"/>
              <a:ext cx="129493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カギ線コネクタ 62"/>
            <p:cNvCxnSpPr/>
            <p:nvPr/>
          </p:nvCxnSpPr>
          <p:spPr>
            <a:xfrm rot="16200000" flipV="1">
              <a:off x="6515005" y="6120680"/>
              <a:ext cx="432048" cy="288032"/>
            </a:xfrm>
            <a:prstGeom prst="bentConnector3">
              <a:avLst>
                <a:gd name="adj1" fmla="val 10144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64" name="テキスト ボックス 63"/>
            <p:cNvSpPr txBox="1"/>
            <p:nvPr/>
          </p:nvSpPr>
          <p:spPr>
            <a:xfrm>
              <a:off x="6659021" y="6480720"/>
              <a:ext cx="505267" cy="246221"/>
            </a:xfrm>
            <a:prstGeom prst="rect">
              <a:avLst/>
            </a:prstGeom>
            <a:noFill/>
          </p:spPr>
          <p:txBody>
            <a:bodyPr wrap="none" rtlCol="0">
              <a:spAutoFit/>
            </a:bodyPr>
            <a:lstStyle/>
            <a:p>
              <a:r>
                <a:rPr lang="en-US" altLang="ja-JP" sz="1000" dirty="0"/>
                <a:t>DGND</a:t>
              </a:r>
              <a:endParaRPr kumimoji="1" lang="ja-JP" altLang="en-US" sz="1000" dirty="0"/>
            </a:p>
          </p:txBody>
        </p:sp>
        <p:cxnSp>
          <p:nvCxnSpPr>
            <p:cNvPr id="65" name="カギ線コネクタ 64"/>
            <p:cNvCxnSpPr/>
            <p:nvPr/>
          </p:nvCxnSpPr>
          <p:spPr>
            <a:xfrm rot="5400000">
              <a:off x="6515005" y="5400600"/>
              <a:ext cx="432048" cy="288032"/>
            </a:xfrm>
            <a:prstGeom prst="bentConnector3">
              <a:avLst>
                <a:gd name="adj1" fmla="val 98502"/>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a:off x="6731029" y="5256584"/>
              <a:ext cx="288032" cy="14401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テキスト ボックス 68"/>
            <p:cNvSpPr txBox="1"/>
            <p:nvPr/>
          </p:nvSpPr>
          <p:spPr>
            <a:xfrm>
              <a:off x="755576" y="5726611"/>
              <a:ext cx="631904" cy="307777"/>
            </a:xfrm>
            <a:prstGeom prst="rect">
              <a:avLst/>
            </a:prstGeom>
            <a:noFill/>
          </p:spPr>
          <p:txBody>
            <a:bodyPr wrap="none" rtlCol="0">
              <a:spAutoFit/>
            </a:bodyPr>
            <a:lstStyle/>
            <a:p>
              <a:r>
                <a:rPr kumimoji="1" lang="en-US" altLang="ja-JP" sz="1400" dirty="0"/>
                <a:t>Idea 2</a:t>
              </a:r>
              <a:endParaRPr kumimoji="1" lang="ja-JP" altLang="en-US" sz="1400" dirty="0"/>
            </a:p>
          </p:txBody>
        </p:sp>
        <p:cxnSp>
          <p:nvCxnSpPr>
            <p:cNvPr id="77" name="直線矢印コネクタ 76"/>
            <p:cNvCxnSpPr/>
            <p:nvPr/>
          </p:nvCxnSpPr>
          <p:spPr>
            <a:xfrm>
              <a:off x="4858821" y="6048672"/>
              <a:ext cx="0" cy="432048"/>
            </a:xfrm>
            <a:prstGeom prst="straightConnector1">
              <a:avLst/>
            </a:prstGeom>
            <a:ln w="19050">
              <a:solidFill>
                <a:schemeClr val="tx1"/>
              </a:solidFill>
              <a:headEnd type="none" w="med" len="med"/>
              <a:tailEnd type="oval" w="med" len="med"/>
            </a:ln>
          </p:spPr>
          <p:style>
            <a:lnRef idx="1">
              <a:schemeClr val="accent1"/>
            </a:lnRef>
            <a:fillRef idx="0">
              <a:schemeClr val="accent1"/>
            </a:fillRef>
            <a:effectRef idx="0">
              <a:schemeClr val="accent1"/>
            </a:effectRef>
            <a:fontRef idx="minor">
              <a:schemeClr val="tx1"/>
            </a:fontRef>
          </p:style>
        </p:cxnSp>
        <p:sp>
          <p:nvSpPr>
            <p:cNvPr id="78" name="テキスト ボックス 77"/>
            <p:cNvSpPr txBox="1"/>
            <p:nvPr/>
          </p:nvSpPr>
          <p:spPr>
            <a:xfrm>
              <a:off x="4631184" y="6480720"/>
              <a:ext cx="492443" cy="246221"/>
            </a:xfrm>
            <a:prstGeom prst="rect">
              <a:avLst/>
            </a:prstGeom>
            <a:noFill/>
          </p:spPr>
          <p:txBody>
            <a:bodyPr wrap="none" rtlCol="0">
              <a:spAutoFit/>
            </a:bodyPr>
            <a:lstStyle/>
            <a:p>
              <a:r>
                <a:rPr lang="en-US" altLang="ja-JP" sz="1000" dirty="0"/>
                <a:t>PGND</a:t>
              </a:r>
              <a:endParaRPr kumimoji="1" lang="ja-JP" altLang="en-US" sz="1000" dirty="0"/>
            </a:p>
          </p:txBody>
        </p:sp>
        <p:sp>
          <p:nvSpPr>
            <p:cNvPr id="80" name="円/楕円 79"/>
            <p:cNvSpPr/>
            <p:nvPr/>
          </p:nvSpPr>
          <p:spPr>
            <a:xfrm>
              <a:off x="4642797" y="6309320"/>
              <a:ext cx="504056"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1" name="直線矢印コネクタ 80"/>
            <p:cNvCxnSpPr>
              <a:cxnSpLocks/>
              <a:stCxn id="82" idx="3"/>
              <a:endCxn id="78" idx="1"/>
            </p:cNvCxnSpPr>
            <p:nvPr/>
          </p:nvCxnSpPr>
          <p:spPr>
            <a:xfrm flipV="1">
              <a:off x="4260548" y="6603831"/>
              <a:ext cx="370636" cy="36885"/>
            </a:xfrm>
            <a:prstGeom prst="straightConnector1">
              <a:avLst/>
            </a:prstGeom>
            <a:ln w="190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82" name="テキスト ボックス 81"/>
            <p:cNvSpPr txBox="1"/>
            <p:nvPr/>
          </p:nvSpPr>
          <p:spPr>
            <a:xfrm>
              <a:off x="3191024" y="6517605"/>
              <a:ext cx="1069524" cy="246221"/>
            </a:xfrm>
            <a:prstGeom prst="rect">
              <a:avLst/>
            </a:prstGeom>
            <a:noFill/>
          </p:spPr>
          <p:txBody>
            <a:bodyPr wrap="none" rtlCol="0">
              <a:spAutoFit/>
            </a:bodyPr>
            <a:lstStyle/>
            <a:p>
              <a:r>
                <a:rPr kumimoji="1" lang="en-US" altLang="ja-JP" sz="1000" dirty="0"/>
                <a:t>PGND</a:t>
              </a:r>
              <a:r>
                <a:rPr kumimoji="1" lang="ja-JP" altLang="en-US" sz="1000" dirty="0"/>
                <a:t>？</a:t>
              </a:r>
              <a:r>
                <a:rPr kumimoji="1" lang="en-US" altLang="ja-JP" sz="1000" dirty="0"/>
                <a:t>DGND</a:t>
              </a:r>
              <a:r>
                <a:rPr kumimoji="1" lang="ja-JP" altLang="en-US" sz="1000" dirty="0"/>
                <a:t>？</a:t>
              </a:r>
            </a:p>
          </p:txBody>
        </p:sp>
      </p:grpSp>
      <p:sp>
        <p:nvSpPr>
          <p:cNvPr id="70" name="テキスト ボックス 69">
            <a:extLst>
              <a:ext uri="{FF2B5EF4-FFF2-40B4-BE49-F238E27FC236}">
                <a16:creationId xmlns:a16="http://schemas.microsoft.com/office/drawing/2014/main" id="{06DB5F97-D461-4414-AC02-0CA32BDA94E3}"/>
              </a:ext>
            </a:extLst>
          </p:cNvPr>
          <p:cNvSpPr txBox="1"/>
          <p:nvPr/>
        </p:nvSpPr>
        <p:spPr>
          <a:xfrm>
            <a:off x="-15298" y="2414924"/>
            <a:ext cx="6147837" cy="400110"/>
          </a:xfrm>
          <a:prstGeom prst="rect">
            <a:avLst/>
          </a:prstGeom>
          <a:noFill/>
        </p:spPr>
        <p:txBody>
          <a:bodyPr wrap="none" rtlCol="0">
            <a:spAutoFit/>
          </a:bodyPr>
          <a:lstStyle/>
          <a:p>
            <a:r>
              <a:rPr lang="en-US" altLang="ja-JP" sz="1000" dirty="0"/>
              <a:t>Therefore, I want to order fuse, TPS 2491, common mode filter. Is there a problem?</a:t>
            </a:r>
          </a:p>
          <a:p>
            <a:r>
              <a:rPr lang="en-US" altLang="ja-JP" sz="1000" dirty="0"/>
              <a:t>In that case, which of the </a:t>
            </a:r>
            <a:r>
              <a:rPr lang="en-US" altLang="ja-JP" sz="1000" dirty="0" err="1"/>
              <a:t>PGND</a:t>
            </a:r>
            <a:r>
              <a:rPr lang="en-US" altLang="ja-JP" sz="1000" dirty="0"/>
              <a:t> and </a:t>
            </a:r>
            <a:r>
              <a:rPr lang="en-US" altLang="ja-JP" sz="1000" dirty="0" err="1"/>
              <a:t>DGND</a:t>
            </a:r>
            <a:r>
              <a:rPr lang="en-US" altLang="ja-JP" sz="1000" dirty="0"/>
              <a:t> will be the </a:t>
            </a:r>
            <a:r>
              <a:rPr lang="en-US" altLang="ja-JP" sz="1000" dirty="0" err="1"/>
              <a:t>GND</a:t>
            </a:r>
            <a:r>
              <a:rPr lang="en-US" altLang="ja-JP" sz="1000" dirty="0"/>
              <a:t> connecting the TPS 2491 and the common mode filter?</a:t>
            </a:r>
            <a:endParaRPr kumimoji="1" lang="ja-JP" altLang="en-US" sz="1000" dirty="0"/>
          </a:p>
        </p:txBody>
      </p:sp>
      <p:sp>
        <p:nvSpPr>
          <p:cNvPr id="71" name="テキスト ボックス 70">
            <a:extLst>
              <a:ext uri="{FF2B5EF4-FFF2-40B4-BE49-F238E27FC236}">
                <a16:creationId xmlns:a16="http://schemas.microsoft.com/office/drawing/2014/main" id="{C0934090-A8EF-451E-AA60-5D29BAAEF70C}"/>
              </a:ext>
            </a:extLst>
          </p:cNvPr>
          <p:cNvSpPr txBox="1"/>
          <p:nvPr/>
        </p:nvSpPr>
        <p:spPr>
          <a:xfrm>
            <a:off x="-414" y="4613065"/>
            <a:ext cx="4548040" cy="400110"/>
          </a:xfrm>
          <a:prstGeom prst="rect">
            <a:avLst/>
          </a:prstGeom>
          <a:noFill/>
        </p:spPr>
        <p:txBody>
          <a:bodyPr wrap="none" rtlCol="0">
            <a:spAutoFit/>
          </a:bodyPr>
          <a:lstStyle/>
          <a:p>
            <a:r>
              <a:rPr lang="en-US" altLang="ja-JP" sz="1000" dirty="0"/>
              <a:t>Furthermore, is there a problem with TPS 2491, fuse, common mode filter in order?</a:t>
            </a:r>
          </a:p>
          <a:p>
            <a:r>
              <a:rPr kumimoji="1" lang="en-US" altLang="ja-JP" sz="1000" dirty="0"/>
              <a:t>Which should be connected </a:t>
            </a:r>
            <a:r>
              <a:rPr lang="en-US" altLang="ja-JP" sz="1000" dirty="0" err="1"/>
              <a:t>PGND</a:t>
            </a:r>
            <a:r>
              <a:rPr lang="en-US" altLang="ja-JP" sz="1000" dirty="0"/>
              <a:t> or </a:t>
            </a:r>
            <a:r>
              <a:rPr lang="en-US" altLang="ja-JP" sz="1000" dirty="0" err="1"/>
              <a:t>DGND</a:t>
            </a:r>
            <a:r>
              <a:rPr lang="en-US" altLang="ja-JP" sz="1000" dirty="0"/>
              <a:t>?</a:t>
            </a:r>
            <a:endParaRPr kumimoji="1" lang="ja-JP" altLang="en-US" sz="1000"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272</Words>
  <Application>Microsoft Office PowerPoint</Application>
  <PresentationFormat>画面に合わせる (4:3)</PresentationFormat>
  <Paragraphs>59</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ＭＳ Ｐゴシック</vt:lpstr>
      <vt:lpstr>Arial</vt:lpstr>
      <vt:lpstr>Calibri</vt:lpstr>
      <vt:lpstr>Office テーマ</vt:lpstr>
      <vt:lpstr>PowerPoint プレゼンテーション</vt:lpstr>
      <vt:lpstr>PowerPoint プレゼンテーション</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ono-yohei</dc:creator>
  <cp:lastModifiedBy>Shinichi Inoue</cp:lastModifiedBy>
  <cp:revision>23</cp:revision>
  <dcterms:created xsi:type="dcterms:W3CDTF">2018-12-14T04:00:16Z</dcterms:created>
  <dcterms:modified xsi:type="dcterms:W3CDTF">2018-12-14T09:29:00Z</dcterms:modified>
</cp:coreProperties>
</file>