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7CCE1F-A8E4-8543-B406-3CCD364A0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1722D36-005A-C2DF-8C8D-D5D3809C17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9553AF-6D5F-870B-DA70-284E4DF2D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4DBB92-F850-7843-AB5D-07A320B26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A4E286-9859-F9AA-E2D4-F947E4A55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151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1AAD5D-8EBF-B861-53F7-9058DB90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461DDD0-7410-11CB-6339-34EF8128E4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BA69A1-1C1F-4723-D52A-5DB54389D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F543AB-461F-2415-D4A1-C7FBD8A51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864E06-CE44-E66D-3546-4BC996813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350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2767DE4-D05B-9361-8BC2-8618E9F489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52AE1C4-FB29-9FCC-69A2-2BAAC8C323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945708-72EB-8E64-201C-AC166B17B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76523C-4145-8454-0183-BCA0633AE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99E188-5332-3D2A-4D8C-6809018A4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70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39687F-54E3-0513-C766-96C8E0F88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322DE2-79EB-DFE4-9C08-B3F4CA94B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004529-22DD-5AAA-445F-BB0D3EC3A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CFBBE5-9E2C-13C7-C3EE-0DA56BB0B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DD1ADD3-FCC4-BDE2-C026-9F20E1BD1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39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CB871C-CCF6-22A8-DDDF-4DCDF2F6B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D706B88-5EFA-F24D-CD5E-F6C9AC247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527E4-4BF7-71CC-721F-E1BE7FA9A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DD260A-7888-C566-B035-7DE7FD6B2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C6656B-D220-23BB-4C1F-F7AD0A347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768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DB41DD-97B5-205A-5738-88A13A933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DFE22D-A2CD-557F-2A0A-1BEC8D162D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1822F41-4C8E-3CC6-CAC6-ADEA24E01A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9E2DF66-4F95-A1B4-B0A0-E1995B3A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3754A0-617B-FEBD-A091-F856E426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B816C0-DEA7-BE2A-83C3-D9B42BDBB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84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18EAF0-3E27-86B6-141E-AD93FF02E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604CB2-E47F-B8DF-D3D1-A7AC93E73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49BD847-7CE0-FC57-E5E1-FD57C47BDF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7015CA9-50A9-6DB6-F27A-16CB1051C4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1BB2B95-91FA-EAFA-836A-971BCFEF2C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BEAB932-5A51-7972-08FB-94D685B29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A8193F1-B324-2BCB-7B09-254F0A4E8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F3D6E7E-777C-F522-8A45-82548B64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7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99B295-2B9F-F44C-0258-AFE1CD23B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02EB33F-8654-68D1-4FD4-F3E1FB902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7D171F8-8A4E-AAAF-7A0E-9B33B48E4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5F83D4F-BAB7-6814-4198-0962BB010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328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1DAF6F7-2769-4972-6076-B2A434DE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99027F8-109C-A46A-E7B9-97B4F47B7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0F2AC2E-6F07-835D-587C-086ADF455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55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D7E163-C01D-B055-5616-565B30DD4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AC7131-45D4-8559-71F3-2E1CDB0E2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290542-4A84-7FC7-4D74-E51084EA6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4906F4F-AC0C-6F4D-857A-FCD37B07D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A3078A7-C975-70C6-8138-87FEFB850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3335DC-84EF-86A1-F174-CA7E204DC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218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A926B2-1545-E8A2-3946-112AF7873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07A7C46-F263-092B-2E95-E03030E19F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7DBA038-FDAE-3EE2-61D5-2D2A1CFAB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FB83C9D-EAF0-E681-DD29-65A4803E8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B3C5-0362-41F4-B73E-6E9462E92CC0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D3B7F52-B017-BEE2-E910-92D70D221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DF3ADE-5B12-4F06-E083-6C7A2D1EF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768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A752283-9293-621F-6458-5292497AB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9A162C-526F-AE2B-2F31-E79EE8EC59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28D338-09E7-113D-6F80-7003C15E7A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12B3C5-0362-41F4-B73E-6E9462E92CC0}" type="datetimeFigureOut">
              <a:rPr kumimoji="1" lang="ja-JP" altLang="en-US" smtClean="0"/>
              <a:t>2025/11/4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292835-BB3A-D8BD-1EB2-DAF97DF6B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016D71-AA6F-5E05-1F91-DB7C2589E5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D9CA0B-CF42-436A-94AE-39E0F2872E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720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hyperlink" Target="https://www.ti.com/jp/lit/gpn/tps5442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83F1043-FB5D-E1C9-A9DF-0CB6362E64CE}"/>
              </a:ext>
            </a:extLst>
          </p:cNvPr>
          <p:cNvSpPr/>
          <p:nvPr/>
        </p:nvSpPr>
        <p:spPr>
          <a:xfrm>
            <a:off x="530923" y="2302906"/>
            <a:ext cx="1069872" cy="10150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/>
              <a:t>TPS54429</a:t>
            </a:r>
            <a:endParaRPr kumimoji="1" lang="ja-JP" altLang="en-US" sz="1200" dirty="0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F9743E6-DC17-0B70-6E62-B0B60C33DD5C}"/>
              </a:ext>
            </a:extLst>
          </p:cNvPr>
          <p:cNvCxnSpPr/>
          <p:nvPr/>
        </p:nvCxnSpPr>
        <p:spPr>
          <a:xfrm>
            <a:off x="130469" y="2513440"/>
            <a:ext cx="40045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EF9A508-C0DF-3528-BED2-8CC38B75DC13}"/>
              </a:ext>
            </a:extLst>
          </p:cNvPr>
          <p:cNvSpPr txBox="1"/>
          <p:nvPr/>
        </p:nvSpPr>
        <p:spPr>
          <a:xfrm>
            <a:off x="34837" y="2194557"/>
            <a:ext cx="374966" cy="263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12V</a:t>
            </a:r>
            <a:endParaRPr kumimoji="1" lang="ja-JP" altLang="en-US" sz="1200" dirty="0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1BE1839-E6B5-C206-6F7F-29455FDD9EA1}"/>
              </a:ext>
            </a:extLst>
          </p:cNvPr>
          <p:cNvCxnSpPr>
            <a:cxnSpLocks/>
          </p:cNvCxnSpPr>
          <p:nvPr/>
        </p:nvCxnSpPr>
        <p:spPr>
          <a:xfrm>
            <a:off x="1584880" y="2462348"/>
            <a:ext cx="193857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FEC65F2-49CD-2793-7720-08BE7B03C4CF}"/>
              </a:ext>
            </a:extLst>
          </p:cNvPr>
          <p:cNvSpPr txBox="1"/>
          <p:nvPr/>
        </p:nvSpPr>
        <p:spPr>
          <a:xfrm>
            <a:off x="3482481" y="2696133"/>
            <a:ext cx="408067" cy="263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/>
              <a:t>5.5</a:t>
            </a:r>
            <a:r>
              <a:rPr kumimoji="1" lang="en-US" altLang="ja-JP" sz="1200" dirty="0"/>
              <a:t>V</a:t>
            </a:r>
            <a:endParaRPr kumimoji="1" lang="ja-JP" altLang="en-US" sz="1200" dirty="0"/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67847C41-59B0-C6DE-8B8A-B08FFD6E5857}"/>
              </a:ext>
            </a:extLst>
          </p:cNvPr>
          <p:cNvCxnSpPr>
            <a:cxnSpLocks/>
          </p:cNvCxnSpPr>
          <p:nvPr/>
        </p:nvCxnSpPr>
        <p:spPr>
          <a:xfrm flipV="1">
            <a:off x="2977829" y="2462348"/>
            <a:ext cx="0" cy="8556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D72507BF-5EB9-A964-FBFA-7D3E6A1757C7}"/>
              </a:ext>
            </a:extLst>
          </p:cNvPr>
          <p:cNvSpPr/>
          <p:nvPr/>
        </p:nvSpPr>
        <p:spPr>
          <a:xfrm>
            <a:off x="2558506" y="2565349"/>
            <a:ext cx="827861" cy="2255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/>
              <a:t>R:10kohm</a:t>
            </a:r>
            <a:endParaRPr kumimoji="1" lang="ja-JP" altLang="en-US" sz="1000" dirty="0"/>
          </a:p>
        </p:txBody>
      </p:sp>
      <p:sp>
        <p:nvSpPr>
          <p:cNvPr id="19" name="二等辺三角形 18">
            <a:extLst>
              <a:ext uri="{FF2B5EF4-FFF2-40B4-BE49-F238E27FC236}">
                <a16:creationId xmlns:a16="http://schemas.microsoft.com/office/drawing/2014/main" id="{9EFCB556-9116-D661-CF6D-44581FF77C58}"/>
              </a:ext>
            </a:extLst>
          </p:cNvPr>
          <p:cNvSpPr/>
          <p:nvPr/>
        </p:nvSpPr>
        <p:spPr>
          <a:xfrm rot="10800000">
            <a:off x="2840359" y="3317975"/>
            <a:ext cx="257003" cy="150379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BDBE816B-11B3-2E06-3DC6-336C9BFB0731}"/>
              </a:ext>
            </a:extLst>
          </p:cNvPr>
          <p:cNvCxnSpPr>
            <a:cxnSpLocks/>
          </p:cNvCxnSpPr>
          <p:nvPr/>
        </p:nvCxnSpPr>
        <p:spPr>
          <a:xfrm>
            <a:off x="1582865" y="2886401"/>
            <a:ext cx="139496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78BB724C-5AF6-71F5-1F2E-E11F47F29FF7}"/>
              </a:ext>
            </a:extLst>
          </p:cNvPr>
          <p:cNvSpPr/>
          <p:nvPr/>
        </p:nvSpPr>
        <p:spPr>
          <a:xfrm>
            <a:off x="2567215" y="2989402"/>
            <a:ext cx="827859" cy="2255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/>
              <a:t>R:1.6kohm</a:t>
            </a:r>
            <a:endParaRPr kumimoji="1" lang="ja-JP" altLang="en-US" sz="1000" dirty="0"/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C1F5CC4F-CBF6-9526-E8F2-414FE73981FB}"/>
              </a:ext>
            </a:extLst>
          </p:cNvPr>
          <p:cNvCxnSpPr>
            <a:cxnSpLocks/>
          </p:cNvCxnSpPr>
          <p:nvPr/>
        </p:nvCxnSpPr>
        <p:spPr>
          <a:xfrm>
            <a:off x="3523454" y="2462348"/>
            <a:ext cx="0" cy="1569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0DD445EB-81CD-E626-DC34-03A9E2D474AF}"/>
              </a:ext>
            </a:extLst>
          </p:cNvPr>
          <p:cNvSpPr/>
          <p:nvPr/>
        </p:nvSpPr>
        <p:spPr>
          <a:xfrm>
            <a:off x="2365838" y="4047319"/>
            <a:ext cx="1468312" cy="10150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/>
              <a:t>FET</a:t>
            </a:r>
            <a:endParaRPr kumimoji="1" lang="ja-JP" altLang="en-US" sz="1200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5020C4D-0A84-6745-B8C7-735AADEF48F2}"/>
              </a:ext>
            </a:extLst>
          </p:cNvPr>
          <p:cNvSpPr txBox="1"/>
          <p:nvPr/>
        </p:nvSpPr>
        <p:spPr>
          <a:xfrm>
            <a:off x="3280752" y="4032281"/>
            <a:ext cx="433224" cy="2339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>
                <a:solidFill>
                  <a:schemeClr val="bg1"/>
                </a:solidFill>
              </a:rPr>
              <a:t>Drain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BFC2136-7D7E-A684-E6FF-5D8824CE7DD3}"/>
              </a:ext>
            </a:extLst>
          </p:cNvPr>
          <p:cNvSpPr txBox="1"/>
          <p:nvPr/>
        </p:nvSpPr>
        <p:spPr>
          <a:xfrm>
            <a:off x="2327041" y="4435272"/>
            <a:ext cx="397475" cy="2339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>
                <a:solidFill>
                  <a:schemeClr val="bg1"/>
                </a:solidFill>
              </a:rPr>
              <a:t>Gate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B94D4D2-89AF-7F50-1344-43920FF9870D}"/>
              </a:ext>
            </a:extLst>
          </p:cNvPr>
          <p:cNvSpPr txBox="1"/>
          <p:nvPr/>
        </p:nvSpPr>
        <p:spPr>
          <a:xfrm>
            <a:off x="3387267" y="4435272"/>
            <a:ext cx="511342" cy="2339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>
                <a:solidFill>
                  <a:schemeClr val="bg1"/>
                </a:solidFill>
              </a:rPr>
              <a:t>Source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30" name="二等辺三角形 29">
            <a:extLst>
              <a:ext uri="{FF2B5EF4-FFF2-40B4-BE49-F238E27FC236}">
                <a16:creationId xmlns:a16="http://schemas.microsoft.com/office/drawing/2014/main" id="{68B7CB2D-8E6D-ABC6-0023-CEF667BD2F31}"/>
              </a:ext>
            </a:extLst>
          </p:cNvPr>
          <p:cNvSpPr/>
          <p:nvPr/>
        </p:nvSpPr>
        <p:spPr>
          <a:xfrm rot="5400000">
            <a:off x="993150" y="4248534"/>
            <a:ext cx="1015067" cy="612637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9ADDB40B-88D4-8950-BA90-05B44A1D1A05}"/>
              </a:ext>
            </a:extLst>
          </p:cNvPr>
          <p:cNvCxnSpPr>
            <a:stCxn id="30" idx="0"/>
          </p:cNvCxnSpPr>
          <p:nvPr/>
        </p:nvCxnSpPr>
        <p:spPr>
          <a:xfrm flipV="1">
            <a:off x="1807003" y="4551094"/>
            <a:ext cx="546889" cy="37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5CEF8255-1045-1E50-28D4-8971043179F5}"/>
              </a:ext>
            </a:extLst>
          </p:cNvPr>
          <p:cNvCxnSpPr>
            <a:cxnSpLocks/>
          </p:cNvCxnSpPr>
          <p:nvPr/>
        </p:nvCxnSpPr>
        <p:spPr>
          <a:xfrm flipV="1">
            <a:off x="3848760" y="4551094"/>
            <a:ext cx="549242" cy="37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88A3E977-D717-6E94-82A4-2C137830A0FF}"/>
              </a:ext>
            </a:extLst>
          </p:cNvPr>
          <p:cNvCxnSpPr/>
          <p:nvPr/>
        </p:nvCxnSpPr>
        <p:spPr>
          <a:xfrm>
            <a:off x="4087202" y="4551094"/>
            <a:ext cx="0" cy="10526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1EA6FD58-B3B8-4F80-D397-7FB10AB783C1}"/>
              </a:ext>
            </a:extLst>
          </p:cNvPr>
          <p:cNvCxnSpPr>
            <a:cxnSpLocks/>
          </p:cNvCxnSpPr>
          <p:nvPr/>
        </p:nvCxnSpPr>
        <p:spPr>
          <a:xfrm>
            <a:off x="929881" y="5592479"/>
            <a:ext cx="316479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50450FFD-37EC-B7C4-E218-F7901264CC4A}"/>
              </a:ext>
            </a:extLst>
          </p:cNvPr>
          <p:cNvCxnSpPr>
            <a:cxnSpLocks/>
          </p:cNvCxnSpPr>
          <p:nvPr/>
        </p:nvCxnSpPr>
        <p:spPr>
          <a:xfrm>
            <a:off x="929881" y="4825539"/>
            <a:ext cx="0" cy="7782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4FD85823-A4DB-ED26-70B4-BA54789D692D}"/>
              </a:ext>
            </a:extLst>
          </p:cNvPr>
          <p:cNvCxnSpPr>
            <a:cxnSpLocks/>
          </p:cNvCxnSpPr>
          <p:nvPr/>
        </p:nvCxnSpPr>
        <p:spPr>
          <a:xfrm>
            <a:off x="929881" y="4840577"/>
            <a:ext cx="24987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3BBADECF-8524-4B2B-2D24-47E4ED55AA17}"/>
              </a:ext>
            </a:extLst>
          </p:cNvPr>
          <p:cNvCxnSpPr>
            <a:cxnSpLocks/>
          </p:cNvCxnSpPr>
          <p:nvPr/>
        </p:nvCxnSpPr>
        <p:spPr>
          <a:xfrm>
            <a:off x="178284" y="4355600"/>
            <a:ext cx="10160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86277399-9227-32FE-FBA2-82489E4C1EBF}"/>
              </a:ext>
            </a:extLst>
          </p:cNvPr>
          <p:cNvSpPr txBox="1"/>
          <p:nvPr/>
        </p:nvSpPr>
        <p:spPr>
          <a:xfrm>
            <a:off x="84988" y="4039800"/>
            <a:ext cx="408067" cy="263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2.8V</a:t>
            </a:r>
            <a:endParaRPr kumimoji="1" lang="ja-JP" altLang="en-US" sz="1200" dirty="0"/>
          </a:p>
        </p:txBody>
      </p:sp>
      <p:sp>
        <p:nvSpPr>
          <p:cNvPr id="46" name="矢印: 五方向 45">
            <a:extLst>
              <a:ext uri="{FF2B5EF4-FFF2-40B4-BE49-F238E27FC236}">
                <a16:creationId xmlns:a16="http://schemas.microsoft.com/office/drawing/2014/main" id="{7126AE90-2FFB-4DC8-C223-ADA6176C40E9}"/>
              </a:ext>
            </a:extLst>
          </p:cNvPr>
          <p:cNvSpPr/>
          <p:nvPr/>
        </p:nvSpPr>
        <p:spPr>
          <a:xfrm>
            <a:off x="4398002" y="4391677"/>
            <a:ext cx="621602" cy="318835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err="1"/>
              <a:t>Vout</a:t>
            </a:r>
            <a:endParaRPr kumimoji="1" lang="ja-JP" altLang="en-US" sz="1200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A70C9B7D-99FE-D524-D07B-6CE08F81D0E7}"/>
              </a:ext>
            </a:extLst>
          </p:cNvPr>
          <p:cNvSpPr txBox="1"/>
          <p:nvPr/>
        </p:nvSpPr>
        <p:spPr>
          <a:xfrm>
            <a:off x="4340114" y="4112631"/>
            <a:ext cx="408067" cy="263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2.8V</a:t>
            </a:r>
            <a:endParaRPr kumimoji="1" lang="ja-JP" altLang="en-US" sz="1200" dirty="0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2ED2F2D4-701B-99A7-E5CA-5084D61EF90A}"/>
              </a:ext>
            </a:extLst>
          </p:cNvPr>
          <p:cNvSpPr/>
          <p:nvPr/>
        </p:nvSpPr>
        <p:spPr>
          <a:xfrm>
            <a:off x="493055" y="3717112"/>
            <a:ext cx="4706374" cy="2225903"/>
          </a:xfrm>
          <a:prstGeom prst="rect">
            <a:avLst/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7A7EAFFE-6D18-E50E-9A34-9F153E889E18}"/>
              </a:ext>
            </a:extLst>
          </p:cNvPr>
          <p:cNvSpPr txBox="1"/>
          <p:nvPr/>
        </p:nvSpPr>
        <p:spPr>
          <a:xfrm>
            <a:off x="3642938" y="5678513"/>
            <a:ext cx="1361372" cy="3216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>
                <a:solidFill>
                  <a:schemeClr val="accent2">
                    <a:lumMod val="75000"/>
                  </a:schemeClr>
                </a:solidFill>
              </a:rPr>
              <a:t>Discreate LDO</a:t>
            </a:r>
            <a:endParaRPr kumimoji="1" lang="ja-JP" altLang="en-US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70A3C398-115B-A585-80AF-7D411C830DFA}"/>
              </a:ext>
            </a:extLst>
          </p:cNvPr>
          <p:cNvSpPr/>
          <p:nvPr/>
        </p:nvSpPr>
        <p:spPr>
          <a:xfrm>
            <a:off x="2098211" y="2344409"/>
            <a:ext cx="374966" cy="2255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/>
              <a:t>L</a:t>
            </a:r>
            <a:endParaRPr kumimoji="1" lang="ja-JP" altLang="en-US" sz="1000" dirty="0"/>
          </a:p>
        </p:txBody>
      </p: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id="{32D703D7-239E-2A12-5EFB-A72D1E96A52F}"/>
              </a:ext>
            </a:extLst>
          </p:cNvPr>
          <p:cNvCxnSpPr>
            <a:stCxn id="46" idx="3"/>
          </p:cNvCxnSpPr>
          <p:nvPr/>
        </p:nvCxnSpPr>
        <p:spPr>
          <a:xfrm flipV="1">
            <a:off x="5019604" y="4551094"/>
            <a:ext cx="519051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70EC3010-C4CD-0172-6D1F-1D0BFFCCFC57}"/>
              </a:ext>
            </a:extLst>
          </p:cNvPr>
          <p:cNvCxnSpPr>
            <a:cxnSpLocks/>
          </p:cNvCxnSpPr>
          <p:nvPr/>
        </p:nvCxnSpPr>
        <p:spPr>
          <a:xfrm flipH="1">
            <a:off x="5525964" y="4551094"/>
            <a:ext cx="1813" cy="11274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二等辺三角形 62">
            <a:extLst>
              <a:ext uri="{FF2B5EF4-FFF2-40B4-BE49-F238E27FC236}">
                <a16:creationId xmlns:a16="http://schemas.microsoft.com/office/drawing/2014/main" id="{17C207AC-9C06-64FC-8200-B8BA4E56E1A2}"/>
              </a:ext>
            </a:extLst>
          </p:cNvPr>
          <p:cNvSpPr/>
          <p:nvPr/>
        </p:nvSpPr>
        <p:spPr>
          <a:xfrm rot="10800000">
            <a:off x="5385698" y="5695608"/>
            <a:ext cx="257003" cy="150379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6" name="テキスト ボックス 65">
                <a:extLst>
                  <a:ext uri="{FF2B5EF4-FFF2-40B4-BE49-F238E27FC236}">
                    <a16:creationId xmlns:a16="http://schemas.microsoft.com/office/drawing/2014/main" id="{F310D066-5D4D-A093-9C89-B082F70FAF44}"/>
                  </a:ext>
                </a:extLst>
              </p:cNvPr>
              <p:cNvSpPr txBox="1"/>
              <p:nvPr/>
            </p:nvSpPr>
            <p:spPr>
              <a:xfrm>
                <a:off x="5590746" y="5136825"/>
                <a:ext cx="52713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𝑙𝑜𝑎𝑑</m:t>
                          </m:r>
                        </m:sub>
                      </m:sSub>
                    </m:oMath>
                  </m:oMathPara>
                </a14:m>
                <a:endParaRPr kumimoji="1" lang="ja-JP" altLang="en-US" dirty="0"/>
              </a:p>
            </p:txBody>
          </p:sp>
        </mc:Choice>
        <mc:Fallback>
          <p:sp>
            <p:nvSpPr>
              <p:cNvPr id="66" name="テキスト ボックス 65">
                <a:extLst>
                  <a:ext uri="{FF2B5EF4-FFF2-40B4-BE49-F238E27FC236}">
                    <a16:creationId xmlns:a16="http://schemas.microsoft.com/office/drawing/2014/main" id="{F310D066-5D4D-A093-9C89-B082F70FAF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0746" y="5136825"/>
                <a:ext cx="527132" cy="276999"/>
              </a:xfrm>
              <a:prstGeom prst="rect">
                <a:avLst/>
              </a:prstGeom>
              <a:blipFill>
                <a:blip r:embed="rId2"/>
                <a:stretch>
                  <a:fillRect l="-8046" r="-2299" b="-177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テキスト ボックス 66">
                <a:extLst>
                  <a:ext uri="{FF2B5EF4-FFF2-40B4-BE49-F238E27FC236}">
                    <a16:creationId xmlns:a16="http://schemas.microsoft.com/office/drawing/2014/main" id="{634A1005-A50A-3E45-E554-6A3C67114189}"/>
                  </a:ext>
                </a:extLst>
              </p:cNvPr>
              <p:cNvSpPr txBox="1"/>
              <p:nvPr/>
            </p:nvSpPr>
            <p:spPr>
              <a:xfrm>
                <a:off x="1636736" y="2180758"/>
                <a:ext cx="4437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𝑆𝑊</m:t>
                          </m:r>
                        </m:sub>
                      </m:sSub>
                    </m:oMath>
                  </m:oMathPara>
                </a14:m>
                <a:endParaRPr kumimoji="1" lang="ja-JP" altLang="en-US" dirty="0"/>
              </a:p>
            </p:txBody>
          </p:sp>
        </mc:Choice>
        <mc:Fallback>
          <p:sp>
            <p:nvSpPr>
              <p:cNvPr id="67" name="テキスト ボックス 66">
                <a:extLst>
                  <a:ext uri="{FF2B5EF4-FFF2-40B4-BE49-F238E27FC236}">
                    <a16:creationId xmlns:a16="http://schemas.microsoft.com/office/drawing/2014/main" id="{634A1005-A50A-3E45-E554-6A3C671141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6736" y="2180758"/>
                <a:ext cx="443711" cy="276999"/>
              </a:xfrm>
              <a:prstGeom prst="rect">
                <a:avLst/>
              </a:prstGeom>
              <a:blipFill>
                <a:blip r:embed="rId3"/>
                <a:stretch>
                  <a:fillRect l="-9589" r="-4110" b="-155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6EE5CD02-96A4-2C0F-95FD-7695150C168C}"/>
                  </a:ext>
                </a:extLst>
              </p:cNvPr>
              <p:cNvSpPr txBox="1"/>
              <p:nvPr/>
            </p:nvSpPr>
            <p:spPr>
              <a:xfrm>
                <a:off x="5279331" y="4287569"/>
                <a:ext cx="52161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𝐿𝐷𝑂</m:t>
                          </m:r>
                        </m:sub>
                      </m:sSub>
                    </m:oMath>
                  </m:oMathPara>
                </a14:m>
                <a:endParaRPr kumimoji="1" lang="ja-JP" altLang="en-US" dirty="0"/>
              </a:p>
            </p:txBody>
          </p:sp>
        </mc:Choice>
        <mc:Fallback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6EE5CD02-96A4-2C0F-95FD-7695150C16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9331" y="4287569"/>
                <a:ext cx="521618" cy="276999"/>
              </a:xfrm>
              <a:prstGeom prst="rect">
                <a:avLst/>
              </a:prstGeom>
              <a:blipFill>
                <a:blip r:embed="rId4"/>
                <a:stretch>
                  <a:fillRect l="-8140" r="-3488" b="-15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9" name="テキスト ボックス 68">
                <a:extLst>
                  <a:ext uri="{FF2B5EF4-FFF2-40B4-BE49-F238E27FC236}">
                    <a16:creationId xmlns:a16="http://schemas.microsoft.com/office/drawing/2014/main" id="{50D26BD0-73BF-06E5-9A89-4DDC7CCEA2E4}"/>
                  </a:ext>
                </a:extLst>
              </p:cNvPr>
              <p:cNvSpPr txBox="1"/>
              <p:nvPr/>
            </p:nvSpPr>
            <p:spPr>
              <a:xfrm>
                <a:off x="3097362" y="2180195"/>
                <a:ext cx="64190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𝐷𝐶𝐷𝐶</m:t>
                          </m:r>
                        </m:sub>
                      </m:sSub>
                    </m:oMath>
                  </m:oMathPara>
                </a14:m>
                <a:endParaRPr kumimoji="1" lang="ja-JP" altLang="en-US" dirty="0"/>
              </a:p>
            </p:txBody>
          </p:sp>
        </mc:Choice>
        <mc:Fallback>
          <p:sp>
            <p:nvSpPr>
              <p:cNvPr id="69" name="テキスト ボックス 68">
                <a:extLst>
                  <a:ext uri="{FF2B5EF4-FFF2-40B4-BE49-F238E27FC236}">
                    <a16:creationId xmlns:a16="http://schemas.microsoft.com/office/drawing/2014/main" id="{50D26BD0-73BF-06E5-9A89-4DDC7CCEA2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7362" y="2180195"/>
                <a:ext cx="641907" cy="276999"/>
              </a:xfrm>
              <a:prstGeom prst="rect">
                <a:avLst/>
              </a:prstGeom>
              <a:blipFill>
                <a:blip r:embed="rId5"/>
                <a:stretch>
                  <a:fillRect l="-6667" r="-2857" b="-155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181380AE-32D6-A431-169E-F5472479A1A8}"/>
                  </a:ext>
                </a:extLst>
              </p:cNvPr>
              <p:cNvSpPr txBox="1"/>
              <p:nvPr/>
            </p:nvSpPr>
            <p:spPr>
              <a:xfrm>
                <a:off x="319372" y="213028"/>
                <a:ext cx="1152539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800" b="1" dirty="0"/>
                  <a:t>Why doesn’t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𝐷𝐶𝐷𝐶</m:t>
                        </m:r>
                      </m:sub>
                    </m:sSub>
                  </m:oMath>
                </a14:m>
                <a:r>
                  <a:rPr lang="en-US" altLang="ja-JP" sz="2800" b="1" dirty="0"/>
                  <a:t> drop to 0V the moment a  short circuit occurs?</a:t>
                </a:r>
                <a:endParaRPr kumimoji="1" lang="ja-JP" altLang="en-US" sz="2800" b="1" dirty="0"/>
              </a:p>
            </p:txBody>
          </p:sp>
        </mc:Choice>
        <mc:Fallback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181380AE-32D6-A431-169E-F5472479A1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372" y="213028"/>
                <a:ext cx="11525399" cy="523220"/>
              </a:xfrm>
              <a:prstGeom prst="rect">
                <a:avLst/>
              </a:prstGeom>
              <a:blipFill>
                <a:blip r:embed="rId6"/>
                <a:stretch>
                  <a:fillRect l="-1058" t="-12791" b="-3139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2" name="図 71">
            <a:extLst>
              <a:ext uri="{FF2B5EF4-FFF2-40B4-BE49-F238E27FC236}">
                <a16:creationId xmlns:a16="http://schemas.microsoft.com/office/drawing/2014/main" id="{A2A3264B-36EC-2067-617B-561EBCC321E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65849" y="2129673"/>
            <a:ext cx="6030288" cy="408345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3" name="テキスト ボックス 72">
                <a:extLst>
                  <a:ext uri="{FF2B5EF4-FFF2-40B4-BE49-F238E27FC236}">
                    <a16:creationId xmlns:a16="http://schemas.microsoft.com/office/drawing/2014/main" id="{4E6C4FE3-81B0-F538-4EFA-ED4D701CE62F}"/>
                  </a:ext>
                </a:extLst>
              </p:cNvPr>
              <p:cNvSpPr txBox="1"/>
              <p:nvPr/>
            </p:nvSpPr>
            <p:spPr>
              <a:xfrm>
                <a:off x="6361237" y="2717401"/>
                <a:ext cx="4437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𝑆𝑊</m:t>
                          </m:r>
                        </m:sub>
                      </m:sSub>
                    </m:oMath>
                  </m:oMathPara>
                </a14:m>
                <a:endParaRPr kumimoji="1" lang="ja-JP" alt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3" name="テキスト ボックス 72">
                <a:extLst>
                  <a:ext uri="{FF2B5EF4-FFF2-40B4-BE49-F238E27FC236}">
                    <a16:creationId xmlns:a16="http://schemas.microsoft.com/office/drawing/2014/main" id="{4E6C4FE3-81B0-F538-4EFA-ED4D701CE6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1237" y="2717401"/>
                <a:ext cx="443711" cy="276999"/>
              </a:xfrm>
              <a:prstGeom prst="rect">
                <a:avLst/>
              </a:prstGeom>
              <a:blipFill>
                <a:blip r:embed="rId8"/>
                <a:stretch>
                  <a:fillRect l="-11111" r="-4167" b="-155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テキスト ボックス 73">
                <a:extLst>
                  <a:ext uri="{FF2B5EF4-FFF2-40B4-BE49-F238E27FC236}">
                    <a16:creationId xmlns:a16="http://schemas.microsoft.com/office/drawing/2014/main" id="{D5F54985-AB40-72CC-E29C-743CC3C0979D}"/>
                  </a:ext>
                </a:extLst>
              </p:cNvPr>
              <p:cNvSpPr txBox="1"/>
              <p:nvPr/>
            </p:nvSpPr>
            <p:spPr>
              <a:xfrm>
                <a:off x="6332008" y="3578612"/>
                <a:ext cx="64190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𝐷𝐶𝐷𝐶</m:t>
                          </m:r>
                        </m:sub>
                      </m:sSub>
                    </m:oMath>
                  </m:oMathPara>
                </a14:m>
                <a:endParaRPr kumimoji="1" lang="ja-JP" altLang="en-US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74" name="テキスト ボックス 73">
                <a:extLst>
                  <a:ext uri="{FF2B5EF4-FFF2-40B4-BE49-F238E27FC236}">
                    <a16:creationId xmlns:a16="http://schemas.microsoft.com/office/drawing/2014/main" id="{D5F54985-AB40-72CC-E29C-743CC3C097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2008" y="3578612"/>
                <a:ext cx="641907" cy="276999"/>
              </a:xfrm>
              <a:prstGeom prst="rect">
                <a:avLst/>
              </a:prstGeom>
              <a:blipFill>
                <a:blip r:embed="rId9"/>
                <a:stretch>
                  <a:fillRect l="-7619" r="-1905" b="-177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5" name="テキスト ボックス 74">
                <a:extLst>
                  <a:ext uri="{FF2B5EF4-FFF2-40B4-BE49-F238E27FC236}">
                    <a16:creationId xmlns:a16="http://schemas.microsoft.com/office/drawing/2014/main" id="{3D8993F2-759F-728A-D6E8-52BEFDCA295B}"/>
                  </a:ext>
                </a:extLst>
              </p:cNvPr>
              <p:cNvSpPr txBox="1"/>
              <p:nvPr/>
            </p:nvSpPr>
            <p:spPr>
              <a:xfrm>
                <a:off x="6319094" y="4114678"/>
                <a:ext cx="52161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𝐿𝐷𝑂</m:t>
                          </m:r>
                        </m:sub>
                      </m:sSub>
                    </m:oMath>
                  </m:oMathPara>
                </a14:m>
                <a:endParaRPr kumimoji="1" lang="ja-JP" altLang="en-US" dirty="0">
                  <a:solidFill>
                    <a:srgbClr val="92D050"/>
                  </a:solidFill>
                </a:endParaRPr>
              </a:p>
            </p:txBody>
          </p:sp>
        </mc:Choice>
        <mc:Fallback>
          <p:sp>
            <p:nvSpPr>
              <p:cNvPr id="75" name="テキスト ボックス 74">
                <a:extLst>
                  <a:ext uri="{FF2B5EF4-FFF2-40B4-BE49-F238E27FC236}">
                    <a16:creationId xmlns:a16="http://schemas.microsoft.com/office/drawing/2014/main" id="{3D8993F2-759F-728A-D6E8-52BEFDCA29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9094" y="4114678"/>
                <a:ext cx="521618" cy="276999"/>
              </a:xfrm>
              <a:prstGeom prst="rect">
                <a:avLst/>
              </a:prstGeom>
              <a:blipFill>
                <a:blip r:embed="rId10"/>
                <a:stretch>
                  <a:fillRect l="-9412" r="-3529" b="-155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6" name="テキスト ボックス 75">
                <a:extLst>
                  <a:ext uri="{FF2B5EF4-FFF2-40B4-BE49-F238E27FC236}">
                    <a16:creationId xmlns:a16="http://schemas.microsoft.com/office/drawing/2014/main" id="{994A0C13-F1FD-C069-82D2-58C60CC0C45E}"/>
                  </a:ext>
                </a:extLst>
              </p:cNvPr>
              <p:cNvSpPr txBox="1"/>
              <p:nvPr/>
            </p:nvSpPr>
            <p:spPr>
              <a:xfrm>
                <a:off x="6339326" y="5465257"/>
                <a:ext cx="52713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𝑙𝑜𝑎𝑑</m:t>
                          </m:r>
                        </m:sub>
                      </m:sSub>
                    </m:oMath>
                  </m:oMathPara>
                </a14:m>
                <a:endParaRPr kumimoji="1" lang="ja-JP" altLang="en-US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76" name="テキスト ボックス 75">
                <a:extLst>
                  <a:ext uri="{FF2B5EF4-FFF2-40B4-BE49-F238E27FC236}">
                    <a16:creationId xmlns:a16="http://schemas.microsoft.com/office/drawing/2014/main" id="{994A0C13-F1FD-C069-82D2-58C60CC0C4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9326" y="5465257"/>
                <a:ext cx="527132" cy="276999"/>
              </a:xfrm>
              <a:prstGeom prst="rect">
                <a:avLst/>
              </a:prstGeom>
              <a:blipFill>
                <a:blip r:embed="rId11"/>
                <a:stretch>
                  <a:fillRect l="-9302" r="-3488" b="-177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爆発: 14 pt 76">
            <a:extLst>
              <a:ext uri="{FF2B5EF4-FFF2-40B4-BE49-F238E27FC236}">
                <a16:creationId xmlns:a16="http://schemas.microsoft.com/office/drawing/2014/main" id="{8A9DBCDE-7CD4-17EA-F951-537D701D58F9}"/>
              </a:ext>
            </a:extLst>
          </p:cNvPr>
          <p:cNvSpPr/>
          <p:nvPr/>
        </p:nvSpPr>
        <p:spPr>
          <a:xfrm>
            <a:off x="5590746" y="4710512"/>
            <a:ext cx="294406" cy="276999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EBB9D508-3D7C-8468-023F-183E89B8DDEF}"/>
              </a:ext>
            </a:extLst>
          </p:cNvPr>
          <p:cNvSpPr txBox="1"/>
          <p:nvPr/>
        </p:nvSpPr>
        <p:spPr>
          <a:xfrm>
            <a:off x="4769756" y="4748106"/>
            <a:ext cx="873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>
                <a:solidFill>
                  <a:srgbClr val="FF0000"/>
                </a:solidFill>
              </a:rPr>
              <a:t>Short!!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C6F33F86-4B71-117A-10F1-14E9AEADC146}"/>
              </a:ext>
            </a:extLst>
          </p:cNvPr>
          <p:cNvSpPr/>
          <p:nvPr/>
        </p:nvSpPr>
        <p:spPr>
          <a:xfrm>
            <a:off x="7759337" y="2767144"/>
            <a:ext cx="268660" cy="3175871"/>
          </a:xfrm>
          <a:prstGeom prst="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1" name="直線矢印コネクタ 80">
            <a:extLst>
              <a:ext uri="{FF2B5EF4-FFF2-40B4-BE49-F238E27FC236}">
                <a16:creationId xmlns:a16="http://schemas.microsoft.com/office/drawing/2014/main" id="{1FB42295-850C-CEF1-EAED-40F3D8A63D8D}"/>
              </a:ext>
            </a:extLst>
          </p:cNvPr>
          <p:cNvCxnSpPr>
            <a:cxnSpLocks/>
          </p:cNvCxnSpPr>
          <p:nvPr/>
        </p:nvCxnSpPr>
        <p:spPr>
          <a:xfrm flipV="1">
            <a:off x="5948121" y="4825539"/>
            <a:ext cx="1811216" cy="15038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C46EFB85-8F4C-C716-D003-FDF04BE8B6D6}"/>
              </a:ext>
            </a:extLst>
          </p:cNvPr>
          <p:cNvSpPr txBox="1"/>
          <p:nvPr/>
        </p:nvSpPr>
        <p:spPr>
          <a:xfrm>
            <a:off x="1088571" y="1036320"/>
            <a:ext cx="91823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From the moment the short circuit occur, the output voltage of DCDC gradually drops</a:t>
            </a:r>
          </a:p>
          <a:p>
            <a:r>
              <a:rPr lang="en-US" altLang="ja-JP" dirty="0"/>
              <a:t>And it take 330us to reach 0V. Why is that?</a:t>
            </a:r>
            <a:endParaRPr kumimoji="1" lang="ja-JP" altLang="en-US" dirty="0"/>
          </a:p>
        </p:txBody>
      </p:sp>
      <p:cxnSp>
        <p:nvCxnSpPr>
          <p:cNvPr id="85" name="直線矢印コネクタ 84">
            <a:extLst>
              <a:ext uri="{FF2B5EF4-FFF2-40B4-BE49-F238E27FC236}">
                <a16:creationId xmlns:a16="http://schemas.microsoft.com/office/drawing/2014/main" id="{F492A805-E0CA-5E39-4B1B-4215952FD678}"/>
              </a:ext>
            </a:extLst>
          </p:cNvPr>
          <p:cNvCxnSpPr/>
          <p:nvPr/>
        </p:nvCxnSpPr>
        <p:spPr>
          <a:xfrm>
            <a:off x="7893667" y="4564568"/>
            <a:ext cx="1969424" cy="0"/>
          </a:xfrm>
          <a:prstGeom prst="straightConnector1">
            <a:avLst/>
          </a:prstGeom>
          <a:ln>
            <a:solidFill>
              <a:srgbClr val="92D050"/>
            </a:solidFill>
            <a:prstDash val="sysDash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E455A39E-CB24-487B-9F49-A9BC9C1D6D72}"/>
              </a:ext>
            </a:extLst>
          </p:cNvPr>
          <p:cNvSpPr txBox="1"/>
          <p:nvPr/>
        </p:nvSpPr>
        <p:spPr>
          <a:xfrm>
            <a:off x="8550133" y="4266237"/>
            <a:ext cx="7713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>
                <a:solidFill>
                  <a:srgbClr val="92D050"/>
                </a:solidFill>
              </a:rPr>
              <a:t>330us</a:t>
            </a:r>
            <a:endParaRPr kumimoji="1" lang="ja-JP" altLang="en-US" sz="1600" b="1" dirty="0">
              <a:solidFill>
                <a:srgbClr val="92D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9" name="テキスト ボックス 88">
                <a:extLst>
                  <a:ext uri="{FF2B5EF4-FFF2-40B4-BE49-F238E27FC236}">
                    <a16:creationId xmlns:a16="http://schemas.microsoft.com/office/drawing/2014/main" id="{82EFC9A6-6D67-A28F-B9D1-5CECEC9EEB93}"/>
                  </a:ext>
                </a:extLst>
              </p:cNvPr>
              <p:cNvSpPr txBox="1"/>
              <p:nvPr/>
            </p:nvSpPr>
            <p:spPr>
              <a:xfrm>
                <a:off x="1631585" y="2596112"/>
                <a:ext cx="41299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𝐹𝐵</m:t>
                          </m:r>
                        </m:sub>
                      </m:sSub>
                    </m:oMath>
                  </m:oMathPara>
                </a14:m>
                <a:endParaRPr kumimoji="1" lang="ja-JP" altLang="en-US" dirty="0"/>
              </a:p>
            </p:txBody>
          </p:sp>
        </mc:Choice>
        <mc:Fallback>
          <p:sp>
            <p:nvSpPr>
              <p:cNvPr id="89" name="テキスト ボックス 88">
                <a:extLst>
                  <a:ext uri="{FF2B5EF4-FFF2-40B4-BE49-F238E27FC236}">
                    <a16:creationId xmlns:a16="http://schemas.microsoft.com/office/drawing/2014/main" id="{82EFC9A6-6D67-A28F-B9D1-5CECEC9EEB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1585" y="2596112"/>
                <a:ext cx="412998" cy="276999"/>
              </a:xfrm>
              <a:prstGeom prst="rect">
                <a:avLst/>
              </a:prstGeom>
              <a:blipFill>
                <a:blip r:embed="rId12"/>
                <a:stretch>
                  <a:fillRect l="-11940" r="-4478" b="-155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024609C3-D9D8-CAE7-9AD5-077B8FB11B9A}"/>
              </a:ext>
            </a:extLst>
          </p:cNvPr>
          <p:cNvSpPr txBox="1"/>
          <p:nvPr/>
        </p:nvSpPr>
        <p:spPr>
          <a:xfrm>
            <a:off x="445630" y="6008678"/>
            <a:ext cx="45640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solidFill>
                  <a:schemeClr val="accent2">
                    <a:lumMod val="75000"/>
                  </a:schemeClr>
                </a:solidFill>
              </a:rPr>
              <a:t>Discreate LDO is very simple circuit</a:t>
            </a:r>
          </a:p>
          <a:p>
            <a:r>
              <a:rPr lang="en-US" altLang="ja-JP" sz="1200" b="1" dirty="0">
                <a:solidFill>
                  <a:schemeClr val="accent2">
                    <a:lumMod val="75000"/>
                  </a:schemeClr>
                </a:solidFill>
              </a:rPr>
              <a:t>It does not have short circuit protection</a:t>
            </a:r>
          </a:p>
          <a:p>
            <a:r>
              <a:rPr kumimoji="1" lang="en-US" altLang="ja-JP" sz="1200" b="1" dirty="0">
                <a:solidFill>
                  <a:schemeClr val="accent2">
                    <a:lumMod val="75000"/>
                  </a:schemeClr>
                </a:solidFill>
              </a:rPr>
              <a:t>If short is occurred on load of LDO, DCDC’s OCP will work.</a:t>
            </a:r>
            <a:endParaRPr kumimoji="1" lang="ja-JP" altLang="en-US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92" name="直線矢印コネクタ 91">
            <a:extLst>
              <a:ext uri="{FF2B5EF4-FFF2-40B4-BE49-F238E27FC236}">
                <a16:creationId xmlns:a16="http://schemas.microsoft.com/office/drawing/2014/main" id="{5A4C9C6F-733A-629E-BE71-30188337D91C}"/>
              </a:ext>
            </a:extLst>
          </p:cNvPr>
          <p:cNvCxnSpPr>
            <a:cxnSpLocks/>
          </p:cNvCxnSpPr>
          <p:nvPr/>
        </p:nvCxnSpPr>
        <p:spPr>
          <a:xfrm flipV="1">
            <a:off x="6579903" y="4435272"/>
            <a:ext cx="0" cy="552239"/>
          </a:xfrm>
          <a:prstGeom prst="straightConnector1">
            <a:avLst/>
          </a:prstGeom>
          <a:ln>
            <a:solidFill>
              <a:srgbClr val="92D050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CB7FE8B8-CBBD-67A7-3192-F39965C0092A}"/>
              </a:ext>
            </a:extLst>
          </p:cNvPr>
          <p:cNvSpPr txBox="1"/>
          <p:nvPr/>
        </p:nvSpPr>
        <p:spPr>
          <a:xfrm>
            <a:off x="6505075" y="4521279"/>
            <a:ext cx="48122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solidFill>
                  <a:srgbClr val="92D050"/>
                </a:solidFill>
              </a:rPr>
              <a:t>2.8V</a:t>
            </a:r>
            <a:endParaRPr kumimoji="1" lang="ja-JP" altLang="en-US" sz="1050" b="1" dirty="0">
              <a:solidFill>
                <a:srgbClr val="92D050"/>
              </a:solidFill>
            </a:endParaRPr>
          </a:p>
        </p:txBody>
      </p:sp>
      <p:cxnSp>
        <p:nvCxnSpPr>
          <p:cNvPr id="95" name="直線矢印コネクタ 94">
            <a:extLst>
              <a:ext uri="{FF2B5EF4-FFF2-40B4-BE49-F238E27FC236}">
                <a16:creationId xmlns:a16="http://schemas.microsoft.com/office/drawing/2014/main" id="{8D7F1092-E2C2-DE00-E724-83538BCC14D3}"/>
              </a:ext>
            </a:extLst>
          </p:cNvPr>
          <p:cNvCxnSpPr>
            <a:cxnSpLocks/>
          </p:cNvCxnSpPr>
          <p:nvPr/>
        </p:nvCxnSpPr>
        <p:spPr>
          <a:xfrm flipV="1">
            <a:off x="7013000" y="3927566"/>
            <a:ext cx="0" cy="1059945"/>
          </a:xfrm>
          <a:prstGeom prst="straightConnector1">
            <a:avLst/>
          </a:prstGeom>
          <a:ln>
            <a:solidFill>
              <a:srgbClr val="00B0F0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DE21CC1F-4E25-8C17-FEF4-CDE7C91A201B}"/>
              </a:ext>
            </a:extLst>
          </p:cNvPr>
          <p:cNvSpPr txBox="1"/>
          <p:nvPr/>
        </p:nvSpPr>
        <p:spPr>
          <a:xfrm>
            <a:off x="6968267" y="3991567"/>
            <a:ext cx="46839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5.5V</a:t>
            </a:r>
            <a:endParaRPr kumimoji="1" lang="ja-JP" altLang="en-US" sz="105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99" name="直線コネクタ 98">
            <a:extLst>
              <a:ext uri="{FF2B5EF4-FFF2-40B4-BE49-F238E27FC236}">
                <a16:creationId xmlns:a16="http://schemas.microsoft.com/office/drawing/2014/main" id="{FEB45AC7-30D4-E1A2-A6EF-424677EF9489}"/>
              </a:ext>
            </a:extLst>
          </p:cNvPr>
          <p:cNvCxnSpPr/>
          <p:nvPr/>
        </p:nvCxnSpPr>
        <p:spPr>
          <a:xfrm>
            <a:off x="6319094" y="4987511"/>
            <a:ext cx="76968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D785D8D5-0AFF-3D7B-2F9A-046C5BED2F37}"/>
              </a:ext>
            </a:extLst>
          </p:cNvPr>
          <p:cNvSpPr txBox="1"/>
          <p:nvPr/>
        </p:nvSpPr>
        <p:spPr>
          <a:xfrm>
            <a:off x="7040203" y="4890604"/>
            <a:ext cx="4812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>
                <a:solidFill>
                  <a:schemeClr val="bg1">
                    <a:lumMod val="75000"/>
                  </a:schemeClr>
                </a:solidFill>
              </a:rPr>
              <a:t>GND</a:t>
            </a:r>
            <a:endParaRPr kumimoji="1" lang="ja-JP" altLang="en-US" sz="10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770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3B590F6-6FF1-817F-C508-C2352DF5D336}"/>
              </a:ext>
            </a:extLst>
          </p:cNvPr>
          <p:cNvSpPr txBox="1"/>
          <p:nvPr/>
        </p:nvSpPr>
        <p:spPr>
          <a:xfrm>
            <a:off x="319372" y="213028"/>
            <a:ext cx="87430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/>
              <a:t>We guess the UVP circuit worked is that correct?</a:t>
            </a:r>
            <a:endParaRPr lang="ja-JP" altLang="en-US" sz="2800" b="1" dirty="0"/>
          </a:p>
        </p:txBody>
      </p:sp>
      <p:pic>
        <p:nvPicPr>
          <p:cNvPr id="88" name="図 87">
            <a:extLst>
              <a:ext uri="{FF2B5EF4-FFF2-40B4-BE49-F238E27FC236}">
                <a16:creationId xmlns:a16="http://schemas.microsoft.com/office/drawing/2014/main" id="{5633881B-59D9-4AF0-B65B-7CF8FF405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372" y="2082547"/>
            <a:ext cx="6008812" cy="408345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D6489576-55B0-DF37-1FB1-4E720771E768}"/>
                  </a:ext>
                </a:extLst>
              </p:cNvPr>
              <p:cNvSpPr txBox="1"/>
              <p:nvPr/>
            </p:nvSpPr>
            <p:spPr>
              <a:xfrm>
                <a:off x="499762" y="2670275"/>
                <a:ext cx="4437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𝑆𝑊</m:t>
                          </m:r>
                        </m:sub>
                      </m:sSub>
                    </m:oMath>
                  </m:oMathPara>
                </a14:m>
                <a:endParaRPr kumimoji="1" lang="ja-JP" alt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D6489576-55B0-DF37-1FB1-4E720771E7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762" y="2670275"/>
                <a:ext cx="443711" cy="276999"/>
              </a:xfrm>
              <a:prstGeom prst="rect">
                <a:avLst/>
              </a:prstGeom>
              <a:blipFill>
                <a:blip r:embed="rId3"/>
                <a:stretch>
                  <a:fillRect l="-10959" r="-2740" b="-177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D404D850-46BD-0FE3-4D57-65CB3F107629}"/>
                  </a:ext>
                </a:extLst>
              </p:cNvPr>
              <p:cNvSpPr txBox="1"/>
              <p:nvPr/>
            </p:nvSpPr>
            <p:spPr>
              <a:xfrm>
                <a:off x="470533" y="3531486"/>
                <a:ext cx="64190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𝐷𝐶𝐷𝐶</m:t>
                          </m:r>
                        </m:sub>
                      </m:sSub>
                    </m:oMath>
                  </m:oMathPara>
                </a14:m>
                <a:endParaRPr kumimoji="1" lang="ja-JP" altLang="en-US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D404D850-46BD-0FE3-4D57-65CB3F1076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533" y="3531486"/>
                <a:ext cx="641907" cy="276999"/>
              </a:xfrm>
              <a:prstGeom prst="rect">
                <a:avLst/>
              </a:prstGeom>
              <a:blipFill>
                <a:blip r:embed="rId4"/>
                <a:stretch>
                  <a:fillRect l="-6667" r="-2857" b="-15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680F97AB-3C9C-B270-C01E-978DF1BFCB96}"/>
                  </a:ext>
                </a:extLst>
              </p:cNvPr>
              <p:cNvSpPr txBox="1"/>
              <p:nvPr/>
            </p:nvSpPr>
            <p:spPr>
              <a:xfrm>
                <a:off x="457619" y="4067552"/>
                <a:ext cx="52161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𝐿𝐷𝑂</m:t>
                          </m:r>
                        </m:sub>
                      </m:sSub>
                    </m:oMath>
                  </m:oMathPara>
                </a14:m>
                <a:endParaRPr kumimoji="1" lang="ja-JP" altLang="en-US" dirty="0">
                  <a:solidFill>
                    <a:srgbClr val="92D050"/>
                  </a:solidFill>
                </a:endParaRPr>
              </a:p>
            </p:txBody>
          </p:sp>
        </mc:Choice>
        <mc:Fallback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680F97AB-3C9C-B270-C01E-978DF1BFCB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619" y="4067552"/>
                <a:ext cx="521618" cy="276999"/>
              </a:xfrm>
              <a:prstGeom prst="rect">
                <a:avLst/>
              </a:prstGeom>
              <a:blipFill>
                <a:blip r:embed="rId5"/>
                <a:stretch>
                  <a:fillRect l="-8140" r="-3488" b="-15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98328ABE-E32D-39FE-E0B0-611D2016519A}"/>
                  </a:ext>
                </a:extLst>
              </p:cNvPr>
              <p:cNvSpPr txBox="1"/>
              <p:nvPr/>
            </p:nvSpPr>
            <p:spPr>
              <a:xfrm>
                <a:off x="477851" y="5418131"/>
                <a:ext cx="52713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kumimoji="1" lang="en-US" altLang="ja-JP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𝑙𝑜𝑎𝑑</m:t>
                          </m:r>
                        </m:sub>
                      </m:sSub>
                    </m:oMath>
                  </m:oMathPara>
                </a14:m>
                <a:endParaRPr kumimoji="1" lang="ja-JP" altLang="en-US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98328ABE-E32D-39FE-E0B0-611D201651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851" y="5418131"/>
                <a:ext cx="527132" cy="276999"/>
              </a:xfrm>
              <a:prstGeom prst="rect">
                <a:avLst/>
              </a:prstGeom>
              <a:blipFill>
                <a:blip r:embed="rId6"/>
                <a:stretch>
                  <a:fillRect l="-8046" r="-2299" b="-177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矢印: 下 8">
            <a:extLst>
              <a:ext uri="{FF2B5EF4-FFF2-40B4-BE49-F238E27FC236}">
                <a16:creationId xmlns:a16="http://schemas.microsoft.com/office/drawing/2014/main" id="{FEADE6AE-F591-CFE4-EF5E-6081BB1E0BC4}"/>
              </a:ext>
            </a:extLst>
          </p:cNvPr>
          <p:cNvSpPr/>
          <p:nvPr/>
        </p:nvSpPr>
        <p:spPr>
          <a:xfrm rot="10800000">
            <a:off x="1112438" y="4289743"/>
            <a:ext cx="322217" cy="646109"/>
          </a:xfrm>
          <a:prstGeom prst="downArrow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EBF1B583-5F3D-7C18-B3D8-27AB1A6436E3}"/>
                  </a:ext>
                </a:extLst>
              </p:cNvPr>
              <p:cNvSpPr txBox="1"/>
              <p:nvPr/>
            </p:nvSpPr>
            <p:spPr>
              <a:xfrm>
                <a:off x="1424879" y="4428132"/>
                <a:ext cx="11042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rPr>
                  <a:t>65%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solidFill>
                              <a:schemeClr val="accent1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solidFill>
                              <a:schemeClr val="accent1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ja-JP" b="0" i="1" smtClean="0">
                            <a:solidFill>
                              <a:schemeClr val="accent1">
                                <a:lumMod val="20000"/>
                                <a:lumOff val="8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𝐹𝐵</m:t>
                        </m:r>
                      </m:sub>
                    </m:sSub>
                  </m:oMath>
                </a14:m>
                <a:r>
                  <a:rPr kumimoji="1" lang="en-US" altLang="ja-JP" dirty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rPr>
                  <a:t> </a:t>
                </a:r>
                <a:endParaRPr kumimoji="1" lang="ja-JP" altLang="en-US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EBF1B583-5F3D-7C18-B3D8-27AB1A6436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4879" y="4428132"/>
                <a:ext cx="1104213" cy="369332"/>
              </a:xfrm>
              <a:prstGeom prst="rect">
                <a:avLst/>
              </a:prstGeom>
              <a:blipFill>
                <a:blip r:embed="rId7"/>
                <a:stretch>
                  <a:fillRect l="-4972" t="-6557" b="-2623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81FAB624-BB21-26D7-B4B6-05E3657B86AF}"/>
              </a:ext>
            </a:extLst>
          </p:cNvPr>
          <p:cNvCxnSpPr>
            <a:cxnSpLocks/>
          </p:cNvCxnSpPr>
          <p:nvPr/>
        </p:nvCxnSpPr>
        <p:spPr>
          <a:xfrm>
            <a:off x="1424879" y="4124274"/>
            <a:ext cx="4095749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C4D05D2-2698-52D8-C1FA-F8FC1094F7AE}"/>
              </a:ext>
            </a:extLst>
          </p:cNvPr>
          <p:cNvSpPr txBox="1"/>
          <p:nvPr/>
        </p:nvSpPr>
        <p:spPr>
          <a:xfrm>
            <a:off x="1957434" y="3808485"/>
            <a:ext cx="3308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UVP delay counter is working</a:t>
            </a:r>
            <a:endParaRPr kumimoji="1" lang="ja-JP" altLang="en-U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AD8003A7-5FD1-4FB4-F3BA-A93EEBB15751}"/>
                  </a:ext>
                </a:extLst>
              </p:cNvPr>
              <p:cNvSpPr txBox="1"/>
              <p:nvPr/>
            </p:nvSpPr>
            <p:spPr>
              <a:xfrm>
                <a:off x="1088571" y="1036320"/>
                <a:ext cx="891244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dirty="0"/>
                  <a:t>If short circuit occur until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𝐹𝐵</m:t>
                        </m:r>
                      </m:sub>
                    </m:sSub>
                  </m:oMath>
                </a14:m>
                <a:r>
                  <a:rPr lang="en-US" altLang="ja-JP" dirty="0"/>
                  <a:t> becomes 65%, we guess UVP circuit begins working.</a:t>
                </a:r>
              </a:p>
              <a:p>
                <a:r>
                  <a:rPr lang="en-US" altLang="ja-JP" dirty="0"/>
                  <a:t>You can check the details about that bellow comment.</a:t>
                </a:r>
              </a:p>
            </p:txBody>
          </p:sp>
        </mc:Choice>
        <mc:Fallback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AD8003A7-5FD1-4FB4-F3BA-A93EEBB157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571" y="1036320"/>
                <a:ext cx="8912440" cy="646331"/>
              </a:xfrm>
              <a:prstGeom prst="rect">
                <a:avLst/>
              </a:prstGeom>
              <a:blipFill>
                <a:blip r:embed="rId8"/>
                <a:stretch>
                  <a:fillRect l="-616" t="-3774" b="-1415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9C87783-738C-ECE6-7FAA-8CBB5A7F5728}"/>
              </a:ext>
            </a:extLst>
          </p:cNvPr>
          <p:cNvSpPr txBox="1"/>
          <p:nvPr/>
        </p:nvSpPr>
        <p:spPr>
          <a:xfrm>
            <a:off x="6860739" y="2346546"/>
            <a:ext cx="4778872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="1" dirty="0"/>
              <a:t>Page 8 : Over/Under Voltage Protection</a:t>
            </a:r>
          </a:p>
          <a:p>
            <a:r>
              <a:rPr lang="en-US" altLang="ja-JP" sz="1600" b="1" dirty="0"/>
              <a:t>Link: </a:t>
            </a:r>
            <a:r>
              <a:rPr lang="en-US" altLang="ja-JP" sz="1600" b="1" dirty="0">
                <a:hlinkClick r:id="rId9"/>
              </a:rPr>
              <a:t>https://www.ti.com/jp/lit/gpn/tps54429</a:t>
            </a:r>
            <a:endParaRPr lang="en-US" altLang="ja-JP" sz="1600" b="1" dirty="0"/>
          </a:p>
          <a:p>
            <a:endParaRPr kumimoji="1" lang="en-US" altLang="ja-JP" sz="1600" dirty="0"/>
          </a:p>
          <a:p>
            <a:r>
              <a:rPr kumimoji="1" lang="en-US" altLang="ja-JP" sz="1600" dirty="0"/>
              <a:t>------</a:t>
            </a:r>
          </a:p>
          <a:p>
            <a:r>
              <a:rPr kumimoji="1" lang="en-US" altLang="ja-JP" sz="1600" dirty="0"/>
              <a:t>“</a:t>
            </a:r>
            <a:r>
              <a:rPr lang="en-US" altLang="ja-JP" sz="1600" dirty="0"/>
              <a:t>When the feedback voltage becomes </a:t>
            </a:r>
          </a:p>
          <a:p>
            <a:r>
              <a:rPr lang="ja-JP" altLang="en-US" sz="1600" dirty="0"/>
              <a:t> </a:t>
            </a:r>
            <a:r>
              <a:rPr lang="en-US" altLang="ja-JP" sz="1600" dirty="0"/>
              <a:t>lower than 65% of the target voltage, </a:t>
            </a:r>
          </a:p>
          <a:p>
            <a:r>
              <a:rPr lang="en-US" altLang="ja-JP" sz="1600" dirty="0"/>
              <a:t> </a:t>
            </a:r>
          </a:p>
          <a:p>
            <a:r>
              <a:rPr lang="en-US" altLang="ja-JP" sz="1600" dirty="0"/>
              <a:t> the UVP comparator output goes high </a:t>
            </a:r>
          </a:p>
          <a:p>
            <a:r>
              <a:rPr lang="en-US" altLang="ja-JP" sz="1600" dirty="0"/>
              <a:t> and an internal UVP delay counter begins. </a:t>
            </a:r>
          </a:p>
          <a:p>
            <a:endParaRPr lang="en-US" altLang="ja-JP" sz="1600" dirty="0"/>
          </a:p>
          <a:p>
            <a:r>
              <a:rPr lang="en-US" altLang="ja-JP" sz="1600" dirty="0"/>
              <a:t>After 250 µs, the device latches off </a:t>
            </a:r>
          </a:p>
          <a:p>
            <a:r>
              <a:rPr lang="en-US" altLang="ja-JP" sz="1600" dirty="0"/>
              <a:t>both internal top and bottom MOSFET. </a:t>
            </a:r>
            <a:r>
              <a:rPr kumimoji="1" lang="en-US" altLang="ja-JP" sz="1600" dirty="0"/>
              <a:t>”</a:t>
            </a:r>
          </a:p>
          <a:p>
            <a:r>
              <a:rPr lang="en-US" altLang="ja-JP" sz="1600" dirty="0"/>
              <a:t>--------</a:t>
            </a:r>
          </a:p>
        </p:txBody>
      </p:sp>
    </p:spTree>
    <p:extLst>
      <p:ext uri="{BB962C8B-B14F-4D97-AF65-F5344CB8AC3E}">
        <p14:creationId xmlns:p14="http://schemas.microsoft.com/office/powerpoint/2010/main" val="1021203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9754d1b7-26b4-4e55-b8aa-f5ba625f3742}" enabled="1" method="Privileged" siteId="{66c65d8a-9158-4521-a2d8-664963db48e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225</Words>
  <Application>Microsoft Office PowerPoint</Application>
  <PresentationFormat>ワイド画面</PresentationFormat>
  <Paragraphs>56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Cambria Math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Akashi, Michihiro (SSS)</dc:creator>
  <cp:lastModifiedBy>Akashi, Michihiro (SSS)</cp:lastModifiedBy>
  <cp:revision>6</cp:revision>
  <dcterms:created xsi:type="dcterms:W3CDTF">2025-11-04T10:10:01Z</dcterms:created>
  <dcterms:modified xsi:type="dcterms:W3CDTF">2025-11-04T11:38:12Z</dcterms:modified>
</cp:coreProperties>
</file>