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sldIdLst>
    <p:sldId id="281" r:id="rId2"/>
    <p:sldId id="300" r:id="rId3"/>
    <p:sldId id="321" r:id="rId4"/>
    <p:sldId id="301" r:id="rId5"/>
    <p:sldId id="302" r:id="rId6"/>
    <p:sldId id="322" r:id="rId7"/>
    <p:sldId id="325" r:id="rId8"/>
    <p:sldId id="323" r:id="rId9"/>
    <p:sldId id="324" r:id="rId10"/>
    <p:sldId id="326" r:id="rId11"/>
    <p:sldId id="287" r:id="rId12"/>
    <p:sldId id="28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507570E-C852-46CC-8227-F09A171E0817}">
          <p14:sldIdLst>
            <p14:sldId id="281"/>
          </p14:sldIdLst>
        </p14:section>
        <p14:section name="PDB Power Sequence Design Structure" id="{8F6007E7-9E99-47BF-947A-5870F5D99425}">
          <p14:sldIdLst>
            <p14:sldId id="300"/>
            <p14:sldId id="321"/>
            <p14:sldId id="301"/>
            <p14:sldId id="302"/>
            <p14:sldId id="322"/>
            <p14:sldId id="325"/>
            <p14:sldId id="323"/>
            <p14:sldId id="324"/>
            <p14:sldId id="326"/>
          </p14:sldIdLst>
        </p14:section>
        <p14:section name="Black Box Function" id="{7DABA162-37B6-42B5-8313-1F99B0E447AB}">
          <p14:sldIdLst>
            <p14:sldId id="287"/>
            <p14:sldId id="28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BA725"/>
    <a:srgbClr val="DF4826"/>
    <a:srgbClr val="828282"/>
    <a:srgbClr val="1E1E20"/>
    <a:srgbClr val="3366CC"/>
    <a:srgbClr val="0E1A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7D6031-7593-4086-AB96-D6D9F9089D00}" v="4" dt="2022-04-13T20:50:13.579"/>
    <p1510:client id="{BE5EC28B-F58C-4968-84DA-71BC0D5FF315}" v="91" dt="2022-04-13T20:41:12.8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17" autoAdjust="0"/>
    <p:restoredTop sz="94660"/>
  </p:normalViewPr>
  <p:slideViewPr>
    <p:cSldViewPr snapToGrid="0">
      <p:cViewPr varScale="1">
        <p:scale>
          <a:sx n="64" d="100"/>
          <a:sy n="64" d="100"/>
        </p:scale>
        <p:origin x="864"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vis Scott" userId="01bcd2f9-55a5-4924-bb62-9e19a77e9e36" providerId="ADAL" clId="{6A7D6031-7593-4086-AB96-D6D9F9089D00}"/>
    <pc:docChg chg="undo custSel modSld">
      <pc:chgData name="Travis Scott" userId="01bcd2f9-55a5-4924-bb62-9e19a77e9e36" providerId="ADAL" clId="{6A7D6031-7593-4086-AB96-D6D9F9089D00}" dt="2022-04-13T20:50:14.554" v="17" actId="962"/>
      <pc:docMkLst>
        <pc:docMk/>
      </pc:docMkLst>
      <pc:sldChg chg="addSp delSp modSp mod">
        <pc:chgData name="Travis Scott" userId="01bcd2f9-55a5-4924-bb62-9e19a77e9e36" providerId="ADAL" clId="{6A7D6031-7593-4086-AB96-D6D9F9089D00}" dt="2022-04-13T20:50:01.824" v="9" actId="962"/>
        <pc:sldMkLst>
          <pc:docMk/>
          <pc:sldMk cId="3486785993" sldId="289"/>
        </pc:sldMkLst>
        <pc:spChg chg="add del mod">
          <ac:chgData name="Travis Scott" userId="01bcd2f9-55a5-4924-bb62-9e19a77e9e36" providerId="ADAL" clId="{6A7D6031-7593-4086-AB96-D6D9F9089D00}" dt="2022-04-13T20:50:00.730" v="7"/>
          <ac:spMkLst>
            <pc:docMk/>
            <pc:sldMk cId="3486785993" sldId="289"/>
            <ac:spMk id="7" creationId="{DD518E5D-1674-409F-A011-D1777652E439}"/>
          </ac:spMkLst>
        </pc:spChg>
        <pc:picChg chg="add mod">
          <ac:chgData name="Travis Scott" userId="01bcd2f9-55a5-4924-bb62-9e19a77e9e36" providerId="ADAL" clId="{6A7D6031-7593-4086-AB96-D6D9F9089D00}" dt="2022-04-13T20:50:01.824" v="9" actId="962"/>
          <ac:picMkLst>
            <pc:docMk/>
            <pc:sldMk cId="3486785993" sldId="289"/>
            <ac:picMk id="9" creationId="{483E0F17-C775-4691-839D-44530AE7DAE7}"/>
          </ac:picMkLst>
        </pc:picChg>
        <pc:picChg chg="del">
          <ac:chgData name="Travis Scott" userId="01bcd2f9-55a5-4924-bb62-9e19a77e9e36" providerId="ADAL" clId="{6A7D6031-7593-4086-AB96-D6D9F9089D00}" dt="2022-04-13T20:49:58.145" v="6" actId="478"/>
          <ac:picMkLst>
            <pc:docMk/>
            <pc:sldMk cId="3486785993" sldId="289"/>
            <ac:picMk id="11" creationId="{E39C1913-9C99-4E0A-B972-626077D3E064}"/>
          </ac:picMkLst>
        </pc:picChg>
      </pc:sldChg>
      <pc:sldChg chg="addSp delSp modSp mod">
        <pc:chgData name="Travis Scott" userId="01bcd2f9-55a5-4924-bb62-9e19a77e9e36" providerId="ADAL" clId="{6A7D6031-7593-4086-AB96-D6D9F9089D00}" dt="2022-04-13T20:50:08.026" v="13" actId="962"/>
        <pc:sldMkLst>
          <pc:docMk/>
          <pc:sldMk cId="2417688664" sldId="290"/>
        </pc:sldMkLst>
        <pc:spChg chg="add del mod">
          <ac:chgData name="Travis Scott" userId="01bcd2f9-55a5-4924-bb62-9e19a77e9e36" providerId="ADAL" clId="{6A7D6031-7593-4086-AB96-D6D9F9089D00}" dt="2022-04-13T20:50:07.141" v="11"/>
          <ac:spMkLst>
            <pc:docMk/>
            <pc:sldMk cId="2417688664" sldId="290"/>
            <ac:spMk id="13" creationId="{3D5D2E51-7FA6-434B-B1E3-B7E1E7757563}"/>
          </ac:spMkLst>
        </pc:spChg>
        <pc:picChg chg="del">
          <ac:chgData name="Travis Scott" userId="01bcd2f9-55a5-4924-bb62-9e19a77e9e36" providerId="ADAL" clId="{6A7D6031-7593-4086-AB96-D6D9F9089D00}" dt="2022-04-13T20:50:05.029" v="10" actId="478"/>
          <ac:picMkLst>
            <pc:docMk/>
            <pc:sldMk cId="2417688664" sldId="290"/>
            <ac:picMk id="15" creationId="{8250C85C-D6AC-4C0A-AF23-DA08B6494614}"/>
          </ac:picMkLst>
        </pc:picChg>
        <pc:picChg chg="add mod">
          <ac:chgData name="Travis Scott" userId="01bcd2f9-55a5-4924-bb62-9e19a77e9e36" providerId="ADAL" clId="{6A7D6031-7593-4086-AB96-D6D9F9089D00}" dt="2022-04-13T20:50:08.026" v="13" actId="962"/>
          <ac:picMkLst>
            <pc:docMk/>
            <pc:sldMk cId="2417688664" sldId="290"/>
            <ac:picMk id="16" creationId="{29CDAF27-E1BF-4BCE-91A2-7897C4A524AA}"/>
          </ac:picMkLst>
        </pc:picChg>
      </pc:sldChg>
      <pc:sldChg chg="addSp delSp modSp mod">
        <pc:chgData name="Travis Scott" userId="01bcd2f9-55a5-4924-bb62-9e19a77e9e36" providerId="ADAL" clId="{6A7D6031-7593-4086-AB96-D6D9F9089D00}" dt="2022-04-13T20:50:14.554" v="17" actId="962"/>
        <pc:sldMkLst>
          <pc:docMk/>
          <pc:sldMk cId="4202557636" sldId="295"/>
        </pc:sldMkLst>
        <pc:spChg chg="add del mod">
          <ac:chgData name="Travis Scott" userId="01bcd2f9-55a5-4924-bb62-9e19a77e9e36" providerId="ADAL" clId="{6A7D6031-7593-4086-AB96-D6D9F9089D00}" dt="2022-04-13T20:50:13.579" v="15"/>
          <ac:spMkLst>
            <pc:docMk/>
            <pc:sldMk cId="4202557636" sldId="295"/>
            <ac:spMk id="7" creationId="{0C8DCEC0-299C-463E-9558-89232E51607D}"/>
          </ac:spMkLst>
        </pc:spChg>
        <pc:picChg chg="del">
          <ac:chgData name="Travis Scott" userId="01bcd2f9-55a5-4924-bb62-9e19a77e9e36" providerId="ADAL" clId="{6A7D6031-7593-4086-AB96-D6D9F9089D00}" dt="2022-04-13T20:50:11.598" v="14" actId="478"/>
          <ac:picMkLst>
            <pc:docMk/>
            <pc:sldMk cId="4202557636" sldId="295"/>
            <ac:picMk id="8" creationId="{92DA16B3-0AD6-46D8-8F1D-F995DEE2300D}"/>
          </ac:picMkLst>
        </pc:picChg>
        <pc:picChg chg="add mod">
          <ac:chgData name="Travis Scott" userId="01bcd2f9-55a5-4924-bb62-9e19a77e9e36" providerId="ADAL" clId="{6A7D6031-7593-4086-AB96-D6D9F9089D00}" dt="2022-04-13T20:50:14.554" v="17" actId="962"/>
          <ac:picMkLst>
            <pc:docMk/>
            <pc:sldMk cId="4202557636" sldId="295"/>
            <ac:picMk id="10" creationId="{2B07AF32-785B-4D93-9B82-A20ABB6843D9}"/>
          </ac:picMkLst>
        </pc:picChg>
      </pc:sldChg>
      <pc:sldChg chg="addSp delSp modSp mod">
        <pc:chgData name="Travis Scott" userId="01bcd2f9-55a5-4924-bb62-9e19a77e9e36" providerId="ADAL" clId="{6A7D6031-7593-4086-AB96-D6D9F9089D00}" dt="2022-04-13T20:49:53.977" v="5" actId="962"/>
        <pc:sldMkLst>
          <pc:docMk/>
          <pc:sldMk cId="4036266264" sldId="299"/>
        </pc:sldMkLst>
        <pc:spChg chg="add del mod">
          <ac:chgData name="Travis Scott" userId="01bcd2f9-55a5-4924-bb62-9e19a77e9e36" providerId="ADAL" clId="{6A7D6031-7593-4086-AB96-D6D9F9089D00}" dt="2022-04-13T20:49:53.085" v="3"/>
          <ac:spMkLst>
            <pc:docMk/>
            <pc:sldMk cId="4036266264" sldId="299"/>
            <ac:spMk id="5" creationId="{389513C1-DDC3-4C8B-8349-F56E906777F4}"/>
          </ac:spMkLst>
        </pc:spChg>
        <pc:picChg chg="del mod">
          <ac:chgData name="Travis Scott" userId="01bcd2f9-55a5-4924-bb62-9e19a77e9e36" providerId="ADAL" clId="{6A7D6031-7593-4086-AB96-D6D9F9089D00}" dt="2022-04-13T20:49:45.209" v="2" actId="478"/>
          <ac:picMkLst>
            <pc:docMk/>
            <pc:sldMk cId="4036266264" sldId="299"/>
            <ac:picMk id="6" creationId="{1D97928C-BCB3-4E78-9E54-8D42A37E8C0C}"/>
          </ac:picMkLst>
        </pc:picChg>
        <pc:picChg chg="add mod">
          <ac:chgData name="Travis Scott" userId="01bcd2f9-55a5-4924-bb62-9e19a77e9e36" providerId="ADAL" clId="{6A7D6031-7593-4086-AB96-D6D9F9089D00}" dt="2022-04-13T20:49:53.977" v="5" actId="962"/>
          <ac:picMkLst>
            <pc:docMk/>
            <pc:sldMk cId="4036266264" sldId="299"/>
            <ac:picMk id="8" creationId="{BA1A3DAF-B049-45BD-B530-A36259CA2471}"/>
          </ac:picMkLst>
        </pc:picChg>
      </pc:sldChg>
    </pc:docChg>
  </pc:docChgLst>
  <pc:docChgLst>
    <pc:chgData name="Travis Scott" userId="01bcd2f9-55a5-4924-bb62-9e19a77e9e36" providerId="ADAL" clId="{BE5EC28B-F58C-4968-84DA-71BC0D5FF315}"/>
    <pc:docChg chg="undo custSel modSld modMainMaster">
      <pc:chgData name="Travis Scott" userId="01bcd2f9-55a5-4924-bb62-9e19a77e9e36" providerId="ADAL" clId="{BE5EC28B-F58C-4968-84DA-71BC0D5FF315}" dt="2022-04-13T20:34:33.034" v="184" actId="478"/>
      <pc:docMkLst>
        <pc:docMk/>
      </pc:docMkLst>
      <pc:sldChg chg="addSp delSp modSp mod">
        <pc:chgData name="Travis Scott" userId="01bcd2f9-55a5-4924-bb62-9e19a77e9e36" providerId="ADAL" clId="{BE5EC28B-F58C-4968-84DA-71BC0D5FF315}" dt="2022-04-13T15:25:24.388" v="152" actId="478"/>
        <pc:sldMkLst>
          <pc:docMk/>
          <pc:sldMk cId="1270541434" sldId="288"/>
        </pc:sldMkLst>
        <pc:spChg chg="del">
          <ac:chgData name="Travis Scott" userId="01bcd2f9-55a5-4924-bb62-9e19a77e9e36" providerId="ADAL" clId="{BE5EC28B-F58C-4968-84DA-71BC0D5FF315}" dt="2022-04-13T15:25:24.388" v="152" actId="478"/>
          <ac:spMkLst>
            <pc:docMk/>
            <pc:sldMk cId="1270541434" sldId="288"/>
            <ac:spMk id="2" creationId="{56BE0EF2-FFF8-422A-A5CA-CAB3483D8C02}"/>
          </ac:spMkLst>
        </pc:spChg>
        <pc:spChg chg="del mod">
          <ac:chgData name="Travis Scott" userId="01bcd2f9-55a5-4924-bb62-9e19a77e9e36" providerId="ADAL" clId="{BE5EC28B-F58C-4968-84DA-71BC0D5FF315}" dt="2022-04-13T15:25:24.388" v="152" actId="478"/>
          <ac:spMkLst>
            <pc:docMk/>
            <pc:sldMk cId="1270541434" sldId="288"/>
            <ac:spMk id="3" creationId="{45ED29EF-BB6A-4598-BE50-5061407472AA}"/>
          </ac:spMkLst>
        </pc:spChg>
        <pc:spChg chg="add mod">
          <ac:chgData name="Travis Scott" userId="01bcd2f9-55a5-4924-bb62-9e19a77e9e36" providerId="ADAL" clId="{BE5EC28B-F58C-4968-84DA-71BC0D5FF315}" dt="2022-04-13T15:25:24.388" v="152" actId="478"/>
          <ac:spMkLst>
            <pc:docMk/>
            <pc:sldMk cId="1270541434" sldId="288"/>
            <ac:spMk id="6" creationId="{B41491C6-6927-41FF-B826-E5441F504896}"/>
          </ac:spMkLst>
        </pc:spChg>
        <pc:spChg chg="add mod">
          <ac:chgData name="Travis Scott" userId="01bcd2f9-55a5-4924-bb62-9e19a77e9e36" providerId="ADAL" clId="{BE5EC28B-F58C-4968-84DA-71BC0D5FF315}" dt="2022-04-13T15:25:24.388" v="152" actId="478"/>
          <ac:spMkLst>
            <pc:docMk/>
            <pc:sldMk cId="1270541434" sldId="288"/>
            <ac:spMk id="8" creationId="{77779FF5-F1D6-4FAC-B638-A83B97829BF6}"/>
          </ac:spMkLst>
        </pc:spChg>
      </pc:sldChg>
      <pc:sldChg chg="addSp delSp modSp mod">
        <pc:chgData name="Travis Scott" userId="01bcd2f9-55a5-4924-bb62-9e19a77e9e36" providerId="ADAL" clId="{BE5EC28B-F58C-4968-84DA-71BC0D5FF315}" dt="2022-04-13T20:34:33.034" v="184" actId="478"/>
        <pc:sldMkLst>
          <pc:docMk/>
          <pc:sldMk cId="3486785993" sldId="289"/>
        </pc:sldMkLst>
        <pc:spChg chg="add del mod">
          <ac:chgData name="Travis Scott" userId="01bcd2f9-55a5-4924-bb62-9e19a77e9e36" providerId="ADAL" clId="{BE5EC28B-F58C-4968-84DA-71BC0D5FF315}" dt="2022-04-13T20:32:45.310" v="172"/>
          <ac:spMkLst>
            <pc:docMk/>
            <pc:sldMk cId="3486785993" sldId="289"/>
            <ac:spMk id="7" creationId="{D670FC34-30EB-4AC4-97E1-069191D5800A}"/>
          </ac:spMkLst>
        </pc:spChg>
        <pc:picChg chg="del">
          <ac:chgData name="Travis Scott" userId="01bcd2f9-55a5-4924-bb62-9e19a77e9e36" providerId="ADAL" clId="{BE5EC28B-F58C-4968-84DA-71BC0D5FF315}" dt="2022-04-13T20:30:46.505" v="159" actId="478"/>
          <ac:picMkLst>
            <pc:docMk/>
            <pc:sldMk cId="3486785993" sldId="289"/>
            <ac:picMk id="8" creationId="{4B4DF488-B268-4324-8E2F-060BAA8B75DE}"/>
          </ac:picMkLst>
        </pc:picChg>
        <pc:picChg chg="add del mod">
          <ac:chgData name="Travis Scott" userId="01bcd2f9-55a5-4924-bb62-9e19a77e9e36" providerId="ADAL" clId="{BE5EC28B-F58C-4968-84DA-71BC0D5FF315}" dt="2022-04-13T20:30:55.367" v="161"/>
          <ac:picMkLst>
            <pc:docMk/>
            <pc:sldMk cId="3486785993" sldId="289"/>
            <ac:picMk id="9" creationId="{D51D6960-993C-4C4A-9727-99CA7EFFA4F1}"/>
          </ac:picMkLst>
        </pc:picChg>
        <pc:picChg chg="add del mod modCrop">
          <ac:chgData name="Travis Scott" userId="01bcd2f9-55a5-4924-bb62-9e19a77e9e36" providerId="ADAL" clId="{BE5EC28B-F58C-4968-84DA-71BC0D5FF315}" dt="2022-04-13T20:32:43.365" v="171" actId="21"/>
          <ac:picMkLst>
            <pc:docMk/>
            <pc:sldMk cId="3486785993" sldId="289"/>
            <ac:picMk id="10" creationId="{32686488-253A-4B5D-BA0D-81D0F97578A6}"/>
          </ac:picMkLst>
        </pc:picChg>
        <pc:picChg chg="add mod modCrop">
          <ac:chgData name="Travis Scott" userId="01bcd2f9-55a5-4924-bb62-9e19a77e9e36" providerId="ADAL" clId="{BE5EC28B-F58C-4968-84DA-71BC0D5FF315}" dt="2022-04-13T20:34:26.159" v="183"/>
          <ac:picMkLst>
            <pc:docMk/>
            <pc:sldMk cId="3486785993" sldId="289"/>
            <ac:picMk id="11" creationId="{E39C1913-9C99-4E0A-B972-626077D3E064}"/>
          </ac:picMkLst>
        </pc:picChg>
        <pc:picChg chg="add del mod">
          <ac:chgData name="Travis Scott" userId="01bcd2f9-55a5-4924-bb62-9e19a77e9e36" providerId="ADAL" clId="{BE5EC28B-F58C-4968-84DA-71BC0D5FF315}" dt="2022-04-13T20:33:18.835" v="174"/>
          <ac:picMkLst>
            <pc:docMk/>
            <pc:sldMk cId="3486785993" sldId="289"/>
            <ac:picMk id="12" creationId="{AD99EA9F-644D-49D5-A7F1-5023DDD8C893}"/>
          </ac:picMkLst>
        </pc:picChg>
        <pc:picChg chg="add del mod">
          <ac:chgData name="Travis Scott" userId="01bcd2f9-55a5-4924-bb62-9e19a77e9e36" providerId="ADAL" clId="{BE5EC28B-F58C-4968-84DA-71BC0D5FF315}" dt="2022-04-13T20:34:33.034" v="184" actId="478"/>
          <ac:picMkLst>
            <pc:docMk/>
            <pc:sldMk cId="3486785993" sldId="289"/>
            <ac:picMk id="13" creationId="{932B23CB-F37C-4B72-B422-1AF8FDCF7BE0}"/>
          </ac:picMkLst>
        </pc:picChg>
      </pc:sldChg>
      <pc:sldMasterChg chg="modSldLayout sldLayoutOrd">
        <pc:chgData name="Travis Scott" userId="01bcd2f9-55a5-4924-bb62-9e19a77e9e36" providerId="ADAL" clId="{BE5EC28B-F58C-4968-84DA-71BC0D5FF315}" dt="2022-04-13T19:48:46.789" v="158" actId="20578"/>
        <pc:sldMasterMkLst>
          <pc:docMk/>
          <pc:sldMasterMk cId="123275376" sldId="2147483648"/>
        </pc:sldMasterMkLst>
        <pc:sldLayoutChg chg="modSp mod ord">
          <pc:chgData name="Travis Scott" userId="01bcd2f9-55a5-4924-bb62-9e19a77e9e36" providerId="ADAL" clId="{BE5EC28B-F58C-4968-84DA-71BC0D5FF315}" dt="2022-04-13T19:48:46.789" v="158" actId="20578"/>
          <pc:sldLayoutMkLst>
            <pc:docMk/>
            <pc:sldMasterMk cId="123275376" sldId="2147483648"/>
            <pc:sldLayoutMk cId="3064372321" sldId="2147483671"/>
          </pc:sldLayoutMkLst>
          <pc:spChg chg="mod">
            <ac:chgData name="Travis Scott" userId="01bcd2f9-55a5-4924-bb62-9e19a77e9e36" providerId="ADAL" clId="{BE5EC28B-F58C-4968-84DA-71BC0D5FF315}" dt="2022-04-13T15:23:08.413" v="2" actId="14100"/>
            <ac:spMkLst>
              <pc:docMk/>
              <pc:sldMasterMk cId="123275376" sldId="2147483648"/>
              <pc:sldLayoutMk cId="3064372321" sldId="2147483671"/>
              <ac:spMk id="11" creationId="{A43103AB-8D0D-40B0-A88F-5906C21DEA97}"/>
            </ac:spMkLst>
          </pc:spChg>
          <pc:spChg chg="mod">
            <ac:chgData name="Travis Scott" userId="01bcd2f9-55a5-4924-bb62-9e19a77e9e36" providerId="ADAL" clId="{BE5EC28B-F58C-4968-84DA-71BC0D5FF315}" dt="2022-04-13T15:28:50.124" v="157" actId="1035"/>
            <ac:spMkLst>
              <pc:docMk/>
              <pc:sldMasterMk cId="123275376" sldId="2147483648"/>
              <pc:sldLayoutMk cId="3064372321" sldId="2147483671"/>
              <ac:spMk id="14" creationId="{54E40400-2102-4D49-9C1B-6EAE962CC768}"/>
            </ac:spMkLst>
          </pc:spChg>
          <pc:spChg chg="mod">
            <ac:chgData name="Travis Scott" userId="01bcd2f9-55a5-4924-bb62-9e19a77e9e36" providerId="ADAL" clId="{BE5EC28B-F58C-4968-84DA-71BC0D5FF315}" dt="2022-04-13T15:24:57.028" v="131" actId="20577"/>
            <ac:spMkLst>
              <pc:docMk/>
              <pc:sldMasterMk cId="123275376" sldId="2147483648"/>
              <pc:sldLayoutMk cId="3064372321" sldId="2147483671"/>
              <ac:spMk id="16" creationId="{2C3FD913-5323-814C-9104-EEFB6FA03918}"/>
            </ac:spMkLst>
          </pc:spChg>
          <pc:spChg chg="mod">
            <ac:chgData name="Travis Scott" userId="01bcd2f9-55a5-4924-bb62-9e19a77e9e36" providerId="ADAL" clId="{BE5EC28B-F58C-4968-84DA-71BC0D5FF315}" dt="2022-04-13T15:23:08.413" v="2" actId="14100"/>
            <ac:spMkLst>
              <pc:docMk/>
              <pc:sldMasterMk cId="123275376" sldId="2147483648"/>
              <pc:sldLayoutMk cId="3064372321" sldId="2147483671"/>
              <ac:spMk id="19" creationId="{A242ED9B-DAEB-49C0-8592-CA33914AAAEA}"/>
            </ac:spMkLst>
          </pc:spChg>
          <pc:spChg chg="mod">
            <ac:chgData name="Travis Scott" userId="01bcd2f9-55a5-4924-bb62-9e19a77e9e36" providerId="ADAL" clId="{BE5EC28B-F58C-4968-84DA-71BC0D5FF315}" dt="2022-04-13T15:25:08.659" v="151" actId="20577"/>
            <ac:spMkLst>
              <pc:docMk/>
              <pc:sldMasterMk cId="123275376" sldId="2147483648"/>
              <pc:sldLayoutMk cId="3064372321" sldId="2147483671"/>
              <ac:spMk id="22" creationId="{8BAA7992-FDC8-421A-A01A-0E9F869915B7}"/>
            </ac:spMkLst>
          </pc:spChg>
          <pc:spChg chg="mod">
            <ac:chgData name="Travis Scott" userId="01bcd2f9-55a5-4924-bb62-9e19a77e9e36" providerId="ADAL" clId="{BE5EC28B-F58C-4968-84DA-71BC0D5FF315}" dt="2022-04-13T15:23:34.033" v="11" actId="1036"/>
            <ac:spMkLst>
              <pc:docMk/>
              <pc:sldMasterMk cId="123275376" sldId="2147483648"/>
              <pc:sldLayoutMk cId="3064372321" sldId="2147483671"/>
              <ac:spMk id="24" creationId="{07D45134-B9FF-4CA3-AFA4-BE5D55F31386}"/>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7B41EB-A2F2-4E10-8F13-F6BF7AAA5760}" type="datetimeFigureOut">
              <a:rPr lang="en-US" smtClean="0"/>
              <a:t>1/30/2024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E5DDEC-0B85-4C56-8DD7-CA1BD42D055B}" type="slidenum">
              <a:rPr lang="en-US" smtClean="0"/>
              <a:t>‹#›</a:t>
            </a:fld>
            <a:endParaRPr lang="en-US"/>
          </a:p>
        </p:txBody>
      </p:sp>
    </p:spTree>
    <p:extLst>
      <p:ext uri="{BB962C8B-B14F-4D97-AF65-F5344CB8AC3E}">
        <p14:creationId xmlns:p14="http://schemas.microsoft.com/office/powerpoint/2010/main" val="3189869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Alternativ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FF6C7EF-8485-4BA6-9A7F-213CA01178BB}"/>
              </a:ext>
            </a:extLst>
          </p:cNvPr>
          <p:cNvSpPr/>
          <p:nvPr userDrawn="1"/>
        </p:nvSpPr>
        <p:spPr>
          <a:xfrm>
            <a:off x="-1" y="5212080"/>
            <a:ext cx="5120641" cy="1645920"/>
          </a:xfrm>
          <a:prstGeom prst="rect">
            <a:avLst/>
          </a:prstGeom>
          <a:solidFill>
            <a:srgbClr val="DF48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7463DCE-17B0-4110-BD65-66C5B4FE33C5}"/>
              </a:ext>
            </a:extLst>
          </p:cNvPr>
          <p:cNvSpPr txBox="1"/>
          <p:nvPr userDrawn="1"/>
        </p:nvSpPr>
        <p:spPr>
          <a:xfrm>
            <a:off x="199993" y="6203704"/>
            <a:ext cx="3918641" cy="478909"/>
          </a:xfrm>
          <a:prstGeom prst="rect">
            <a:avLst/>
          </a:prstGeom>
          <a:noFill/>
        </p:spPr>
        <p:txBody>
          <a:bodyPr wrap="square" rtlCol="0">
            <a:spAutoFit/>
          </a:bodyPr>
          <a:lstStyle/>
          <a:p>
            <a:pPr marL="0" marR="0" lvl="0" indent="0" defTabSz="1219170" rtl="0" eaLnBrk="1" fontAlgn="auto" latinLnBrk="0" hangingPunct="1">
              <a:lnSpc>
                <a:spcPct val="100000"/>
              </a:lnSpc>
              <a:spcBef>
                <a:spcPts val="0"/>
              </a:spcBef>
              <a:spcAft>
                <a:spcPts val="0"/>
              </a:spcAft>
              <a:buClrTx/>
              <a:buSzTx/>
              <a:buFontTx/>
              <a:buNone/>
              <a:tabLst/>
              <a:defRPr/>
            </a:pPr>
            <a:r>
              <a:rPr lang="en-US" sz="600" b="0" i="0" kern="1200" dirty="0">
                <a:solidFill>
                  <a:schemeClr val="bg1"/>
                </a:solidFill>
                <a:latin typeface="Arial" panose="020B0604020202020204" pitchFamily="34" charset="0"/>
                <a:ea typeface="Inter Light" panose="02000503000000020004" pitchFamily="2" charset="0"/>
                <a:cs typeface="Arial" panose="020B0604020202020204" pitchFamily="34" charset="0"/>
              </a:rPr>
              <a:t>The information contained herein is ZT Confidential and Proprietary Information</a:t>
            </a:r>
            <a:r>
              <a:rPr lang="en-US" sz="600" b="0" i="0" dirty="0">
                <a:solidFill>
                  <a:schemeClr val="bg1"/>
                </a:solidFill>
                <a:latin typeface="Arial" panose="020B0604020202020204" pitchFamily="34" charset="0"/>
                <a:ea typeface="Inter Light" panose="02000503000000020004" pitchFamily="2" charset="0"/>
                <a:cs typeface="Arial" panose="020B0604020202020204" pitchFamily="34" charset="0"/>
              </a:rPr>
              <a:t>. </a:t>
            </a:r>
            <a:r>
              <a:rPr lang="en-US" sz="600" b="0" i="0" kern="1200" dirty="0">
                <a:solidFill>
                  <a:schemeClr val="bg1"/>
                </a:solidFill>
                <a:latin typeface="Arial" panose="020B0604020202020204" pitchFamily="34" charset="0"/>
                <a:ea typeface="Inter Light" panose="02000503000000020004" pitchFamily="2" charset="0"/>
                <a:cs typeface="Arial" panose="020B0604020202020204" pitchFamily="34" charset="0"/>
              </a:rPr>
              <a:t>This information is intended only for the audience of this presentation, and may not be shared, disseminated, distributed or copied without prior written approval of ZT. ZT disclaims any express or implied warranty related to any use or reliance on the information. ZT reserves all rights to make changes, at any time, without notice.</a:t>
            </a:r>
          </a:p>
        </p:txBody>
      </p:sp>
      <p:sp>
        <p:nvSpPr>
          <p:cNvPr id="12" name="Rectangle 11">
            <a:extLst>
              <a:ext uri="{FF2B5EF4-FFF2-40B4-BE49-F238E27FC236}">
                <a16:creationId xmlns:a16="http://schemas.microsoft.com/office/drawing/2014/main" id="{B5ABA5DA-CEE8-4476-AE66-8B1AADE80318}"/>
              </a:ext>
            </a:extLst>
          </p:cNvPr>
          <p:cNvSpPr/>
          <p:nvPr userDrawn="1"/>
        </p:nvSpPr>
        <p:spPr>
          <a:xfrm>
            <a:off x="5114925" y="5872163"/>
            <a:ext cx="7077075" cy="985837"/>
          </a:xfrm>
          <a:prstGeom prst="rect">
            <a:avLst/>
          </a:prstGeom>
          <a:gradFill flip="none" rotWithShape="1">
            <a:gsLst>
              <a:gs pos="0">
                <a:srgbClr val="0E1A58"/>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3433F8C-7456-44E6-8C25-6A0A3A202DFC}"/>
              </a:ext>
            </a:extLst>
          </p:cNvPr>
          <p:cNvSpPr txBox="1"/>
          <p:nvPr userDrawn="1"/>
        </p:nvSpPr>
        <p:spPr>
          <a:xfrm>
            <a:off x="195711" y="5674374"/>
            <a:ext cx="3611998" cy="353943"/>
          </a:xfrm>
          <a:prstGeom prst="rect">
            <a:avLst/>
          </a:prstGeom>
          <a:noFill/>
        </p:spPr>
        <p:txBody>
          <a:bodyPr wrap="square" rtlCol="0">
            <a:noAutofit/>
          </a:bodyPr>
          <a:lstStyle/>
          <a:p>
            <a:r>
              <a:rPr lang="en-US" sz="1800" b="1" i="0" dirty="0">
                <a:solidFill>
                  <a:schemeClr val="bg1"/>
                </a:solidFill>
                <a:latin typeface="Arial" panose="020B0604020202020204" pitchFamily="34" charset="0"/>
                <a:ea typeface="Inter ExtraBold" panose="02000503000000020004" pitchFamily="2" charset="0"/>
                <a:cs typeface="Arial" panose="020B0604020202020204" pitchFamily="34" charset="0"/>
              </a:rPr>
              <a:t>Purpos</a:t>
            </a:r>
            <a:r>
              <a:rPr lang="en-US" sz="1800" b="1" i="0" spc="100" dirty="0">
                <a:solidFill>
                  <a:schemeClr val="bg1"/>
                </a:solidFill>
                <a:latin typeface="Arial" panose="020B0604020202020204" pitchFamily="34" charset="0"/>
                <a:ea typeface="Inter ExtraBold" panose="02000503000000020004" pitchFamily="2" charset="0"/>
                <a:cs typeface="Arial" panose="020B0604020202020204" pitchFamily="34" charset="0"/>
              </a:rPr>
              <a:t>e–</a:t>
            </a:r>
            <a:r>
              <a:rPr lang="en-US" sz="1800" b="1" i="0" dirty="0">
                <a:solidFill>
                  <a:schemeClr val="bg1"/>
                </a:solidFill>
                <a:latin typeface="Arial" panose="020B0604020202020204" pitchFamily="34" charset="0"/>
                <a:ea typeface="Inter ExtraBold" panose="02000503000000020004" pitchFamily="2" charset="0"/>
                <a:cs typeface="Arial" panose="020B0604020202020204" pitchFamily="34" charset="0"/>
              </a:rPr>
              <a:t>built for the future</a:t>
            </a:r>
          </a:p>
        </p:txBody>
      </p:sp>
      <p:sp>
        <p:nvSpPr>
          <p:cNvPr id="20" name="Content Placeholder 2">
            <a:extLst>
              <a:ext uri="{FF2B5EF4-FFF2-40B4-BE49-F238E27FC236}">
                <a16:creationId xmlns:a16="http://schemas.microsoft.com/office/drawing/2014/main" id="{6F8BF78D-2666-4AAE-A676-4CDD76C793FE}"/>
              </a:ext>
            </a:extLst>
          </p:cNvPr>
          <p:cNvSpPr>
            <a:spLocks noGrp="1"/>
          </p:cNvSpPr>
          <p:nvPr>
            <p:ph sz="half" idx="11" hasCustomPrompt="1"/>
          </p:nvPr>
        </p:nvSpPr>
        <p:spPr>
          <a:xfrm>
            <a:off x="732817" y="4512437"/>
            <a:ext cx="4687503" cy="353035"/>
          </a:xfrm>
        </p:spPr>
        <p:txBody>
          <a:bodyPr>
            <a:normAutofit/>
          </a:bodyPr>
          <a:lstStyle>
            <a:lvl1pPr marL="0" indent="0">
              <a:lnSpc>
                <a:spcPct val="100000"/>
              </a:lnSpc>
              <a:buNone/>
              <a:defRPr sz="1200" b="0" i="0">
                <a:solidFill>
                  <a:schemeClr val="accent4"/>
                </a:solidFill>
                <a:latin typeface="Arial" panose="020B0604020202020204" pitchFamily="34" charset="0"/>
                <a:ea typeface="Inter" panose="02000503000000020004" pitchFamily="2" charset="0"/>
                <a:cs typeface="Arial" panose="020B0604020202020204" pitchFamily="34" charset="0"/>
              </a:defRPr>
            </a:lvl1pPr>
          </a:lstStyle>
          <a:p>
            <a:pPr lvl="0"/>
            <a:r>
              <a:rPr lang="en-US" dirty="0"/>
              <a:t>X/X/XXXX</a:t>
            </a:r>
          </a:p>
        </p:txBody>
      </p:sp>
      <p:sp>
        <p:nvSpPr>
          <p:cNvPr id="21" name="Content Placeholder 2">
            <a:extLst>
              <a:ext uri="{FF2B5EF4-FFF2-40B4-BE49-F238E27FC236}">
                <a16:creationId xmlns:a16="http://schemas.microsoft.com/office/drawing/2014/main" id="{2537A5F7-0996-460F-BEDD-A9C610DB4F30}"/>
              </a:ext>
            </a:extLst>
          </p:cNvPr>
          <p:cNvSpPr>
            <a:spLocks noGrp="1"/>
          </p:cNvSpPr>
          <p:nvPr>
            <p:ph idx="12" hasCustomPrompt="1"/>
          </p:nvPr>
        </p:nvSpPr>
        <p:spPr>
          <a:xfrm>
            <a:off x="732816" y="1574353"/>
            <a:ext cx="9913413" cy="771210"/>
          </a:xfrm>
        </p:spPr>
        <p:txBody>
          <a:bodyPr>
            <a:normAutofit/>
          </a:bodyPr>
          <a:lstStyle>
            <a:lvl1pPr marL="0" indent="0">
              <a:lnSpc>
                <a:spcPct val="100000"/>
              </a:lnSpc>
              <a:buNone/>
              <a:defRPr sz="4000" b="1" i="0">
                <a:latin typeface="Arial" panose="020B0604020202020204" pitchFamily="34" charset="0"/>
                <a:cs typeface="Arial" panose="020B0604020202020204" pitchFamily="34" charset="0"/>
              </a:defRPr>
            </a:lvl1pPr>
            <a:lvl2pPr marL="457200" indent="0">
              <a:lnSpc>
                <a:spcPct val="100000"/>
              </a:lnSpc>
              <a:buNone/>
              <a:defRPr sz="4000" b="1" i="0">
                <a:latin typeface="Arial" panose="020B0604020202020204" pitchFamily="34" charset="0"/>
                <a:cs typeface="Arial" panose="020B0604020202020204" pitchFamily="34" charset="0"/>
              </a:defRPr>
            </a:lvl2pPr>
            <a:lvl3pPr marL="914400" indent="0">
              <a:lnSpc>
                <a:spcPct val="100000"/>
              </a:lnSpc>
              <a:buNone/>
              <a:defRPr sz="4000" b="1" i="0">
                <a:latin typeface="Arial" panose="020B0604020202020204" pitchFamily="34" charset="0"/>
                <a:cs typeface="Arial" panose="020B0604020202020204" pitchFamily="34" charset="0"/>
              </a:defRPr>
            </a:lvl3pPr>
            <a:lvl4pPr marL="1371600" indent="0">
              <a:lnSpc>
                <a:spcPct val="100000"/>
              </a:lnSpc>
              <a:buNone/>
              <a:defRPr sz="4000" b="1" i="0">
                <a:latin typeface="Arial" panose="020B0604020202020204" pitchFamily="34" charset="0"/>
                <a:cs typeface="Arial" panose="020B0604020202020204" pitchFamily="34" charset="0"/>
              </a:defRPr>
            </a:lvl4pPr>
            <a:lvl5pPr marL="1828800" indent="0">
              <a:lnSpc>
                <a:spcPct val="100000"/>
              </a:lnSpc>
              <a:buNone/>
              <a:defRPr sz="4000" b="1" i="0">
                <a:latin typeface="Arial" panose="020B0604020202020204" pitchFamily="34" charset="0"/>
                <a:cs typeface="Arial" panose="020B0604020202020204" pitchFamily="34" charset="0"/>
              </a:defRPr>
            </a:lvl5pPr>
          </a:lstStyle>
          <a:p>
            <a:pPr lvl="0"/>
            <a:r>
              <a:rPr lang="en-US" dirty="0"/>
              <a:t>Insert main title here on one line.</a:t>
            </a:r>
          </a:p>
        </p:txBody>
      </p:sp>
      <p:pic>
        <p:nvPicPr>
          <p:cNvPr id="22" name="Picture 21" descr="A picture containing text&#10;&#10;Description automatically generated">
            <a:extLst>
              <a:ext uri="{FF2B5EF4-FFF2-40B4-BE49-F238E27FC236}">
                <a16:creationId xmlns:a16="http://schemas.microsoft.com/office/drawing/2014/main" id="{8069B473-6974-4E8E-A86B-B36871AC36F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2590" y="770547"/>
            <a:ext cx="1026161" cy="411489"/>
          </a:xfrm>
          <a:prstGeom prst="rect">
            <a:avLst/>
          </a:prstGeom>
        </p:spPr>
      </p:pic>
      <p:sp>
        <p:nvSpPr>
          <p:cNvPr id="8" name="Text Placeholder 7">
            <a:extLst>
              <a:ext uri="{FF2B5EF4-FFF2-40B4-BE49-F238E27FC236}">
                <a16:creationId xmlns:a16="http://schemas.microsoft.com/office/drawing/2014/main" id="{015E62D6-209B-4A75-968F-6B1F0D34216D}"/>
              </a:ext>
            </a:extLst>
          </p:cNvPr>
          <p:cNvSpPr>
            <a:spLocks noGrp="1"/>
          </p:cNvSpPr>
          <p:nvPr>
            <p:ph type="body" sz="quarter" idx="13" hasCustomPrompt="1"/>
          </p:nvPr>
        </p:nvSpPr>
        <p:spPr>
          <a:xfrm>
            <a:off x="732816" y="2499324"/>
            <a:ext cx="7915884" cy="771211"/>
          </a:xfrm>
        </p:spPr>
        <p:txBody>
          <a:bodyPr/>
          <a:lstStyle>
            <a:lvl1pPr marL="0" indent="0">
              <a:buNone/>
              <a:defRPr>
                <a:solidFill>
                  <a:schemeClr val="accent2"/>
                </a:solidFill>
              </a:defRPr>
            </a:lvl1pPr>
          </a:lstStyle>
          <a:p>
            <a:pPr lvl="0"/>
            <a:r>
              <a:rPr lang="en-US" dirty="0"/>
              <a:t>Insert subtitle / version number.</a:t>
            </a:r>
          </a:p>
        </p:txBody>
      </p:sp>
    </p:spTree>
    <p:extLst>
      <p:ext uri="{BB962C8B-B14F-4D97-AF65-F5344CB8AC3E}">
        <p14:creationId xmlns:p14="http://schemas.microsoft.com/office/powerpoint/2010/main" val="913644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Minimal Brandin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3103AB-8D0D-40B0-A88F-5906C21DEA97}"/>
              </a:ext>
            </a:extLst>
          </p:cNvPr>
          <p:cNvSpPr/>
          <p:nvPr userDrawn="1"/>
        </p:nvSpPr>
        <p:spPr>
          <a:xfrm>
            <a:off x="5115827" y="6639317"/>
            <a:ext cx="7076173" cy="218683"/>
          </a:xfrm>
          <a:prstGeom prst="rect">
            <a:avLst/>
          </a:prstGeom>
          <a:gradFill flip="none" rotWithShape="1">
            <a:gsLst>
              <a:gs pos="0">
                <a:srgbClr val="0E1A58"/>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242ED9B-DAEB-49C0-8592-CA33914AAAEA}"/>
              </a:ext>
            </a:extLst>
          </p:cNvPr>
          <p:cNvSpPr/>
          <p:nvPr userDrawn="1"/>
        </p:nvSpPr>
        <p:spPr>
          <a:xfrm>
            <a:off x="-1" y="6581001"/>
            <a:ext cx="5120641" cy="276999"/>
          </a:xfrm>
          <a:prstGeom prst="rect">
            <a:avLst/>
          </a:prstGeom>
          <a:solidFill>
            <a:srgbClr val="DF48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54E40400-2102-4D49-9C1B-6EAE962CC768}"/>
              </a:ext>
            </a:extLst>
          </p:cNvPr>
          <p:cNvSpPr txBox="1"/>
          <p:nvPr userDrawn="1"/>
        </p:nvSpPr>
        <p:spPr>
          <a:xfrm>
            <a:off x="195711" y="6626517"/>
            <a:ext cx="4834391" cy="184666"/>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b="0" i="0" dirty="0">
                <a:solidFill>
                  <a:schemeClr val="bg1"/>
                </a:solidFill>
                <a:latin typeface="Arial" panose="020B0604020202020204" pitchFamily="34" charset="0"/>
                <a:ea typeface="Inter Light" panose="02000503000000020004" pitchFamily="2" charset="0"/>
                <a:cs typeface="Arial" panose="020B0604020202020204" pitchFamily="34" charset="0"/>
              </a:rPr>
              <a:t>ZT CONFIDENTIAL © Copyright 2022 ZT Systems Inc. The information contained herein is subject to change without notice.</a:t>
            </a:r>
          </a:p>
        </p:txBody>
      </p:sp>
      <p:sp>
        <p:nvSpPr>
          <p:cNvPr id="16" name="Content Placeholder 2">
            <a:extLst>
              <a:ext uri="{FF2B5EF4-FFF2-40B4-BE49-F238E27FC236}">
                <a16:creationId xmlns:a16="http://schemas.microsoft.com/office/drawing/2014/main" id="{2C3FD913-5323-814C-9104-EEFB6FA03918}"/>
              </a:ext>
            </a:extLst>
          </p:cNvPr>
          <p:cNvSpPr>
            <a:spLocks noGrp="1"/>
          </p:cNvSpPr>
          <p:nvPr>
            <p:ph idx="16" hasCustomPrompt="1"/>
          </p:nvPr>
        </p:nvSpPr>
        <p:spPr>
          <a:xfrm>
            <a:off x="257058" y="274300"/>
            <a:ext cx="11505096" cy="584770"/>
          </a:xfrm>
        </p:spPr>
        <p:txBody>
          <a:bodyPr>
            <a:normAutofit/>
          </a:bodyPr>
          <a:lstStyle>
            <a:lvl1pPr marL="0" indent="0">
              <a:lnSpc>
                <a:spcPct val="100000"/>
              </a:lnSpc>
              <a:buNone/>
              <a:defRPr sz="3000" b="1" i="0">
                <a:latin typeface="Arial" panose="020B0604020202020204" pitchFamily="34" charset="0"/>
                <a:cs typeface="Arial" panose="020B0604020202020204" pitchFamily="34" charset="0"/>
              </a:defRPr>
            </a:lvl1pPr>
            <a:lvl2pPr marL="457200" indent="0">
              <a:buNone/>
              <a:defRPr sz="3000" b="1" i="0">
                <a:latin typeface="Arial" panose="020B0604020202020204" pitchFamily="34" charset="0"/>
                <a:cs typeface="Arial" panose="020B0604020202020204" pitchFamily="34" charset="0"/>
              </a:defRPr>
            </a:lvl2pPr>
            <a:lvl3pPr marL="914400" indent="0">
              <a:buNone/>
              <a:defRPr sz="3000" b="1" i="0">
                <a:latin typeface="Arial" panose="020B0604020202020204" pitchFamily="34" charset="0"/>
                <a:cs typeface="Arial" panose="020B0604020202020204" pitchFamily="34" charset="0"/>
              </a:defRPr>
            </a:lvl3pPr>
            <a:lvl4pPr marL="1371600" indent="0">
              <a:buNone/>
              <a:defRPr sz="3000" b="1" i="0">
                <a:latin typeface="Arial" panose="020B0604020202020204" pitchFamily="34" charset="0"/>
                <a:cs typeface="Arial" panose="020B0604020202020204" pitchFamily="34" charset="0"/>
              </a:defRPr>
            </a:lvl4pPr>
            <a:lvl5pPr marL="1828800" indent="0">
              <a:buNone/>
              <a:defRPr sz="3000" b="1" i="0">
                <a:latin typeface="Arial" panose="020B0604020202020204" pitchFamily="34" charset="0"/>
                <a:cs typeface="Arial" panose="020B0604020202020204" pitchFamily="34" charset="0"/>
              </a:defRPr>
            </a:lvl5pPr>
          </a:lstStyle>
          <a:p>
            <a:pPr lvl="0"/>
            <a:r>
              <a:rPr lang="en-US" dirty="0"/>
              <a:t>Title &amp; content slide - minimal branding</a:t>
            </a:r>
          </a:p>
        </p:txBody>
      </p:sp>
      <p:sp>
        <p:nvSpPr>
          <p:cNvPr id="22" name="Content Placeholder 2">
            <a:extLst>
              <a:ext uri="{FF2B5EF4-FFF2-40B4-BE49-F238E27FC236}">
                <a16:creationId xmlns:a16="http://schemas.microsoft.com/office/drawing/2014/main" id="{8BAA7992-FDC8-421A-A01A-0E9F869915B7}"/>
              </a:ext>
            </a:extLst>
          </p:cNvPr>
          <p:cNvSpPr>
            <a:spLocks noGrp="1"/>
          </p:cNvSpPr>
          <p:nvPr>
            <p:ph idx="19" hasCustomPrompt="1"/>
          </p:nvPr>
        </p:nvSpPr>
        <p:spPr>
          <a:xfrm>
            <a:off x="257057" y="1072844"/>
            <a:ext cx="11505095" cy="5327956"/>
          </a:xfrm>
        </p:spPr>
        <p:txBody>
          <a:bodyPr>
            <a:normAutofit/>
          </a:bodyPr>
          <a:lstStyle>
            <a:lvl1pPr marL="0" indent="0">
              <a:lnSpc>
                <a:spcPct val="150000"/>
              </a:lnSpc>
              <a:buNone/>
              <a:defRPr sz="1200" b="0" i="0">
                <a:solidFill>
                  <a:schemeClr val="accent2"/>
                </a:solidFill>
                <a:latin typeface="Arial" panose="020B0604020202020204" pitchFamily="34" charset="0"/>
                <a:cs typeface="Arial" panose="020B0604020202020204" pitchFamily="34" charset="0"/>
              </a:defRPr>
            </a:lvl1pPr>
            <a:lvl2pPr marL="457200" indent="0">
              <a:lnSpc>
                <a:spcPct val="150000"/>
              </a:lnSpc>
              <a:buNone/>
              <a:defRPr sz="1200" b="0" i="0">
                <a:solidFill>
                  <a:srgbClr val="1E1E20"/>
                </a:solidFill>
                <a:latin typeface="Arial" panose="020B0604020202020204" pitchFamily="34" charset="0"/>
                <a:cs typeface="Arial" panose="020B0604020202020204" pitchFamily="34" charset="0"/>
              </a:defRPr>
            </a:lvl2pPr>
            <a:lvl3pPr marL="914400" indent="0">
              <a:lnSpc>
                <a:spcPct val="150000"/>
              </a:lnSpc>
              <a:buNone/>
              <a:defRPr sz="1200" b="0" i="0">
                <a:solidFill>
                  <a:srgbClr val="1E1E20"/>
                </a:solidFill>
                <a:latin typeface="Arial" panose="020B0604020202020204" pitchFamily="34" charset="0"/>
                <a:cs typeface="Arial" panose="020B0604020202020204" pitchFamily="34" charset="0"/>
              </a:defRPr>
            </a:lvl3pPr>
            <a:lvl4pPr marL="1371600" indent="0">
              <a:lnSpc>
                <a:spcPct val="150000"/>
              </a:lnSpc>
              <a:buNone/>
              <a:defRPr sz="1200" b="0" i="0">
                <a:solidFill>
                  <a:srgbClr val="1E1E20"/>
                </a:solidFill>
                <a:latin typeface="Arial" panose="020B0604020202020204" pitchFamily="34" charset="0"/>
                <a:cs typeface="Arial" panose="020B0604020202020204" pitchFamily="34" charset="0"/>
              </a:defRPr>
            </a:lvl4pPr>
            <a:lvl5pPr marL="1828800" indent="0">
              <a:lnSpc>
                <a:spcPct val="150000"/>
              </a:lnSpc>
              <a:buNone/>
              <a:defRPr sz="1200" b="0" i="0">
                <a:solidFill>
                  <a:srgbClr val="1E1E20"/>
                </a:solidFill>
                <a:latin typeface="Arial" panose="020B0604020202020204" pitchFamily="34" charset="0"/>
                <a:cs typeface="Arial" panose="020B0604020202020204" pitchFamily="34" charset="0"/>
              </a:defRPr>
            </a:lvl5pPr>
          </a:lstStyle>
          <a:p>
            <a:pPr>
              <a:lnSpc>
                <a:spcPct val="150000"/>
              </a:lnSpc>
            </a:pPr>
            <a:r>
              <a:rPr lang="en-US" sz="1200" dirty="0">
                <a:solidFill>
                  <a:srgbClr val="1E1E20"/>
                </a:solidFill>
                <a:latin typeface="Arial" panose="020B0604020202020204" pitchFamily="34" charset="0"/>
                <a:ea typeface="Inter Light" panose="02000503000000020004" pitchFamily="2" charset="0"/>
                <a:cs typeface="Arial" panose="020B0604020202020204" pitchFamily="34" charset="0"/>
              </a:rPr>
              <a:t>Insert content here.</a:t>
            </a:r>
          </a:p>
        </p:txBody>
      </p:sp>
      <p:sp>
        <p:nvSpPr>
          <p:cNvPr id="24" name="Slide Number Placeholder 5">
            <a:extLst>
              <a:ext uri="{FF2B5EF4-FFF2-40B4-BE49-F238E27FC236}">
                <a16:creationId xmlns:a16="http://schemas.microsoft.com/office/drawing/2014/main" id="{07D45134-B9FF-4CA3-AFA4-BE5D55F31386}"/>
              </a:ext>
            </a:extLst>
          </p:cNvPr>
          <p:cNvSpPr>
            <a:spLocks noGrp="1"/>
          </p:cNvSpPr>
          <p:nvPr>
            <p:ph type="sldNum" sz="quarter" idx="4"/>
          </p:nvPr>
        </p:nvSpPr>
        <p:spPr>
          <a:xfrm>
            <a:off x="9363075" y="6690878"/>
            <a:ext cx="2743200" cy="121184"/>
          </a:xfrm>
          <a:prstGeom prst="rect">
            <a:avLst/>
          </a:prstGeom>
        </p:spPr>
        <p:txBody>
          <a:bodyPr vert="horz" lIns="91440" tIns="45720" rIns="91440" bIns="45720" rtlCol="0" anchor="ctr"/>
          <a:lstStyle>
            <a:lvl1pPr algn="r">
              <a:defRPr sz="1000" b="0" i="0">
                <a:solidFill>
                  <a:schemeClr val="bg1"/>
                </a:solidFill>
                <a:latin typeface="Arial" panose="020B0604020202020204" pitchFamily="34" charset="0"/>
                <a:ea typeface="Inter ExtraBold" panose="02000503000000020004" pitchFamily="2" charset="0"/>
                <a:cs typeface="Arial" panose="020B0604020202020204" pitchFamily="34" charset="0"/>
              </a:defRPr>
            </a:lvl1pPr>
          </a:lstStyle>
          <a:p>
            <a:fld id="{A5899A78-BAF7-491B-85CE-68A963FCC198}" type="slidenum">
              <a:rPr lang="en-US" smtClean="0"/>
              <a:pPr/>
              <a:t>‹#›</a:t>
            </a:fld>
            <a:endParaRPr lang="en-US" dirty="0"/>
          </a:p>
        </p:txBody>
      </p:sp>
    </p:spTree>
    <p:extLst>
      <p:ext uri="{BB962C8B-B14F-4D97-AF65-F5344CB8AC3E}">
        <p14:creationId xmlns:p14="http://schemas.microsoft.com/office/powerpoint/2010/main" val="3064372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Column Bulleted Lis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3103AB-8D0D-40B0-A88F-5906C21DEA97}"/>
              </a:ext>
            </a:extLst>
          </p:cNvPr>
          <p:cNvSpPr/>
          <p:nvPr userDrawn="1"/>
        </p:nvSpPr>
        <p:spPr>
          <a:xfrm>
            <a:off x="5115827" y="6362963"/>
            <a:ext cx="7076173" cy="495037"/>
          </a:xfrm>
          <a:prstGeom prst="rect">
            <a:avLst/>
          </a:prstGeom>
          <a:gradFill flip="none" rotWithShape="1">
            <a:gsLst>
              <a:gs pos="0">
                <a:srgbClr val="0E1A58"/>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242ED9B-DAEB-49C0-8592-CA33914AAAEA}"/>
              </a:ext>
            </a:extLst>
          </p:cNvPr>
          <p:cNvSpPr/>
          <p:nvPr userDrawn="1"/>
        </p:nvSpPr>
        <p:spPr>
          <a:xfrm>
            <a:off x="-1" y="6230304"/>
            <a:ext cx="5120641" cy="627047"/>
          </a:xfrm>
          <a:prstGeom prst="rect">
            <a:avLst/>
          </a:prstGeom>
          <a:solidFill>
            <a:srgbClr val="DF48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Content Placeholder 2">
            <a:extLst>
              <a:ext uri="{FF2B5EF4-FFF2-40B4-BE49-F238E27FC236}">
                <a16:creationId xmlns:a16="http://schemas.microsoft.com/office/drawing/2014/main" id="{ADF24D06-540E-4C8A-A95D-2ED87BCBB248}"/>
              </a:ext>
            </a:extLst>
          </p:cNvPr>
          <p:cNvSpPr>
            <a:spLocks noGrp="1"/>
          </p:cNvSpPr>
          <p:nvPr>
            <p:ph idx="13" hasCustomPrompt="1"/>
          </p:nvPr>
        </p:nvSpPr>
        <p:spPr>
          <a:xfrm>
            <a:off x="507151" y="2479319"/>
            <a:ext cx="4984011" cy="3082053"/>
          </a:xfrm>
        </p:spPr>
        <p:txBody>
          <a:bodyPr>
            <a:normAutofit/>
          </a:bodyPr>
          <a:lstStyle>
            <a:lvl1pPr marL="171450" indent="-171450">
              <a:lnSpc>
                <a:spcPts val="1800"/>
              </a:lnSpc>
              <a:spcBef>
                <a:spcPts val="0"/>
              </a:spcBef>
              <a:spcAft>
                <a:spcPts val="800"/>
              </a:spcAft>
              <a:buClr>
                <a:srgbClr val="DF4826"/>
              </a:buClr>
              <a:defRPr sz="1200" b="0" i="0">
                <a:solidFill>
                  <a:schemeClr val="accent2"/>
                </a:solidFill>
                <a:latin typeface="Arial" panose="020B0604020202020204" pitchFamily="34" charset="0"/>
                <a:ea typeface="Inter Light" panose="02000503000000020004" pitchFamily="2" charset="0"/>
                <a:cs typeface="Arial" panose="020B0604020202020204" pitchFamily="34" charset="0"/>
              </a:defRPr>
            </a:lvl1pPr>
            <a:lvl2pPr marL="457200" indent="0">
              <a:buClr>
                <a:srgbClr val="DF4826"/>
              </a:buClr>
              <a:buNone/>
              <a:defRPr sz="1200">
                <a:latin typeface="Inter Light" panose="02000503000000020004" pitchFamily="2" charset="0"/>
                <a:ea typeface="Inter Light" panose="02000503000000020004" pitchFamily="2" charset="0"/>
              </a:defRPr>
            </a:lvl2pPr>
            <a:lvl3pPr marL="914400" indent="0">
              <a:buClr>
                <a:srgbClr val="DF4826"/>
              </a:buClr>
              <a:buNone/>
              <a:defRPr sz="1200">
                <a:latin typeface="Inter Light" panose="02000503000000020004" pitchFamily="2" charset="0"/>
                <a:ea typeface="Inter Light" panose="02000503000000020004" pitchFamily="2" charset="0"/>
              </a:defRPr>
            </a:lvl3pPr>
            <a:lvl4pPr marL="1371600" indent="0">
              <a:buClr>
                <a:srgbClr val="DF4826"/>
              </a:buClr>
              <a:buNone/>
              <a:defRPr sz="1200">
                <a:latin typeface="Inter Light" panose="02000503000000020004" pitchFamily="2" charset="0"/>
                <a:ea typeface="Inter Light" panose="02000503000000020004" pitchFamily="2" charset="0"/>
              </a:defRPr>
            </a:lvl4pPr>
            <a:lvl5pPr marL="1828800" indent="0">
              <a:buClr>
                <a:srgbClr val="DF4826"/>
              </a:buClr>
              <a:buNone/>
              <a:defRPr sz="1200">
                <a:latin typeface="Inter Light" panose="02000503000000020004" pitchFamily="2" charset="0"/>
                <a:ea typeface="Inter Light" panose="02000503000000020004" pitchFamily="2" charset="0"/>
              </a:defRPr>
            </a:lvl5pPr>
          </a:lstStyle>
          <a:p>
            <a:pPr lvl="0"/>
            <a:r>
              <a:rPr lang="en-US" dirty="0"/>
              <a:t>Lorem Ipsum</a:t>
            </a:r>
          </a:p>
          <a:p>
            <a:pPr lvl="0"/>
            <a:endParaRPr lang="en-US" dirty="0"/>
          </a:p>
        </p:txBody>
      </p:sp>
      <p:sp>
        <p:nvSpPr>
          <p:cNvPr id="32" name="Content Placeholder 2">
            <a:extLst>
              <a:ext uri="{FF2B5EF4-FFF2-40B4-BE49-F238E27FC236}">
                <a16:creationId xmlns:a16="http://schemas.microsoft.com/office/drawing/2014/main" id="{A3558BBC-6973-414A-A1A2-3A7316E960BE}"/>
              </a:ext>
            </a:extLst>
          </p:cNvPr>
          <p:cNvSpPr>
            <a:spLocks noGrp="1"/>
          </p:cNvSpPr>
          <p:nvPr>
            <p:ph idx="14" hasCustomPrompt="1"/>
          </p:nvPr>
        </p:nvSpPr>
        <p:spPr>
          <a:xfrm>
            <a:off x="5822102" y="1707944"/>
            <a:ext cx="4984011" cy="580610"/>
          </a:xfrm>
        </p:spPr>
        <p:txBody>
          <a:bodyPr>
            <a:normAutofit/>
          </a:bodyPr>
          <a:lstStyle>
            <a:lvl1pPr marL="0" indent="0">
              <a:lnSpc>
                <a:spcPct val="100000"/>
              </a:lnSpc>
              <a:spcBef>
                <a:spcPts val="0"/>
              </a:spcBef>
              <a:buNone/>
              <a:defRPr sz="1600">
                <a:solidFill>
                  <a:srgbClr val="0E1A58"/>
                </a:solidFill>
                <a:latin typeface="Inter SemiBold" panose="02000503000000020004" pitchFamily="2" charset="0"/>
                <a:ea typeface="Inter SemiBold" panose="02000503000000020004" pitchFamily="2"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sz="1600" b="1" dirty="0">
                <a:solidFill>
                  <a:srgbClr val="0E1A58"/>
                </a:solidFill>
                <a:latin typeface="Inter SemiBold" panose="02000503000000020004" pitchFamily="2" charset="0"/>
                <a:ea typeface="Inter SemiBold" panose="02000503000000020004" pitchFamily="2" charset="0"/>
                <a:cs typeface="Arial" panose="020B0604020202020204" pitchFamily="34" charset="0"/>
              </a:rPr>
              <a:t>Lorem ipsum title can go here on one line or on two lines.</a:t>
            </a:r>
          </a:p>
        </p:txBody>
      </p:sp>
      <p:sp>
        <p:nvSpPr>
          <p:cNvPr id="33" name="Content Placeholder 2">
            <a:extLst>
              <a:ext uri="{FF2B5EF4-FFF2-40B4-BE49-F238E27FC236}">
                <a16:creationId xmlns:a16="http://schemas.microsoft.com/office/drawing/2014/main" id="{5D113FBB-770A-4820-BFC5-EE55C5CAD15B}"/>
              </a:ext>
            </a:extLst>
          </p:cNvPr>
          <p:cNvSpPr>
            <a:spLocks noGrp="1"/>
          </p:cNvSpPr>
          <p:nvPr>
            <p:ph idx="15" hasCustomPrompt="1"/>
          </p:nvPr>
        </p:nvSpPr>
        <p:spPr>
          <a:xfrm>
            <a:off x="5822101" y="2479319"/>
            <a:ext cx="4984011" cy="3082053"/>
          </a:xfrm>
        </p:spPr>
        <p:txBody>
          <a:bodyPr>
            <a:normAutofit/>
          </a:bodyPr>
          <a:lstStyle>
            <a:lvl1pPr marL="171450" indent="-171450">
              <a:lnSpc>
                <a:spcPts val="1800"/>
              </a:lnSpc>
              <a:spcBef>
                <a:spcPts val="0"/>
              </a:spcBef>
              <a:spcAft>
                <a:spcPts val="800"/>
              </a:spcAft>
              <a:buClr>
                <a:srgbClr val="DF4826"/>
              </a:buClr>
              <a:defRPr sz="1200" b="0" i="0">
                <a:solidFill>
                  <a:schemeClr val="accent2"/>
                </a:solidFill>
                <a:latin typeface="Arial" panose="020B0604020202020204" pitchFamily="34" charset="0"/>
                <a:ea typeface="Inter Light" panose="02000503000000020004" pitchFamily="2" charset="0"/>
                <a:cs typeface="Arial" panose="020B0604020202020204" pitchFamily="34" charset="0"/>
              </a:defRPr>
            </a:lvl1pPr>
            <a:lvl2pPr marL="457200" indent="0">
              <a:buClr>
                <a:srgbClr val="DF4826"/>
              </a:buClr>
              <a:buNone/>
              <a:defRPr sz="1200">
                <a:latin typeface="Inter Light" panose="02000503000000020004" pitchFamily="2" charset="0"/>
                <a:ea typeface="Inter Light" panose="02000503000000020004" pitchFamily="2" charset="0"/>
              </a:defRPr>
            </a:lvl2pPr>
            <a:lvl3pPr marL="914400" indent="0">
              <a:buClr>
                <a:srgbClr val="DF4826"/>
              </a:buClr>
              <a:buNone/>
              <a:defRPr sz="1200">
                <a:latin typeface="Inter Light" panose="02000503000000020004" pitchFamily="2" charset="0"/>
                <a:ea typeface="Inter Light" panose="02000503000000020004" pitchFamily="2" charset="0"/>
              </a:defRPr>
            </a:lvl3pPr>
            <a:lvl4pPr marL="1371600" indent="0">
              <a:buClr>
                <a:srgbClr val="DF4826"/>
              </a:buClr>
              <a:buNone/>
              <a:defRPr sz="1200">
                <a:latin typeface="Inter Light" panose="02000503000000020004" pitchFamily="2" charset="0"/>
                <a:ea typeface="Inter Light" panose="02000503000000020004" pitchFamily="2" charset="0"/>
              </a:defRPr>
            </a:lvl4pPr>
            <a:lvl5pPr marL="1828800" indent="0">
              <a:buClr>
                <a:srgbClr val="DF4826"/>
              </a:buClr>
              <a:buNone/>
              <a:defRPr sz="1200">
                <a:latin typeface="Inter Light" panose="02000503000000020004" pitchFamily="2" charset="0"/>
                <a:ea typeface="Inter Light" panose="02000503000000020004" pitchFamily="2" charset="0"/>
              </a:defRPr>
            </a:lvl5pPr>
          </a:lstStyle>
          <a:p>
            <a:pPr lvl="0"/>
            <a:r>
              <a:rPr lang="en-US" dirty="0"/>
              <a:t>Lorem Ipsum</a:t>
            </a:r>
          </a:p>
          <a:p>
            <a:pPr lvl="0"/>
            <a:endParaRPr lang="en-US" dirty="0"/>
          </a:p>
        </p:txBody>
      </p:sp>
      <p:sp>
        <p:nvSpPr>
          <p:cNvPr id="12" name="Slide Number Placeholder 5">
            <a:extLst>
              <a:ext uri="{FF2B5EF4-FFF2-40B4-BE49-F238E27FC236}">
                <a16:creationId xmlns:a16="http://schemas.microsoft.com/office/drawing/2014/main" id="{B5A42C4D-78E8-423C-9C20-4C9E721CEEF9}"/>
              </a:ext>
            </a:extLst>
          </p:cNvPr>
          <p:cNvSpPr>
            <a:spLocks noGrp="1"/>
          </p:cNvSpPr>
          <p:nvPr>
            <p:ph type="sldNum" sz="quarter" idx="4"/>
          </p:nvPr>
        </p:nvSpPr>
        <p:spPr>
          <a:xfrm>
            <a:off x="9363075" y="6427918"/>
            <a:ext cx="2743200" cy="365125"/>
          </a:xfrm>
          <a:prstGeom prst="rect">
            <a:avLst/>
          </a:prstGeom>
        </p:spPr>
        <p:txBody>
          <a:bodyPr vert="horz" lIns="91440" tIns="45720" rIns="91440" bIns="45720" rtlCol="0" anchor="ctr"/>
          <a:lstStyle>
            <a:lvl1pPr algn="r">
              <a:defRPr sz="1000" b="0" i="0">
                <a:solidFill>
                  <a:schemeClr val="bg1"/>
                </a:solidFill>
                <a:latin typeface="Arial" panose="020B0604020202020204" pitchFamily="34" charset="0"/>
                <a:ea typeface="Inter ExtraBold" panose="02000503000000020004" pitchFamily="2" charset="0"/>
                <a:cs typeface="Arial" panose="020B0604020202020204" pitchFamily="34" charset="0"/>
              </a:defRPr>
            </a:lvl1pPr>
          </a:lstStyle>
          <a:p>
            <a:fld id="{A5899A78-BAF7-491B-85CE-68A963FCC198}" type="slidenum">
              <a:rPr lang="en-US" smtClean="0"/>
              <a:pPr/>
              <a:t>‹#›</a:t>
            </a:fld>
            <a:endParaRPr lang="en-US" dirty="0"/>
          </a:p>
        </p:txBody>
      </p:sp>
      <p:sp>
        <p:nvSpPr>
          <p:cNvPr id="14" name="TextBox 13">
            <a:extLst>
              <a:ext uri="{FF2B5EF4-FFF2-40B4-BE49-F238E27FC236}">
                <a16:creationId xmlns:a16="http://schemas.microsoft.com/office/drawing/2014/main" id="{54E40400-2102-4D49-9C1B-6EAE962CC768}"/>
              </a:ext>
            </a:extLst>
          </p:cNvPr>
          <p:cNvSpPr txBox="1"/>
          <p:nvPr userDrawn="1"/>
        </p:nvSpPr>
        <p:spPr>
          <a:xfrm>
            <a:off x="195711" y="6396450"/>
            <a:ext cx="2576891" cy="276999"/>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b="0" i="0" dirty="0">
                <a:solidFill>
                  <a:schemeClr val="bg1"/>
                </a:solidFill>
                <a:latin typeface="Arial" panose="020B0604020202020204" pitchFamily="34" charset="0"/>
                <a:ea typeface="Inter Light" panose="02000503000000020004" pitchFamily="2" charset="0"/>
                <a:cs typeface="Arial" panose="020B0604020202020204" pitchFamily="34" charset="0"/>
              </a:rPr>
              <a:t>ZT CONFIDENTIAL © Copyright 2022 ZT Systems Inc.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600" b="0" i="0" dirty="0">
                <a:solidFill>
                  <a:schemeClr val="bg1"/>
                </a:solidFill>
                <a:latin typeface="Arial" panose="020B0604020202020204" pitchFamily="34" charset="0"/>
                <a:ea typeface="Inter Light" panose="02000503000000020004" pitchFamily="2" charset="0"/>
                <a:cs typeface="Arial" panose="020B0604020202020204" pitchFamily="34" charset="0"/>
              </a:rPr>
              <a:t>The information contained herein is subject to change without notice.</a:t>
            </a:r>
          </a:p>
        </p:txBody>
      </p:sp>
      <p:sp>
        <p:nvSpPr>
          <p:cNvPr id="23" name="Content Placeholder 2">
            <a:extLst>
              <a:ext uri="{FF2B5EF4-FFF2-40B4-BE49-F238E27FC236}">
                <a16:creationId xmlns:a16="http://schemas.microsoft.com/office/drawing/2014/main" id="{14546BC4-D0DC-CD41-BF73-3246B727E2F5}"/>
              </a:ext>
            </a:extLst>
          </p:cNvPr>
          <p:cNvSpPr>
            <a:spLocks noGrp="1"/>
          </p:cNvSpPr>
          <p:nvPr>
            <p:ph idx="1" hasCustomPrompt="1"/>
          </p:nvPr>
        </p:nvSpPr>
        <p:spPr>
          <a:xfrm>
            <a:off x="507150" y="1707943"/>
            <a:ext cx="4984011" cy="580610"/>
          </a:xfrm>
        </p:spPr>
        <p:txBody>
          <a:bodyPr>
            <a:noAutofit/>
          </a:bodyPr>
          <a:lstStyle>
            <a:lvl1pPr marL="0" indent="0">
              <a:lnSpc>
                <a:spcPct val="100000"/>
              </a:lnSpc>
              <a:spcBef>
                <a:spcPts val="0"/>
              </a:spcBef>
              <a:buNone/>
              <a:defRPr sz="1600" b="1" i="0">
                <a:latin typeface="Arial" panose="020B0604020202020204" pitchFamily="34" charset="0"/>
                <a:cs typeface="Arial" panose="020B0604020202020204" pitchFamily="34" charset="0"/>
              </a:defRPr>
            </a:lvl1pPr>
            <a:lvl2pPr marL="457200" indent="0">
              <a:lnSpc>
                <a:spcPct val="100000"/>
              </a:lnSpc>
              <a:buNone/>
              <a:defRPr sz="1600" b="1" i="0">
                <a:latin typeface="Arial" panose="020B0604020202020204" pitchFamily="34" charset="0"/>
                <a:cs typeface="Arial" panose="020B0604020202020204" pitchFamily="34" charset="0"/>
              </a:defRPr>
            </a:lvl2pPr>
            <a:lvl3pPr marL="914400" indent="0">
              <a:lnSpc>
                <a:spcPct val="100000"/>
              </a:lnSpc>
              <a:buNone/>
              <a:defRPr sz="1600" b="1" i="0">
                <a:latin typeface="Arial" panose="020B0604020202020204" pitchFamily="34" charset="0"/>
                <a:cs typeface="Arial" panose="020B0604020202020204" pitchFamily="34" charset="0"/>
              </a:defRPr>
            </a:lvl3pPr>
            <a:lvl4pPr marL="1371600" indent="0">
              <a:lnSpc>
                <a:spcPct val="100000"/>
              </a:lnSpc>
              <a:buNone/>
              <a:defRPr sz="1600" b="1" i="0">
                <a:latin typeface="Arial" panose="020B0604020202020204" pitchFamily="34" charset="0"/>
                <a:cs typeface="Arial" panose="020B0604020202020204" pitchFamily="34" charset="0"/>
              </a:defRPr>
            </a:lvl4pPr>
            <a:lvl5pPr marL="1828800" indent="0">
              <a:lnSpc>
                <a:spcPct val="100000"/>
              </a:lnSpc>
              <a:buNone/>
              <a:defRPr sz="1600" b="1" i="0">
                <a:latin typeface="Arial" panose="020B0604020202020204" pitchFamily="34" charset="0"/>
                <a:cs typeface="Arial" panose="020B0604020202020204" pitchFamily="34" charset="0"/>
              </a:defRPr>
            </a:lvl5pPr>
          </a:lstStyle>
          <a:p>
            <a:r>
              <a:rPr lang="en-US" sz="1600" b="1" dirty="0">
                <a:solidFill>
                  <a:srgbClr val="0E1A58"/>
                </a:solidFill>
                <a:latin typeface="Arial" panose="020B0604020202020204" pitchFamily="34" charset="0"/>
                <a:ea typeface="Inter SemiBold" panose="02000503000000020004" pitchFamily="2" charset="0"/>
                <a:cs typeface="Arial" panose="020B0604020202020204" pitchFamily="34" charset="0"/>
              </a:rPr>
              <a:t>Lorem ipsum title can go here on one line or on two lines.</a:t>
            </a:r>
          </a:p>
        </p:txBody>
      </p:sp>
      <p:sp>
        <p:nvSpPr>
          <p:cNvPr id="16" name="Content Placeholder 2">
            <a:extLst>
              <a:ext uri="{FF2B5EF4-FFF2-40B4-BE49-F238E27FC236}">
                <a16:creationId xmlns:a16="http://schemas.microsoft.com/office/drawing/2014/main" id="{2C3FD913-5323-814C-9104-EEFB6FA03918}"/>
              </a:ext>
            </a:extLst>
          </p:cNvPr>
          <p:cNvSpPr>
            <a:spLocks noGrp="1"/>
          </p:cNvSpPr>
          <p:nvPr>
            <p:ph idx="16" hasCustomPrompt="1"/>
          </p:nvPr>
        </p:nvSpPr>
        <p:spPr>
          <a:xfrm>
            <a:off x="507152" y="481917"/>
            <a:ext cx="8212091" cy="584770"/>
          </a:xfrm>
        </p:spPr>
        <p:txBody>
          <a:bodyPr>
            <a:normAutofit/>
          </a:bodyPr>
          <a:lstStyle>
            <a:lvl1pPr marL="0" indent="0">
              <a:lnSpc>
                <a:spcPct val="100000"/>
              </a:lnSpc>
              <a:buNone/>
              <a:defRPr sz="3000" b="1" i="0">
                <a:latin typeface="Arial" panose="020B0604020202020204" pitchFamily="34" charset="0"/>
                <a:cs typeface="Arial" panose="020B0604020202020204" pitchFamily="34" charset="0"/>
              </a:defRPr>
            </a:lvl1pPr>
            <a:lvl2pPr marL="457200" indent="0">
              <a:buNone/>
              <a:defRPr sz="3000" b="1" i="0">
                <a:latin typeface="Arial" panose="020B0604020202020204" pitchFamily="34" charset="0"/>
                <a:cs typeface="Arial" panose="020B0604020202020204" pitchFamily="34" charset="0"/>
              </a:defRPr>
            </a:lvl2pPr>
            <a:lvl3pPr marL="914400" indent="0">
              <a:buNone/>
              <a:defRPr sz="3000" b="1" i="0">
                <a:latin typeface="Arial" panose="020B0604020202020204" pitchFamily="34" charset="0"/>
                <a:cs typeface="Arial" panose="020B0604020202020204" pitchFamily="34" charset="0"/>
              </a:defRPr>
            </a:lvl3pPr>
            <a:lvl4pPr marL="1371600" indent="0">
              <a:buNone/>
              <a:defRPr sz="3000" b="1" i="0">
                <a:latin typeface="Arial" panose="020B0604020202020204" pitchFamily="34" charset="0"/>
                <a:cs typeface="Arial" panose="020B0604020202020204" pitchFamily="34" charset="0"/>
              </a:defRPr>
            </a:lvl4pPr>
            <a:lvl5pPr marL="1828800" indent="0">
              <a:buNone/>
              <a:defRPr sz="3000" b="1" i="0">
                <a:latin typeface="Arial" panose="020B0604020202020204" pitchFamily="34" charset="0"/>
                <a:cs typeface="Arial" panose="020B0604020202020204" pitchFamily="34" charset="0"/>
              </a:defRPr>
            </a:lvl5pPr>
          </a:lstStyle>
          <a:p>
            <a:pPr lvl="0"/>
            <a:r>
              <a:rPr lang="en-US" dirty="0"/>
              <a:t>Lorem ipsum title can go here.</a:t>
            </a:r>
          </a:p>
        </p:txBody>
      </p:sp>
    </p:spTree>
    <p:extLst>
      <p:ext uri="{BB962C8B-B14F-4D97-AF65-F5344CB8AC3E}">
        <p14:creationId xmlns:p14="http://schemas.microsoft.com/office/powerpoint/2010/main" val="938517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Breaker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5D57D81-53DD-4D39-BEE2-780DF0F186D1}"/>
              </a:ext>
            </a:extLst>
          </p:cNvPr>
          <p:cNvSpPr/>
          <p:nvPr userDrawn="1"/>
        </p:nvSpPr>
        <p:spPr>
          <a:xfrm>
            <a:off x="0" y="1"/>
            <a:ext cx="12192001" cy="6858000"/>
          </a:xfrm>
          <a:prstGeom prst="rect">
            <a:avLst/>
          </a:prstGeom>
          <a:gradFill flip="none" rotWithShape="1">
            <a:gsLst>
              <a:gs pos="0">
                <a:srgbClr val="0E1A58"/>
              </a:gs>
              <a:gs pos="100000">
                <a:schemeClr val="accent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picture containing arrow&#10;&#10;Description automatically generated">
            <a:extLst>
              <a:ext uri="{FF2B5EF4-FFF2-40B4-BE49-F238E27FC236}">
                <a16:creationId xmlns:a16="http://schemas.microsoft.com/office/drawing/2014/main" id="{9981AC3F-A423-4CEF-846B-57DDBD87FAA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472239" y="0"/>
            <a:ext cx="5719762" cy="6858000"/>
          </a:xfrm>
          <a:prstGeom prst="rect">
            <a:avLst/>
          </a:prstGeom>
        </p:spPr>
      </p:pic>
      <p:pic>
        <p:nvPicPr>
          <p:cNvPr id="25" name="Graphic 24">
            <a:extLst>
              <a:ext uri="{FF2B5EF4-FFF2-40B4-BE49-F238E27FC236}">
                <a16:creationId xmlns:a16="http://schemas.microsoft.com/office/drawing/2014/main" id="{77040F16-8AB1-41C2-9DFF-89C1E0C457A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40721" y="554067"/>
            <a:ext cx="879606" cy="351842"/>
          </a:xfrm>
          <a:prstGeom prst="rect">
            <a:avLst/>
          </a:prstGeom>
        </p:spPr>
      </p:pic>
      <p:sp>
        <p:nvSpPr>
          <p:cNvPr id="26" name="Content Placeholder 2">
            <a:extLst>
              <a:ext uri="{FF2B5EF4-FFF2-40B4-BE49-F238E27FC236}">
                <a16:creationId xmlns:a16="http://schemas.microsoft.com/office/drawing/2014/main" id="{E72786C3-B41A-4014-8C62-3B1A48F5E6EB}"/>
              </a:ext>
            </a:extLst>
          </p:cNvPr>
          <p:cNvSpPr>
            <a:spLocks noGrp="1"/>
          </p:cNvSpPr>
          <p:nvPr>
            <p:ph sz="half" idx="10" hasCustomPrompt="1"/>
          </p:nvPr>
        </p:nvSpPr>
        <p:spPr>
          <a:xfrm>
            <a:off x="519422" y="2134200"/>
            <a:ext cx="7091054" cy="1494357"/>
          </a:xfrm>
        </p:spPr>
        <p:txBody>
          <a:bodyPr>
            <a:noAutofit/>
          </a:bodyPr>
          <a:lstStyle>
            <a:lvl1pPr marL="0" indent="0">
              <a:lnSpc>
                <a:spcPct val="100000"/>
              </a:lnSpc>
              <a:buNone/>
              <a:defRPr sz="4500" b="1" i="0">
                <a:solidFill>
                  <a:schemeClr val="bg1"/>
                </a:solidFill>
                <a:latin typeface="Arial" panose="020B0604020202020204" pitchFamily="34" charset="0"/>
                <a:ea typeface="Inter ExtraBold" panose="02000503000000020004" pitchFamily="2" charset="0"/>
                <a:cs typeface="Arial" panose="020B0604020202020204" pitchFamily="34" charset="0"/>
              </a:defRPr>
            </a:lvl1pPr>
          </a:lstStyle>
          <a:p>
            <a:pPr lvl="0"/>
            <a:r>
              <a:rPr lang="en-US" dirty="0"/>
              <a:t>Lorem ipsum breaker</a:t>
            </a:r>
            <a:br>
              <a:rPr lang="en-US" dirty="0"/>
            </a:br>
            <a:r>
              <a:rPr lang="en-US" dirty="0"/>
              <a:t>slide goes on two lines.</a:t>
            </a:r>
          </a:p>
        </p:txBody>
      </p:sp>
      <p:sp>
        <p:nvSpPr>
          <p:cNvPr id="15" name="Content Placeholder 2">
            <a:extLst>
              <a:ext uri="{FF2B5EF4-FFF2-40B4-BE49-F238E27FC236}">
                <a16:creationId xmlns:a16="http://schemas.microsoft.com/office/drawing/2014/main" id="{0D8CC917-E8E1-294B-AD55-D4D56307D890}"/>
              </a:ext>
            </a:extLst>
          </p:cNvPr>
          <p:cNvSpPr>
            <a:spLocks noGrp="1"/>
          </p:cNvSpPr>
          <p:nvPr>
            <p:ph idx="11" hasCustomPrompt="1"/>
          </p:nvPr>
        </p:nvSpPr>
        <p:spPr>
          <a:xfrm>
            <a:off x="519421" y="3851257"/>
            <a:ext cx="5753907" cy="757173"/>
          </a:xfrm>
        </p:spPr>
        <p:txBody>
          <a:bodyPr>
            <a:normAutofit/>
          </a:bodyPr>
          <a:lstStyle>
            <a:lvl1pPr marL="0" indent="0">
              <a:lnSpc>
                <a:spcPct val="100000"/>
              </a:lnSpc>
              <a:buNone/>
              <a:defRPr sz="1600" b="0" i="0">
                <a:solidFill>
                  <a:schemeClr val="bg1"/>
                </a:solidFill>
                <a:latin typeface="Arial" panose="020B0604020202020204" pitchFamily="34" charset="0"/>
                <a:cs typeface="Arial" panose="020B0604020202020204" pitchFamily="34" charset="0"/>
              </a:defRPr>
            </a:lvl1pPr>
            <a:lvl2pPr marL="457200" indent="0">
              <a:lnSpc>
                <a:spcPct val="100000"/>
              </a:lnSpc>
              <a:buNone/>
              <a:defRPr sz="1600" b="0" i="0">
                <a:solidFill>
                  <a:schemeClr val="bg1"/>
                </a:solidFill>
                <a:latin typeface="Arial" panose="020B0604020202020204" pitchFamily="34" charset="0"/>
                <a:cs typeface="Arial" panose="020B0604020202020204" pitchFamily="34" charset="0"/>
              </a:defRPr>
            </a:lvl2pPr>
            <a:lvl3pPr marL="914400" indent="0">
              <a:lnSpc>
                <a:spcPct val="100000"/>
              </a:lnSpc>
              <a:buNone/>
              <a:defRPr sz="1600" b="0" i="0">
                <a:solidFill>
                  <a:schemeClr val="bg1"/>
                </a:solidFill>
                <a:latin typeface="Arial" panose="020B0604020202020204" pitchFamily="34" charset="0"/>
                <a:cs typeface="Arial" panose="020B0604020202020204" pitchFamily="34" charset="0"/>
              </a:defRPr>
            </a:lvl3pPr>
            <a:lvl4pPr marL="1371600" indent="0">
              <a:lnSpc>
                <a:spcPct val="100000"/>
              </a:lnSpc>
              <a:buNone/>
              <a:defRPr sz="1600" b="0" i="0">
                <a:solidFill>
                  <a:schemeClr val="bg1"/>
                </a:solidFill>
                <a:latin typeface="Arial" panose="020B0604020202020204" pitchFamily="34" charset="0"/>
                <a:cs typeface="Arial" panose="020B0604020202020204" pitchFamily="34" charset="0"/>
              </a:defRPr>
            </a:lvl4pPr>
            <a:lvl5pPr marL="1828800" indent="0">
              <a:lnSpc>
                <a:spcPct val="100000"/>
              </a:lnSpc>
              <a:buNone/>
              <a:defRPr sz="1600" b="0" i="0">
                <a:solidFill>
                  <a:schemeClr val="bg1"/>
                </a:solidFill>
                <a:latin typeface="Arial" panose="020B0604020202020204" pitchFamily="34" charset="0"/>
                <a:cs typeface="Arial" panose="020B0604020202020204" pitchFamily="34" charset="0"/>
              </a:defRPr>
            </a:lvl5pPr>
          </a:lstStyle>
          <a:p>
            <a:r>
              <a:rPr lang="en-US" sz="1600" dirty="0">
                <a:solidFill>
                  <a:schemeClr val="bg1"/>
                </a:solidFill>
                <a:latin typeface="Arial" panose="020B0604020202020204" pitchFamily="34" charset="0"/>
                <a:ea typeface="Inter Light" panose="02000503000000020004" pitchFamily="2" charset="0"/>
                <a:cs typeface="Arial" panose="020B0604020202020204" pitchFamily="34" charset="0"/>
              </a:rPr>
              <a:t>Lorem ipsum dolor sit </a:t>
            </a:r>
            <a:r>
              <a:rPr lang="en-US" sz="1600" dirty="0" err="1">
                <a:solidFill>
                  <a:schemeClr val="bg1"/>
                </a:solidFill>
                <a:latin typeface="Arial" panose="020B0604020202020204" pitchFamily="34" charset="0"/>
                <a:ea typeface="Inter Light" panose="02000503000000020004" pitchFamily="2" charset="0"/>
                <a:cs typeface="Arial" panose="020B0604020202020204" pitchFamily="34" charset="0"/>
              </a:rPr>
              <a:t>amet</a:t>
            </a:r>
            <a:r>
              <a:rPr lang="en-US" sz="1600" dirty="0">
                <a:solidFill>
                  <a:schemeClr val="bg1"/>
                </a:solidFill>
                <a:latin typeface="Arial" panose="020B0604020202020204" pitchFamily="34" charset="0"/>
                <a:ea typeface="Inter Light" panose="02000503000000020004" pitchFamily="2" charset="0"/>
                <a:cs typeface="Arial" panose="020B0604020202020204" pitchFamily="34" charset="0"/>
              </a:rPr>
              <a:t> </a:t>
            </a:r>
            <a:r>
              <a:rPr lang="en-US" sz="1600" dirty="0" err="1">
                <a:solidFill>
                  <a:schemeClr val="bg1"/>
                </a:solidFill>
                <a:latin typeface="Arial" panose="020B0604020202020204" pitchFamily="34" charset="0"/>
                <a:ea typeface="Inter Light" panose="02000503000000020004" pitchFamily="2" charset="0"/>
                <a:cs typeface="Arial" panose="020B0604020202020204" pitchFamily="34" charset="0"/>
              </a:rPr>
              <a:t>consectetuer</a:t>
            </a:r>
            <a:r>
              <a:rPr lang="en-US" sz="1600" dirty="0">
                <a:solidFill>
                  <a:schemeClr val="bg1"/>
                </a:solidFill>
                <a:latin typeface="Arial" panose="020B0604020202020204" pitchFamily="34" charset="0"/>
                <a:ea typeface="Inter Light" panose="02000503000000020004" pitchFamily="2" charset="0"/>
                <a:cs typeface="Arial" panose="020B0604020202020204" pitchFamily="34" charset="0"/>
              </a:rPr>
              <a:t>, sub-header can </a:t>
            </a:r>
            <a:br>
              <a:rPr lang="en-US" sz="1600" dirty="0">
                <a:solidFill>
                  <a:schemeClr val="bg1"/>
                </a:solidFill>
                <a:latin typeface="Arial" panose="020B0604020202020204" pitchFamily="34" charset="0"/>
                <a:ea typeface="Inter Light" panose="02000503000000020004" pitchFamily="2" charset="0"/>
                <a:cs typeface="Arial" panose="020B0604020202020204" pitchFamily="34" charset="0"/>
              </a:rPr>
            </a:br>
            <a:r>
              <a:rPr lang="en-US" sz="1600" dirty="0">
                <a:solidFill>
                  <a:schemeClr val="bg1"/>
                </a:solidFill>
                <a:latin typeface="Arial" panose="020B0604020202020204" pitchFamily="34" charset="0"/>
                <a:ea typeface="Inter Light" panose="02000503000000020004" pitchFamily="2" charset="0"/>
                <a:cs typeface="Arial" panose="020B0604020202020204" pitchFamily="34" charset="0"/>
              </a:rPr>
              <a:t>go on two or three lines to describe the following slides.</a:t>
            </a:r>
          </a:p>
        </p:txBody>
      </p:sp>
      <p:sp>
        <p:nvSpPr>
          <p:cNvPr id="10" name="TextBox 9">
            <a:extLst>
              <a:ext uri="{FF2B5EF4-FFF2-40B4-BE49-F238E27FC236}">
                <a16:creationId xmlns:a16="http://schemas.microsoft.com/office/drawing/2014/main" id="{E03F9308-D5DE-4B3C-B52A-AF917CD8FE62}"/>
              </a:ext>
            </a:extLst>
          </p:cNvPr>
          <p:cNvSpPr txBox="1"/>
          <p:nvPr userDrawn="1"/>
        </p:nvSpPr>
        <p:spPr>
          <a:xfrm>
            <a:off x="195711" y="6396450"/>
            <a:ext cx="2576891" cy="276999"/>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b="0" i="0" dirty="0">
                <a:solidFill>
                  <a:schemeClr val="bg1"/>
                </a:solidFill>
                <a:latin typeface="Arial" panose="020B0604020202020204" pitchFamily="34" charset="0"/>
                <a:ea typeface="Inter Light" panose="02000503000000020004" pitchFamily="2" charset="0"/>
                <a:cs typeface="Arial" panose="020B0604020202020204" pitchFamily="34" charset="0"/>
              </a:rPr>
              <a:t>ZT CONFIDENTIAL © Copyright 2022 ZT Systems Inc.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600" b="0" i="0" dirty="0">
                <a:solidFill>
                  <a:schemeClr val="bg1"/>
                </a:solidFill>
                <a:latin typeface="Arial" panose="020B0604020202020204" pitchFamily="34" charset="0"/>
                <a:ea typeface="Inter Light" panose="02000503000000020004" pitchFamily="2" charset="0"/>
                <a:cs typeface="Arial" panose="020B0604020202020204" pitchFamily="34" charset="0"/>
              </a:rPr>
              <a:t>The information contained herein is subject to change without notice.</a:t>
            </a:r>
          </a:p>
        </p:txBody>
      </p:sp>
    </p:spTree>
    <p:extLst>
      <p:ext uri="{BB962C8B-B14F-4D97-AF65-F5344CB8AC3E}">
        <p14:creationId xmlns:p14="http://schemas.microsoft.com/office/powerpoint/2010/main" val="2946367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range Breaker Slide">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3EA0BC9-269A-44DB-8EF3-3C9BF4A1925E}"/>
              </a:ext>
            </a:extLst>
          </p:cNvPr>
          <p:cNvGrpSpPr/>
          <p:nvPr userDrawn="1"/>
        </p:nvGrpSpPr>
        <p:grpSpPr>
          <a:xfrm>
            <a:off x="-1" y="0"/>
            <a:ext cx="12192001" cy="6858001"/>
            <a:chOff x="-1" y="0"/>
            <a:chExt cx="12192001" cy="6858001"/>
          </a:xfrm>
        </p:grpSpPr>
        <p:sp>
          <p:nvSpPr>
            <p:cNvPr id="11" name="Rectangle 10">
              <a:extLst>
                <a:ext uri="{FF2B5EF4-FFF2-40B4-BE49-F238E27FC236}">
                  <a16:creationId xmlns:a16="http://schemas.microsoft.com/office/drawing/2014/main" id="{D614DB8F-7378-4EE8-A6F3-CE220565085F}"/>
                </a:ext>
              </a:extLst>
            </p:cNvPr>
            <p:cNvSpPr/>
            <p:nvPr/>
          </p:nvSpPr>
          <p:spPr>
            <a:xfrm>
              <a:off x="-1" y="0"/>
              <a:ext cx="12192001" cy="6858000"/>
            </a:xfrm>
            <a:prstGeom prst="rect">
              <a:avLst/>
            </a:prstGeom>
            <a:gradFill flip="none" rotWithShape="1">
              <a:gsLst>
                <a:gs pos="23000">
                  <a:srgbClr val="DF4826"/>
                </a:gs>
                <a:gs pos="100000">
                  <a:srgbClr val="FBA7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1EF18729-BB69-464B-BBF7-E6D747CE0049}"/>
                </a:ext>
              </a:extLst>
            </p:cNvPr>
            <p:cNvPicPr>
              <a:picLocks noChangeAspect="1"/>
            </p:cNvPicPr>
            <p:nvPr/>
          </p:nvPicPr>
          <p:blipFill rotWithShape="1">
            <a:blip r:embed="rId2" cstate="screen">
              <a:lum bright="100000"/>
              <a:alphaModFix amt="61000"/>
              <a:extLst>
                <a:ext uri="{28A0092B-C50C-407E-A947-70E740481C1C}">
                  <a14:useLocalDpi xmlns:a14="http://schemas.microsoft.com/office/drawing/2010/main"/>
                </a:ext>
                <a:ext uri="{96DAC541-7B7A-43D3-8B79-37D633B846F1}">
                  <asvg:svgBlip xmlns:asvg="http://schemas.microsoft.com/office/drawing/2016/SVG/main" r:embed="rId3"/>
                </a:ext>
              </a:extLst>
            </a:blip>
            <a:srcRect l="50501" t="1677" r="1281" b="35796"/>
            <a:stretch/>
          </p:blipFill>
          <p:spPr>
            <a:xfrm>
              <a:off x="-1" y="1"/>
              <a:ext cx="12192001" cy="6858000"/>
            </a:xfrm>
            <a:prstGeom prst="rect">
              <a:avLst/>
            </a:prstGeom>
          </p:spPr>
        </p:pic>
      </p:grpSp>
      <p:pic>
        <p:nvPicPr>
          <p:cNvPr id="25" name="Graphic 24">
            <a:extLst>
              <a:ext uri="{FF2B5EF4-FFF2-40B4-BE49-F238E27FC236}">
                <a16:creationId xmlns:a16="http://schemas.microsoft.com/office/drawing/2014/main" id="{77040F16-8AB1-41C2-9DFF-89C1E0C457A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0721" y="554067"/>
            <a:ext cx="879606" cy="351842"/>
          </a:xfrm>
          <a:prstGeom prst="rect">
            <a:avLst/>
          </a:prstGeom>
        </p:spPr>
      </p:pic>
      <p:sp>
        <p:nvSpPr>
          <p:cNvPr id="16" name="Content Placeholder 2">
            <a:extLst>
              <a:ext uri="{FF2B5EF4-FFF2-40B4-BE49-F238E27FC236}">
                <a16:creationId xmlns:a16="http://schemas.microsoft.com/office/drawing/2014/main" id="{EA712D85-1104-1847-B96D-A02159C20696}"/>
              </a:ext>
            </a:extLst>
          </p:cNvPr>
          <p:cNvSpPr>
            <a:spLocks noGrp="1"/>
          </p:cNvSpPr>
          <p:nvPr>
            <p:ph idx="11" hasCustomPrompt="1"/>
          </p:nvPr>
        </p:nvSpPr>
        <p:spPr>
          <a:xfrm>
            <a:off x="519421" y="3851257"/>
            <a:ext cx="5753907" cy="757173"/>
          </a:xfrm>
        </p:spPr>
        <p:txBody>
          <a:bodyPr>
            <a:normAutofit/>
          </a:bodyPr>
          <a:lstStyle>
            <a:lvl1pPr marL="0" indent="0">
              <a:lnSpc>
                <a:spcPct val="100000"/>
              </a:lnSpc>
              <a:buNone/>
              <a:defRPr sz="1600" b="0" i="0">
                <a:solidFill>
                  <a:schemeClr val="bg1"/>
                </a:solidFill>
                <a:latin typeface="Arial" panose="020B0604020202020204" pitchFamily="34" charset="0"/>
                <a:cs typeface="Arial" panose="020B0604020202020204" pitchFamily="34" charset="0"/>
              </a:defRPr>
            </a:lvl1pPr>
            <a:lvl2pPr marL="457200" indent="0">
              <a:lnSpc>
                <a:spcPct val="100000"/>
              </a:lnSpc>
              <a:buNone/>
              <a:defRPr sz="1600" b="0" i="0">
                <a:solidFill>
                  <a:schemeClr val="bg1"/>
                </a:solidFill>
                <a:latin typeface="Arial" panose="020B0604020202020204" pitchFamily="34" charset="0"/>
                <a:cs typeface="Arial" panose="020B0604020202020204" pitchFamily="34" charset="0"/>
              </a:defRPr>
            </a:lvl2pPr>
            <a:lvl3pPr marL="914400" indent="0">
              <a:lnSpc>
                <a:spcPct val="100000"/>
              </a:lnSpc>
              <a:buNone/>
              <a:defRPr sz="1600" b="0" i="0">
                <a:solidFill>
                  <a:schemeClr val="bg1"/>
                </a:solidFill>
                <a:latin typeface="Arial" panose="020B0604020202020204" pitchFamily="34" charset="0"/>
                <a:cs typeface="Arial" panose="020B0604020202020204" pitchFamily="34" charset="0"/>
              </a:defRPr>
            </a:lvl3pPr>
            <a:lvl4pPr marL="1371600" indent="0">
              <a:lnSpc>
                <a:spcPct val="100000"/>
              </a:lnSpc>
              <a:buNone/>
              <a:defRPr sz="1600" b="0" i="0">
                <a:solidFill>
                  <a:schemeClr val="bg1"/>
                </a:solidFill>
                <a:latin typeface="Arial" panose="020B0604020202020204" pitchFamily="34" charset="0"/>
                <a:cs typeface="Arial" panose="020B0604020202020204" pitchFamily="34" charset="0"/>
              </a:defRPr>
            </a:lvl4pPr>
            <a:lvl5pPr marL="1828800" indent="0">
              <a:lnSpc>
                <a:spcPct val="100000"/>
              </a:lnSpc>
              <a:buNone/>
              <a:defRPr sz="1600" b="0" i="0">
                <a:solidFill>
                  <a:schemeClr val="bg1"/>
                </a:solidFill>
                <a:latin typeface="Arial" panose="020B0604020202020204" pitchFamily="34" charset="0"/>
                <a:cs typeface="Arial" panose="020B0604020202020204" pitchFamily="34" charset="0"/>
              </a:defRPr>
            </a:lvl5pPr>
          </a:lstStyle>
          <a:p>
            <a:r>
              <a:rPr lang="en-US" sz="1600" dirty="0">
                <a:solidFill>
                  <a:schemeClr val="bg1"/>
                </a:solidFill>
                <a:latin typeface="Arial" panose="020B0604020202020204" pitchFamily="34" charset="0"/>
                <a:ea typeface="Inter Light" panose="02000503000000020004" pitchFamily="2" charset="0"/>
                <a:cs typeface="Arial" panose="020B0604020202020204" pitchFamily="34" charset="0"/>
              </a:rPr>
              <a:t>Lorem ipsum dolor sit </a:t>
            </a:r>
            <a:r>
              <a:rPr lang="en-US" sz="1600" dirty="0" err="1">
                <a:solidFill>
                  <a:schemeClr val="bg1"/>
                </a:solidFill>
                <a:latin typeface="Arial" panose="020B0604020202020204" pitchFamily="34" charset="0"/>
                <a:ea typeface="Inter Light" panose="02000503000000020004" pitchFamily="2" charset="0"/>
                <a:cs typeface="Arial" panose="020B0604020202020204" pitchFamily="34" charset="0"/>
              </a:rPr>
              <a:t>amet</a:t>
            </a:r>
            <a:r>
              <a:rPr lang="en-US" sz="1600" dirty="0">
                <a:solidFill>
                  <a:schemeClr val="bg1"/>
                </a:solidFill>
                <a:latin typeface="Arial" panose="020B0604020202020204" pitchFamily="34" charset="0"/>
                <a:ea typeface="Inter Light" panose="02000503000000020004" pitchFamily="2" charset="0"/>
                <a:cs typeface="Arial" panose="020B0604020202020204" pitchFamily="34" charset="0"/>
              </a:rPr>
              <a:t> </a:t>
            </a:r>
            <a:r>
              <a:rPr lang="en-US" sz="1600" dirty="0" err="1">
                <a:solidFill>
                  <a:schemeClr val="bg1"/>
                </a:solidFill>
                <a:latin typeface="Arial" panose="020B0604020202020204" pitchFamily="34" charset="0"/>
                <a:ea typeface="Inter Light" panose="02000503000000020004" pitchFamily="2" charset="0"/>
                <a:cs typeface="Arial" panose="020B0604020202020204" pitchFamily="34" charset="0"/>
              </a:rPr>
              <a:t>consectetuer</a:t>
            </a:r>
            <a:r>
              <a:rPr lang="en-US" sz="1600" dirty="0">
                <a:solidFill>
                  <a:schemeClr val="bg1"/>
                </a:solidFill>
                <a:latin typeface="Arial" panose="020B0604020202020204" pitchFamily="34" charset="0"/>
                <a:ea typeface="Inter Light" panose="02000503000000020004" pitchFamily="2" charset="0"/>
                <a:cs typeface="Arial" panose="020B0604020202020204" pitchFamily="34" charset="0"/>
              </a:rPr>
              <a:t>, sub-header can </a:t>
            </a:r>
            <a:br>
              <a:rPr lang="en-US" sz="1600" dirty="0">
                <a:solidFill>
                  <a:schemeClr val="bg1"/>
                </a:solidFill>
                <a:latin typeface="Arial" panose="020B0604020202020204" pitchFamily="34" charset="0"/>
                <a:ea typeface="Inter Light" panose="02000503000000020004" pitchFamily="2" charset="0"/>
                <a:cs typeface="Arial" panose="020B0604020202020204" pitchFamily="34" charset="0"/>
              </a:rPr>
            </a:br>
            <a:r>
              <a:rPr lang="en-US" sz="1600" dirty="0">
                <a:solidFill>
                  <a:schemeClr val="bg1"/>
                </a:solidFill>
                <a:latin typeface="Arial" panose="020B0604020202020204" pitchFamily="34" charset="0"/>
                <a:ea typeface="Inter Light" panose="02000503000000020004" pitchFamily="2" charset="0"/>
                <a:cs typeface="Arial" panose="020B0604020202020204" pitchFamily="34" charset="0"/>
              </a:rPr>
              <a:t>go on two or three lines to describe the following slides.</a:t>
            </a:r>
          </a:p>
        </p:txBody>
      </p:sp>
      <p:sp>
        <p:nvSpPr>
          <p:cNvPr id="9" name="Content Placeholder 2">
            <a:extLst>
              <a:ext uri="{FF2B5EF4-FFF2-40B4-BE49-F238E27FC236}">
                <a16:creationId xmlns:a16="http://schemas.microsoft.com/office/drawing/2014/main" id="{65EE659F-0055-9842-9475-411248E1970F}"/>
              </a:ext>
            </a:extLst>
          </p:cNvPr>
          <p:cNvSpPr>
            <a:spLocks noGrp="1"/>
          </p:cNvSpPr>
          <p:nvPr>
            <p:ph sz="half" idx="10" hasCustomPrompt="1"/>
          </p:nvPr>
        </p:nvSpPr>
        <p:spPr>
          <a:xfrm>
            <a:off x="519422" y="2134200"/>
            <a:ext cx="7091054" cy="1494357"/>
          </a:xfrm>
        </p:spPr>
        <p:txBody>
          <a:bodyPr>
            <a:noAutofit/>
          </a:bodyPr>
          <a:lstStyle>
            <a:lvl1pPr marL="0" indent="0">
              <a:lnSpc>
                <a:spcPct val="100000"/>
              </a:lnSpc>
              <a:buNone/>
              <a:defRPr sz="4500" b="1" i="0">
                <a:solidFill>
                  <a:schemeClr val="bg1"/>
                </a:solidFill>
                <a:latin typeface="Arial" panose="020B0604020202020204" pitchFamily="34" charset="0"/>
                <a:ea typeface="Inter ExtraBold" panose="02000503000000020004" pitchFamily="2" charset="0"/>
                <a:cs typeface="Arial" panose="020B0604020202020204" pitchFamily="34" charset="0"/>
              </a:defRPr>
            </a:lvl1pPr>
          </a:lstStyle>
          <a:p>
            <a:pPr lvl="0"/>
            <a:r>
              <a:rPr lang="en-US" dirty="0"/>
              <a:t>Lorem ipsum breaker</a:t>
            </a:r>
            <a:br>
              <a:rPr lang="en-US" dirty="0"/>
            </a:br>
            <a:r>
              <a:rPr lang="en-US" dirty="0"/>
              <a:t>slide goes on two lines.</a:t>
            </a:r>
          </a:p>
        </p:txBody>
      </p:sp>
      <p:sp>
        <p:nvSpPr>
          <p:cNvPr id="13" name="TextBox 12">
            <a:extLst>
              <a:ext uri="{FF2B5EF4-FFF2-40B4-BE49-F238E27FC236}">
                <a16:creationId xmlns:a16="http://schemas.microsoft.com/office/drawing/2014/main" id="{160593DC-98B6-44F2-871A-497CB4334013}"/>
              </a:ext>
            </a:extLst>
          </p:cNvPr>
          <p:cNvSpPr txBox="1"/>
          <p:nvPr userDrawn="1"/>
        </p:nvSpPr>
        <p:spPr>
          <a:xfrm>
            <a:off x="195711" y="6396450"/>
            <a:ext cx="2576891" cy="276999"/>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b="0" i="0" dirty="0">
                <a:solidFill>
                  <a:schemeClr val="bg1"/>
                </a:solidFill>
                <a:latin typeface="Arial" panose="020B0604020202020204" pitchFamily="34" charset="0"/>
                <a:ea typeface="Inter Light" panose="02000503000000020004" pitchFamily="2" charset="0"/>
                <a:cs typeface="Arial" panose="020B0604020202020204" pitchFamily="34" charset="0"/>
              </a:rPr>
              <a:t>ZT CONFIDENTIAL © Copyright 2022 ZT Systems Inc.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600" b="0" i="0" dirty="0">
                <a:solidFill>
                  <a:schemeClr val="bg1"/>
                </a:solidFill>
                <a:latin typeface="Arial" panose="020B0604020202020204" pitchFamily="34" charset="0"/>
                <a:ea typeface="Inter Light" panose="02000503000000020004" pitchFamily="2" charset="0"/>
                <a:cs typeface="Arial" panose="020B0604020202020204" pitchFamily="34" charset="0"/>
              </a:rPr>
              <a:t>The information contained herein is subject to change without notice.</a:t>
            </a:r>
          </a:p>
        </p:txBody>
      </p:sp>
    </p:spTree>
    <p:extLst>
      <p:ext uri="{BB962C8B-B14F-4D97-AF65-F5344CB8AC3E}">
        <p14:creationId xmlns:p14="http://schemas.microsoft.com/office/powerpoint/2010/main" val="10193663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94BFFF-DD9C-4083-8A8F-8A5FD76383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313D7A9-A906-4E7E-A902-72CAA69E11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063D693-DDBA-4EF2-B9FA-B581DE684C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5" name="Footer Placeholder 4">
            <a:extLst>
              <a:ext uri="{FF2B5EF4-FFF2-40B4-BE49-F238E27FC236}">
                <a16:creationId xmlns:a16="http://schemas.microsoft.com/office/drawing/2014/main" id="{E74BE3B1-908F-467C-900E-67DD9AA98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00B404BC-8C0D-4D77-990D-3030B24E56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A5899A78-BAF7-491B-85CE-68A963FCC198}" type="slidenum">
              <a:rPr lang="en-US" smtClean="0"/>
              <a:pPr/>
              <a:t>‹#›</a:t>
            </a:fld>
            <a:endParaRPr lang="en-US" dirty="0"/>
          </a:p>
        </p:txBody>
      </p:sp>
    </p:spTree>
    <p:extLst>
      <p:ext uri="{BB962C8B-B14F-4D97-AF65-F5344CB8AC3E}">
        <p14:creationId xmlns:p14="http://schemas.microsoft.com/office/powerpoint/2010/main" val="12327537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65" r:id="rId3"/>
    <p:sldLayoutId id="2147483666" r:id="rId4"/>
    <p:sldLayoutId id="2147483667" r:id="rId5"/>
  </p:sldLayoutIdLst>
  <p:hf hdr="0" ft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E1A58"/>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E1A58"/>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E1A58"/>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E1A58"/>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E1A58"/>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727FB2-B77A-4C2F-A1D6-0D966E91BD64}"/>
              </a:ext>
            </a:extLst>
          </p:cNvPr>
          <p:cNvSpPr>
            <a:spLocks noGrp="1"/>
          </p:cNvSpPr>
          <p:nvPr>
            <p:ph sz="half" idx="11"/>
          </p:nvPr>
        </p:nvSpPr>
        <p:spPr>
          <a:xfrm>
            <a:off x="732817" y="3717422"/>
            <a:ext cx="7428417" cy="1297184"/>
          </a:xfrm>
        </p:spPr>
        <p:txBody>
          <a:bodyPr>
            <a:normAutofit/>
          </a:bodyPr>
          <a:lstStyle/>
          <a:p>
            <a:r>
              <a:rPr lang="en-US" altLang="zh-TW" sz="2000" b="1" dirty="0">
                <a:solidFill>
                  <a:schemeClr val="tx1"/>
                </a:solidFill>
              </a:rPr>
              <a:t>PDB</a:t>
            </a:r>
            <a:r>
              <a:rPr lang="zh-TW" altLang="en-US" sz="2000" b="1" dirty="0">
                <a:solidFill>
                  <a:schemeClr val="tx1"/>
                </a:solidFill>
              </a:rPr>
              <a:t> </a:t>
            </a:r>
            <a:r>
              <a:rPr lang="en-US" altLang="zh-TW" sz="2000" b="1" dirty="0">
                <a:solidFill>
                  <a:schemeClr val="tx1"/>
                </a:solidFill>
              </a:rPr>
              <a:t>Sequencer </a:t>
            </a:r>
            <a:r>
              <a:rPr lang="en-US" sz="2000" b="1" dirty="0">
                <a:solidFill>
                  <a:schemeClr val="tx1"/>
                </a:solidFill>
              </a:rPr>
              <a:t>FW File version </a:t>
            </a:r>
          </a:p>
          <a:p>
            <a:r>
              <a:rPr lang="en-US" sz="2000" dirty="0">
                <a:solidFill>
                  <a:schemeClr val="accent1"/>
                </a:solidFill>
              </a:rPr>
              <a:t>Rigel_PDB_UCD90160A_DVT_Test_Version_20240129</a:t>
            </a:r>
          </a:p>
          <a:p>
            <a:r>
              <a:rPr lang="en-US" sz="2000" b="1" dirty="0">
                <a:solidFill>
                  <a:schemeClr val="tx1"/>
                </a:solidFill>
              </a:rPr>
              <a:t>(caption example, but intact setup need to open FW in GUI) </a:t>
            </a:r>
          </a:p>
        </p:txBody>
      </p:sp>
      <p:sp>
        <p:nvSpPr>
          <p:cNvPr id="3" name="Content Placeholder 2">
            <a:extLst>
              <a:ext uri="{FF2B5EF4-FFF2-40B4-BE49-F238E27FC236}">
                <a16:creationId xmlns:a16="http://schemas.microsoft.com/office/drawing/2014/main" id="{74C885EA-6EAC-49E7-ABBC-89AA463F9BCC}"/>
              </a:ext>
            </a:extLst>
          </p:cNvPr>
          <p:cNvSpPr>
            <a:spLocks noGrp="1"/>
          </p:cNvSpPr>
          <p:nvPr>
            <p:ph idx="12"/>
          </p:nvPr>
        </p:nvSpPr>
        <p:spPr>
          <a:xfrm>
            <a:off x="732816" y="1574352"/>
            <a:ext cx="9913413" cy="1043013"/>
          </a:xfrm>
        </p:spPr>
        <p:txBody>
          <a:bodyPr>
            <a:normAutofit fontScale="85000" lnSpcReduction="10000"/>
          </a:bodyPr>
          <a:lstStyle/>
          <a:p>
            <a:r>
              <a:rPr lang="en-US" altLang="zh-TW" sz="4000" dirty="0" err="1">
                <a:latin typeface="+mn-lt"/>
              </a:rPr>
              <a:t>Rigel</a:t>
            </a:r>
            <a:r>
              <a:rPr lang="en-US" sz="4000" dirty="0" err="1">
                <a:latin typeface="+mn-lt"/>
              </a:rPr>
              <a:t>_PDB_Sequencer</a:t>
            </a:r>
            <a:r>
              <a:rPr lang="en-US" sz="4000" dirty="0">
                <a:latin typeface="+mn-lt"/>
              </a:rPr>
              <a:t> (</a:t>
            </a:r>
            <a:r>
              <a:rPr lang="en-US" altLang="zh-TW" sz="4000" dirty="0">
                <a:latin typeface="+mn-lt"/>
              </a:rPr>
              <a:t>UCD90160A</a:t>
            </a:r>
            <a:r>
              <a:rPr lang="en-US" sz="4000" dirty="0">
                <a:latin typeface="+mn-lt"/>
              </a:rPr>
              <a:t>)_Function_Caption_V1_2024</a:t>
            </a:r>
            <a:r>
              <a:rPr lang="en-US" dirty="0">
                <a:latin typeface="+mn-lt"/>
              </a:rPr>
              <a:t>0130</a:t>
            </a:r>
            <a:endParaRPr lang="en-US" dirty="0"/>
          </a:p>
        </p:txBody>
      </p:sp>
      <p:sp>
        <p:nvSpPr>
          <p:cNvPr id="4" name="Text Placeholder 3">
            <a:extLst>
              <a:ext uri="{FF2B5EF4-FFF2-40B4-BE49-F238E27FC236}">
                <a16:creationId xmlns:a16="http://schemas.microsoft.com/office/drawing/2014/main" id="{EC42EB5F-7789-44E9-8C85-DD67812D89E8}"/>
              </a:ext>
            </a:extLst>
          </p:cNvPr>
          <p:cNvSpPr>
            <a:spLocks noGrp="1"/>
          </p:cNvSpPr>
          <p:nvPr>
            <p:ph type="body" sz="quarter" idx="13"/>
          </p:nvPr>
        </p:nvSpPr>
        <p:spPr>
          <a:xfrm>
            <a:off x="732816" y="2768367"/>
            <a:ext cx="7915884" cy="502168"/>
          </a:xfrm>
        </p:spPr>
        <p:txBody>
          <a:bodyPr>
            <a:normAutofit/>
          </a:bodyPr>
          <a:lstStyle/>
          <a:p>
            <a:pPr algn="l"/>
            <a:r>
              <a:rPr lang="en-US" sz="2800" dirty="0"/>
              <a:t>ZT HW: Paul Lei</a:t>
            </a:r>
          </a:p>
        </p:txBody>
      </p:sp>
    </p:spTree>
    <p:extLst>
      <p:ext uri="{BB962C8B-B14F-4D97-AF65-F5344CB8AC3E}">
        <p14:creationId xmlns:p14="http://schemas.microsoft.com/office/powerpoint/2010/main" val="3680934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A4BD917-EC39-EDDD-51A2-8F1B1EEC37A8}"/>
              </a:ext>
            </a:extLst>
          </p:cNvPr>
          <p:cNvSpPr txBox="1"/>
          <p:nvPr/>
        </p:nvSpPr>
        <p:spPr>
          <a:xfrm>
            <a:off x="0" y="0"/>
            <a:ext cx="11762964" cy="461665"/>
          </a:xfrm>
          <a:prstGeom prst="rect">
            <a:avLst/>
          </a:prstGeom>
          <a:noFill/>
        </p:spPr>
        <p:txBody>
          <a:bodyPr wrap="none" rtlCol="0">
            <a:spAutoFit/>
          </a:bodyPr>
          <a:lstStyle/>
          <a:p>
            <a:r>
              <a:rPr lang="en-US" sz="2400" b="1" u="sng" dirty="0">
                <a:effectLst>
                  <a:outerShdw blurRad="38100" dist="38100" dir="2700000" algn="tl">
                    <a:srgbClr val="000000">
                      <a:alpha val="43137"/>
                    </a:srgbClr>
                  </a:outerShdw>
                </a:effectLst>
              </a:rPr>
              <a:t>UCD90160A-Sequencer: Function check (Q&amp;A for setup SEQ FW configuration)</a:t>
            </a:r>
          </a:p>
        </p:txBody>
      </p:sp>
      <p:sp>
        <p:nvSpPr>
          <p:cNvPr id="4" name="Slide Number Placeholder 3">
            <a:extLst>
              <a:ext uri="{FF2B5EF4-FFF2-40B4-BE49-F238E27FC236}">
                <a16:creationId xmlns:a16="http://schemas.microsoft.com/office/drawing/2014/main" id="{E800FF76-48B4-4EBA-82BC-B72DE4219CFE}"/>
              </a:ext>
            </a:extLst>
          </p:cNvPr>
          <p:cNvSpPr>
            <a:spLocks noGrp="1"/>
          </p:cNvSpPr>
          <p:nvPr>
            <p:ph type="sldNum" sz="quarter" idx="4"/>
          </p:nvPr>
        </p:nvSpPr>
        <p:spPr/>
        <p:txBody>
          <a:bodyPr/>
          <a:lstStyle/>
          <a:p>
            <a:fld id="{A5899A78-BAF7-491B-85CE-68A963FCC198}" type="slidenum">
              <a:rPr lang="en-US" smtClean="0"/>
              <a:pPr/>
              <a:t>10</a:t>
            </a:fld>
            <a:endParaRPr lang="en-US" dirty="0"/>
          </a:p>
        </p:txBody>
      </p:sp>
      <p:sp>
        <p:nvSpPr>
          <p:cNvPr id="5" name="TextBox 4">
            <a:extLst>
              <a:ext uri="{FF2B5EF4-FFF2-40B4-BE49-F238E27FC236}">
                <a16:creationId xmlns:a16="http://schemas.microsoft.com/office/drawing/2014/main" id="{E0A6A049-5574-7E64-36DB-805B257DC2FE}"/>
              </a:ext>
            </a:extLst>
          </p:cNvPr>
          <p:cNvSpPr txBox="1"/>
          <p:nvPr/>
        </p:nvSpPr>
        <p:spPr>
          <a:xfrm>
            <a:off x="0" y="461667"/>
            <a:ext cx="10812062" cy="338554"/>
          </a:xfrm>
          <a:prstGeom prst="rect">
            <a:avLst/>
          </a:prstGeom>
          <a:noFill/>
        </p:spPr>
        <p:txBody>
          <a:bodyPr wrap="none" rtlCol="0">
            <a:spAutoFit/>
          </a:bodyPr>
          <a:lstStyle/>
          <a:p>
            <a:r>
              <a:rPr lang="en-US" sz="1600" b="1" dirty="0"/>
              <a:t>Question4: </a:t>
            </a:r>
            <a:r>
              <a:rPr lang="en-US" sz="1600" dirty="0"/>
              <a:t>Can we divide “</a:t>
            </a:r>
            <a:r>
              <a:rPr lang="en-US" sz="1600" dirty="0">
                <a:solidFill>
                  <a:srgbClr val="FF0000"/>
                </a:solidFill>
              </a:rPr>
              <a:t>delay time</a:t>
            </a:r>
            <a:r>
              <a:rPr lang="en-US" sz="1600" dirty="0"/>
              <a:t>“ of </a:t>
            </a:r>
            <a:r>
              <a:rPr lang="en-US" sz="1600" dirty="0">
                <a:solidFill>
                  <a:srgbClr val="FF0000"/>
                </a:solidFill>
              </a:rPr>
              <a:t>asserting</a:t>
            </a:r>
            <a:r>
              <a:rPr lang="en-US" sz="1600" dirty="0"/>
              <a:t> and </a:t>
            </a:r>
            <a:r>
              <a:rPr lang="en-US" sz="1600" dirty="0">
                <a:solidFill>
                  <a:srgbClr val="FF0000"/>
                </a:solidFill>
              </a:rPr>
              <a:t>de-asserting</a:t>
            </a:r>
            <a:r>
              <a:rPr lang="en-US" sz="1600" dirty="0"/>
              <a:t> with </a:t>
            </a:r>
            <a:r>
              <a:rPr lang="en-US" sz="1600" dirty="0">
                <a:solidFill>
                  <a:srgbClr val="FF0000"/>
                </a:solidFill>
              </a:rPr>
              <a:t>different setup value</a:t>
            </a:r>
            <a:r>
              <a:rPr lang="zh-TW" altLang="en-US" sz="1600" dirty="0"/>
              <a:t> </a:t>
            </a:r>
            <a:r>
              <a:rPr lang="en-US" altLang="zh-TW" sz="1600" dirty="0"/>
              <a:t>in GPO configuration</a:t>
            </a:r>
            <a:r>
              <a:rPr lang="en-US" sz="1600" dirty="0"/>
              <a:t> ?</a:t>
            </a:r>
          </a:p>
        </p:txBody>
      </p:sp>
      <p:sp>
        <p:nvSpPr>
          <p:cNvPr id="13" name="TextBox 12">
            <a:extLst>
              <a:ext uri="{FF2B5EF4-FFF2-40B4-BE49-F238E27FC236}">
                <a16:creationId xmlns:a16="http://schemas.microsoft.com/office/drawing/2014/main" id="{49B46099-02AC-5939-286F-177B0C1C5D26}"/>
              </a:ext>
            </a:extLst>
          </p:cNvPr>
          <p:cNvSpPr txBox="1"/>
          <p:nvPr/>
        </p:nvSpPr>
        <p:spPr>
          <a:xfrm>
            <a:off x="-1" y="2224490"/>
            <a:ext cx="10747814" cy="338554"/>
          </a:xfrm>
          <a:prstGeom prst="rect">
            <a:avLst/>
          </a:prstGeom>
          <a:noFill/>
        </p:spPr>
        <p:txBody>
          <a:bodyPr wrap="none" rtlCol="0">
            <a:spAutoFit/>
          </a:bodyPr>
          <a:lstStyle/>
          <a:p>
            <a:r>
              <a:rPr lang="en-US" sz="1600" b="1" dirty="0"/>
              <a:t>Question5: </a:t>
            </a:r>
            <a:r>
              <a:rPr lang="en-US" sz="1600" dirty="0"/>
              <a:t>Can we read “</a:t>
            </a:r>
            <a:r>
              <a:rPr lang="en-US" sz="1600" dirty="0">
                <a:solidFill>
                  <a:srgbClr val="FF0000"/>
                </a:solidFill>
              </a:rPr>
              <a:t>checksum</a:t>
            </a:r>
            <a:r>
              <a:rPr lang="en-US" sz="1600" dirty="0"/>
              <a:t>” in </a:t>
            </a:r>
            <a:r>
              <a:rPr lang="en-US" sz="1600" dirty="0">
                <a:solidFill>
                  <a:srgbClr val="FF0000"/>
                </a:solidFill>
              </a:rPr>
              <a:t>offline mode </a:t>
            </a:r>
            <a:r>
              <a:rPr lang="en-US" sz="1600" dirty="0"/>
              <a:t>without powering up UCD90160A and connecting with dongle ?</a:t>
            </a:r>
          </a:p>
        </p:txBody>
      </p:sp>
      <p:sp>
        <p:nvSpPr>
          <p:cNvPr id="6" name="TextBox 5">
            <a:extLst>
              <a:ext uri="{FF2B5EF4-FFF2-40B4-BE49-F238E27FC236}">
                <a16:creationId xmlns:a16="http://schemas.microsoft.com/office/drawing/2014/main" id="{FA7885F8-5887-4F35-486A-E674BA82EA3F}"/>
              </a:ext>
            </a:extLst>
          </p:cNvPr>
          <p:cNvSpPr txBox="1"/>
          <p:nvPr/>
        </p:nvSpPr>
        <p:spPr>
          <a:xfrm>
            <a:off x="0" y="3491943"/>
            <a:ext cx="11171648" cy="338554"/>
          </a:xfrm>
          <a:prstGeom prst="rect">
            <a:avLst/>
          </a:prstGeom>
          <a:noFill/>
        </p:spPr>
        <p:txBody>
          <a:bodyPr wrap="none" rtlCol="0">
            <a:spAutoFit/>
          </a:bodyPr>
          <a:lstStyle/>
          <a:p>
            <a:r>
              <a:rPr lang="en-US" sz="1600" b="1" dirty="0"/>
              <a:t>Question6: </a:t>
            </a:r>
            <a:r>
              <a:rPr lang="en-US" sz="1600" dirty="0"/>
              <a:t>How can we generate FW file with “</a:t>
            </a:r>
            <a:r>
              <a:rPr lang="en-US" sz="1600" dirty="0">
                <a:solidFill>
                  <a:srgbClr val="FF0000"/>
                </a:solidFill>
              </a:rPr>
              <a:t>hex format</a:t>
            </a:r>
            <a:r>
              <a:rPr lang="en-US" sz="1600" dirty="0"/>
              <a:t>” if we need it to apply for online update with </a:t>
            </a:r>
            <a:r>
              <a:rPr lang="en-US" sz="1600" dirty="0" err="1"/>
              <a:t>SMBus</a:t>
            </a:r>
            <a:r>
              <a:rPr lang="en-US" sz="1600" dirty="0"/>
              <a:t> interface ?</a:t>
            </a:r>
          </a:p>
        </p:txBody>
      </p:sp>
      <p:pic>
        <p:nvPicPr>
          <p:cNvPr id="9" name="Picture 8">
            <a:extLst>
              <a:ext uri="{FF2B5EF4-FFF2-40B4-BE49-F238E27FC236}">
                <a16:creationId xmlns:a16="http://schemas.microsoft.com/office/drawing/2014/main" id="{C1CD1136-F980-9C16-8468-8156ABF078E3}"/>
              </a:ext>
            </a:extLst>
          </p:cNvPr>
          <p:cNvPicPr>
            <a:picLocks noChangeAspect="1"/>
          </p:cNvPicPr>
          <p:nvPr/>
        </p:nvPicPr>
        <p:blipFill>
          <a:blip r:embed="rId2"/>
          <a:stretch>
            <a:fillRect/>
          </a:stretch>
        </p:blipFill>
        <p:spPr>
          <a:xfrm>
            <a:off x="0" y="794427"/>
            <a:ext cx="2365513" cy="1475761"/>
          </a:xfrm>
          <a:prstGeom prst="rect">
            <a:avLst/>
          </a:prstGeom>
        </p:spPr>
      </p:pic>
      <p:pic>
        <p:nvPicPr>
          <p:cNvPr id="14" name="Picture 13">
            <a:extLst>
              <a:ext uri="{FF2B5EF4-FFF2-40B4-BE49-F238E27FC236}">
                <a16:creationId xmlns:a16="http://schemas.microsoft.com/office/drawing/2014/main" id="{29718033-2F94-4982-5BBF-D509CF168D07}"/>
              </a:ext>
            </a:extLst>
          </p:cNvPr>
          <p:cNvPicPr>
            <a:picLocks noChangeAspect="1"/>
          </p:cNvPicPr>
          <p:nvPr/>
        </p:nvPicPr>
        <p:blipFill>
          <a:blip r:embed="rId3"/>
          <a:stretch>
            <a:fillRect/>
          </a:stretch>
        </p:blipFill>
        <p:spPr>
          <a:xfrm>
            <a:off x="-1" y="2571634"/>
            <a:ext cx="6649378" cy="876422"/>
          </a:xfrm>
          <a:prstGeom prst="rect">
            <a:avLst/>
          </a:prstGeom>
        </p:spPr>
      </p:pic>
      <p:pic>
        <p:nvPicPr>
          <p:cNvPr id="18" name="Picture 17">
            <a:extLst>
              <a:ext uri="{FF2B5EF4-FFF2-40B4-BE49-F238E27FC236}">
                <a16:creationId xmlns:a16="http://schemas.microsoft.com/office/drawing/2014/main" id="{10867E32-3452-40A7-0FC7-3BAE4FC90D1D}"/>
              </a:ext>
            </a:extLst>
          </p:cNvPr>
          <p:cNvPicPr>
            <a:picLocks noChangeAspect="1"/>
          </p:cNvPicPr>
          <p:nvPr/>
        </p:nvPicPr>
        <p:blipFill>
          <a:blip r:embed="rId4"/>
          <a:stretch>
            <a:fillRect/>
          </a:stretch>
        </p:blipFill>
        <p:spPr>
          <a:xfrm>
            <a:off x="2769780" y="929691"/>
            <a:ext cx="2020825" cy="1080000"/>
          </a:xfrm>
          <a:prstGeom prst="rect">
            <a:avLst/>
          </a:prstGeom>
        </p:spPr>
      </p:pic>
      <p:sp>
        <p:nvSpPr>
          <p:cNvPr id="8" name="Rectangle 7">
            <a:extLst>
              <a:ext uri="{FF2B5EF4-FFF2-40B4-BE49-F238E27FC236}">
                <a16:creationId xmlns:a16="http://schemas.microsoft.com/office/drawing/2014/main" id="{E5ADA6E2-CE24-7F47-2DBC-243F79BE6C0F}"/>
              </a:ext>
            </a:extLst>
          </p:cNvPr>
          <p:cNvSpPr/>
          <p:nvPr/>
        </p:nvSpPr>
        <p:spPr>
          <a:xfrm>
            <a:off x="2770127" y="1214618"/>
            <a:ext cx="2020477" cy="6000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20" name="Picture 19">
            <a:extLst>
              <a:ext uri="{FF2B5EF4-FFF2-40B4-BE49-F238E27FC236}">
                <a16:creationId xmlns:a16="http://schemas.microsoft.com/office/drawing/2014/main" id="{375FD155-6EC2-0CC0-07D8-B15B23254579}"/>
              </a:ext>
            </a:extLst>
          </p:cNvPr>
          <p:cNvPicPr>
            <a:picLocks noChangeAspect="1"/>
          </p:cNvPicPr>
          <p:nvPr/>
        </p:nvPicPr>
        <p:blipFill>
          <a:blip r:embed="rId5"/>
          <a:stretch>
            <a:fillRect/>
          </a:stretch>
        </p:blipFill>
        <p:spPr>
          <a:xfrm>
            <a:off x="0" y="4781910"/>
            <a:ext cx="4094992" cy="180000"/>
          </a:xfrm>
          <a:prstGeom prst="rect">
            <a:avLst/>
          </a:prstGeom>
        </p:spPr>
      </p:pic>
      <p:sp>
        <p:nvSpPr>
          <p:cNvPr id="21" name="TextBox 20">
            <a:extLst>
              <a:ext uri="{FF2B5EF4-FFF2-40B4-BE49-F238E27FC236}">
                <a16:creationId xmlns:a16="http://schemas.microsoft.com/office/drawing/2014/main" id="{E030A2C1-ECF4-1A7C-1CCA-8EBB89F70EC4}"/>
              </a:ext>
            </a:extLst>
          </p:cNvPr>
          <p:cNvSpPr txBox="1"/>
          <p:nvPr/>
        </p:nvSpPr>
        <p:spPr>
          <a:xfrm>
            <a:off x="-1" y="4432120"/>
            <a:ext cx="9639049" cy="338554"/>
          </a:xfrm>
          <a:prstGeom prst="rect">
            <a:avLst/>
          </a:prstGeom>
          <a:noFill/>
        </p:spPr>
        <p:txBody>
          <a:bodyPr wrap="none" rtlCol="0">
            <a:spAutoFit/>
          </a:bodyPr>
          <a:lstStyle/>
          <a:p>
            <a:r>
              <a:rPr lang="en-US" sz="1600" b="1" dirty="0"/>
              <a:t>Question7: </a:t>
            </a:r>
            <a:r>
              <a:rPr lang="en-US" sz="1600" dirty="0"/>
              <a:t>How can we revise “</a:t>
            </a:r>
            <a:r>
              <a:rPr lang="en-US" sz="1600" dirty="0">
                <a:solidFill>
                  <a:srgbClr val="FF0000"/>
                </a:solidFill>
              </a:rPr>
              <a:t>I2C/</a:t>
            </a:r>
            <a:r>
              <a:rPr lang="en-US" sz="1600" dirty="0" err="1">
                <a:solidFill>
                  <a:srgbClr val="FF0000"/>
                </a:solidFill>
              </a:rPr>
              <a:t>PMBus</a:t>
            </a:r>
            <a:r>
              <a:rPr lang="en-US" sz="1600" dirty="0">
                <a:solidFill>
                  <a:srgbClr val="FF0000"/>
                </a:solidFill>
              </a:rPr>
              <a:t> address</a:t>
            </a:r>
            <a:r>
              <a:rPr lang="en-US" sz="1600" dirty="0"/>
              <a:t>” in UCD90160A GUI to match with my HW design ?</a:t>
            </a:r>
          </a:p>
        </p:txBody>
      </p:sp>
      <p:pic>
        <p:nvPicPr>
          <p:cNvPr id="23" name="Picture 22">
            <a:extLst>
              <a:ext uri="{FF2B5EF4-FFF2-40B4-BE49-F238E27FC236}">
                <a16:creationId xmlns:a16="http://schemas.microsoft.com/office/drawing/2014/main" id="{7FED8141-BD3A-CA2D-1BD5-A9F53CB7ED5B}"/>
              </a:ext>
            </a:extLst>
          </p:cNvPr>
          <p:cNvPicPr>
            <a:picLocks noChangeAspect="1"/>
          </p:cNvPicPr>
          <p:nvPr/>
        </p:nvPicPr>
        <p:blipFill>
          <a:blip r:embed="rId6"/>
          <a:stretch>
            <a:fillRect/>
          </a:stretch>
        </p:blipFill>
        <p:spPr>
          <a:xfrm>
            <a:off x="-1" y="3831961"/>
            <a:ext cx="8116433" cy="600159"/>
          </a:xfrm>
          <a:prstGeom prst="rect">
            <a:avLst/>
          </a:prstGeom>
        </p:spPr>
      </p:pic>
      <p:pic>
        <p:nvPicPr>
          <p:cNvPr id="25" name="Picture 24">
            <a:extLst>
              <a:ext uri="{FF2B5EF4-FFF2-40B4-BE49-F238E27FC236}">
                <a16:creationId xmlns:a16="http://schemas.microsoft.com/office/drawing/2014/main" id="{E8CF3732-CDCA-DBBE-08DA-D4CE4B214F88}"/>
              </a:ext>
            </a:extLst>
          </p:cNvPr>
          <p:cNvPicPr>
            <a:picLocks noChangeAspect="1"/>
          </p:cNvPicPr>
          <p:nvPr/>
        </p:nvPicPr>
        <p:blipFill>
          <a:blip r:embed="rId7"/>
          <a:stretch>
            <a:fillRect/>
          </a:stretch>
        </p:blipFill>
        <p:spPr>
          <a:xfrm>
            <a:off x="0" y="4973146"/>
            <a:ext cx="4011429" cy="1620000"/>
          </a:xfrm>
          <a:prstGeom prst="rect">
            <a:avLst/>
          </a:prstGeom>
        </p:spPr>
      </p:pic>
      <p:sp>
        <p:nvSpPr>
          <p:cNvPr id="26" name="Rectangle 25">
            <a:extLst>
              <a:ext uri="{FF2B5EF4-FFF2-40B4-BE49-F238E27FC236}">
                <a16:creationId xmlns:a16="http://schemas.microsoft.com/office/drawing/2014/main" id="{B41200DC-0B87-7266-4684-0FB0438CA146}"/>
              </a:ext>
            </a:extLst>
          </p:cNvPr>
          <p:cNvSpPr/>
          <p:nvPr/>
        </p:nvSpPr>
        <p:spPr>
          <a:xfrm>
            <a:off x="1182756" y="4778360"/>
            <a:ext cx="2912236" cy="1800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7" name="Rectangle 26">
            <a:extLst>
              <a:ext uri="{FF2B5EF4-FFF2-40B4-BE49-F238E27FC236}">
                <a16:creationId xmlns:a16="http://schemas.microsoft.com/office/drawing/2014/main" id="{74594CE5-3DCF-CB52-1524-A05FDD6A80D8}"/>
              </a:ext>
            </a:extLst>
          </p:cNvPr>
          <p:cNvSpPr/>
          <p:nvPr/>
        </p:nvSpPr>
        <p:spPr>
          <a:xfrm>
            <a:off x="1313662" y="5950235"/>
            <a:ext cx="2697767" cy="1232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439596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F5648A-50C0-AD50-85CD-58E51B660E19}"/>
              </a:ext>
            </a:extLst>
          </p:cNvPr>
          <p:cNvSpPr>
            <a:spLocks noGrp="1"/>
          </p:cNvSpPr>
          <p:nvPr>
            <p:ph sz="half" idx="10"/>
          </p:nvPr>
        </p:nvSpPr>
        <p:spPr>
          <a:xfrm>
            <a:off x="579240" y="1187865"/>
            <a:ext cx="9778263" cy="1204957"/>
          </a:xfrm>
        </p:spPr>
        <p:txBody>
          <a:bodyPr/>
          <a:lstStyle/>
          <a:p>
            <a:r>
              <a:rPr lang="en-US" sz="3600" dirty="0"/>
              <a:t>SEQ Brown-out Circuit Function Check with final DVT HW design</a:t>
            </a:r>
          </a:p>
        </p:txBody>
      </p:sp>
      <p:pic>
        <p:nvPicPr>
          <p:cNvPr id="4" name="Picture 3">
            <a:extLst>
              <a:ext uri="{FF2B5EF4-FFF2-40B4-BE49-F238E27FC236}">
                <a16:creationId xmlns:a16="http://schemas.microsoft.com/office/drawing/2014/main" id="{91958798-FE12-A019-A8CA-FF005F992ADF}"/>
              </a:ext>
            </a:extLst>
          </p:cNvPr>
          <p:cNvPicPr>
            <a:picLocks noChangeAspect="1"/>
          </p:cNvPicPr>
          <p:nvPr/>
        </p:nvPicPr>
        <p:blipFill>
          <a:blip r:embed="rId2"/>
          <a:stretch>
            <a:fillRect/>
          </a:stretch>
        </p:blipFill>
        <p:spPr>
          <a:xfrm>
            <a:off x="579240" y="2392822"/>
            <a:ext cx="6827536" cy="2160000"/>
          </a:xfrm>
          <a:prstGeom prst="rect">
            <a:avLst/>
          </a:prstGeom>
        </p:spPr>
      </p:pic>
      <p:graphicFrame>
        <p:nvGraphicFramePr>
          <p:cNvPr id="2" name="Table 4">
            <a:extLst>
              <a:ext uri="{FF2B5EF4-FFF2-40B4-BE49-F238E27FC236}">
                <a16:creationId xmlns:a16="http://schemas.microsoft.com/office/drawing/2014/main" id="{FAEAD2C2-9A88-5927-6884-A163FB05A988}"/>
              </a:ext>
            </a:extLst>
          </p:cNvPr>
          <p:cNvGraphicFramePr>
            <a:graphicFrameLocks noGrp="1"/>
          </p:cNvGraphicFramePr>
          <p:nvPr>
            <p:extLst>
              <p:ext uri="{D42A27DB-BD31-4B8C-83A1-F6EECF244321}">
                <p14:modId xmlns:p14="http://schemas.microsoft.com/office/powerpoint/2010/main" val="3263464046"/>
              </p:ext>
            </p:extLst>
          </p:nvPr>
        </p:nvGraphicFramePr>
        <p:xfrm>
          <a:off x="579239" y="4591322"/>
          <a:ext cx="6827536" cy="1752600"/>
        </p:xfrm>
        <a:graphic>
          <a:graphicData uri="http://schemas.openxmlformats.org/drawingml/2006/table">
            <a:tbl>
              <a:tblPr firstRow="1" bandRow="1">
                <a:tableStyleId>{5C22544A-7EE6-4342-B048-85BDC9FD1C3A}</a:tableStyleId>
              </a:tblPr>
              <a:tblGrid>
                <a:gridCol w="3088613">
                  <a:extLst>
                    <a:ext uri="{9D8B030D-6E8A-4147-A177-3AD203B41FA5}">
                      <a16:colId xmlns:a16="http://schemas.microsoft.com/office/drawing/2014/main" val="3966620678"/>
                    </a:ext>
                  </a:extLst>
                </a:gridCol>
                <a:gridCol w="1359055">
                  <a:extLst>
                    <a:ext uri="{9D8B030D-6E8A-4147-A177-3AD203B41FA5}">
                      <a16:colId xmlns:a16="http://schemas.microsoft.com/office/drawing/2014/main" val="509762312"/>
                    </a:ext>
                  </a:extLst>
                </a:gridCol>
                <a:gridCol w="2379868">
                  <a:extLst>
                    <a:ext uri="{9D8B030D-6E8A-4147-A177-3AD203B41FA5}">
                      <a16:colId xmlns:a16="http://schemas.microsoft.com/office/drawing/2014/main" val="36153757"/>
                    </a:ext>
                  </a:extLst>
                </a:gridCol>
              </a:tblGrid>
              <a:tr h="370840">
                <a:tc>
                  <a:txBody>
                    <a:bodyPr/>
                    <a:lstStyle/>
                    <a:p>
                      <a:pPr algn="ctr"/>
                      <a:r>
                        <a:rPr lang="en-US" dirty="0"/>
                        <a:t>Capacitor Value for Keep-alive (MAX34463 data ref.)</a:t>
                      </a:r>
                    </a:p>
                  </a:txBody>
                  <a:tcPr anchor="ctr"/>
                </a:tc>
                <a:tc>
                  <a:txBody>
                    <a:bodyPr/>
                    <a:lstStyle/>
                    <a:p>
                      <a:pPr algn="ctr"/>
                      <a:r>
                        <a:rPr lang="en-US" dirty="0"/>
                        <a:t>Condition</a:t>
                      </a:r>
                    </a:p>
                  </a:txBody>
                  <a:tcPr anchor="ctr"/>
                </a:tc>
                <a:tc>
                  <a:txBody>
                    <a:bodyPr/>
                    <a:lstStyle/>
                    <a:p>
                      <a:pPr algn="ctr"/>
                      <a:r>
                        <a:rPr lang="en-US" dirty="0"/>
                        <a:t>Fault log when loss DVDD</a:t>
                      </a:r>
                    </a:p>
                  </a:txBody>
                  <a:tcPr anchor="ctr"/>
                </a:tc>
                <a:extLst>
                  <a:ext uri="{0D108BD9-81ED-4DB2-BD59-A6C34878D82A}">
                    <a16:rowId xmlns:a16="http://schemas.microsoft.com/office/drawing/2014/main" val="3111030435"/>
                  </a:ext>
                </a:extLst>
              </a:tr>
              <a:tr h="370840">
                <a:tc>
                  <a:txBody>
                    <a:bodyPr/>
                    <a:lstStyle/>
                    <a:p>
                      <a:pPr algn="ctr"/>
                      <a:r>
                        <a:rPr lang="en-US" dirty="0"/>
                        <a:t>484uF</a:t>
                      </a:r>
                    </a:p>
                  </a:txBody>
                  <a:tcPr anchor="ctr"/>
                </a:tc>
                <a:tc>
                  <a:txBody>
                    <a:bodyPr/>
                    <a:lstStyle/>
                    <a:p>
                      <a:pPr algn="ctr"/>
                      <a:r>
                        <a:rPr lang="en-US" dirty="0"/>
                        <a:t>Original</a:t>
                      </a:r>
                    </a:p>
                  </a:txBody>
                  <a:tcPr anchor="ctr"/>
                </a:tc>
                <a:tc>
                  <a:txBody>
                    <a:bodyPr/>
                    <a:lstStyle/>
                    <a:p>
                      <a:pPr algn="ctr"/>
                      <a:r>
                        <a:rPr lang="en-US" dirty="0"/>
                        <a:t>Data Invalid</a:t>
                      </a:r>
                    </a:p>
                  </a:txBody>
                  <a:tcPr anchor="ctr">
                    <a:solidFill>
                      <a:srgbClr val="FF0000"/>
                    </a:solidFill>
                  </a:tcPr>
                </a:tc>
                <a:extLst>
                  <a:ext uri="{0D108BD9-81ED-4DB2-BD59-A6C34878D82A}">
                    <a16:rowId xmlns:a16="http://schemas.microsoft.com/office/drawing/2014/main" val="2356861104"/>
                  </a:ext>
                </a:extLst>
              </a:tr>
              <a:tr h="370840">
                <a:tc>
                  <a:txBody>
                    <a:bodyPr/>
                    <a:lstStyle/>
                    <a:p>
                      <a:pPr algn="ctr"/>
                      <a:r>
                        <a:rPr lang="en-US" dirty="0"/>
                        <a:t>2200uF</a:t>
                      </a:r>
                    </a:p>
                  </a:txBody>
                  <a:tcPr anchor="ctr"/>
                </a:tc>
                <a:tc>
                  <a:txBody>
                    <a:bodyPr/>
                    <a:lstStyle/>
                    <a:p>
                      <a:pPr algn="ctr"/>
                      <a:r>
                        <a:rPr lang="en-US" dirty="0"/>
                        <a:t>Test1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Data Valid</a:t>
                      </a:r>
                    </a:p>
                  </a:txBody>
                  <a:tcPr anchor="ctr">
                    <a:solidFill>
                      <a:srgbClr val="92D050"/>
                    </a:solidFill>
                  </a:tcPr>
                </a:tc>
                <a:extLst>
                  <a:ext uri="{0D108BD9-81ED-4DB2-BD59-A6C34878D82A}">
                    <a16:rowId xmlns:a16="http://schemas.microsoft.com/office/drawing/2014/main" val="2390988239"/>
                  </a:ext>
                </a:extLst>
              </a:tr>
              <a:tr h="370840">
                <a:tc>
                  <a:txBody>
                    <a:bodyPr/>
                    <a:lstStyle/>
                    <a:p>
                      <a:pPr algn="ctr"/>
                      <a:r>
                        <a:rPr lang="en-US" dirty="0"/>
                        <a:t>2706uF (</a:t>
                      </a:r>
                      <a:r>
                        <a:rPr lang="en-US" b="1" dirty="0">
                          <a:highlight>
                            <a:srgbClr val="00FF00"/>
                          </a:highlight>
                        </a:rPr>
                        <a:t>DVT HW Design</a:t>
                      </a:r>
                      <a:r>
                        <a:rPr lang="en-US" dirty="0"/>
                        <a:t>)</a:t>
                      </a:r>
                    </a:p>
                  </a:txBody>
                  <a:tcPr anchor="ctr"/>
                </a:tc>
                <a:tc>
                  <a:txBody>
                    <a:bodyPr/>
                    <a:lstStyle/>
                    <a:p>
                      <a:pPr algn="ctr"/>
                      <a:r>
                        <a:rPr lang="en-US" dirty="0"/>
                        <a:t>Test2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Data Valid</a:t>
                      </a:r>
                    </a:p>
                  </a:txBody>
                  <a:tcPr anchor="ctr">
                    <a:solidFill>
                      <a:srgbClr val="92D050"/>
                    </a:solidFill>
                  </a:tcPr>
                </a:tc>
                <a:extLst>
                  <a:ext uri="{0D108BD9-81ED-4DB2-BD59-A6C34878D82A}">
                    <a16:rowId xmlns:a16="http://schemas.microsoft.com/office/drawing/2014/main" val="3660723978"/>
                  </a:ext>
                </a:extLst>
              </a:tr>
            </a:tbl>
          </a:graphicData>
        </a:graphic>
      </p:graphicFrame>
      <p:pic>
        <p:nvPicPr>
          <p:cNvPr id="7" name="Picture 6">
            <a:extLst>
              <a:ext uri="{FF2B5EF4-FFF2-40B4-BE49-F238E27FC236}">
                <a16:creationId xmlns:a16="http://schemas.microsoft.com/office/drawing/2014/main" id="{3F4979A7-5D71-999C-7600-3BCB8767A45C}"/>
              </a:ext>
            </a:extLst>
          </p:cNvPr>
          <p:cNvPicPr>
            <a:picLocks noChangeAspect="1"/>
          </p:cNvPicPr>
          <p:nvPr/>
        </p:nvPicPr>
        <p:blipFill>
          <a:blip r:embed="rId3"/>
          <a:stretch>
            <a:fillRect/>
          </a:stretch>
        </p:blipFill>
        <p:spPr>
          <a:xfrm>
            <a:off x="7579500" y="4444241"/>
            <a:ext cx="4612500" cy="2413759"/>
          </a:xfrm>
          <a:prstGeom prst="rect">
            <a:avLst/>
          </a:prstGeom>
        </p:spPr>
      </p:pic>
      <p:pic>
        <p:nvPicPr>
          <p:cNvPr id="10" name="Picture 9">
            <a:extLst>
              <a:ext uri="{FF2B5EF4-FFF2-40B4-BE49-F238E27FC236}">
                <a16:creationId xmlns:a16="http://schemas.microsoft.com/office/drawing/2014/main" id="{0C2CB38B-88D0-7824-650A-2FDEBAA6FF32}"/>
              </a:ext>
            </a:extLst>
          </p:cNvPr>
          <p:cNvPicPr>
            <a:picLocks noChangeAspect="1"/>
          </p:cNvPicPr>
          <p:nvPr/>
        </p:nvPicPr>
        <p:blipFill>
          <a:blip r:embed="rId4"/>
          <a:stretch>
            <a:fillRect/>
          </a:stretch>
        </p:blipFill>
        <p:spPr>
          <a:xfrm>
            <a:off x="7579500" y="2665179"/>
            <a:ext cx="4612500" cy="1800000"/>
          </a:xfrm>
          <a:prstGeom prst="rect">
            <a:avLst/>
          </a:prstGeom>
        </p:spPr>
      </p:pic>
    </p:spTree>
    <p:extLst>
      <p:ext uri="{BB962C8B-B14F-4D97-AF65-F5344CB8AC3E}">
        <p14:creationId xmlns:p14="http://schemas.microsoft.com/office/powerpoint/2010/main" val="2019236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79DA24-25E4-5B06-FE28-16BD5C4BE4B6}"/>
              </a:ext>
            </a:extLst>
          </p:cNvPr>
          <p:cNvSpPr>
            <a:spLocks noGrp="1"/>
          </p:cNvSpPr>
          <p:nvPr>
            <p:ph type="sldNum" sz="quarter" idx="4"/>
          </p:nvPr>
        </p:nvSpPr>
        <p:spPr/>
        <p:txBody>
          <a:bodyPr/>
          <a:lstStyle/>
          <a:p>
            <a:fld id="{A5899A78-BAF7-491B-85CE-68A963FCC198}" type="slidenum">
              <a:rPr lang="en-US" smtClean="0"/>
              <a:pPr/>
              <a:t>12</a:t>
            </a:fld>
            <a:endParaRPr lang="en-US" dirty="0"/>
          </a:p>
        </p:txBody>
      </p:sp>
      <p:sp>
        <p:nvSpPr>
          <p:cNvPr id="19" name="TextBox 18">
            <a:extLst>
              <a:ext uri="{FF2B5EF4-FFF2-40B4-BE49-F238E27FC236}">
                <a16:creationId xmlns:a16="http://schemas.microsoft.com/office/drawing/2014/main" id="{6EDA9F81-5123-AE70-A3B7-02C7746CBDB2}"/>
              </a:ext>
            </a:extLst>
          </p:cNvPr>
          <p:cNvSpPr txBox="1"/>
          <p:nvPr/>
        </p:nvSpPr>
        <p:spPr>
          <a:xfrm>
            <a:off x="-5795" y="4886686"/>
            <a:ext cx="2700000" cy="1107996"/>
          </a:xfrm>
          <a:prstGeom prst="rect">
            <a:avLst/>
          </a:prstGeom>
          <a:noFill/>
          <a:ln>
            <a:solidFill>
              <a:schemeClr val="tx1"/>
            </a:solidFill>
          </a:ln>
        </p:spPr>
        <p:txBody>
          <a:bodyPr wrap="square" rtlCol="0">
            <a:spAutoFit/>
          </a:bodyPr>
          <a:lstStyle/>
          <a:p>
            <a:pPr algn="ctr"/>
            <a:r>
              <a:rPr lang="en-US" b="1" dirty="0"/>
              <a:t>Comment:</a:t>
            </a:r>
          </a:p>
          <a:p>
            <a:pPr algn="ctr"/>
            <a:r>
              <a:rPr lang="en-US" altLang="zh-TW" sz="1600" dirty="0">
                <a:solidFill>
                  <a:srgbClr val="00B050"/>
                </a:solidFill>
              </a:rPr>
              <a:t>2706uF capacitance with about 53ms time can record fault log validly</a:t>
            </a:r>
            <a:endParaRPr lang="en-US" sz="1600" dirty="0">
              <a:solidFill>
                <a:srgbClr val="00B050"/>
              </a:solidFill>
            </a:endParaRPr>
          </a:p>
        </p:txBody>
      </p:sp>
      <p:sp>
        <p:nvSpPr>
          <p:cNvPr id="24" name="TextBox 23">
            <a:extLst>
              <a:ext uri="{FF2B5EF4-FFF2-40B4-BE49-F238E27FC236}">
                <a16:creationId xmlns:a16="http://schemas.microsoft.com/office/drawing/2014/main" id="{7C2C28A9-D3F5-A1C9-97DC-90B878A4918C}"/>
              </a:ext>
            </a:extLst>
          </p:cNvPr>
          <p:cNvSpPr txBox="1"/>
          <p:nvPr/>
        </p:nvSpPr>
        <p:spPr>
          <a:xfrm>
            <a:off x="-5796" y="0"/>
            <a:ext cx="12197796" cy="400110"/>
          </a:xfrm>
          <a:prstGeom prst="rect">
            <a:avLst/>
          </a:prstGeom>
          <a:solidFill>
            <a:srgbClr val="FFC000"/>
          </a:solidFill>
        </p:spPr>
        <p:txBody>
          <a:bodyPr wrap="square">
            <a:spAutoFit/>
          </a:bodyPr>
          <a:lstStyle/>
          <a:p>
            <a:r>
              <a:rPr lang="en-US" sz="2000" b="1" dirty="0">
                <a:solidFill>
                  <a:srgbClr val="C00000"/>
                </a:solidFill>
              </a:rPr>
              <a:t>SEQ Keep-Alive Circuit Function Check with different capacitance (Timing specification=11ms)</a:t>
            </a:r>
          </a:p>
        </p:txBody>
      </p:sp>
      <p:sp>
        <p:nvSpPr>
          <p:cNvPr id="2" name="TextBox 1">
            <a:extLst>
              <a:ext uri="{FF2B5EF4-FFF2-40B4-BE49-F238E27FC236}">
                <a16:creationId xmlns:a16="http://schemas.microsoft.com/office/drawing/2014/main" id="{D660E618-A441-2F24-8B68-DE6ABA8FE926}"/>
              </a:ext>
            </a:extLst>
          </p:cNvPr>
          <p:cNvSpPr txBox="1"/>
          <p:nvPr/>
        </p:nvSpPr>
        <p:spPr>
          <a:xfrm>
            <a:off x="0" y="461665"/>
            <a:ext cx="11213326" cy="369332"/>
          </a:xfrm>
          <a:prstGeom prst="rect">
            <a:avLst/>
          </a:prstGeom>
          <a:noFill/>
        </p:spPr>
        <p:txBody>
          <a:bodyPr wrap="none" rtlCol="0">
            <a:spAutoFit/>
          </a:bodyPr>
          <a:lstStyle/>
          <a:p>
            <a:r>
              <a:rPr lang="en-US" b="1" dirty="0">
                <a:highlight>
                  <a:srgbClr val="00FF00"/>
                </a:highlight>
              </a:rPr>
              <a:t>2200uF*1pc+22uF*23=2706uF (test): Data valid when loss DVDD and </a:t>
            </a:r>
            <a:r>
              <a:rPr lang="en-US" altLang="zh-TW" b="1" dirty="0">
                <a:solidFill>
                  <a:srgbClr val="0000FF"/>
                </a:solidFill>
                <a:highlight>
                  <a:srgbClr val="00FF00"/>
                </a:highlight>
              </a:rPr>
              <a:t>Proposed to design at DVT PDB</a:t>
            </a:r>
            <a:endParaRPr lang="en-US" b="1" dirty="0">
              <a:solidFill>
                <a:srgbClr val="0000FF"/>
              </a:solidFill>
              <a:highlight>
                <a:srgbClr val="00FF00"/>
              </a:highlight>
            </a:endParaRPr>
          </a:p>
        </p:txBody>
      </p:sp>
      <p:sp>
        <p:nvSpPr>
          <p:cNvPr id="6" name="TextBox 5">
            <a:extLst>
              <a:ext uri="{FF2B5EF4-FFF2-40B4-BE49-F238E27FC236}">
                <a16:creationId xmlns:a16="http://schemas.microsoft.com/office/drawing/2014/main" id="{9A5D2A8E-0627-D1B0-EF7F-E64F1B9B9288}"/>
              </a:ext>
            </a:extLst>
          </p:cNvPr>
          <p:cNvSpPr txBox="1"/>
          <p:nvPr/>
        </p:nvSpPr>
        <p:spPr>
          <a:xfrm>
            <a:off x="2768839" y="830997"/>
            <a:ext cx="2527102" cy="276999"/>
          </a:xfrm>
          <a:prstGeom prst="rect">
            <a:avLst/>
          </a:prstGeom>
          <a:noFill/>
        </p:spPr>
        <p:txBody>
          <a:bodyPr wrap="none" rtlCol="0">
            <a:spAutoFit/>
          </a:bodyPr>
          <a:lstStyle/>
          <a:p>
            <a:r>
              <a:rPr lang="en-US" sz="1200" u="sng" dirty="0">
                <a:solidFill>
                  <a:srgbClr val="0000FF"/>
                </a:solidFill>
              </a:rPr>
              <a:t>Power off all busbar power in shelf</a:t>
            </a:r>
          </a:p>
        </p:txBody>
      </p:sp>
      <p:sp>
        <p:nvSpPr>
          <p:cNvPr id="7" name="TextBox 6">
            <a:extLst>
              <a:ext uri="{FF2B5EF4-FFF2-40B4-BE49-F238E27FC236}">
                <a16:creationId xmlns:a16="http://schemas.microsoft.com/office/drawing/2014/main" id="{CD322991-3474-46A9-0AFB-7C6ECE65A20D}"/>
              </a:ext>
            </a:extLst>
          </p:cNvPr>
          <p:cNvSpPr txBox="1"/>
          <p:nvPr/>
        </p:nvSpPr>
        <p:spPr>
          <a:xfrm>
            <a:off x="2768839" y="3647761"/>
            <a:ext cx="500458" cy="276999"/>
          </a:xfrm>
          <a:prstGeom prst="rect">
            <a:avLst/>
          </a:prstGeom>
          <a:noFill/>
        </p:spPr>
        <p:txBody>
          <a:bodyPr wrap="none" rtlCol="0">
            <a:spAutoFit/>
          </a:bodyPr>
          <a:lstStyle/>
          <a:p>
            <a:r>
              <a:rPr lang="en-US" sz="1200" u="sng" dirty="0">
                <a:solidFill>
                  <a:srgbClr val="0000FF"/>
                </a:solidFill>
              </a:rPr>
              <a:t>VPD</a:t>
            </a:r>
          </a:p>
        </p:txBody>
      </p:sp>
      <p:sp>
        <p:nvSpPr>
          <p:cNvPr id="15" name="TextBox 14">
            <a:extLst>
              <a:ext uri="{FF2B5EF4-FFF2-40B4-BE49-F238E27FC236}">
                <a16:creationId xmlns:a16="http://schemas.microsoft.com/office/drawing/2014/main" id="{527F278C-732F-E6D6-1039-7A45AA8BB8BF}"/>
              </a:ext>
            </a:extLst>
          </p:cNvPr>
          <p:cNvSpPr txBox="1"/>
          <p:nvPr/>
        </p:nvSpPr>
        <p:spPr>
          <a:xfrm>
            <a:off x="8343407" y="5207860"/>
            <a:ext cx="3161443" cy="276999"/>
          </a:xfrm>
          <a:prstGeom prst="rect">
            <a:avLst/>
          </a:prstGeom>
          <a:noFill/>
        </p:spPr>
        <p:txBody>
          <a:bodyPr wrap="none" rtlCol="0">
            <a:spAutoFit/>
          </a:bodyPr>
          <a:lstStyle/>
          <a:p>
            <a:r>
              <a:rPr lang="en-US" sz="1200" dirty="0">
                <a:solidFill>
                  <a:srgbClr val="00B050"/>
                </a:solidFill>
              </a:rPr>
              <a:t>With </a:t>
            </a:r>
            <a:r>
              <a:rPr lang="en-US" sz="1200" dirty="0">
                <a:solidFill>
                  <a:srgbClr val="00B050"/>
                </a:solidFill>
                <a:highlight>
                  <a:srgbClr val="FFFF00"/>
                </a:highlight>
              </a:rPr>
              <a:t>~53ms</a:t>
            </a:r>
            <a:r>
              <a:rPr lang="en-US" sz="1200" dirty="0">
                <a:solidFill>
                  <a:srgbClr val="00B050"/>
                </a:solidFill>
              </a:rPr>
              <a:t> time period from DVDD to 2.7V</a:t>
            </a:r>
          </a:p>
        </p:txBody>
      </p:sp>
      <p:pic>
        <p:nvPicPr>
          <p:cNvPr id="5" name="Picture 4">
            <a:extLst>
              <a:ext uri="{FF2B5EF4-FFF2-40B4-BE49-F238E27FC236}">
                <a16:creationId xmlns:a16="http://schemas.microsoft.com/office/drawing/2014/main" id="{9CD1137D-24BB-ABB8-2F03-15013B080D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9" y="830997"/>
            <a:ext cx="2732310" cy="360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BDB7EF0-1ADE-4464-A0A1-FC55487EBE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5372" y="2346240"/>
            <a:ext cx="4484152" cy="2520000"/>
          </a:xfrm>
          <a:prstGeom prst="rect">
            <a:avLst/>
          </a:prstGeom>
        </p:spPr>
      </p:pic>
      <p:sp>
        <p:nvSpPr>
          <p:cNvPr id="10" name="TextBox 9">
            <a:extLst>
              <a:ext uri="{FF2B5EF4-FFF2-40B4-BE49-F238E27FC236}">
                <a16:creationId xmlns:a16="http://schemas.microsoft.com/office/drawing/2014/main" id="{D02BC8BD-A84C-B7EF-94C1-63797CA0D16E}"/>
              </a:ext>
            </a:extLst>
          </p:cNvPr>
          <p:cNvSpPr txBox="1"/>
          <p:nvPr/>
        </p:nvSpPr>
        <p:spPr>
          <a:xfrm>
            <a:off x="7946203" y="2074885"/>
            <a:ext cx="879472" cy="276999"/>
          </a:xfrm>
          <a:prstGeom prst="rect">
            <a:avLst/>
          </a:prstGeom>
          <a:noFill/>
        </p:spPr>
        <p:txBody>
          <a:bodyPr wrap="none" rtlCol="0">
            <a:spAutoFit/>
          </a:bodyPr>
          <a:lstStyle/>
          <a:p>
            <a:r>
              <a:rPr lang="en-US" sz="1200" u="sng" dirty="0">
                <a:solidFill>
                  <a:srgbClr val="0000FF"/>
                </a:solidFill>
              </a:rPr>
              <a:t>Waveform</a:t>
            </a:r>
          </a:p>
        </p:txBody>
      </p:sp>
      <p:sp>
        <p:nvSpPr>
          <p:cNvPr id="12" name="Rectangle 11">
            <a:extLst>
              <a:ext uri="{FF2B5EF4-FFF2-40B4-BE49-F238E27FC236}">
                <a16:creationId xmlns:a16="http://schemas.microsoft.com/office/drawing/2014/main" id="{0CA7CECC-A41F-B361-335C-9A010271D89D}"/>
              </a:ext>
            </a:extLst>
          </p:cNvPr>
          <p:cNvSpPr/>
          <p:nvPr/>
        </p:nvSpPr>
        <p:spPr>
          <a:xfrm>
            <a:off x="8539480" y="3284748"/>
            <a:ext cx="344421" cy="12520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3802F170-9E22-34D2-F215-1CB7C8368BBE}"/>
              </a:ext>
            </a:extLst>
          </p:cNvPr>
          <p:cNvCxnSpPr>
            <a:cxnSpLocks/>
            <a:stCxn id="12" idx="2"/>
            <a:endCxn id="15" idx="0"/>
          </p:cNvCxnSpPr>
          <p:nvPr/>
        </p:nvCxnSpPr>
        <p:spPr>
          <a:xfrm>
            <a:off x="8711691" y="3409950"/>
            <a:ext cx="1212438" cy="17979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A4071930-885E-42CF-E94C-D952B8563BC7}"/>
              </a:ext>
            </a:extLst>
          </p:cNvPr>
          <p:cNvPicPr>
            <a:picLocks noChangeAspect="1"/>
          </p:cNvPicPr>
          <p:nvPr/>
        </p:nvPicPr>
        <p:blipFill>
          <a:blip r:embed="rId4"/>
          <a:stretch>
            <a:fillRect/>
          </a:stretch>
        </p:blipFill>
        <p:spPr>
          <a:xfrm>
            <a:off x="2768839" y="1102352"/>
            <a:ext cx="5096331" cy="2520000"/>
          </a:xfrm>
          <a:prstGeom prst="rect">
            <a:avLst/>
          </a:prstGeom>
        </p:spPr>
      </p:pic>
      <p:pic>
        <p:nvPicPr>
          <p:cNvPr id="16" name="Picture 15">
            <a:extLst>
              <a:ext uri="{FF2B5EF4-FFF2-40B4-BE49-F238E27FC236}">
                <a16:creationId xmlns:a16="http://schemas.microsoft.com/office/drawing/2014/main" id="{782942C8-D27E-4664-9ADD-399E96E118CA}"/>
              </a:ext>
            </a:extLst>
          </p:cNvPr>
          <p:cNvPicPr>
            <a:picLocks noChangeAspect="1"/>
          </p:cNvPicPr>
          <p:nvPr/>
        </p:nvPicPr>
        <p:blipFill>
          <a:blip r:embed="rId5"/>
          <a:stretch>
            <a:fillRect/>
          </a:stretch>
        </p:blipFill>
        <p:spPr>
          <a:xfrm>
            <a:off x="2768839" y="3924760"/>
            <a:ext cx="5096331" cy="2520000"/>
          </a:xfrm>
          <a:prstGeom prst="rect">
            <a:avLst/>
          </a:prstGeom>
        </p:spPr>
      </p:pic>
    </p:spTree>
    <p:extLst>
      <p:ext uri="{BB962C8B-B14F-4D97-AF65-F5344CB8AC3E}">
        <p14:creationId xmlns:p14="http://schemas.microsoft.com/office/powerpoint/2010/main" val="2120357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800FF76-48B4-4EBA-82BC-B72DE4219CFE}"/>
              </a:ext>
            </a:extLst>
          </p:cNvPr>
          <p:cNvSpPr>
            <a:spLocks noGrp="1"/>
          </p:cNvSpPr>
          <p:nvPr>
            <p:ph type="sldNum" sz="quarter" idx="4"/>
          </p:nvPr>
        </p:nvSpPr>
        <p:spPr/>
        <p:txBody>
          <a:bodyPr/>
          <a:lstStyle/>
          <a:p>
            <a:fld id="{A5899A78-BAF7-491B-85CE-68A963FCC198}" type="slidenum">
              <a:rPr lang="en-US" smtClean="0"/>
              <a:pPr/>
              <a:t>2</a:t>
            </a:fld>
            <a:endParaRPr lang="en-US" dirty="0"/>
          </a:p>
        </p:txBody>
      </p:sp>
      <p:sp>
        <p:nvSpPr>
          <p:cNvPr id="9" name="TextBox 8">
            <a:extLst>
              <a:ext uri="{FF2B5EF4-FFF2-40B4-BE49-F238E27FC236}">
                <a16:creationId xmlns:a16="http://schemas.microsoft.com/office/drawing/2014/main" id="{DE2F0611-5C8E-7683-70E0-0FE00428E421}"/>
              </a:ext>
            </a:extLst>
          </p:cNvPr>
          <p:cNvSpPr txBox="1"/>
          <p:nvPr/>
        </p:nvSpPr>
        <p:spPr>
          <a:xfrm>
            <a:off x="0" y="-4183"/>
            <a:ext cx="9825126" cy="461665"/>
          </a:xfrm>
          <a:prstGeom prst="rect">
            <a:avLst/>
          </a:prstGeom>
          <a:noFill/>
        </p:spPr>
        <p:txBody>
          <a:bodyPr wrap="none" rtlCol="0">
            <a:spAutoFit/>
          </a:bodyPr>
          <a:lstStyle/>
          <a:p>
            <a:r>
              <a:rPr lang="en-US" sz="2400" b="1" u="sng" dirty="0">
                <a:effectLst>
                  <a:outerShdw blurRad="38100" dist="38100" dir="2700000" algn="tl">
                    <a:srgbClr val="000000">
                      <a:alpha val="43137"/>
                    </a:srgbClr>
                  </a:outerShdw>
                </a:effectLst>
              </a:rPr>
              <a:t>UCD90160A-Sequencer: Power on Function for all main power rail</a:t>
            </a:r>
          </a:p>
        </p:txBody>
      </p:sp>
      <p:sp>
        <p:nvSpPr>
          <p:cNvPr id="10" name="TextBox 9">
            <a:extLst>
              <a:ext uri="{FF2B5EF4-FFF2-40B4-BE49-F238E27FC236}">
                <a16:creationId xmlns:a16="http://schemas.microsoft.com/office/drawing/2014/main" id="{7CCF059A-4925-D49D-8BE0-76BC1C600611}"/>
              </a:ext>
            </a:extLst>
          </p:cNvPr>
          <p:cNvSpPr txBox="1"/>
          <p:nvPr/>
        </p:nvSpPr>
        <p:spPr>
          <a:xfrm>
            <a:off x="136363" y="1428908"/>
            <a:ext cx="1901483" cy="338554"/>
          </a:xfrm>
          <a:prstGeom prst="rect">
            <a:avLst/>
          </a:prstGeom>
          <a:noFill/>
        </p:spPr>
        <p:txBody>
          <a:bodyPr wrap="none" rtlCol="0">
            <a:spAutoFit/>
          </a:bodyPr>
          <a:lstStyle/>
          <a:p>
            <a:r>
              <a:rPr lang="en-US" sz="1600" b="1" dirty="0"/>
              <a:t>P3V3_STBY_PGD</a:t>
            </a:r>
          </a:p>
        </p:txBody>
      </p:sp>
      <p:sp>
        <p:nvSpPr>
          <p:cNvPr id="11" name="TextBox 10">
            <a:extLst>
              <a:ext uri="{FF2B5EF4-FFF2-40B4-BE49-F238E27FC236}">
                <a16:creationId xmlns:a16="http://schemas.microsoft.com/office/drawing/2014/main" id="{F4C8D17E-D6E9-3009-6815-63E9FFE88DF1}"/>
              </a:ext>
            </a:extLst>
          </p:cNvPr>
          <p:cNvSpPr txBox="1"/>
          <p:nvPr/>
        </p:nvSpPr>
        <p:spPr>
          <a:xfrm>
            <a:off x="126089" y="598279"/>
            <a:ext cx="2472152" cy="830997"/>
          </a:xfrm>
          <a:prstGeom prst="rect">
            <a:avLst/>
          </a:prstGeom>
          <a:noFill/>
        </p:spPr>
        <p:txBody>
          <a:bodyPr wrap="none" rtlCol="0">
            <a:spAutoFit/>
          </a:bodyPr>
          <a:lstStyle/>
          <a:p>
            <a:r>
              <a:rPr lang="en-US" sz="1600" b="1" dirty="0"/>
              <a:t>SW0 sled PRSNT</a:t>
            </a:r>
          </a:p>
          <a:p>
            <a:r>
              <a:rPr lang="en-US" sz="1600" b="1" dirty="0"/>
              <a:t>SW1 sled PRSNT</a:t>
            </a:r>
          </a:p>
          <a:p>
            <a:r>
              <a:rPr lang="en-US" sz="1600" b="1" dirty="0"/>
              <a:t>GPU baseboard PRSNT</a:t>
            </a:r>
          </a:p>
        </p:txBody>
      </p:sp>
      <p:cxnSp>
        <p:nvCxnSpPr>
          <p:cNvPr id="13" name="Straight Arrow Connector 12">
            <a:extLst>
              <a:ext uri="{FF2B5EF4-FFF2-40B4-BE49-F238E27FC236}">
                <a16:creationId xmlns:a16="http://schemas.microsoft.com/office/drawing/2014/main" id="{DC9046CC-CA40-46EF-38A6-A427C61E3E28}"/>
              </a:ext>
            </a:extLst>
          </p:cNvPr>
          <p:cNvCxnSpPr>
            <a:cxnSpLocks/>
            <a:stCxn id="20" idx="3"/>
            <a:endCxn id="55" idx="1"/>
          </p:cNvCxnSpPr>
          <p:nvPr/>
        </p:nvCxnSpPr>
        <p:spPr>
          <a:xfrm>
            <a:off x="3911182" y="1484486"/>
            <a:ext cx="60493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F5283AC-A18F-96CE-A5CC-8F3F5BB274D6}"/>
              </a:ext>
            </a:extLst>
          </p:cNvPr>
          <p:cNvSpPr txBox="1"/>
          <p:nvPr/>
        </p:nvSpPr>
        <p:spPr>
          <a:xfrm>
            <a:off x="7031083" y="1291491"/>
            <a:ext cx="1475354" cy="369332"/>
          </a:xfrm>
          <a:prstGeom prst="rect">
            <a:avLst/>
          </a:prstGeom>
          <a:solidFill>
            <a:srgbClr val="FFC000"/>
          </a:solidFill>
          <a:ln>
            <a:solidFill>
              <a:schemeClr val="tx1"/>
            </a:solidFill>
          </a:ln>
        </p:spPr>
        <p:txBody>
          <a:bodyPr wrap="square" rtlCol="0">
            <a:spAutoFit/>
          </a:bodyPr>
          <a:lstStyle/>
          <a:p>
            <a:r>
              <a:rPr lang="en-US" b="1" dirty="0"/>
              <a:t>P12V_FAN0</a:t>
            </a:r>
          </a:p>
        </p:txBody>
      </p:sp>
      <p:sp>
        <p:nvSpPr>
          <p:cNvPr id="15" name="TextBox 14">
            <a:extLst>
              <a:ext uri="{FF2B5EF4-FFF2-40B4-BE49-F238E27FC236}">
                <a16:creationId xmlns:a16="http://schemas.microsoft.com/office/drawing/2014/main" id="{73B0F631-99D1-A08E-0987-1C23FB7BAC7D}"/>
              </a:ext>
            </a:extLst>
          </p:cNvPr>
          <p:cNvSpPr txBox="1"/>
          <p:nvPr/>
        </p:nvSpPr>
        <p:spPr>
          <a:xfrm>
            <a:off x="5826660" y="792256"/>
            <a:ext cx="1930337" cy="338554"/>
          </a:xfrm>
          <a:prstGeom prst="rect">
            <a:avLst/>
          </a:prstGeom>
          <a:noFill/>
        </p:spPr>
        <p:txBody>
          <a:bodyPr wrap="none" rtlCol="0">
            <a:spAutoFit/>
          </a:bodyPr>
          <a:lstStyle/>
          <a:p>
            <a:r>
              <a:rPr lang="en-US" sz="1600" dirty="0">
                <a:solidFill>
                  <a:srgbClr val="FF0000"/>
                </a:solidFill>
                <a:highlight>
                  <a:srgbClr val="FFFF00"/>
                </a:highlight>
              </a:rPr>
              <a:t>Start</a:t>
            </a:r>
            <a:r>
              <a:rPr lang="zh-TW" altLang="en-US" sz="1600" dirty="0">
                <a:solidFill>
                  <a:srgbClr val="FF0000"/>
                </a:solidFill>
                <a:highlight>
                  <a:srgbClr val="FFFF00"/>
                </a:highlight>
              </a:rPr>
              <a:t> </a:t>
            </a:r>
            <a:r>
              <a:rPr lang="en-US" altLang="zh-TW" sz="1600" dirty="0">
                <a:solidFill>
                  <a:srgbClr val="FF0000"/>
                </a:solidFill>
                <a:highlight>
                  <a:srgbClr val="FFFF00"/>
                </a:highlight>
              </a:rPr>
              <a:t>PWR on</a:t>
            </a:r>
            <a:r>
              <a:rPr lang="en-US" sz="1600" dirty="0">
                <a:solidFill>
                  <a:srgbClr val="FF0000"/>
                </a:solidFill>
                <a:highlight>
                  <a:srgbClr val="FFFF00"/>
                </a:highlight>
              </a:rPr>
              <a:t> SEQ</a:t>
            </a:r>
          </a:p>
        </p:txBody>
      </p:sp>
      <p:cxnSp>
        <p:nvCxnSpPr>
          <p:cNvPr id="16" name="Straight Arrow Connector 15">
            <a:extLst>
              <a:ext uri="{FF2B5EF4-FFF2-40B4-BE49-F238E27FC236}">
                <a16:creationId xmlns:a16="http://schemas.microsoft.com/office/drawing/2014/main" id="{BCE99D83-284A-0CE9-3D99-3FF9A48DD422}"/>
              </a:ext>
            </a:extLst>
          </p:cNvPr>
          <p:cNvCxnSpPr>
            <a:cxnSpLocks/>
            <a:stCxn id="14" idx="3"/>
            <a:endCxn id="17" idx="1"/>
          </p:cNvCxnSpPr>
          <p:nvPr/>
        </p:nvCxnSpPr>
        <p:spPr>
          <a:xfrm flipV="1">
            <a:off x="8506437" y="1465465"/>
            <a:ext cx="1992109" cy="106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CA836AE-D7CA-BADD-ED35-B7343FFB20CE}"/>
              </a:ext>
            </a:extLst>
          </p:cNvPr>
          <p:cNvSpPr txBox="1"/>
          <p:nvPr/>
        </p:nvSpPr>
        <p:spPr>
          <a:xfrm>
            <a:off x="10498546" y="1280799"/>
            <a:ext cx="1475354" cy="369332"/>
          </a:xfrm>
          <a:prstGeom prst="rect">
            <a:avLst/>
          </a:prstGeom>
          <a:solidFill>
            <a:srgbClr val="FFC000"/>
          </a:solidFill>
          <a:ln>
            <a:solidFill>
              <a:schemeClr val="tx1"/>
            </a:solidFill>
          </a:ln>
        </p:spPr>
        <p:txBody>
          <a:bodyPr wrap="square" rtlCol="0">
            <a:spAutoFit/>
          </a:bodyPr>
          <a:lstStyle/>
          <a:p>
            <a:r>
              <a:rPr lang="en-US" b="1" dirty="0"/>
              <a:t>P12V_FAN1</a:t>
            </a:r>
          </a:p>
        </p:txBody>
      </p:sp>
      <p:sp>
        <p:nvSpPr>
          <p:cNvPr id="18" name="TextBox 17">
            <a:extLst>
              <a:ext uri="{FF2B5EF4-FFF2-40B4-BE49-F238E27FC236}">
                <a16:creationId xmlns:a16="http://schemas.microsoft.com/office/drawing/2014/main" id="{DBB99A25-56FE-E33B-D694-A58F6AF99B8B}"/>
              </a:ext>
            </a:extLst>
          </p:cNvPr>
          <p:cNvSpPr txBox="1"/>
          <p:nvPr/>
        </p:nvSpPr>
        <p:spPr>
          <a:xfrm>
            <a:off x="8405421" y="1130702"/>
            <a:ext cx="2138616" cy="338554"/>
          </a:xfrm>
          <a:prstGeom prst="rect">
            <a:avLst/>
          </a:prstGeom>
          <a:noFill/>
        </p:spPr>
        <p:txBody>
          <a:bodyPr wrap="square" rtlCol="0">
            <a:spAutoFit/>
          </a:bodyPr>
          <a:lstStyle/>
          <a:p>
            <a:pPr algn="ctr"/>
            <a:r>
              <a:rPr lang="en-US" sz="1600" dirty="0">
                <a:solidFill>
                  <a:srgbClr val="FF0000"/>
                </a:solidFill>
                <a:highlight>
                  <a:srgbClr val="FFFF00"/>
                </a:highlight>
              </a:rPr>
              <a:t>Sense P12V_FAN0 </a:t>
            </a:r>
          </a:p>
        </p:txBody>
      </p:sp>
      <p:sp>
        <p:nvSpPr>
          <p:cNvPr id="19" name="Rectangle 18">
            <a:extLst>
              <a:ext uri="{FF2B5EF4-FFF2-40B4-BE49-F238E27FC236}">
                <a16:creationId xmlns:a16="http://schemas.microsoft.com/office/drawing/2014/main" id="{40B11758-0AEA-B425-36F2-5B8F9DEE43C1}"/>
              </a:ext>
            </a:extLst>
          </p:cNvPr>
          <p:cNvSpPr/>
          <p:nvPr/>
        </p:nvSpPr>
        <p:spPr>
          <a:xfrm>
            <a:off x="142038" y="611196"/>
            <a:ext cx="2469833" cy="14299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Delay 19">
            <a:extLst>
              <a:ext uri="{FF2B5EF4-FFF2-40B4-BE49-F238E27FC236}">
                <a16:creationId xmlns:a16="http://schemas.microsoft.com/office/drawing/2014/main" id="{08CC53F0-8C82-D819-842F-BD5F680B8986}"/>
              </a:ext>
            </a:extLst>
          </p:cNvPr>
          <p:cNvSpPr/>
          <p:nvPr/>
        </p:nvSpPr>
        <p:spPr>
          <a:xfrm>
            <a:off x="3071916" y="976050"/>
            <a:ext cx="839266" cy="1016872"/>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AND Gate</a:t>
            </a:r>
          </a:p>
        </p:txBody>
      </p:sp>
      <p:cxnSp>
        <p:nvCxnSpPr>
          <p:cNvPr id="21" name="Straight Arrow Connector 20">
            <a:extLst>
              <a:ext uri="{FF2B5EF4-FFF2-40B4-BE49-F238E27FC236}">
                <a16:creationId xmlns:a16="http://schemas.microsoft.com/office/drawing/2014/main" id="{90217AA3-8E26-C519-896E-2D9CFEA1B500}"/>
              </a:ext>
            </a:extLst>
          </p:cNvPr>
          <p:cNvCxnSpPr>
            <a:cxnSpLocks/>
            <a:endCxn id="24" idx="1"/>
          </p:cNvCxnSpPr>
          <p:nvPr/>
        </p:nvCxnSpPr>
        <p:spPr>
          <a:xfrm>
            <a:off x="976149" y="3560020"/>
            <a:ext cx="209312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4738ECA-8503-543A-8ECA-7FFEBC75F86B}"/>
              </a:ext>
            </a:extLst>
          </p:cNvPr>
          <p:cNvCxnSpPr>
            <a:cxnSpLocks/>
            <a:stCxn id="12" idx="1"/>
          </p:cNvCxnSpPr>
          <p:nvPr/>
        </p:nvCxnSpPr>
        <p:spPr>
          <a:xfrm>
            <a:off x="2876762" y="1052055"/>
            <a:ext cx="19251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B6F861E-EAD8-9C0F-96C0-481CF17C613A}"/>
              </a:ext>
            </a:extLst>
          </p:cNvPr>
          <p:cNvCxnSpPr>
            <a:cxnSpLocks/>
          </p:cNvCxnSpPr>
          <p:nvPr/>
        </p:nvCxnSpPr>
        <p:spPr>
          <a:xfrm>
            <a:off x="2498622" y="1612483"/>
            <a:ext cx="57065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33901BD-DEB5-116B-78A4-951E96C32FEB}"/>
              </a:ext>
            </a:extLst>
          </p:cNvPr>
          <p:cNvSpPr txBox="1"/>
          <p:nvPr/>
        </p:nvSpPr>
        <p:spPr>
          <a:xfrm>
            <a:off x="3069274" y="3375354"/>
            <a:ext cx="1446838" cy="369332"/>
          </a:xfrm>
          <a:prstGeom prst="rect">
            <a:avLst/>
          </a:prstGeom>
          <a:solidFill>
            <a:srgbClr val="FFC000"/>
          </a:solidFill>
          <a:ln>
            <a:solidFill>
              <a:schemeClr val="tx1"/>
            </a:solidFill>
          </a:ln>
        </p:spPr>
        <p:txBody>
          <a:bodyPr wrap="square" rtlCol="0">
            <a:spAutoFit/>
          </a:bodyPr>
          <a:lstStyle/>
          <a:p>
            <a:r>
              <a:rPr lang="en-US" b="1" dirty="0"/>
              <a:t>P12V_</a:t>
            </a:r>
            <a:r>
              <a:rPr lang="en-US" altLang="zh-TW" b="1" dirty="0"/>
              <a:t>SW0</a:t>
            </a:r>
            <a:endParaRPr lang="en-US" b="1" dirty="0"/>
          </a:p>
        </p:txBody>
      </p:sp>
      <p:cxnSp>
        <p:nvCxnSpPr>
          <p:cNvPr id="25" name="Straight Arrow Connector 24">
            <a:extLst>
              <a:ext uri="{FF2B5EF4-FFF2-40B4-BE49-F238E27FC236}">
                <a16:creationId xmlns:a16="http://schemas.microsoft.com/office/drawing/2014/main" id="{3ED4C376-08B8-12CA-0E34-C5FA9B688AB9}"/>
              </a:ext>
            </a:extLst>
          </p:cNvPr>
          <p:cNvCxnSpPr>
            <a:cxnSpLocks/>
            <a:stCxn id="24" idx="3"/>
            <a:endCxn id="27" idx="1"/>
          </p:cNvCxnSpPr>
          <p:nvPr/>
        </p:nvCxnSpPr>
        <p:spPr>
          <a:xfrm flipV="1">
            <a:off x="4516112" y="3558151"/>
            <a:ext cx="1850807" cy="18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DDD4CE9-00A6-F0E7-D7D2-EE2D1696EBB7}"/>
              </a:ext>
            </a:extLst>
          </p:cNvPr>
          <p:cNvSpPr txBox="1"/>
          <p:nvPr/>
        </p:nvSpPr>
        <p:spPr>
          <a:xfrm>
            <a:off x="4453288" y="3213114"/>
            <a:ext cx="1920207" cy="338554"/>
          </a:xfrm>
          <a:prstGeom prst="rect">
            <a:avLst/>
          </a:prstGeom>
          <a:noFill/>
        </p:spPr>
        <p:txBody>
          <a:bodyPr wrap="square" rtlCol="0">
            <a:spAutoFit/>
          </a:bodyPr>
          <a:lstStyle/>
          <a:p>
            <a:pPr algn="ctr"/>
            <a:r>
              <a:rPr lang="en-US" sz="1600" dirty="0">
                <a:solidFill>
                  <a:srgbClr val="FF0000"/>
                </a:solidFill>
                <a:highlight>
                  <a:srgbClr val="FFFF00"/>
                </a:highlight>
              </a:rPr>
              <a:t>Sense P12V_SW0 </a:t>
            </a:r>
          </a:p>
        </p:txBody>
      </p:sp>
      <p:sp>
        <p:nvSpPr>
          <p:cNvPr id="27" name="TextBox 26">
            <a:extLst>
              <a:ext uri="{FF2B5EF4-FFF2-40B4-BE49-F238E27FC236}">
                <a16:creationId xmlns:a16="http://schemas.microsoft.com/office/drawing/2014/main" id="{2AFD6E90-1F67-4EC5-E5F0-0608B6DB6807}"/>
              </a:ext>
            </a:extLst>
          </p:cNvPr>
          <p:cNvSpPr txBox="1"/>
          <p:nvPr/>
        </p:nvSpPr>
        <p:spPr>
          <a:xfrm>
            <a:off x="6366919" y="3373485"/>
            <a:ext cx="1405112" cy="369332"/>
          </a:xfrm>
          <a:prstGeom prst="rect">
            <a:avLst/>
          </a:prstGeom>
          <a:solidFill>
            <a:srgbClr val="FFC000"/>
          </a:solidFill>
          <a:ln>
            <a:solidFill>
              <a:schemeClr val="tx1"/>
            </a:solidFill>
          </a:ln>
        </p:spPr>
        <p:txBody>
          <a:bodyPr wrap="square" rtlCol="0">
            <a:spAutoFit/>
          </a:bodyPr>
          <a:lstStyle/>
          <a:p>
            <a:r>
              <a:rPr lang="en-US" b="1" dirty="0"/>
              <a:t>P12V_</a:t>
            </a:r>
            <a:r>
              <a:rPr lang="en-US" altLang="zh-TW" b="1" dirty="0"/>
              <a:t>SW1</a:t>
            </a:r>
            <a:endParaRPr lang="en-US" b="1" dirty="0"/>
          </a:p>
        </p:txBody>
      </p:sp>
      <p:cxnSp>
        <p:nvCxnSpPr>
          <p:cNvPr id="28" name="Straight Arrow Connector 27">
            <a:extLst>
              <a:ext uri="{FF2B5EF4-FFF2-40B4-BE49-F238E27FC236}">
                <a16:creationId xmlns:a16="http://schemas.microsoft.com/office/drawing/2014/main" id="{ED34BBDF-C320-4358-D7C3-28F011D4EABA}"/>
              </a:ext>
            </a:extLst>
          </p:cNvPr>
          <p:cNvCxnSpPr>
            <a:cxnSpLocks/>
            <a:stCxn id="27" idx="3"/>
            <a:endCxn id="30" idx="1"/>
          </p:cNvCxnSpPr>
          <p:nvPr/>
        </p:nvCxnSpPr>
        <p:spPr>
          <a:xfrm flipV="1">
            <a:off x="7772031" y="3552045"/>
            <a:ext cx="2625579" cy="610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4D8C4D08-E466-6051-359E-6D98DBCDC7B8}"/>
              </a:ext>
            </a:extLst>
          </p:cNvPr>
          <p:cNvSpPr txBox="1"/>
          <p:nvPr/>
        </p:nvSpPr>
        <p:spPr>
          <a:xfrm>
            <a:off x="7609252" y="2743134"/>
            <a:ext cx="2977865" cy="830997"/>
          </a:xfrm>
          <a:prstGeom prst="rect">
            <a:avLst/>
          </a:prstGeom>
          <a:noFill/>
        </p:spPr>
        <p:txBody>
          <a:bodyPr wrap="square" rtlCol="0">
            <a:spAutoFit/>
          </a:bodyPr>
          <a:lstStyle/>
          <a:p>
            <a:pPr algn="ctr"/>
            <a:r>
              <a:rPr lang="en-US" sz="1600" dirty="0">
                <a:solidFill>
                  <a:srgbClr val="FF0000"/>
                </a:solidFill>
                <a:highlight>
                  <a:srgbClr val="FFFF00"/>
                </a:highlight>
              </a:rPr>
              <a:t>1.Sense P12V_SW1</a:t>
            </a:r>
          </a:p>
          <a:p>
            <a:pPr algn="ctr"/>
            <a:r>
              <a:rPr lang="en-US" sz="1600" dirty="0">
                <a:solidFill>
                  <a:srgbClr val="FF0000"/>
                </a:solidFill>
                <a:highlight>
                  <a:srgbClr val="FFFF00"/>
                </a:highlight>
              </a:rPr>
              <a:t>2.Detect PVRM123 insertion</a:t>
            </a:r>
          </a:p>
          <a:p>
            <a:pPr algn="ctr"/>
            <a:r>
              <a:rPr lang="en-US" sz="1600" dirty="0">
                <a:solidFill>
                  <a:srgbClr val="FF0000"/>
                </a:solidFill>
                <a:highlight>
                  <a:srgbClr val="FFFF00"/>
                </a:highlight>
              </a:rPr>
              <a:t>3.Sense</a:t>
            </a:r>
            <a:r>
              <a:rPr lang="zh-TW" altLang="en-US" sz="1600" dirty="0">
                <a:solidFill>
                  <a:srgbClr val="FF0000"/>
                </a:solidFill>
                <a:highlight>
                  <a:srgbClr val="FFFF00"/>
                </a:highlight>
              </a:rPr>
              <a:t> </a:t>
            </a:r>
            <a:r>
              <a:rPr lang="en-US" sz="1600" dirty="0">
                <a:solidFill>
                  <a:srgbClr val="FF0000"/>
                </a:solidFill>
                <a:highlight>
                  <a:srgbClr val="FFFF00"/>
                </a:highlight>
              </a:rPr>
              <a:t>MOD123_EN</a:t>
            </a:r>
          </a:p>
        </p:txBody>
      </p:sp>
      <p:sp>
        <p:nvSpPr>
          <p:cNvPr id="30" name="TextBox 29">
            <a:extLst>
              <a:ext uri="{FF2B5EF4-FFF2-40B4-BE49-F238E27FC236}">
                <a16:creationId xmlns:a16="http://schemas.microsoft.com/office/drawing/2014/main" id="{FD8DD8B0-FF9C-79CF-D140-8B13E0D0F700}"/>
              </a:ext>
            </a:extLst>
          </p:cNvPr>
          <p:cNvSpPr txBox="1"/>
          <p:nvPr/>
        </p:nvSpPr>
        <p:spPr>
          <a:xfrm>
            <a:off x="10397610" y="3367379"/>
            <a:ext cx="1539924" cy="369332"/>
          </a:xfrm>
          <a:prstGeom prst="rect">
            <a:avLst/>
          </a:prstGeom>
          <a:solidFill>
            <a:srgbClr val="FFC000"/>
          </a:solidFill>
          <a:ln>
            <a:solidFill>
              <a:schemeClr val="tx1"/>
            </a:solidFill>
          </a:ln>
        </p:spPr>
        <p:txBody>
          <a:bodyPr wrap="square" rtlCol="0">
            <a:spAutoFit/>
          </a:bodyPr>
          <a:lstStyle/>
          <a:p>
            <a:r>
              <a:rPr lang="en-US" b="1" dirty="0"/>
              <a:t>P12V_</a:t>
            </a:r>
            <a:r>
              <a:rPr lang="en-US" altLang="zh-TW" b="1" dirty="0"/>
              <a:t>GPU0</a:t>
            </a:r>
            <a:endParaRPr lang="en-US" b="1" dirty="0"/>
          </a:p>
        </p:txBody>
      </p:sp>
      <p:cxnSp>
        <p:nvCxnSpPr>
          <p:cNvPr id="31" name="Straight Arrow Connector 30">
            <a:extLst>
              <a:ext uri="{FF2B5EF4-FFF2-40B4-BE49-F238E27FC236}">
                <a16:creationId xmlns:a16="http://schemas.microsoft.com/office/drawing/2014/main" id="{4C68A658-D141-9E2B-93A1-6AF12F6F2A0F}"/>
              </a:ext>
            </a:extLst>
          </p:cNvPr>
          <p:cNvCxnSpPr>
            <a:cxnSpLocks/>
            <a:stCxn id="17" idx="2"/>
          </p:cNvCxnSpPr>
          <p:nvPr/>
        </p:nvCxnSpPr>
        <p:spPr>
          <a:xfrm flipH="1">
            <a:off x="904124" y="1650131"/>
            <a:ext cx="10332099" cy="189453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9104BC93-EBD0-9E1F-4BA6-7E6C8726F3BB}"/>
              </a:ext>
            </a:extLst>
          </p:cNvPr>
          <p:cNvSpPr txBox="1"/>
          <p:nvPr/>
        </p:nvSpPr>
        <p:spPr>
          <a:xfrm>
            <a:off x="976150" y="3225257"/>
            <a:ext cx="2040978" cy="338554"/>
          </a:xfrm>
          <a:prstGeom prst="rect">
            <a:avLst/>
          </a:prstGeom>
          <a:noFill/>
        </p:spPr>
        <p:txBody>
          <a:bodyPr wrap="square" rtlCol="0">
            <a:spAutoFit/>
          </a:bodyPr>
          <a:lstStyle/>
          <a:p>
            <a:pPr algn="ctr"/>
            <a:r>
              <a:rPr lang="en-US" sz="1600" dirty="0">
                <a:solidFill>
                  <a:srgbClr val="FF0000"/>
                </a:solidFill>
                <a:highlight>
                  <a:srgbClr val="FFFF00"/>
                </a:highlight>
              </a:rPr>
              <a:t>Sense P12V_FAN1 </a:t>
            </a:r>
          </a:p>
        </p:txBody>
      </p:sp>
      <p:cxnSp>
        <p:nvCxnSpPr>
          <p:cNvPr id="33" name="Straight Arrow Connector 32">
            <a:extLst>
              <a:ext uri="{FF2B5EF4-FFF2-40B4-BE49-F238E27FC236}">
                <a16:creationId xmlns:a16="http://schemas.microsoft.com/office/drawing/2014/main" id="{0F355B58-EA29-DF4D-B814-BB1CCB7BDCED}"/>
              </a:ext>
            </a:extLst>
          </p:cNvPr>
          <p:cNvCxnSpPr>
            <a:cxnSpLocks/>
            <a:stCxn id="30" idx="2"/>
          </p:cNvCxnSpPr>
          <p:nvPr/>
        </p:nvCxnSpPr>
        <p:spPr>
          <a:xfrm flipH="1">
            <a:off x="1051650" y="3736711"/>
            <a:ext cx="10115922" cy="166235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A640F62-829E-6853-A791-508E6CA409CC}"/>
              </a:ext>
            </a:extLst>
          </p:cNvPr>
          <p:cNvCxnSpPr>
            <a:cxnSpLocks/>
            <a:endCxn id="35" idx="1"/>
          </p:cNvCxnSpPr>
          <p:nvPr/>
        </p:nvCxnSpPr>
        <p:spPr>
          <a:xfrm>
            <a:off x="1096920" y="5408312"/>
            <a:ext cx="233417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211FBF4A-F925-3CAE-E23E-918F60250234}"/>
              </a:ext>
            </a:extLst>
          </p:cNvPr>
          <p:cNvSpPr txBox="1"/>
          <p:nvPr/>
        </p:nvSpPr>
        <p:spPr>
          <a:xfrm>
            <a:off x="3431097" y="5223646"/>
            <a:ext cx="1085016" cy="369332"/>
          </a:xfrm>
          <a:prstGeom prst="rect">
            <a:avLst/>
          </a:prstGeom>
          <a:solidFill>
            <a:srgbClr val="FFC000"/>
          </a:solidFill>
          <a:ln>
            <a:solidFill>
              <a:schemeClr val="tx1"/>
            </a:solidFill>
          </a:ln>
        </p:spPr>
        <p:txBody>
          <a:bodyPr wrap="square" rtlCol="0">
            <a:spAutoFit/>
          </a:bodyPr>
          <a:lstStyle/>
          <a:p>
            <a:r>
              <a:rPr lang="en-US" b="1" dirty="0"/>
              <a:t>P50V_</a:t>
            </a:r>
            <a:r>
              <a:rPr lang="en-US" altLang="zh-TW" b="1" dirty="0"/>
              <a:t>1</a:t>
            </a:r>
            <a:endParaRPr lang="en-US" b="1" dirty="0"/>
          </a:p>
        </p:txBody>
      </p:sp>
      <p:sp>
        <p:nvSpPr>
          <p:cNvPr id="36" name="TextBox 35">
            <a:extLst>
              <a:ext uri="{FF2B5EF4-FFF2-40B4-BE49-F238E27FC236}">
                <a16:creationId xmlns:a16="http://schemas.microsoft.com/office/drawing/2014/main" id="{2374EA0E-237F-B83F-F2B9-A0F0F23634C2}"/>
              </a:ext>
            </a:extLst>
          </p:cNvPr>
          <p:cNvSpPr txBox="1"/>
          <p:nvPr/>
        </p:nvSpPr>
        <p:spPr>
          <a:xfrm>
            <a:off x="3431097" y="6144105"/>
            <a:ext cx="1512679" cy="369332"/>
          </a:xfrm>
          <a:prstGeom prst="rect">
            <a:avLst/>
          </a:prstGeom>
          <a:solidFill>
            <a:srgbClr val="FFC000"/>
          </a:solidFill>
          <a:ln>
            <a:solidFill>
              <a:schemeClr val="tx1"/>
            </a:solidFill>
          </a:ln>
        </p:spPr>
        <p:txBody>
          <a:bodyPr wrap="square" rtlCol="0">
            <a:spAutoFit/>
          </a:bodyPr>
          <a:lstStyle/>
          <a:p>
            <a:r>
              <a:rPr lang="en-US" b="1" dirty="0"/>
              <a:t>P12V_GPU1</a:t>
            </a:r>
          </a:p>
        </p:txBody>
      </p:sp>
      <p:cxnSp>
        <p:nvCxnSpPr>
          <p:cNvPr id="37" name="Straight Arrow Connector 36">
            <a:extLst>
              <a:ext uri="{FF2B5EF4-FFF2-40B4-BE49-F238E27FC236}">
                <a16:creationId xmlns:a16="http://schemas.microsoft.com/office/drawing/2014/main" id="{2FB987CD-7F82-B8CA-D1EF-8B853BFA046C}"/>
              </a:ext>
            </a:extLst>
          </p:cNvPr>
          <p:cNvCxnSpPr>
            <a:cxnSpLocks/>
            <a:stCxn id="36" idx="3"/>
            <a:endCxn id="39" idx="1"/>
          </p:cNvCxnSpPr>
          <p:nvPr/>
        </p:nvCxnSpPr>
        <p:spPr>
          <a:xfrm flipV="1">
            <a:off x="4943776" y="6322665"/>
            <a:ext cx="2828255" cy="610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4244F8D3-AED3-DA12-C168-D074E31F1BA6}"/>
              </a:ext>
            </a:extLst>
          </p:cNvPr>
          <p:cNvSpPr txBox="1"/>
          <p:nvPr/>
        </p:nvSpPr>
        <p:spPr>
          <a:xfrm>
            <a:off x="4868970" y="5747718"/>
            <a:ext cx="2977865" cy="584775"/>
          </a:xfrm>
          <a:prstGeom prst="rect">
            <a:avLst/>
          </a:prstGeom>
          <a:noFill/>
        </p:spPr>
        <p:txBody>
          <a:bodyPr wrap="square" rtlCol="0">
            <a:spAutoFit/>
          </a:bodyPr>
          <a:lstStyle/>
          <a:p>
            <a:pPr algn="ctr"/>
            <a:r>
              <a:rPr lang="en-US" sz="1600" dirty="0">
                <a:solidFill>
                  <a:srgbClr val="FF0000"/>
                </a:solidFill>
                <a:highlight>
                  <a:srgbClr val="FFFF00"/>
                </a:highlight>
              </a:rPr>
              <a:t>1.P12V_GPU1 convert ok</a:t>
            </a:r>
          </a:p>
          <a:p>
            <a:pPr algn="ctr"/>
            <a:r>
              <a:rPr lang="en-US" sz="1600" dirty="0">
                <a:solidFill>
                  <a:srgbClr val="FF0000"/>
                </a:solidFill>
                <a:highlight>
                  <a:srgbClr val="FFFF00"/>
                </a:highlight>
              </a:rPr>
              <a:t>2.</a:t>
            </a:r>
            <a:r>
              <a:rPr lang="en-US" altLang="zh-TW" sz="1600" dirty="0">
                <a:solidFill>
                  <a:srgbClr val="FF0000"/>
                </a:solidFill>
                <a:highlight>
                  <a:srgbClr val="FFFF00"/>
                </a:highlight>
              </a:rPr>
              <a:t>Get </a:t>
            </a:r>
            <a:r>
              <a:rPr lang="en-US" sz="1600" dirty="0">
                <a:solidFill>
                  <a:srgbClr val="FF0000"/>
                </a:solidFill>
                <a:highlight>
                  <a:srgbClr val="FFFF00"/>
                </a:highlight>
              </a:rPr>
              <a:t>PVRM4/5/6 EN</a:t>
            </a:r>
          </a:p>
        </p:txBody>
      </p:sp>
      <p:sp>
        <p:nvSpPr>
          <p:cNvPr id="39" name="TextBox 38">
            <a:extLst>
              <a:ext uri="{FF2B5EF4-FFF2-40B4-BE49-F238E27FC236}">
                <a16:creationId xmlns:a16="http://schemas.microsoft.com/office/drawing/2014/main" id="{AEC6EF7A-D738-25F5-0BEC-9EA392988D3D}"/>
              </a:ext>
            </a:extLst>
          </p:cNvPr>
          <p:cNvSpPr txBox="1"/>
          <p:nvPr/>
        </p:nvSpPr>
        <p:spPr>
          <a:xfrm>
            <a:off x="7772031" y="6137999"/>
            <a:ext cx="910827" cy="369332"/>
          </a:xfrm>
          <a:prstGeom prst="rect">
            <a:avLst/>
          </a:prstGeom>
          <a:solidFill>
            <a:srgbClr val="FFC000"/>
          </a:solidFill>
          <a:ln>
            <a:solidFill>
              <a:schemeClr val="tx1"/>
            </a:solidFill>
          </a:ln>
        </p:spPr>
        <p:txBody>
          <a:bodyPr wrap="none" rtlCol="0">
            <a:spAutoFit/>
          </a:bodyPr>
          <a:lstStyle/>
          <a:p>
            <a:r>
              <a:rPr lang="en-US" b="1" dirty="0"/>
              <a:t>P50V_2</a:t>
            </a:r>
          </a:p>
        </p:txBody>
      </p:sp>
      <p:sp>
        <p:nvSpPr>
          <p:cNvPr id="40" name="TextBox 39">
            <a:extLst>
              <a:ext uri="{FF2B5EF4-FFF2-40B4-BE49-F238E27FC236}">
                <a16:creationId xmlns:a16="http://schemas.microsoft.com/office/drawing/2014/main" id="{1E33BF7E-71C6-A9EB-6FCA-ACDC244E812F}"/>
              </a:ext>
            </a:extLst>
          </p:cNvPr>
          <p:cNvSpPr txBox="1"/>
          <p:nvPr/>
        </p:nvSpPr>
        <p:spPr>
          <a:xfrm>
            <a:off x="63552" y="4582500"/>
            <a:ext cx="2817583" cy="584775"/>
          </a:xfrm>
          <a:prstGeom prst="rect">
            <a:avLst/>
          </a:prstGeom>
          <a:noFill/>
        </p:spPr>
        <p:txBody>
          <a:bodyPr wrap="square" rtlCol="0">
            <a:spAutoFit/>
          </a:bodyPr>
          <a:lstStyle/>
          <a:p>
            <a:pPr algn="ctr"/>
            <a:r>
              <a:rPr lang="en-US" sz="1600" dirty="0">
                <a:solidFill>
                  <a:srgbClr val="FF0000"/>
                </a:solidFill>
                <a:highlight>
                  <a:srgbClr val="FFFF00"/>
                </a:highlight>
              </a:rPr>
              <a:t>1.P12V_GPU0 convert ok</a:t>
            </a:r>
          </a:p>
          <a:p>
            <a:pPr algn="ctr"/>
            <a:r>
              <a:rPr lang="en-US" sz="1600" dirty="0">
                <a:solidFill>
                  <a:srgbClr val="FF0000"/>
                </a:solidFill>
                <a:highlight>
                  <a:srgbClr val="FFFF00"/>
                </a:highlight>
              </a:rPr>
              <a:t>2.Get PVRM1/2/3 EN</a:t>
            </a:r>
          </a:p>
        </p:txBody>
      </p:sp>
      <p:sp>
        <p:nvSpPr>
          <p:cNvPr id="41" name="TextBox 40">
            <a:extLst>
              <a:ext uri="{FF2B5EF4-FFF2-40B4-BE49-F238E27FC236}">
                <a16:creationId xmlns:a16="http://schemas.microsoft.com/office/drawing/2014/main" id="{F79951C8-3147-7AC6-874F-D8D794230D6C}"/>
              </a:ext>
            </a:extLst>
          </p:cNvPr>
          <p:cNvSpPr txBox="1"/>
          <p:nvPr/>
        </p:nvSpPr>
        <p:spPr>
          <a:xfrm>
            <a:off x="141692" y="1671858"/>
            <a:ext cx="2223686" cy="338554"/>
          </a:xfrm>
          <a:prstGeom prst="rect">
            <a:avLst/>
          </a:prstGeom>
          <a:noFill/>
        </p:spPr>
        <p:txBody>
          <a:bodyPr wrap="none" rtlCol="0">
            <a:spAutoFit/>
          </a:bodyPr>
          <a:lstStyle/>
          <a:p>
            <a:r>
              <a:rPr lang="en-US" sz="1600" b="1" dirty="0" err="1"/>
              <a:t>Chassis_Intrusion_N</a:t>
            </a:r>
            <a:endParaRPr lang="en-US" sz="1600" b="1" dirty="0"/>
          </a:p>
        </p:txBody>
      </p:sp>
      <p:cxnSp>
        <p:nvCxnSpPr>
          <p:cNvPr id="42" name="Straight Arrow Connector 41">
            <a:extLst>
              <a:ext uri="{FF2B5EF4-FFF2-40B4-BE49-F238E27FC236}">
                <a16:creationId xmlns:a16="http://schemas.microsoft.com/office/drawing/2014/main" id="{EACCEA72-185E-C659-6359-C550380F9A80}"/>
              </a:ext>
            </a:extLst>
          </p:cNvPr>
          <p:cNvCxnSpPr>
            <a:cxnSpLocks/>
          </p:cNvCxnSpPr>
          <p:nvPr/>
        </p:nvCxnSpPr>
        <p:spPr>
          <a:xfrm>
            <a:off x="2498622" y="1841135"/>
            <a:ext cx="57065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3" name="Connector: Elbow 42">
            <a:extLst>
              <a:ext uri="{FF2B5EF4-FFF2-40B4-BE49-F238E27FC236}">
                <a16:creationId xmlns:a16="http://schemas.microsoft.com/office/drawing/2014/main" id="{85B0B337-5AD7-0214-C378-0F290247CDA6}"/>
              </a:ext>
            </a:extLst>
          </p:cNvPr>
          <p:cNvCxnSpPr>
            <a:cxnSpLocks/>
            <a:endCxn id="36" idx="1"/>
          </p:cNvCxnSpPr>
          <p:nvPr/>
        </p:nvCxnSpPr>
        <p:spPr>
          <a:xfrm>
            <a:off x="2022711" y="5428275"/>
            <a:ext cx="1408386" cy="900496"/>
          </a:xfrm>
          <a:prstGeom prst="bentConnector3">
            <a:avLst>
              <a:gd name="adj1" fmla="val 56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6D1612FF-CF92-0283-0F05-8C8D991F2E2B}"/>
              </a:ext>
            </a:extLst>
          </p:cNvPr>
          <p:cNvSpPr txBox="1"/>
          <p:nvPr/>
        </p:nvSpPr>
        <p:spPr>
          <a:xfrm>
            <a:off x="37595" y="5600473"/>
            <a:ext cx="2977865" cy="830997"/>
          </a:xfrm>
          <a:prstGeom prst="rect">
            <a:avLst/>
          </a:prstGeom>
          <a:noFill/>
        </p:spPr>
        <p:txBody>
          <a:bodyPr wrap="square" rtlCol="0">
            <a:spAutoFit/>
          </a:bodyPr>
          <a:lstStyle/>
          <a:p>
            <a:pPr algn="ctr"/>
            <a:r>
              <a:rPr lang="en-US" sz="1600" dirty="0">
                <a:solidFill>
                  <a:srgbClr val="FF0000"/>
                </a:solidFill>
                <a:highlight>
                  <a:srgbClr val="FFFF00"/>
                </a:highlight>
              </a:rPr>
              <a:t>1.Sense P12V_GPU0</a:t>
            </a:r>
          </a:p>
          <a:p>
            <a:pPr algn="ctr"/>
            <a:r>
              <a:rPr lang="en-US" sz="1600" dirty="0">
                <a:solidFill>
                  <a:srgbClr val="FF0000"/>
                </a:solidFill>
                <a:highlight>
                  <a:srgbClr val="FFFF00"/>
                </a:highlight>
              </a:rPr>
              <a:t>2.Detect PVRM4/5/6 insertion</a:t>
            </a:r>
          </a:p>
          <a:p>
            <a:pPr algn="ctr"/>
            <a:r>
              <a:rPr lang="en-US" sz="1600" dirty="0">
                <a:solidFill>
                  <a:srgbClr val="FF0000"/>
                </a:solidFill>
                <a:highlight>
                  <a:srgbClr val="FFFF00"/>
                </a:highlight>
              </a:rPr>
              <a:t>3.Sense</a:t>
            </a:r>
            <a:r>
              <a:rPr lang="zh-TW" altLang="en-US" sz="1600" dirty="0">
                <a:solidFill>
                  <a:srgbClr val="FF0000"/>
                </a:solidFill>
                <a:highlight>
                  <a:srgbClr val="FFFF00"/>
                </a:highlight>
              </a:rPr>
              <a:t> </a:t>
            </a:r>
            <a:r>
              <a:rPr lang="en-US" sz="1600" dirty="0">
                <a:solidFill>
                  <a:srgbClr val="FF0000"/>
                </a:solidFill>
                <a:highlight>
                  <a:srgbClr val="FFFF00"/>
                </a:highlight>
              </a:rPr>
              <a:t>MOD456_EN</a:t>
            </a:r>
          </a:p>
        </p:txBody>
      </p:sp>
      <p:cxnSp>
        <p:nvCxnSpPr>
          <p:cNvPr id="45" name="Straight Arrow Connector 44">
            <a:extLst>
              <a:ext uri="{FF2B5EF4-FFF2-40B4-BE49-F238E27FC236}">
                <a16:creationId xmlns:a16="http://schemas.microsoft.com/office/drawing/2014/main" id="{0421A8C7-43A3-385C-A40B-DCF2C5D7302A}"/>
              </a:ext>
            </a:extLst>
          </p:cNvPr>
          <p:cNvCxnSpPr>
            <a:cxnSpLocks/>
            <a:stCxn id="39" idx="3"/>
            <a:endCxn id="46" idx="1"/>
          </p:cNvCxnSpPr>
          <p:nvPr/>
        </p:nvCxnSpPr>
        <p:spPr>
          <a:xfrm flipV="1">
            <a:off x="8682858" y="6315006"/>
            <a:ext cx="1815688" cy="765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92B91937-450C-55EA-350E-FE6D752FF726}"/>
              </a:ext>
            </a:extLst>
          </p:cNvPr>
          <p:cNvSpPr txBox="1"/>
          <p:nvPr/>
        </p:nvSpPr>
        <p:spPr>
          <a:xfrm>
            <a:off x="10498546" y="6130340"/>
            <a:ext cx="1296375" cy="369332"/>
          </a:xfrm>
          <a:prstGeom prst="rect">
            <a:avLst/>
          </a:prstGeom>
          <a:solidFill>
            <a:srgbClr val="92D050"/>
          </a:solidFill>
          <a:ln>
            <a:solidFill>
              <a:schemeClr val="tx1"/>
            </a:solidFill>
          </a:ln>
        </p:spPr>
        <p:txBody>
          <a:bodyPr wrap="square" rtlCol="0">
            <a:spAutoFit/>
          </a:bodyPr>
          <a:lstStyle/>
          <a:p>
            <a:r>
              <a:rPr lang="en-US" altLang="zh-TW" b="1" dirty="0"/>
              <a:t>PDB_PGD</a:t>
            </a:r>
            <a:endParaRPr lang="en-US" b="1" dirty="0"/>
          </a:p>
        </p:txBody>
      </p:sp>
      <p:sp>
        <p:nvSpPr>
          <p:cNvPr id="47" name="TextBox 46">
            <a:extLst>
              <a:ext uri="{FF2B5EF4-FFF2-40B4-BE49-F238E27FC236}">
                <a16:creationId xmlns:a16="http://schemas.microsoft.com/office/drawing/2014/main" id="{DE7A0578-C88B-608C-48C7-CDB3EA9145A0}"/>
              </a:ext>
            </a:extLst>
          </p:cNvPr>
          <p:cNvSpPr txBox="1"/>
          <p:nvPr/>
        </p:nvSpPr>
        <p:spPr>
          <a:xfrm>
            <a:off x="8096769" y="4495748"/>
            <a:ext cx="2977865" cy="1815882"/>
          </a:xfrm>
          <a:prstGeom prst="rect">
            <a:avLst/>
          </a:prstGeom>
          <a:noFill/>
        </p:spPr>
        <p:txBody>
          <a:bodyPr wrap="square" rtlCol="0">
            <a:spAutoFit/>
          </a:bodyPr>
          <a:lstStyle/>
          <a:p>
            <a:pPr algn="ctr"/>
            <a:r>
              <a:rPr lang="en-US" sz="1400" dirty="0">
                <a:solidFill>
                  <a:srgbClr val="FF0000"/>
                </a:solidFill>
                <a:highlight>
                  <a:srgbClr val="FFFF00"/>
                </a:highlight>
              </a:rPr>
              <a:t>1.P12V_FAN0 OK</a:t>
            </a:r>
          </a:p>
          <a:p>
            <a:pPr algn="ctr"/>
            <a:r>
              <a:rPr lang="en-US" sz="1400" dirty="0">
                <a:solidFill>
                  <a:srgbClr val="FF0000"/>
                </a:solidFill>
                <a:highlight>
                  <a:srgbClr val="FFFF00"/>
                </a:highlight>
              </a:rPr>
              <a:t>2.P12V_FAN1 OK</a:t>
            </a:r>
            <a:br>
              <a:rPr lang="en-US" sz="1400" dirty="0">
                <a:solidFill>
                  <a:srgbClr val="FF0000"/>
                </a:solidFill>
                <a:highlight>
                  <a:srgbClr val="FFFF00"/>
                </a:highlight>
              </a:rPr>
            </a:br>
            <a:r>
              <a:rPr lang="en-US" sz="1400" dirty="0">
                <a:solidFill>
                  <a:srgbClr val="FF0000"/>
                </a:solidFill>
                <a:highlight>
                  <a:srgbClr val="FFFF00"/>
                </a:highlight>
              </a:rPr>
              <a:t>3.P12V_SW0 OK</a:t>
            </a:r>
          </a:p>
          <a:p>
            <a:pPr algn="ctr"/>
            <a:r>
              <a:rPr lang="en-US" sz="1400" dirty="0">
                <a:solidFill>
                  <a:srgbClr val="FF0000"/>
                </a:solidFill>
                <a:highlight>
                  <a:srgbClr val="FFFF00"/>
                </a:highlight>
              </a:rPr>
              <a:t>4.P12V_SW1 OK</a:t>
            </a:r>
          </a:p>
          <a:p>
            <a:pPr algn="ctr"/>
            <a:r>
              <a:rPr lang="en-US" sz="1400" dirty="0">
                <a:solidFill>
                  <a:srgbClr val="FF0000"/>
                </a:solidFill>
                <a:highlight>
                  <a:srgbClr val="FFFF00"/>
                </a:highlight>
              </a:rPr>
              <a:t>5.P12V_GPU0 OK</a:t>
            </a:r>
          </a:p>
          <a:p>
            <a:pPr algn="ctr"/>
            <a:r>
              <a:rPr lang="en-US" sz="1400" dirty="0">
                <a:solidFill>
                  <a:srgbClr val="FF0000"/>
                </a:solidFill>
                <a:highlight>
                  <a:srgbClr val="FFFF00"/>
                </a:highlight>
              </a:rPr>
              <a:t>6.P12V_GPU1 OK</a:t>
            </a:r>
          </a:p>
          <a:p>
            <a:pPr algn="ctr"/>
            <a:r>
              <a:rPr lang="en-US" sz="1400" dirty="0">
                <a:solidFill>
                  <a:srgbClr val="FF0000"/>
                </a:solidFill>
                <a:highlight>
                  <a:srgbClr val="FFFF00"/>
                </a:highlight>
              </a:rPr>
              <a:t>7.ALL_PVRM_P50V_PGD</a:t>
            </a:r>
          </a:p>
          <a:p>
            <a:pPr algn="ctr"/>
            <a:r>
              <a:rPr lang="en-US" sz="1400" dirty="0">
                <a:solidFill>
                  <a:srgbClr val="FF0000"/>
                </a:solidFill>
                <a:highlight>
                  <a:srgbClr val="FFFF00"/>
                </a:highlight>
              </a:rPr>
              <a:t>8.ALL_CAP SW_PGD</a:t>
            </a:r>
          </a:p>
        </p:txBody>
      </p:sp>
      <p:sp>
        <p:nvSpPr>
          <p:cNvPr id="12" name="Left Brace 11">
            <a:extLst>
              <a:ext uri="{FF2B5EF4-FFF2-40B4-BE49-F238E27FC236}">
                <a16:creationId xmlns:a16="http://schemas.microsoft.com/office/drawing/2014/main" id="{B15F9336-0FDB-77A6-7550-BF4D12B6A6AB}"/>
              </a:ext>
            </a:extLst>
          </p:cNvPr>
          <p:cNvSpPr/>
          <p:nvPr/>
        </p:nvSpPr>
        <p:spPr>
          <a:xfrm rot="10800000">
            <a:off x="2498621" y="733554"/>
            <a:ext cx="378141" cy="616450"/>
          </a:xfrm>
          <a:prstGeom prst="leftBrace">
            <a:avLst>
              <a:gd name="adj1" fmla="val 8333"/>
              <a:gd name="adj2" fmla="val 48333"/>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Rectangle 54">
            <a:extLst>
              <a:ext uri="{FF2B5EF4-FFF2-40B4-BE49-F238E27FC236}">
                <a16:creationId xmlns:a16="http://schemas.microsoft.com/office/drawing/2014/main" id="{89A4EEC3-CFFC-D26D-1862-8517DF4262B7}"/>
              </a:ext>
            </a:extLst>
          </p:cNvPr>
          <p:cNvSpPr/>
          <p:nvPr/>
        </p:nvSpPr>
        <p:spPr>
          <a:xfrm>
            <a:off x="4516112" y="1155445"/>
            <a:ext cx="1777294" cy="6580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UCD90160</a:t>
            </a:r>
            <a:r>
              <a:rPr lang="en-US" altLang="zh-TW" dirty="0"/>
              <a:t>A</a:t>
            </a:r>
            <a:endParaRPr lang="en-US" dirty="0"/>
          </a:p>
        </p:txBody>
      </p:sp>
      <p:cxnSp>
        <p:nvCxnSpPr>
          <p:cNvPr id="56" name="Straight Arrow Connector 55">
            <a:extLst>
              <a:ext uri="{FF2B5EF4-FFF2-40B4-BE49-F238E27FC236}">
                <a16:creationId xmlns:a16="http://schemas.microsoft.com/office/drawing/2014/main" id="{E64A91CA-71D7-F0A7-EA07-88C254C693D2}"/>
              </a:ext>
            </a:extLst>
          </p:cNvPr>
          <p:cNvCxnSpPr>
            <a:cxnSpLocks/>
            <a:stCxn id="55" idx="3"/>
          </p:cNvCxnSpPr>
          <p:nvPr/>
        </p:nvCxnSpPr>
        <p:spPr>
          <a:xfrm>
            <a:off x="6293406" y="1484486"/>
            <a:ext cx="73499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63E4700F-F2E5-2F62-C809-72AA5654AF99}"/>
              </a:ext>
            </a:extLst>
          </p:cNvPr>
          <p:cNvSpPr txBox="1"/>
          <p:nvPr/>
        </p:nvSpPr>
        <p:spPr>
          <a:xfrm>
            <a:off x="4452001" y="1353680"/>
            <a:ext cx="381836" cy="261610"/>
          </a:xfrm>
          <a:prstGeom prst="rect">
            <a:avLst/>
          </a:prstGeom>
          <a:noFill/>
        </p:spPr>
        <p:txBody>
          <a:bodyPr wrap="none" rtlCol="0">
            <a:spAutoFit/>
          </a:bodyPr>
          <a:lstStyle/>
          <a:p>
            <a:r>
              <a:rPr lang="en-US" sz="1100" b="1" dirty="0">
                <a:highlight>
                  <a:srgbClr val="FFFF00"/>
                </a:highlight>
              </a:rPr>
              <a:t>EN</a:t>
            </a:r>
          </a:p>
        </p:txBody>
      </p:sp>
      <p:cxnSp>
        <p:nvCxnSpPr>
          <p:cNvPr id="70" name="Connector: Elbow 69">
            <a:extLst>
              <a:ext uri="{FF2B5EF4-FFF2-40B4-BE49-F238E27FC236}">
                <a16:creationId xmlns:a16="http://schemas.microsoft.com/office/drawing/2014/main" id="{99D6A736-EAD5-3D21-5E4C-EA788AF8F93A}"/>
              </a:ext>
            </a:extLst>
          </p:cNvPr>
          <p:cNvCxnSpPr/>
          <p:nvPr/>
        </p:nvCxnSpPr>
        <p:spPr>
          <a:xfrm flipV="1">
            <a:off x="3975741" y="2034387"/>
            <a:ext cx="476260" cy="316116"/>
          </a:xfrm>
          <a:prstGeom prst="bent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3DE2F7EE-1495-B276-4D06-4015D3C06A9A}"/>
              </a:ext>
            </a:extLst>
          </p:cNvPr>
          <p:cNvCxnSpPr/>
          <p:nvPr/>
        </p:nvCxnSpPr>
        <p:spPr>
          <a:xfrm>
            <a:off x="4127383" y="1598185"/>
            <a:ext cx="86264" cy="3947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7084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800FF76-48B4-4EBA-82BC-B72DE4219CFE}"/>
              </a:ext>
            </a:extLst>
          </p:cNvPr>
          <p:cNvSpPr>
            <a:spLocks noGrp="1"/>
          </p:cNvSpPr>
          <p:nvPr>
            <p:ph type="sldNum" sz="quarter" idx="4"/>
          </p:nvPr>
        </p:nvSpPr>
        <p:spPr/>
        <p:txBody>
          <a:bodyPr/>
          <a:lstStyle/>
          <a:p>
            <a:fld id="{A5899A78-BAF7-491B-85CE-68A963FCC198}" type="slidenum">
              <a:rPr lang="en-US" smtClean="0"/>
              <a:pPr/>
              <a:t>3</a:t>
            </a:fld>
            <a:endParaRPr lang="en-US" dirty="0"/>
          </a:p>
        </p:txBody>
      </p:sp>
      <p:sp>
        <p:nvSpPr>
          <p:cNvPr id="9" name="TextBox 8">
            <a:extLst>
              <a:ext uri="{FF2B5EF4-FFF2-40B4-BE49-F238E27FC236}">
                <a16:creationId xmlns:a16="http://schemas.microsoft.com/office/drawing/2014/main" id="{DE2F0611-5C8E-7683-70E0-0FE00428E421}"/>
              </a:ext>
            </a:extLst>
          </p:cNvPr>
          <p:cNvSpPr txBox="1"/>
          <p:nvPr/>
        </p:nvSpPr>
        <p:spPr>
          <a:xfrm>
            <a:off x="0" y="-4183"/>
            <a:ext cx="9842759" cy="461665"/>
          </a:xfrm>
          <a:prstGeom prst="rect">
            <a:avLst/>
          </a:prstGeom>
          <a:noFill/>
        </p:spPr>
        <p:txBody>
          <a:bodyPr wrap="none" rtlCol="0">
            <a:spAutoFit/>
          </a:bodyPr>
          <a:lstStyle/>
          <a:p>
            <a:r>
              <a:rPr lang="en-US" sz="2400" b="1" u="sng" dirty="0">
                <a:effectLst>
                  <a:outerShdw blurRad="38100" dist="38100" dir="2700000" algn="tl">
                    <a:srgbClr val="000000">
                      <a:alpha val="43137"/>
                    </a:srgbClr>
                  </a:outerShdw>
                </a:effectLst>
              </a:rPr>
              <a:t>UCD90160A-Sequencer: Power off Function for all main power rail</a:t>
            </a:r>
          </a:p>
        </p:txBody>
      </p:sp>
      <p:sp>
        <p:nvSpPr>
          <p:cNvPr id="10" name="TextBox 9">
            <a:extLst>
              <a:ext uri="{FF2B5EF4-FFF2-40B4-BE49-F238E27FC236}">
                <a16:creationId xmlns:a16="http://schemas.microsoft.com/office/drawing/2014/main" id="{7CCF059A-4925-D49D-8BE0-76BC1C600611}"/>
              </a:ext>
            </a:extLst>
          </p:cNvPr>
          <p:cNvSpPr txBox="1"/>
          <p:nvPr/>
        </p:nvSpPr>
        <p:spPr>
          <a:xfrm>
            <a:off x="228642" y="2722548"/>
            <a:ext cx="1901483" cy="338554"/>
          </a:xfrm>
          <a:prstGeom prst="rect">
            <a:avLst/>
          </a:prstGeom>
          <a:noFill/>
        </p:spPr>
        <p:txBody>
          <a:bodyPr wrap="none" rtlCol="0">
            <a:spAutoFit/>
          </a:bodyPr>
          <a:lstStyle/>
          <a:p>
            <a:r>
              <a:rPr lang="en-US" sz="1600" b="1" dirty="0"/>
              <a:t>P3V3_STBY_PGD</a:t>
            </a:r>
          </a:p>
        </p:txBody>
      </p:sp>
      <p:sp>
        <p:nvSpPr>
          <p:cNvPr id="11" name="TextBox 10">
            <a:extLst>
              <a:ext uri="{FF2B5EF4-FFF2-40B4-BE49-F238E27FC236}">
                <a16:creationId xmlns:a16="http://schemas.microsoft.com/office/drawing/2014/main" id="{F4C8D17E-D6E9-3009-6815-63E9FFE88DF1}"/>
              </a:ext>
            </a:extLst>
          </p:cNvPr>
          <p:cNvSpPr txBox="1"/>
          <p:nvPr/>
        </p:nvSpPr>
        <p:spPr>
          <a:xfrm>
            <a:off x="218368" y="1891919"/>
            <a:ext cx="2472152" cy="830997"/>
          </a:xfrm>
          <a:prstGeom prst="rect">
            <a:avLst/>
          </a:prstGeom>
          <a:noFill/>
        </p:spPr>
        <p:txBody>
          <a:bodyPr wrap="none" rtlCol="0">
            <a:spAutoFit/>
          </a:bodyPr>
          <a:lstStyle/>
          <a:p>
            <a:r>
              <a:rPr lang="en-US" sz="1600" b="1" dirty="0"/>
              <a:t>SW0 sled PRSNT</a:t>
            </a:r>
          </a:p>
          <a:p>
            <a:r>
              <a:rPr lang="en-US" sz="1600" b="1" dirty="0"/>
              <a:t>SW1 sled PRSNT</a:t>
            </a:r>
          </a:p>
          <a:p>
            <a:r>
              <a:rPr lang="en-US" sz="1600" b="1" dirty="0"/>
              <a:t>GPU baseboard PRSNT</a:t>
            </a:r>
          </a:p>
        </p:txBody>
      </p:sp>
      <p:cxnSp>
        <p:nvCxnSpPr>
          <p:cNvPr id="13" name="Straight Arrow Connector 12">
            <a:extLst>
              <a:ext uri="{FF2B5EF4-FFF2-40B4-BE49-F238E27FC236}">
                <a16:creationId xmlns:a16="http://schemas.microsoft.com/office/drawing/2014/main" id="{DC9046CC-CA40-46EF-38A6-A427C61E3E28}"/>
              </a:ext>
            </a:extLst>
          </p:cNvPr>
          <p:cNvCxnSpPr>
            <a:cxnSpLocks/>
            <a:stCxn id="20" idx="3"/>
            <a:endCxn id="55" idx="1"/>
          </p:cNvCxnSpPr>
          <p:nvPr/>
        </p:nvCxnSpPr>
        <p:spPr>
          <a:xfrm>
            <a:off x="4003461" y="2778126"/>
            <a:ext cx="60493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F5283AC-A18F-96CE-A5CC-8F3F5BB274D6}"/>
              </a:ext>
            </a:extLst>
          </p:cNvPr>
          <p:cNvSpPr txBox="1"/>
          <p:nvPr/>
        </p:nvSpPr>
        <p:spPr>
          <a:xfrm>
            <a:off x="7130410" y="2585131"/>
            <a:ext cx="1560585" cy="369332"/>
          </a:xfrm>
          <a:prstGeom prst="rect">
            <a:avLst/>
          </a:prstGeom>
          <a:solidFill>
            <a:srgbClr val="FFC000"/>
          </a:solidFill>
          <a:ln>
            <a:solidFill>
              <a:schemeClr val="tx1"/>
            </a:solidFill>
          </a:ln>
        </p:spPr>
        <p:txBody>
          <a:bodyPr wrap="square" rtlCol="0">
            <a:spAutoFit/>
          </a:bodyPr>
          <a:lstStyle/>
          <a:p>
            <a:r>
              <a:rPr lang="en-US" b="1" dirty="0"/>
              <a:t>P12V_GPU0</a:t>
            </a:r>
          </a:p>
        </p:txBody>
      </p:sp>
      <p:sp>
        <p:nvSpPr>
          <p:cNvPr id="15" name="TextBox 14">
            <a:extLst>
              <a:ext uri="{FF2B5EF4-FFF2-40B4-BE49-F238E27FC236}">
                <a16:creationId xmlns:a16="http://schemas.microsoft.com/office/drawing/2014/main" id="{73B0F631-99D1-A08E-0987-1C23FB7BAC7D}"/>
              </a:ext>
            </a:extLst>
          </p:cNvPr>
          <p:cNvSpPr txBox="1"/>
          <p:nvPr/>
        </p:nvSpPr>
        <p:spPr>
          <a:xfrm>
            <a:off x="5918939" y="2085896"/>
            <a:ext cx="1928220" cy="338554"/>
          </a:xfrm>
          <a:prstGeom prst="rect">
            <a:avLst/>
          </a:prstGeom>
          <a:noFill/>
        </p:spPr>
        <p:txBody>
          <a:bodyPr wrap="none" rtlCol="0">
            <a:spAutoFit/>
          </a:bodyPr>
          <a:lstStyle/>
          <a:p>
            <a:r>
              <a:rPr lang="en-US" sz="1600" dirty="0">
                <a:solidFill>
                  <a:srgbClr val="FF0000"/>
                </a:solidFill>
                <a:highlight>
                  <a:srgbClr val="FFFF00"/>
                </a:highlight>
              </a:rPr>
              <a:t>Start</a:t>
            </a:r>
            <a:r>
              <a:rPr lang="zh-TW" altLang="en-US" sz="1600" dirty="0">
                <a:solidFill>
                  <a:srgbClr val="FF0000"/>
                </a:solidFill>
                <a:highlight>
                  <a:srgbClr val="FFFF00"/>
                </a:highlight>
              </a:rPr>
              <a:t> </a:t>
            </a:r>
            <a:r>
              <a:rPr lang="en-US" altLang="zh-TW" sz="1600" dirty="0">
                <a:solidFill>
                  <a:srgbClr val="FF0000"/>
                </a:solidFill>
                <a:highlight>
                  <a:srgbClr val="FFFF00"/>
                </a:highlight>
              </a:rPr>
              <a:t>PWR off</a:t>
            </a:r>
            <a:r>
              <a:rPr lang="en-US" sz="1600" dirty="0">
                <a:solidFill>
                  <a:srgbClr val="FF0000"/>
                </a:solidFill>
                <a:highlight>
                  <a:srgbClr val="FFFF00"/>
                </a:highlight>
              </a:rPr>
              <a:t> SEQ</a:t>
            </a:r>
          </a:p>
        </p:txBody>
      </p:sp>
      <p:cxnSp>
        <p:nvCxnSpPr>
          <p:cNvPr id="16" name="Straight Arrow Connector 15">
            <a:extLst>
              <a:ext uri="{FF2B5EF4-FFF2-40B4-BE49-F238E27FC236}">
                <a16:creationId xmlns:a16="http://schemas.microsoft.com/office/drawing/2014/main" id="{BCE99D83-284A-0CE9-3D99-3FF9A48DD422}"/>
              </a:ext>
            </a:extLst>
          </p:cNvPr>
          <p:cNvCxnSpPr>
            <a:cxnSpLocks/>
            <a:stCxn id="14" idx="3"/>
            <a:endCxn id="17" idx="1"/>
          </p:cNvCxnSpPr>
          <p:nvPr/>
        </p:nvCxnSpPr>
        <p:spPr>
          <a:xfrm flipV="1">
            <a:off x="8690995" y="2759105"/>
            <a:ext cx="920859" cy="106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CA836AE-D7CA-BADD-ED35-B7343FFB20CE}"/>
              </a:ext>
            </a:extLst>
          </p:cNvPr>
          <p:cNvSpPr txBox="1"/>
          <p:nvPr/>
        </p:nvSpPr>
        <p:spPr>
          <a:xfrm>
            <a:off x="9611854" y="2574439"/>
            <a:ext cx="1539924" cy="369332"/>
          </a:xfrm>
          <a:prstGeom prst="rect">
            <a:avLst/>
          </a:prstGeom>
          <a:solidFill>
            <a:srgbClr val="FFC000"/>
          </a:solidFill>
          <a:ln>
            <a:solidFill>
              <a:schemeClr val="tx1"/>
            </a:solidFill>
          </a:ln>
        </p:spPr>
        <p:txBody>
          <a:bodyPr wrap="square" rtlCol="0">
            <a:spAutoFit/>
          </a:bodyPr>
          <a:lstStyle/>
          <a:p>
            <a:r>
              <a:rPr lang="en-US" b="1" dirty="0"/>
              <a:t>P12V_GPU1</a:t>
            </a:r>
          </a:p>
        </p:txBody>
      </p:sp>
      <p:sp>
        <p:nvSpPr>
          <p:cNvPr id="19" name="Rectangle 18">
            <a:extLst>
              <a:ext uri="{FF2B5EF4-FFF2-40B4-BE49-F238E27FC236}">
                <a16:creationId xmlns:a16="http://schemas.microsoft.com/office/drawing/2014/main" id="{40B11758-0AEA-B425-36F2-5B8F9DEE43C1}"/>
              </a:ext>
            </a:extLst>
          </p:cNvPr>
          <p:cNvSpPr/>
          <p:nvPr/>
        </p:nvSpPr>
        <p:spPr>
          <a:xfrm>
            <a:off x="234317" y="1904836"/>
            <a:ext cx="2469833" cy="14299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Delay 19">
            <a:extLst>
              <a:ext uri="{FF2B5EF4-FFF2-40B4-BE49-F238E27FC236}">
                <a16:creationId xmlns:a16="http://schemas.microsoft.com/office/drawing/2014/main" id="{08CC53F0-8C82-D819-842F-BD5F680B8986}"/>
              </a:ext>
            </a:extLst>
          </p:cNvPr>
          <p:cNvSpPr/>
          <p:nvPr/>
        </p:nvSpPr>
        <p:spPr>
          <a:xfrm>
            <a:off x="3164195" y="2269690"/>
            <a:ext cx="839266" cy="1016872"/>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AND Gate</a:t>
            </a:r>
          </a:p>
        </p:txBody>
      </p:sp>
      <p:cxnSp>
        <p:nvCxnSpPr>
          <p:cNvPr id="21" name="Straight Arrow Connector 20">
            <a:extLst>
              <a:ext uri="{FF2B5EF4-FFF2-40B4-BE49-F238E27FC236}">
                <a16:creationId xmlns:a16="http://schemas.microsoft.com/office/drawing/2014/main" id="{90217AA3-8E26-C519-896E-2D9CFEA1B500}"/>
              </a:ext>
            </a:extLst>
          </p:cNvPr>
          <p:cNvCxnSpPr>
            <a:cxnSpLocks/>
            <a:endCxn id="24" idx="1"/>
          </p:cNvCxnSpPr>
          <p:nvPr/>
        </p:nvCxnSpPr>
        <p:spPr>
          <a:xfrm>
            <a:off x="1068428" y="4853660"/>
            <a:ext cx="209312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4738ECA-8503-543A-8ECA-7FFEBC75F86B}"/>
              </a:ext>
            </a:extLst>
          </p:cNvPr>
          <p:cNvCxnSpPr>
            <a:cxnSpLocks/>
            <a:stCxn id="12" idx="1"/>
          </p:cNvCxnSpPr>
          <p:nvPr/>
        </p:nvCxnSpPr>
        <p:spPr>
          <a:xfrm>
            <a:off x="2969041" y="2345695"/>
            <a:ext cx="19251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B6F861E-EAD8-9C0F-96C0-481CF17C613A}"/>
              </a:ext>
            </a:extLst>
          </p:cNvPr>
          <p:cNvCxnSpPr>
            <a:cxnSpLocks/>
          </p:cNvCxnSpPr>
          <p:nvPr/>
        </p:nvCxnSpPr>
        <p:spPr>
          <a:xfrm>
            <a:off x="2590901" y="2906123"/>
            <a:ext cx="57065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33901BD-DEB5-116B-78A4-951E96C32FEB}"/>
              </a:ext>
            </a:extLst>
          </p:cNvPr>
          <p:cNvSpPr txBox="1"/>
          <p:nvPr/>
        </p:nvSpPr>
        <p:spPr>
          <a:xfrm>
            <a:off x="3161553" y="4668994"/>
            <a:ext cx="1446838" cy="369332"/>
          </a:xfrm>
          <a:prstGeom prst="rect">
            <a:avLst/>
          </a:prstGeom>
          <a:solidFill>
            <a:srgbClr val="FFC000"/>
          </a:solidFill>
          <a:ln>
            <a:solidFill>
              <a:schemeClr val="tx1"/>
            </a:solidFill>
          </a:ln>
        </p:spPr>
        <p:txBody>
          <a:bodyPr wrap="square" rtlCol="0">
            <a:spAutoFit/>
          </a:bodyPr>
          <a:lstStyle/>
          <a:p>
            <a:r>
              <a:rPr lang="en-US" b="1" dirty="0"/>
              <a:t>P12V_</a:t>
            </a:r>
            <a:r>
              <a:rPr lang="en-US" altLang="zh-TW" b="1" dirty="0"/>
              <a:t>SW0</a:t>
            </a:r>
            <a:endParaRPr lang="en-US" b="1" dirty="0"/>
          </a:p>
        </p:txBody>
      </p:sp>
      <p:cxnSp>
        <p:nvCxnSpPr>
          <p:cNvPr id="25" name="Straight Arrow Connector 24">
            <a:extLst>
              <a:ext uri="{FF2B5EF4-FFF2-40B4-BE49-F238E27FC236}">
                <a16:creationId xmlns:a16="http://schemas.microsoft.com/office/drawing/2014/main" id="{3ED4C376-08B8-12CA-0E34-C5FA9B688AB9}"/>
              </a:ext>
            </a:extLst>
          </p:cNvPr>
          <p:cNvCxnSpPr>
            <a:cxnSpLocks/>
            <a:stCxn id="24" idx="3"/>
            <a:endCxn id="27" idx="1"/>
          </p:cNvCxnSpPr>
          <p:nvPr/>
        </p:nvCxnSpPr>
        <p:spPr>
          <a:xfrm flipV="1">
            <a:off x="4608391" y="4851791"/>
            <a:ext cx="827349" cy="18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AFD6E90-1F67-4EC5-E5F0-0608B6DB6807}"/>
              </a:ext>
            </a:extLst>
          </p:cNvPr>
          <p:cNvSpPr txBox="1"/>
          <p:nvPr/>
        </p:nvSpPr>
        <p:spPr>
          <a:xfrm>
            <a:off x="5435740" y="4667125"/>
            <a:ext cx="1405112" cy="369332"/>
          </a:xfrm>
          <a:prstGeom prst="rect">
            <a:avLst/>
          </a:prstGeom>
          <a:solidFill>
            <a:srgbClr val="FFC000"/>
          </a:solidFill>
          <a:ln>
            <a:solidFill>
              <a:schemeClr val="tx1"/>
            </a:solidFill>
          </a:ln>
        </p:spPr>
        <p:txBody>
          <a:bodyPr wrap="square" rtlCol="0">
            <a:spAutoFit/>
          </a:bodyPr>
          <a:lstStyle/>
          <a:p>
            <a:r>
              <a:rPr lang="en-US" b="1" dirty="0"/>
              <a:t>P12V_</a:t>
            </a:r>
            <a:r>
              <a:rPr lang="en-US" altLang="zh-TW" b="1" dirty="0"/>
              <a:t>SW1</a:t>
            </a:r>
            <a:endParaRPr lang="en-US" b="1" dirty="0"/>
          </a:p>
        </p:txBody>
      </p:sp>
      <p:cxnSp>
        <p:nvCxnSpPr>
          <p:cNvPr id="28" name="Straight Arrow Connector 27">
            <a:extLst>
              <a:ext uri="{FF2B5EF4-FFF2-40B4-BE49-F238E27FC236}">
                <a16:creationId xmlns:a16="http://schemas.microsoft.com/office/drawing/2014/main" id="{ED34BBDF-C320-4358-D7C3-28F011D4EABA}"/>
              </a:ext>
            </a:extLst>
          </p:cNvPr>
          <p:cNvCxnSpPr>
            <a:cxnSpLocks/>
            <a:stCxn id="27" idx="3"/>
            <a:endCxn id="30" idx="1"/>
          </p:cNvCxnSpPr>
          <p:nvPr/>
        </p:nvCxnSpPr>
        <p:spPr>
          <a:xfrm flipV="1">
            <a:off x="6840852" y="4845685"/>
            <a:ext cx="668663" cy="610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FD8DD8B0-FF9C-79CF-D140-8B13E0D0F700}"/>
              </a:ext>
            </a:extLst>
          </p:cNvPr>
          <p:cNvSpPr txBox="1"/>
          <p:nvPr/>
        </p:nvSpPr>
        <p:spPr>
          <a:xfrm>
            <a:off x="7509515" y="4661019"/>
            <a:ext cx="1539924" cy="369332"/>
          </a:xfrm>
          <a:prstGeom prst="rect">
            <a:avLst/>
          </a:prstGeom>
          <a:solidFill>
            <a:srgbClr val="FFC000"/>
          </a:solidFill>
          <a:ln>
            <a:solidFill>
              <a:schemeClr val="tx1"/>
            </a:solidFill>
          </a:ln>
        </p:spPr>
        <p:txBody>
          <a:bodyPr wrap="square" rtlCol="0">
            <a:spAutoFit/>
          </a:bodyPr>
          <a:lstStyle/>
          <a:p>
            <a:r>
              <a:rPr lang="en-US" b="1" dirty="0"/>
              <a:t>P12V_FAN</a:t>
            </a:r>
            <a:r>
              <a:rPr lang="en-US" altLang="zh-TW" b="1" dirty="0"/>
              <a:t>0</a:t>
            </a:r>
            <a:endParaRPr lang="en-US" b="1" dirty="0"/>
          </a:p>
        </p:txBody>
      </p:sp>
      <p:cxnSp>
        <p:nvCxnSpPr>
          <p:cNvPr id="31" name="Straight Arrow Connector 30">
            <a:extLst>
              <a:ext uri="{FF2B5EF4-FFF2-40B4-BE49-F238E27FC236}">
                <a16:creationId xmlns:a16="http://schemas.microsoft.com/office/drawing/2014/main" id="{4C68A658-D141-9E2B-93A1-6AF12F6F2A0F}"/>
              </a:ext>
            </a:extLst>
          </p:cNvPr>
          <p:cNvCxnSpPr>
            <a:cxnSpLocks/>
            <a:stCxn id="17" idx="2"/>
          </p:cNvCxnSpPr>
          <p:nvPr/>
        </p:nvCxnSpPr>
        <p:spPr>
          <a:xfrm flipH="1">
            <a:off x="1068428" y="2943771"/>
            <a:ext cx="9313388" cy="189969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211FBF4A-F925-3CAE-E23E-918F60250234}"/>
              </a:ext>
            </a:extLst>
          </p:cNvPr>
          <p:cNvSpPr txBox="1"/>
          <p:nvPr/>
        </p:nvSpPr>
        <p:spPr>
          <a:xfrm>
            <a:off x="8598716" y="2027831"/>
            <a:ext cx="1085016" cy="369332"/>
          </a:xfrm>
          <a:prstGeom prst="rect">
            <a:avLst/>
          </a:prstGeom>
          <a:solidFill>
            <a:srgbClr val="FFC000"/>
          </a:solidFill>
          <a:ln>
            <a:solidFill>
              <a:schemeClr val="tx1"/>
            </a:solidFill>
          </a:ln>
        </p:spPr>
        <p:txBody>
          <a:bodyPr wrap="square" rtlCol="0">
            <a:spAutoFit/>
          </a:bodyPr>
          <a:lstStyle/>
          <a:p>
            <a:r>
              <a:rPr lang="en-US" b="1" dirty="0"/>
              <a:t>P50V_</a:t>
            </a:r>
            <a:r>
              <a:rPr lang="en-US" altLang="zh-TW" b="1" dirty="0"/>
              <a:t>1</a:t>
            </a:r>
            <a:endParaRPr lang="en-US" b="1" dirty="0"/>
          </a:p>
        </p:txBody>
      </p:sp>
      <p:sp>
        <p:nvSpPr>
          <p:cNvPr id="41" name="TextBox 40">
            <a:extLst>
              <a:ext uri="{FF2B5EF4-FFF2-40B4-BE49-F238E27FC236}">
                <a16:creationId xmlns:a16="http://schemas.microsoft.com/office/drawing/2014/main" id="{F79951C8-3147-7AC6-874F-D8D794230D6C}"/>
              </a:ext>
            </a:extLst>
          </p:cNvPr>
          <p:cNvSpPr txBox="1"/>
          <p:nvPr/>
        </p:nvSpPr>
        <p:spPr>
          <a:xfrm>
            <a:off x="233971" y="2965498"/>
            <a:ext cx="2223686" cy="338554"/>
          </a:xfrm>
          <a:prstGeom prst="rect">
            <a:avLst/>
          </a:prstGeom>
          <a:noFill/>
        </p:spPr>
        <p:txBody>
          <a:bodyPr wrap="none" rtlCol="0">
            <a:spAutoFit/>
          </a:bodyPr>
          <a:lstStyle/>
          <a:p>
            <a:r>
              <a:rPr lang="en-US" sz="1600" b="1" dirty="0" err="1"/>
              <a:t>Chassis_Intrusion_N</a:t>
            </a:r>
            <a:endParaRPr lang="en-US" sz="1600" b="1" dirty="0"/>
          </a:p>
        </p:txBody>
      </p:sp>
      <p:cxnSp>
        <p:nvCxnSpPr>
          <p:cNvPr id="42" name="Straight Arrow Connector 41">
            <a:extLst>
              <a:ext uri="{FF2B5EF4-FFF2-40B4-BE49-F238E27FC236}">
                <a16:creationId xmlns:a16="http://schemas.microsoft.com/office/drawing/2014/main" id="{EACCEA72-185E-C659-6359-C550380F9A80}"/>
              </a:ext>
            </a:extLst>
          </p:cNvPr>
          <p:cNvCxnSpPr>
            <a:cxnSpLocks/>
          </p:cNvCxnSpPr>
          <p:nvPr/>
        </p:nvCxnSpPr>
        <p:spPr>
          <a:xfrm>
            <a:off x="2590901" y="3134775"/>
            <a:ext cx="57065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Left Brace 11">
            <a:extLst>
              <a:ext uri="{FF2B5EF4-FFF2-40B4-BE49-F238E27FC236}">
                <a16:creationId xmlns:a16="http://schemas.microsoft.com/office/drawing/2014/main" id="{B15F9336-0FDB-77A6-7550-BF4D12B6A6AB}"/>
              </a:ext>
            </a:extLst>
          </p:cNvPr>
          <p:cNvSpPr/>
          <p:nvPr/>
        </p:nvSpPr>
        <p:spPr>
          <a:xfrm rot="10800000">
            <a:off x="2590900" y="2027194"/>
            <a:ext cx="378141" cy="616450"/>
          </a:xfrm>
          <a:prstGeom prst="leftBrace">
            <a:avLst>
              <a:gd name="adj1" fmla="val 8333"/>
              <a:gd name="adj2" fmla="val 48333"/>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Rectangle 54">
            <a:extLst>
              <a:ext uri="{FF2B5EF4-FFF2-40B4-BE49-F238E27FC236}">
                <a16:creationId xmlns:a16="http://schemas.microsoft.com/office/drawing/2014/main" id="{89A4EEC3-CFFC-D26D-1862-8517DF4262B7}"/>
              </a:ext>
            </a:extLst>
          </p:cNvPr>
          <p:cNvSpPr/>
          <p:nvPr/>
        </p:nvSpPr>
        <p:spPr>
          <a:xfrm>
            <a:off x="4608391" y="2449085"/>
            <a:ext cx="1777294" cy="6580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UCD90160A</a:t>
            </a:r>
          </a:p>
        </p:txBody>
      </p:sp>
      <p:cxnSp>
        <p:nvCxnSpPr>
          <p:cNvPr id="56" name="Straight Arrow Connector 55">
            <a:extLst>
              <a:ext uri="{FF2B5EF4-FFF2-40B4-BE49-F238E27FC236}">
                <a16:creationId xmlns:a16="http://schemas.microsoft.com/office/drawing/2014/main" id="{E64A91CA-71D7-F0A7-EA07-88C254C693D2}"/>
              </a:ext>
            </a:extLst>
          </p:cNvPr>
          <p:cNvCxnSpPr>
            <a:cxnSpLocks/>
            <a:stCxn id="55" idx="3"/>
          </p:cNvCxnSpPr>
          <p:nvPr/>
        </p:nvCxnSpPr>
        <p:spPr>
          <a:xfrm>
            <a:off x="6385685" y="2778126"/>
            <a:ext cx="73499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63E4700F-F2E5-2F62-C809-72AA5654AF99}"/>
              </a:ext>
            </a:extLst>
          </p:cNvPr>
          <p:cNvSpPr txBox="1"/>
          <p:nvPr/>
        </p:nvSpPr>
        <p:spPr>
          <a:xfrm>
            <a:off x="4544280" y="2647320"/>
            <a:ext cx="381836" cy="261610"/>
          </a:xfrm>
          <a:prstGeom prst="rect">
            <a:avLst/>
          </a:prstGeom>
          <a:noFill/>
        </p:spPr>
        <p:txBody>
          <a:bodyPr wrap="none" rtlCol="0">
            <a:spAutoFit/>
          </a:bodyPr>
          <a:lstStyle/>
          <a:p>
            <a:r>
              <a:rPr lang="en-US" sz="1100" b="1" dirty="0">
                <a:highlight>
                  <a:srgbClr val="FFFF00"/>
                </a:highlight>
              </a:rPr>
              <a:t>EN</a:t>
            </a:r>
          </a:p>
        </p:txBody>
      </p:sp>
      <p:cxnSp>
        <p:nvCxnSpPr>
          <p:cNvPr id="70" name="Connector: Elbow 69">
            <a:extLst>
              <a:ext uri="{FF2B5EF4-FFF2-40B4-BE49-F238E27FC236}">
                <a16:creationId xmlns:a16="http://schemas.microsoft.com/office/drawing/2014/main" id="{99D6A736-EAD5-3D21-5E4C-EA788AF8F93A}"/>
              </a:ext>
            </a:extLst>
          </p:cNvPr>
          <p:cNvCxnSpPr>
            <a:cxnSpLocks/>
          </p:cNvCxnSpPr>
          <p:nvPr/>
        </p:nvCxnSpPr>
        <p:spPr>
          <a:xfrm>
            <a:off x="4035740" y="3428251"/>
            <a:ext cx="540371" cy="283640"/>
          </a:xfrm>
          <a:prstGeom prst="bent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3DE2F7EE-1495-B276-4D06-4015D3C06A9A}"/>
              </a:ext>
            </a:extLst>
          </p:cNvPr>
          <p:cNvCxnSpPr/>
          <p:nvPr/>
        </p:nvCxnSpPr>
        <p:spPr>
          <a:xfrm>
            <a:off x="4219662" y="2891825"/>
            <a:ext cx="86264" cy="3947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FA4B5E89-5843-378A-6838-B25080D518F9}"/>
              </a:ext>
            </a:extLst>
          </p:cNvPr>
          <p:cNvSpPr txBox="1"/>
          <p:nvPr/>
        </p:nvSpPr>
        <p:spPr>
          <a:xfrm>
            <a:off x="10960556" y="2027831"/>
            <a:ext cx="910827" cy="369332"/>
          </a:xfrm>
          <a:prstGeom prst="rect">
            <a:avLst/>
          </a:prstGeom>
          <a:solidFill>
            <a:srgbClr val="FFC000"/>
          </a:solidFill>
          <a:ln>
            <a:solidFill>
              <a:schemeClr val="tx1"/>
            </a:solidFill>
          </a:ln>
        </p:spPr>
        <p:txBody>
          <a:bodyPr wrap="none" rtlCol="0">
            <a:spAutoFit/>
          </a:bodyPr>
          <a:lstStyle/>
          <a:p>
            <a:r>
              <a:rPr lang="en-US" b="1" dirty="0"/>
              <a:t>P50V_2</a:t>
            </a:r>
          </a:p>
        </p:txBody>
      </p:sp>
      <p:cxnSp>
        <p:nvCxnSpPr>
          <p:cNvPr id="51" name="Connector: Elbow 50">
            <a:extLst>
              <a:ext uri="{FF2B5EF4-FFF2-40B4-BE49-F238E27FC236}">
                <a16:creationId xmlns:a16="http://schemas.microsoft.com/office/drawing/2014/main" id="{56976A9B-39DE-64B6-44BD-7B9FD1936892}"/>
              </a:ext>
            </a:extLst>
          </p:cNvPr>
          <p:cNvCxnSpPr>
            <a:cxnSpLocks/>
            <a:stCxn id="14" idx="0"/>
            <a:endCxn id="35" idx="1"/>
          </p:cNvCxnSpPr>
          <p:nvPr/>
        </p:nvCxnSpPr>
        <p:spPr>
          <a:xfrm rot="5400000" flipH="1" flipV="1">
            <a:off x="8068392" y="2054808"/>
            <a:ext cx="372634" cy="688013"/>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4" name="Connector: Elbow 53">
            <a:extLst>
              <a:ext uri="{FF2B5EF4-FFF2-40B4-BE49-F238E27FC236}">
                <a16:creationId xmlns:a16="http://schemas.microsoft.com/office/drawing/2014/main" id="{AB9630B2-BEC4-9A57-8C4F-3E2606012DFB}"/>
              </a:ext>
            </a:extLst>
          </p:cNvPr>
          <p:cNvCxnSpPr>
            <a:cxnSpLocks/>
            <a:stCxn id="17" idx="0"/>
            <a:endCxn id="49" idx="1"/>
          </p:cNvCxnSpPr>
          <p:nvPr/>
        </p:nvCxnSpPr>
        <p:spPr>
          <a:xfrm rot="5400000" flipH="1" flipV="1">
            <a:off x="10490215" y="2104098"/>
            <a:ext cx="361942" cy="578740"/>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E87BE4C0-91DF-EF9A-B65E-404765E7D34C}"/>
              </a:ext>
            </a:extLst>
          </p:cNvPr>
          <p:cNvCxnSpPr>
            <a:cxnSpLocks/>
            <a:stCxn id="30" idx="3"/>
            <a:endCxn id="62" idx="1"/>
          </p:cNvCxnSpPr>
          <p:nvPr/>
        </p:nvCxnSpPr>
        <p:spPr>
          <a:xfrm>
            <a:off x="9049439" y="4845685"/>
            <a:ext cx="668663" cy="610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5598E531-DF82-9871-91A2-5DD29FA39795}"/>
              </a:ext>
            </a:extLst>
          </p:cNvPr>
          <p:cNvSpPr txBox="1"/>
          <p:nvPr/>
        </p:nvSpPr>
        <p:spPr>
          <a:xfrm>
            <a:off x="9718102" y="4667125"/>
            <a:ext cx="1512679" cy="369332"/>
          </a:xfrm>
          <a:prstGeom prst="rect">
            <a:avLst/>
          </a:prstGeom>
          <a:solidFill>
            <a:srgbClr val="FFC000"/>
          </a:solidFill>
          <a:ln>
            <a:solidFill>
              <a:schemeClr val="tx1"/>
            </a:solidFill>
          </a:ln>
        </p:spPr>
        <p:txBody>
          <a:bodyPr wrap="square" rtlCol="0">
            <a:spAutoFit/>
          </a:bodyPr>
          <a:lstStyle/>
          <a:p>
            <a:r>
              <a:rPr lang="en-US" b="1" dirty="0"/>
              <a:t>P12V_FAN1</a:t>
            </a:r>
          </a:p>
        </p:txBody>
      </p:sp>
    </p:spTree>
    <p:extLst>
      <p:ext uri="{BB962C8B-B14F-4D97-AF65-F5344CB8AC3E}">
        <p14:creationId xmlns:p14="http://schemas.microsoft.com/office/powerpoint/2010/main" val="2092298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800FF76-48B4-4EBA-82BC-B72DE4219CFE}"/>
              </a:ext>
            </a:extLst>
          </p:cNvPr>
          <p:cNvSpPr>
            <a:spLocks noGrp="1"/>
          </p:cNvSpPr>
          <p:nvPr>
            <p:ph type="sldNum" sz="quarter" idx="4"/>
          </p:nvPr>
        </p:nvSpPr>
        <p:spPr/>
        <p:txBody>
          <a:bodyPr/>
          <a:lstStyle/>
          <a:p>
            <a:fld id="{A5899A78-BAF7-491B-85CE-68A963FCC198}" type="slidenum">
              <a:rPr lang="en-US" smtClean="0"/>
              <a:pPr/>
              <a:t>4</a:t>
            </a:fld>
            <a:endParaRPr lang="en-US" dirty="0"/>
          </a:p>
        </p:txBody>
      </p:sp>
      <p:pic>
        <p:nvPicPr>
          <p:cNvPr id="2" name="Picture 1">
            <a:extLst>
              <a:ext uri="{FF2B5EF4-FFF2-40B4-BE49-F238E27FC236}">
                <a16:creationId xmlns:a16="http://schemas.microsoft.com/office/drawing/2014/main" id="{DF50B019-63D1-5D15-4C9F-5C3BDC3F9DFC}"/>
              </a:ext>
            </a:extLst>
          </p:cNvPr>
          <p:cNvPicPr>
            <a:picLocks noChangeAspect="1"/>
          </p:cNvPicPr>
          <p:nvPr/>
        </p:nvPicPr>
        <p:blipFill>
          <a:blip r:embed="rId2"/>
          <a:stretch>
            <a:fillRect/>
          </a:stretch>
        </p:blipFill>
        <p:spPr>
          <a:xfrm>
            <a:off x="186709" y="2616770"/>
            <a:ext cx="7203179" cy="2880000"/>
          </a:xfrm>
          <a:prstGeom prst="rect">
            <a:avLst/>
          </a:prstGeom>
        </p:spPr>
      </p:pic>
      <p:pic>
        <p:nvPicPr>
          <p:cNvPr id="3" name="Picture 2">
            <a:extLst>
              <a:ext uri="{FF2B5EF4-FFF2-40B4-BE49-F238E27FC236}">
                <a16:creationId xmlns:a16="http://schemas.microsoft.com/office/drawing/2014/main" id="{EB58F21F-C666-13F8-1B7F-7375D62ACB0A}"/>
              </a:ext>
            </a:extLst>
          </p:cNvPr>
          <p:cNvPicPr>
            <a:picLocks noChangeAspect="1"/>
          </p:cNvPicPr>
          <p:nvPr/>
        </p:nvPicPr>
        <p:blipFill>
          <a:blip r:embed="rId3"/>
          <a:stretch>
            <a:fillRect/>
          </a:stretch>
        </p:blipFill>
        <p:spPr>
          <a:xfrm>
            <a:off x="1651387" y="362134"/>
            <a:ext cx="8245384" cy="2880000"/>
          </a:xfrm>
          <a:prstGeom prst="rect">
            <a:avLst/>
          </a:prstGeom>
        </p:spPr>
      </p:pic>
      <p:cxnSp>
        <p:nvCxnSpPr>
          <p:cNvPr id="5" name="Straight Arrow Connector 4">
            <a:extLst>
              <a:ext uri="{FF2B5EF4-FFF2-40B4-BE49-F238E27FC236}">
                <a16:creationId xmlns:a16="http://schemas.microsoft.com/office/drawing/2014/main" id="{588A2592-2997-B64D-9178-A7D372AA5C96}"/>
              </a:ext>
            </a:extLst>
          </p:cNvPr>
          <p:cNvCxnSpPr>
            <a:cxnSpLocks/>
          </p:cNvCxnSpPr>
          <p:nvPr/>
        </p:nvCxnSpPr>
        <p:spPr>
          <a:xfrm flipH="1">
            <a:off x="310718" y="2018923"/>
            <a:ext cx="9467025" cy="227242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D649C58-2FBA-09FC-AFD9-47E8902B5D5D}"/>
              </a:ext>
            </a:extLst>
          </p:cNvPr>
          <p:cNvSpPr txBox="1"/>
          <p:nvPr/>
        </p:nvSpPr>
        <p:spPr>
          <a:xfrm>
            <a:off x="0" y="1432802"/>
            <a:ext cx="6736360" cy="369332"/>
          </a:xfrm>
          <a:prstGeom prst="rect">
            <a:avLst/>
          </a:prstGeom>
          <a:noFill/>
        </p:spPr>
        <p:txBody>
          <a:bodyPr wrap="square" rtlCol="0">
            <a:spAutoFit/>
          </a:bodyPr>
          <a:lstStyle/>
          <a:p>
            <a:r>
              <a:rPr lang="en-US" dirty="0">
                <a:solidFill>
                  <a:srgbClr val="0000FF"/>
                </a:solidFill>
                <a:highlight>
                  <a:srgbClr val="00FF00"/>
                </a:highlight>
              </a:rPr>
              <a:t>SW0 sled/SW1 sled/GPU present signal after through AND gate</a:t>
            </a:r>
          </a:p>
        </p:txBody>
      </p:sp>
      <p:sp>
        <p:nvSpPr>
          <p:cNvPr id="7" name="TextBox 6">
            <a:extLst>
              <a:ext uri="{FF2B5EF4-FFF2-40B4-BE49-F238E27FC236}">
                <a16:creationId xmlns:a16="http://schemas.microsoft.com/office/drawing/2014/main" id="{E3F8A94B-7D27-613B-1726-7EF3AEAA9043}"/>
              </a:ext>
            </a:extLst>
          </p:cNvPr>
          <p:cNvSpPr txBox="1"/>
          <p:nvPr/>
        </p:nvSpPr>
        <p:spPr>
          <a:xfrm>
            <a:off x="2111325" y="2107618"/>
            <a:ext cx="3850823" cy="369332"/>
          </a:xfrm>
          <a:prstGeom prst="rect">
            <a:avLst/>
          </a:prstGeom>
          <a:noFill/>
        </p:spPr>
        <p:txBody>
          <a:bodyPr wrap="square" rtlCol="0">
            <a:spAutoFit/>
          </a:bodyPr>
          <a:lstStyle/>
          <a:p>
            <a:r>
              <a:rPr lang="en-US" dirty="0">
                <a:solidFill>
                  <a:srgbClr val="0000FF"/>
                </a:solidFill>
                <a:highlight>
                  <a:srgbClr val="00FF00"/>
                </a:highlight>
              </a:rPr>
              <a:t>P3V3_STBY_PGD from P3V3 VR</a:t>
            </a:r>
          </a:p>
        </p:txBody>
      </p:sp>
      <p:sp>
        <p:nvSpPr>
          <p:cNvPr id="8" name="TextBox 7">
            <a:extLst>
              <a:ext uri="{FF2B5EF4-FFF2-40B4-BE49-F238E27FC236}">
                <a16:creationId xmlns:a16="http://schemas.microsoft.com/office/drawing/2014/main" id="{1E595A9B-0E49-959C-7506-57B7FCE6C8E7}"/>
              </a:ext>
            </a:extLst>
          </p:cNvPr>
          <p:cNvSpPr txBox="1"/>
          <p:nvPr/>
        </p:nvSpPr>
        <p:spPr>
          <a:xfrm>
            <a:off x="127483" y="4557354"/>
            <a:ext cx="3850823" cy="369332"/>
          </a:xfrm>
          <a:prstGeom prst="rect">
            <a:avLst/>
          </a:prstGeom>
          <a:noFill/>
        </p:spPr>
        <p:txBody>
          <a:bodyPr wrap="square" rtlCol="0">
            <a:spAutoFit/>
          </a:bodyPr>
          <a:lstStyle/>
          <a:p>
            <a:r>
              <a:rPr lang="en-US" dirty="0" err="1">
                <a:solidFill>
                  <a:srgbClr val="0000FF"/>
                </a:solidFill>
                <a:highlight>
                  <a:srgbClr val="00FF00"/>
                </a:highlight>
              </a:rPr>
              <a:t>Chassis_Intrusion_N</a:t>
            </a:r>
            <a:endParaRPr lang="en-US" dirty="0">
              <a:solidFill>
                <a:srgbClr val="0000FF"/>
              </a:solidFill>
              <a:highlight>
                <a:srgbClr val="00FF00"/>
              </a:highlight>
            </a:endParaRPr>
          </a:p>
        </p:txBody>
      </p:sp>
      <p:sp>
        <p:nvSpPr>
          <p:cNvPr id="10" name="TextBox 9">
            <a:extLst>
              <a:ext uri="{FF2B5EF4-FFF2-40B4-BE49-F238E27FC236}">
                <a16:creationId xmlns:a16="http://schemas.microsoft.com/office/drawing/2014/main" id="{7A4EDE6B-B707-B5AB-31A2-F082E861E527}"/>
              </a:ext>
            </a:extLst>
          </p:cNvPr>
          <p:cNvSpPr txBox="1"/>
          <p:nvPr/>
        </p:nvSpPr>
        <p:spPr>
          <a:xfrm>
            <a:off x="1162229" y="5849535"/>
            <a:ext cx="7017876" cy="584775"/>
          </a:xfrm>
          <a:prstGeom prst="rect">
            <a:avLst/>
          </a:prstGeom>
          <a:noFill/>
        </p:spPr>
        <p:txBody>
          <a:bodyPr wrap="square" rtlCol="0">
            <a:spAutoFit/>
          </a:bodyPr>
          <a:lstStyle/>
          <a:p>
            <a:pPr algn="ctr"/>
            <a:r>
              <a:rPr lang="en-US" sz="1600" dirty="0">
                <a:solidFill>
                  <a:srgbClr val="FF0000"/>
                </a:solidFill>
                <a:highlight>
                  <a:srgbClr val="FFFF00"/>
                </a:highlight>
              </a:rPr>
              <a:t>Note: AND logic output with </a:t>
            </a:r>
            <a:r>
              <a:rPr lang="en-US" sz="1600" dirty="0" err="1">
                <a:solidFill>
                  <a:srgbClr val="FF0000"/>
                </a:solidFill>
                <a:highlight>
                  <a:srgbClr val="FFFF00"/>
                </a:highlight>
              </a:rPr>
              <a:t>chassis_intrusion_N</a:t>
            </a:r>
            <a:r>
              <a:rPr lang="en-US" sz="1600" dirty="0">
                <a:solidFill>
                  <a:srgbClr val="FF0000"/>
                </a:solidFill>
                <a:highlight>
                  <a:srgbClr val="FFFF00"/>
                </a:highlight>
              </a:rPr>
              <a:t> is the first stage to enable or disable (PMBUS_CNTRL) sequencer to do following power sequence</a:t>
            </a:r>
          </a:p>
        </p:txBody>
      </p:sp>
      <p:sp>
        <p:nvSpPr>
          <p:cNvPr id="13" name="TextBox 12">
            <a:extLst>
              <a:ext uri="{FF2B5EF4-FFF2-40B4-BE49-F238E27FC236}">
                <a16:creationId xmlns:a16="http://schemas.microsoft.com/office/drawing/2014/main" id="{D0E746BB-155A-2C8B-9430-485C804B6807}"/>
              </a:ext>
            </a:extLst>
          </p:cNvPr>
          <p:cNvSpPr txBox="1"/>
          <p:nvPr/>
        </p:nvSpPr>
        <p:spPr>
          <a:xfrm>
            <a:off x="10326848" y="2657989"/>
            <a:ext cx="1414699" cy="369332"/>
          </a:xfrm>
          <a:prstGeom prst="rect">
            <a:avLst/>
          </a:prstGeom>
          <a:noFill/>
        </p:spPr>
        <p:txBody>
          <a:bodyPr wrap="square" rtlCol="0">
            <a:spAutoFit/>
          </a:bodyPr>
          <a:lstStyle/>
          <a:p>
            <a:r>
              <a:rPr lang="en-US" dirty="0">
                <a:solidFill>
                  <a:srgbClr val="0000FF"/>
                </a:solidFill>
                <a:highlight>
                  <a:srgbClr val="00FF00"/>
                </a:highlight>
              </a:rPr>
              <a:t>Sequencer</a:t>
            </a:r>
          </a:p>
        </p:txBody>
      </p:sp>
      <p:sp>
        <p:nvSpPr>
          <p:cNvPr id="14" name="Oval 13">
            <a:extLst>
              <a:ext uri="{FF2B5EF4-FFF2-40B4-BE49-F238E27FC236}">
                <a16:creationId xmlns:a16="http://schemas.microsoft.com/office/drawing/2014/main" id="{B645364C-21BD-CADE-EFB8-CC58C5E55CD5}"/>
              </a:ext>
            </a:extLst>
          </p:cNvPr>
          <p:cNvSpPr/>
          <p:nvPr/>
        </p:nvSpPr>
        <p:spPr>
          <a:xfrm>
            <a:off x="5513033" y="798990"/>
            <a:ext cx="449115" cy="41702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a:t>1</a:t>
            </a:r>
          </a:p>
        </p:txBody>
      </p:sp>
      <p:sp>
        <p:nvSpPr>
          <p:cNvPr id="15" name="Oval 14">
            <a:extLst>
              <a:ext uri="{FF2B5EF4-FFF2-40B4-BE49-F238E27FC236}">
                <a16:creationId xmlns:a16="http://schemas.microsoft.com/office/drawing/2014/main" id="{8BABD4DB-BD6D-289C-C560-C1018C38DE0D}"/>
              </a:ext>
            </a:extLst>
          </p:cNvPr>
          <p:cNvSpPr/>
          <p:nvPr/>
        </p:nvSpPr>
        <p:spPr>
          <a:xfrm>
            <a:off x="942513" y="3325695"/>
            <a:ext cx="449115" cy="41702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a:t>2</a:t>
            </a:r>
          </a:p>
        </p:txBody>
      </p:sp>
      <p:sp>
        <p:nvSpPr>
          <p:cNvPr id="16" name="Oval 15">
            <a:extLst>
              <a:ext uri="{FF2B5EF4-FFF2-40B4-BE49-F238E27FC236}">
                <a16:creationId xmlns:a16="http://schemas.microsoft.com/office/drawing/2014/main" id="{90B6189E-2CE0-BD9B-D2EF-5099D0B7A7C4}"/>
              </a:ext>
            </a:extLst>
          </p:cNvPr>
          <p:cNvSpPr/>
          <p:nvPr/>
        </p:nvSpPr>
        <p:spPr>
          <a:xfrm>
            <a:off x="7524801" y="3702095"/>
            <a:ext cx="449115" cy="41702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a:t>3</a:t>
            </a:r>
          </a:p>
        </p:txBody>
      </p:sp>
      <p:sp>
        <p:nvSpPr>
          <p:cNvPr id="17" name="TextBox 16">
            <a:extLst>
              <a:ext uri="{FF2B5EF4-FFF2-40B4-BE49-F238E27FC236}">
                <a16:creationId xmlns:a16="http://schemas.microsoft.com/office/drawing/2014/main" id="{F5418A41-CA22-0AA8-439D-666EA7C70F45}"/>
              </a:ext>
            </a:extLst>
          </p:cNvPr>
          <p:cNvSpPr txBox="1"/>
          <p:nvPr/>
        </p:nvSpPr>
        <p:spPr>
          <a:xfrm>
            <a:off x="0" y="-4183"/>
            <a:ext cx="11304698" cy="461665"/>
          </a:xfrm>
          <a:prstGeom prst="rect">
            <a:avLst/>
          </a:prstGeom>
          <a:noFill/>
        </p:spPr>
        <p:txBody>
          <a:bodyPr wrap="none" rtlCol="0">
            <a:spAutoFit/>
          </a:bodyPr>
          <a:lstStyle/>
          <a:p>
            <a:r>
              <a:rPr lang="en-US" sz="2400" b="1" u="sng" dirty="0">
                <a:effectLst>
                  <a:outerShdw blurRad="38100" dist="38100" dir="2700000" algn="tl">
                    <a:srgbClr val="000000">
                      <a:alpha val="43137"/>
                    </a:srgbClr>
                  </a:outerShdw>
                </a:effectLst>
              </a:rPr>
              <a:t>UCD90160A-Sequencer: Main power structure (first stage to start sequence)</a:t>
            </a:r>
          </a:p>
        </p:txBody>
      </p:sp>
      <p:pic>
        <p:nvPicPr>
          <p:cNvPr id="19" name="Picture 18">
            <a:extLst>
              <a:ext uri="{FF2B5EF4-FFF2-40B4-BE49-F238E27FC236}">
                <a16:creationId xmlns:a16="http://schemas.microsoft.com/office/drawing/2014/main" id="{C5F71624-4207-FA04-3D3C-792DED037E71}"/>
              </a:ext>
            </a:extLst>
          </p:cNvPr>
          <p:cNvPicPr>
            <a:picLocks noChangeAspect="1"/>
          </p:cNvPicPr>
          <p:nvPr/>
        </p:nvPicPr>
        <p:blipFill>
          <a:blip r:embed="rId4"/>
          <a:stretch>
            <a:fillRect/>
          </a:stretch>
        </p:blipFill>
        <p:spPr>
          <a:xfrm>
            <a:off x="8159046" y="3160603"/>
            <a:ext cx="4032953" cy="2026327"/>
          </a:xfrm>
          <a:prstGeom prst="rect">
            <a:avLst/>
          </a:prstGeom>
        </p:spPr>
      </p:pic>
      <p:sp>
        <p:nvSpPr>
          <p:cNvPr id="12" name="Rectangle 11">
            <a:extLst>
              <a:ext uri="{FF2B5EF4-FFF2-40B4-BE49-F238E27FC236}">
                <a16:creationId xmlns:a16="http://schemas.microsoft.com/office/drawing/2014/main" id="{1AB9176B-513A-F7EF-B9FC-456E10BC48C1}"/>
              </a:ext>
            </a:extLst>
          </p:cNvPr>
          <p:cNvSpPr/>
          <p:nvPr/>
        </p:nvSpPr>
        <p:spPr>
          <a:xfrm>
            <a:off x="8432175" y="4318069"/>
            <a:ext cx="3070464" cy="980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11" name="Straight Arrow Connector 10">
            <a:extLst>
              <a:ext uri="{FF2B5EF4-FFF2-40B4-BE49-F238E27FC236}">
                <a16:creationId xmlns:a16="http://schemas.microsoft.com/office/drawing/2014/main" id="{C9B418CE-4753-1BB7-79DE-D3D04801993A}"/>
              </a:ext>
            </a:extLst>
          </p:cNvPr>
          <p:cNvCxnSpPr>
            <a:cxnSpLocks/>
          </p:cNvCxnSpPr>
          <p:nvPr/>
        </p:nvCxnSpPr>
        <p:spPr>
          <a:xfrm>
            <a:off x="7318614" y="4380001"/>
            <a:ext cx="86149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C07F786-7DB3-651C-8C36-BA132C45C60C}"/>
              </a:ext>
            </a:extLst>
          </p:cNvPr>
          <p:cNvSpPr txBox="1"/>
          <p:nvPr/>
        </p:nvSpPr>
        <p:spPr>
          <a:xfrm>
            <a:off x="8667871" y="5404861"/>
            <a:ext cx="3337420" cy="369332"/>
          </a:xfrm>
          <a:prstGeom prst="rect">
            <a:avLst/>
          </a:prstGeom>
          <a:noFill/>
        </p:spPr>
        <p:txBody>
          <a:bodyPr wrap="square">
            <a:spAutoFit/>
          </a:bodyPr>
          <a:lstStyle/>
          <a:p>
            <a:r>
              <a:rPr lang="en-US" dirty="0"/>
              <a:t>I2C ADDRESS: 0X68h</a:t>
            </a:r>
            <a:r>
              <a:rPr lang="zh-TW" altLang="en-US" dirty="0"/>
              <a:t> </a:t>
            </a:r>
            <a:r>
              <a:rPr lang="en-US" dirty="0"/>
              <a:t>(8BITS)</a:t>
            </a:r>
          </a:p>
        </p:txBody>
      </p:sp>
    </p:spTree>
    <p:extLst>
      <p:ext uri="{BB962C8B-B14F-4D97-AF65-F5344CB8AC3E}">
        <p14:creationId xmlns:p14="http://schemas.microsoft.com/office/powerpoint/2010/main" val="3167518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FFD0451-51AA-4547-A539-E13FC37B166E}"/>
              </a:ext>
            </a:extLst>
          </p:cNvPr>
          <p:cNvSpPr txBox="1"/>
          <p:nvPr/>
        </p:nvSpPr>
        <p:spPr>
          <a:xfrm>
            <a:off x="219133" y="4579875"/>
            <a:ext cx="2648491" cy="646331"/>
          </a:xfrm>
          <a:prstGeom prst="rect">
            <a:avLst/>
          </a:prstGeom>
          <a:noFill/>
        </p:spPr>
        <p:txBody>
          <a:bodyPr wrap="square" rtlCol="0">
            <a:spAutoFit/>
          </a:bodyPr>
          <a:lstStyle/>
          <a:p>
            <a:r>
              <a:rPr lang="en-US" altLang="zh-TW" sz="1200" b="1" dirty="0">
                <a:highlight>
                  <a:srgbClr val="FFFF00"/>
                </a:highlight>
              </a:rPr>
              <a:t>(2) Detect P12V_FAN0 (MON9) to turn on P12V_FAN1 (GPIO10) with </a:t>
            </a:r>
            <a:r>
              <a:rPr lang="en-US" altLang="zh-TW" sz="1200" b="1" dirty="0">
                <a:solidFill>
                  <a:srgbClr val="0000FF"/>
                </a:solidFill>
                <a:highlight>
                  <a:srgbClr val="FFFF00"/>
                </a:highlight>
              </a:rPr>
              <a:t>10ms</a:t>
            </a:r>
            <a:r>
              <a:rPr lang="en-US" altLang="zh-TW" sz="1200" b="1" dirty="0">
                <a:highlight>
                  <a:srgbClr val="FFFF00"/>
                </a:highlight>
              </a:rPr>
              <a:t> delay</a:t>
            </a:r>
            <a:endParaRPr lang="en-US" sz="1200" b="1" dirty="0">
              <a:highlight>
                <a:srgbClr val="FFFF00"/>
              </a:highlight>
            </a:endParaRPr>
          </a:p>
        </p:txBody>
      </p:sp>
      <p:sp>
        <p:nvSpPr>
          <p:cNvPr id="10" name="Rectangle 9">
            <a:extLst>
              <a:ext uri="{FF2B5EF4-FFF2-40B4-BE49-F238E27FC236}">
                <a16:creationId xmlns:a16="http://schemas.microsoft.com/office/drawing/2014/main" id="{FB2177C4-B8A9-7DF3-FB57-1CEDA70CBC0A}"/>
              </a:ext>
            </a:extLst>
          </p:cNvPr>
          <p:cNvSpPr/>
          <p:nvPr/>
        </p:nvSpPr>
        <p:spPr>
          <a:xfrm>
            <a:off x="219132" y="4568131"/>
            <a:ext cx="2642978" cy="6463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 name="TextBox 10">
            <a:extLst>
              <a:ext uri="{FF2B5EF4-FFF2-40B4-BE49-F238E27FC236}">
                <a16:creationId xmlns:a16="http://schemas.microsoft.com/office/drawing/2014/main" id="{72712DDF-7220-0791-FBF4-CD27C742B84D}"/>
              </a:ext>
            </a:extLst>
          </p:cNvPr>
          <p:cNvSpPr txBox="1"/>
          <p:nvPr/>
        </p:nvSpPr>
        <p:spPr>
          <a:xfrm>
            <a:off x="219132" y="5246419"/>
            <a:ext cx="2642977" cy="646331"/>
          </a:xfrm>
          <a:prstGeom prst="rect">
            <a:avLst/>
          </a:prstGeom>
          <a:noFill/>
        </p:spPr>
        <p:txBody>
          <a:bodyPr wrap="square" rtlCol="0">
            <a:spAutoFit/>
          </a:bodyPr>
          <a:lstStyle/>
          <a:p>
            <a:r>
              <a:rPr lang="en-US" altLang="zh-TW" sz="1200" b="1" dirty="0">
                <a:highlight>
                  <a:srgbClr val="FFFF00"/>
                </a:highlight>
              </a:rPr>
              <a:t>(3) Detect P12V_FAN1 (MON8) to turn on P12V_SW0 (GPIO5) with </a:t>
            </a:r>
            <a:r>
              <a:rPr lang="en-US" altLang="zh-TW" sz="1200" b="1" dirty="0">
                <a:solidFill>
                  <a:srgbClr val="0000FF"/>
                </a:solidFill>
                <a:highlight>
                  <a:srgbClr val="FFFF00"/>
                </a:highlight>
              </a:rPr>
              <a:t>10ms</a:t>
            </a:r>
            <a:r>
              <a:rPr lang="en-US" altLang="zh-TW" sz="1200" b="1" dirty="0">
                <a:highlight>
                  <a:srgbClr val="FFFF00"/>
                </a:highlight>
              </a:rPr>
              <a:t> delay</a:t>
            </a:r>
            <a:endParaRPr lang="en-US" sz="1200" b="1" dirty="0">
              <a:highlight>
                <a:srgbClr val="FFFF00"/>
              </a:highlight>
            </a:endParaRPr>
          </a:p>
        </p:txBody>
      </p:sp>
      <p:sp>
        <p:nvSpPr>
          <p:cNvPr id="12" name="Rectangle 11">
            <a:extLst>
              <a:ext uri="{FF2B5EF4-FFF2-40B4-BE49-F238E27FC236}">
                <a16:creationId xmlns:a16="http://schemas.microsoft.com/office/drawing/2014/main" id="{46CE50EA-4B0D-EB4E-286A-0187AAEF478F}"/>
              </a:ext>
            </a:extLst>
          </p:cNvPr>
          <p:cNvSpPr/>
          <p:nvPr/>
        </p:nvSpPr>
        <p:spPr>
          <a:xfrm>
            <a:off x="219131" y="5246347"/>
            <a:ext cx="2642977" cy="6160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4" name="TextBox 13">
            <a:extLst>
              <a:ext uri="{FF2B5EF4-FFF2-40B4-BE49-F238E27FC236}">
                <a16:creationId xmlns:a16="http://schemas.microsoft.com/office/drawing/2014/main" id="{CC27FFB0-7EA8-C605-9355-A051181B8091}"/>
              </a:ext>
            </a:extLst>
          </p:cNvPr>
          <p:cNvSpPr txBox="1"/>
          <p:nvPr/>
        </p:nvSpPr>
        <p:spPr>
          <a:xfrm>
            <a:off x="2942476" y="5461689"/>
            <a:ext cx="3379157" cy="646331"/>
          </a:xfrm>
          <a:prstGeom prst="rect">
            <a:avLst/>
          </a:prstGeom>
          <a:noFill/>
        </p:spPr>
        <p:txBody>
          <a:bodyPr wrap="square" rtlCol="0">
            <a:spAutoFit/>
          </a:bodyPr>
          <a:lstStyle/>
          <a:p>
            <a:r>
              <a:rPr lang="en-US" altLang="zh-TW" sz="1200" b="1" dirty="0">
                <a:highlight>
                  <a:srgbClr val="FFFF00"/>
                </a:highlight>
              </a:rPr>
              <a:t>(6) Detect P12V_GPU0 (MON1) and </a:t>
            </a:r>
            <a:r>
              <a:rPr lang="en-US" altLang="zh-TW" sz="1200" b="1" dirty="0">
                <a:highlight>
                  <a:srgbClr val="FF00FF"/>
                </a:highlight>
              </a:rPr>
              <a:t>Detect PVRM4/5/6</a:t>
            </a:r>
            <a:r>
              <a:rPr lang="zh-TW" altLang="en-US" sz="1200" b="1" dirty="0">
                <a:highlight>
                  <a:srgbClr val="FF00FF"/>
                </a:highlight>
              </a:rPr>
              <a:t> </a:t>
            </a:r>
            <a:r>
              <a:rPr lang="en-US" altLang="zh-TW" sz="1200" b="1" dirty="0">
                <a:highlight>
                  <a:srgbClr val="FF00FF"/>
                </a:highlight>
              </a:rPr>
              <a:t>EN (MON2)</a:t>
            </a:r>
            <a:r>
              <a:rPr lang="en-US" altLang="zh-TW" sz="1200" b="1" dirty="0">
                <a:highlight>
                  <a:srgbClr val="FFFF00"/>
                </a:highlight>
              </a:rPr>
              <a:t> </a:t>
            </a:r>
            <a:r>
              <a:rPr lang="en-US" sz="1200" b="1" dirty="0">
                <a:highlight>
                  <a:srgbClr val="FFFF00"/>
                </a:highlight>
              </a:rPr>
              <a:t>to turn on P12V_GPU1 (GPIO8) with </a:t>
            </a:r>
            <a:r>
              <a:rPr lang="en-US" sz="1200" b="1" dirty="0">
                <a:solidFill>
                  <a:srgbClr val="0000FF"/>
                </a:solidFill>
                <a:highlight>
                  <a:srgbClr val="FFFF00"/>
                </a:highlight>
              </a:rPr>
              <a:t>10ms</a:t>
            </a:r>
            <a:r>
              <a:rPr lang="en-US" sz="1200" b="1" dirty="0">
                <a:highlight>
                  <a:srgbClr val="FFFF00"/>
                </a:highlight>
              </a:rPr>
              <a:t> delay</a:t>
            </a:r>
            <a:endParaRPr lang="en-US" sz="1200" b="1" dirty="0">
              <a:highlight>
                <a:srgbClr val="FF00FF"/>
              </a:highlight>
            </a:endParaRPr>
          </a:p>
        </p:txBody>
      </p:sp>
      <p:sp>
        <p:nvSpPr>
          <p:cNvPr id="15" name="Rectangle 14">
            <a:extLst>
              <a:ext uri="{FF2B5EF4-FFF2-40B4-BE49-F238E27FC236}">
                <a16:creationId xmlns:a16="http://schemas.microsoft.com/office/drawing/2014/main" id="{3B73C602-7640-983F-5EF9-52E332763E26}"/>
              </a:ext>
            </a:extLst>
          </p:cNvPr>
          <p:cNvSpPr/>
          <p:nvPr/>
        </p:nvSpPr>
        <p:spPr>
          <a:xfrm>
            <a:off x="2934201" y="5442774"/>
            <a:ext cx="3387432" cy="6652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6" name="TextBox 15">
            <a:extLst>
              <a:ext uri="{FF2B5EF4-FFF2-40B4-BE49-F238E27FC236}">
                <a16:creationId xmlns:a16="http://schemas.microsoft.com/office/drawing/2014/main" id="{9A4BD917-EC39-EDDD-51A2-8F1B1EEC37A8}"/>
              </a:ext>
            </a:extLst>
          </p:cNvPr>
          <p:cNvSpPr txBox="1"/>
          <p:nvPr/>
        </p:nvSpPr>
        <p:spPr>
          <a:xfrm>
            <a:off x="0" y="0"/>
            <a:ext cx="10908756" cy="461665"/>
          </a:xfrm>
          <a:prstGeom prst="rect">
            <a:avLst/>
          </a:prstGeom>
          <a:noFill/>
        </p:spPr>
        <p:txBody>
          <a:bodyPr wrap="none" rtlCol="0">
            <a:spAutoFit/>
          </a:bodyPr>
          <a:lstStyle/>
          <a:p>
            <a:r>
              <a:rPr lang="en-US" sz="2400" b="1" u="sng" dirty="0">
                <a:effectLst>
                  <a:outerShdw blurRad="38100" dist="38100" dir="2700000" algn="tl">
                    <a:srgbClr val="000000">
                      <a:alpha val="43137"/>
                    </a:srgbClr>
                  </a:outerShdw>
                </a:effectLst>
              </a:rPr>
              <a:t>UCD90160A-Sequencer: Main power structure (P12V power</a:t>
            </a:r>
            <a:r>
              <a:rPr lang="zh-TW" altLang="en-US" sz="2400" b="1" u="sng" dirty="0">
                <a:effectLst>
                  <a:outerShdw blurRad="38100" dist="38100" dir="2700000" algn="tl">
                    <a:srgbClr val="000000">
                      <a:alpha val="43137"/>
                    </a:srgbClr>
                  </a:outerShdw>
                </a:effectLst>
              </a:rPr>
              <a:t> </a:t>
            </a:r>
            <a:r>
              <a:rPr lang="en-US" altLang="zh-TW" sz="2400" b="1" u="sng" dirty="0">
                <a:effectLst>
                  <a:outerShdw blurRad="38100" dist="38100" dir="2700000" algn="tl">
                    <a:srgbClr val="000000">
                      <a:alpha val="43137"/>
                    </a:srgbClr>
                  </a:outerShdw>
                </a:effectLst>
              </a:rPr>
              <a:t>on</a:t>
            </a:r>
            <a:r>
              <a:rPr lang="en-US" sz="2400" b="1" u="sng" dirty="0">
                <a:effectLst>
                  <a:outerShdw blurRad="38100" dist="38100" dir="2700000" algn="tl">
                    <a:srgbClr val="000000">
                      <a:alpha val="43137"/>
                    </a:srgbClr>
                  </a:outerShdw>
                </a:effectLst>
              </a:rPr>
              <a:t> sequence)</a:t>
            </a:r>
          </a:p>
        </p:txBody>
      </p:sp>
      <p:sp>
        <p:nvSpPr>
          <p:cNvPr id="18" name="TextBox 17">
            <a:extLst>
              <a:ext uri="{FF2B5EF4-FFF2-40B4-BE49-F238E27FC236}">
                <a16:creationId xmlns:a16="http://schemas.microsoft.com/office/drawing/2014/main" id="{A59BD4EB-BC9B-1DC3-3F33-4E513C8C0057}"/>
              </a:ext>
            </a:extLst>
          </p:cNvPr>
          <p:cNvSpPr txBox="1"/>
          <p:nvPr/>
        </p:nvSpPr>
        <p:spPr>
          <a:xfrm>
            <a:off x="2877170" y="6112615"/>
            <a:ext cx="3615606" cy="461665"/>
          </a:xfrm>
          <a:prstGeom prst="rect">
            <a:avLst/>
          </a:prstGeom>
          <a:noFill/>
        </p:spPr>
        <p:txBody>
          <a:bodyPr wrap="square">
            <a:spAutoFit/>
          </a:bodyPr>
          <a:lstStyle/>
          <a:p>
            <a:r>
              <a:rPr lang="en-US" sz="1200" dirty="0">
                <a:solidFill>
                  <a:srgbClr val="FF0000"/>
                </a:solidFill>
                <a:highlight>
                  <a:srgbClr val="FFFF00"/>
                </a:highlight>
              </a:rPr>
              <a:t>Note: (criteria: </a:t>
            </a:r>
            <a:r>
              <a:rPr lang="en-US" altLang="zh-TW" sz="1200" dirty="0">
                <a:solidFill>
                  <a:srgbClr val="FF0000"/>
                </a:solidFill>
                <a:highlight>
                  <a:srgbClr val="FFFF00"/>
                </a:highlight>
              </a:rPr>
              <a:t>Power on </a:t>
            </a:r>
            <a:r>
              <a:rPr lang="en-US" sz="1200" dirty="0">
                <a:solidFill>
                  <a:srgbClr val="FF0000"/>
                </a:solidFill>
                <a:highlight>
                  <a:srgbClr val="FFFF00"/>
                </a:highlight>
              </a:rPr>
              <a:t>sequencing by voltage monitor of each level) (1)</a:t>
            </a:r>
            <a:r>
              <a:rPr lang="en-US" sz="1200" dirty="0">
                <a:solidFill>
                  <a:srgbClr val="FF0000"/>
                </a:solidFill>
                <a:highlight>
                  <a:srgbClr val="FFFF00"/>
                </a:highlight>
                <a:sym typeface="Wingdings" panose="05000000000000000000" pitchFamily="2" charset="2"/>
              </a:rPr>
              <a:t>(2)</a:t>
            </a:r>
            <a:r>
              <a:rPr lang="en-US" altLang="zh-TW" sz="1200" dirty="0">
                <a:solidFill>
                  <a:srgbClr val="FF0000"/>
                </a:solidFill>
                <a:highlight>
                  <a:srgbClr val="FFFF00"/>
                </a:highlight>
                <a:sym typeface="Wingdings" panose="05000000000000000000" pitchFamily="2" charset="2"/>
              </a:rPr>
              <a:t>(</a:t>
            </a:r>
            <a:r>
              <a:rPr lang="en-US" sz="1200" dirty="0">
                <a:solidFill>
                  <a:srgbClr val="FF0000"/>
                </a:solidFill>
                <a:highlight>
                  <a:srgbClr val="FFFF00"/>
                </a:highlight>
                <a:sym typeface="Wingdings" panose="05000000000000000000" pitchFamily="2" charset="2"/>
              </a:rPr>
              <a:t>3</a:t>
            </a:r>
            <a:r>
              <a:rPr lang="en-US" altLang="zh-TW" sz="1200" dirty="0">
                <a:solidFill>
                  <a:srgbClr val="FF0000"/>
                </a:solidFill>
                <a:highlight>
                  <a:srgbClr val="FFFF00"/>
                </a:highlight>
                <a:sym typeface="Wingdings" panose="05000000000000000000" pitchFamily="2" charset="2"/>
              </a:rPr>
              <a:t>)</a:t>
            </a:r>
            <a:r>
              <a:rPr lang="en-US" sz="1200" dirty="0">
                <a:solidFill>
                  <a:srgbClr val="FF0000"/>
                </a:solidFill>
                <a:highlight>
                  <a:srgbClr val="FFFF00"/>
                </a:highlight>
                <a:sym typeface="Wingdings" panose="05000000000000000000" pitchFamily="2" charset="2"/>
              </a:rPr>
              <a:t></a:t>
            </a:r>
            <a:r>
              <a:rPr lang="en-US" altLang="zh-TW" sz="1200" dirty="0">
                <a:solidFill>
                  <a:srgbClr val="FF0000"/>
                </a:solidFill>
                <a:highlight>
                  <a:srgbClr val="FFFF00"/>
                </a:highlight>
                <a:sym typeface="Wingdings" panose="05000000000000000000" pitchFamily="2" charset="2"/>
              </a:rPr>
              <a:t>(</a:t>
            </a:r>
            <a:r>
              <a:rPr lang="en-US" sz="1200" dirty="0">
                <a:solidFill>
                  <a:srgbClr val="FF0000"/>
                </a:solidFill>
                <a:highlight>
                  <a:srgbClr val="FFFF00"/>
                </a:highlight>
                <a:sym typeface="Wingdings" panose="05000000000000000000" pitchFamily="2" charset="2"/>
              </a:rPr>
              <a:t>4</a:t>
            </a:r>
            <a:r>
              <a:rPr lang="en-US" altLang="zh-TW" sz="1200" dirty="0">
                <a:solidFill>
                  <a:srgbClr val="FF0000"/>
                </a:solidFill>
                <a:highlight>
                  <a:srgbClr val="FFFF00"/>
                </a:highlight>
                <a:sym typeface="Wingdings" panose="05000000000000000000" pitchFamily="2" charset="2"/>
              </a:rPr>
              <a:t>)</a:t>
            </a:r>
            <a:r>
              <a:rPr lang="en-US" sz="1200" dirty="0">
                <a:solidFill>
                  <a:srgbClr val="FF0000"/>
                </a:solidFill>
                <a:highlight>
                  <a:srgbClr val="FFFF00"/>
                </a:highlight>
                <a:sym typeface="Wingdings" panose="05000000000000000000" pitchFamily="2" charset="2"/>
              </a:rPr>
              <a:t></a:t>
            </a:r>
            <a:r>
              <a:rPr lang="en-US" altLang="zh-TW" sz="1200" dirty="0">
                <a:solidFill>
                  <a:srgbClr val="FF0000"/>
                </a:solidFill>
                <a:highlight>
                  <a:srgbClr val="FFFF00"/>
                </a:highlight>
                <a:sym typeface="Wingdings" panose="05000000000000000000" pitchFamily="2" charset="2"/>
              </a:rPr>
              <a:t>(</a:t>
            </a:r>
            <a:r>
              <a:rPr lang="en-US" sz="1200" dirty="0">
                <a:solidFill>
                  <a:srgbClr val="FF0000"/>
                </a:solidFill>
                <a:highlight>
                  <a:srgbClr val="FFFF00"/>
                </a:highlight>
                <a:sym typeface="Wingdings" panose="05000000000000000000" pitchFamily="2" charset="2"/>
              </a:rPr>
              <a:t>5</a:t>
            </a:r>
            <a:r>
              <a:rPr lang="en-US" altLang="zh-TW" sz="1200" dirty="0">
                <a:solidFill>
                  <a:srgbClr val="FF0000"/>
                </a:solidFill>
                <a:highlight>
                  <a:srgbClr val="FFFF00"/>
                </a:highlight>
                <a:sym typeface="Wingdings" panose="05000000000000000000" pitchFamily="2" charset="2"/>
              </a:rPr>
              <a:t>)</a:t>
            </a:r>
            <a:r>
              <a:rPr lang="en-US" sz="1200" dirty="0">
                <a:solidFill>
                  <a:srgbClr val="FF0000"/>
                </a:solidFill>
                <a:highlight>
                  <a:srgbClr val="FFFF00"/>
                </a:highlight>
                <a:sym typeface="Wingdings" panose="05000000000000000000" pitchFamily="2" charset="2"/>
              </a:rPr>
              <a:t></a:t>
            </a:r>
            <a:r>
              <a:rPr lang="en-US" altLang="zh-TW" sz="1200" dirty="0">
                <a:solidFill>
                  <a:srgbClr val="FF0000"/>
                </a:solidFill>
                <a:highlight>
                  <a:srgbClr val="FFFF00"/>
                </a:highlight>
                <a:sym typeface="Wingdings" panose="05000000000000000000" pitchFamily="2" charset="2"/>
              </a:rPr>
              <a:t>(</a:t>
            </a:r>
            <a:r>
              <a:rPr lang="en-US" sz="1200" dirty="0">
                <a:solidFill>
                  <a:srgbClr val="FF0000"/>
                </a:solidFill>
                <a:highlight>
                  <a:srgbClr val="FFFF00"/>
                </a:highlight>
                <a:sym typeface="Wingdings" panose="05000000000000000000" pitchFamily="2" charset="2"/>
              </a:rPr>
              <a:t>6</a:t>
            </a:r>
            <a:r>
              <a:rPr lang="en-US" altLang="zh-TW" sz="1200" dirty="0">
                <a:solidFill>
                  <a:srgbClr val="FF0000"/>
                </a:solidFill>
                <a:highlight>
                  <a:srgbClr val="FFFF00"/>
                </a:highlight>
                <a:sym typeface="Wingdings" panose="05000000000000000000" pitchFamily="2" charset="2"/>
              </a:rPr>
              <a:t>)</a:t>
            </a:r>
            <a:endParaRPr lang="en-US" sz="1200" dirty="0"/>
          </a:p>
        </p:txBody>
      </p:sp>
      <p:sp>
        <p:nvSpPr>
          <p:cNvPr id="20" name="TextBox 19">
            <a:extLst>
              <a:ext uri="{FF2B5EF4-FFF2-40B4-BE49-F238E27FC236}">
                <a16:creationId xmlns:a16="http://schemas.microsoft.com/office/drawing/2014/main" id="{140F35BA-E7BD-8B76-6AE3-D8D5A11A0EE6}"/>
              </a:ext>
            </a:extLst>
          </p:cNvPr>
          <p:cNvSpPr txBox="1"/>
          <p:nvPr/>
        </p:nvSpPr>
        <p:spPr>
          <a:xfrm>
            <a:off x="219130" y="5904419"/>
            <a:ext cx="2642979" cy="646331"/>
          </a:xfrm>
          <a:prstGeom prst="rect">
            <a:avLst/>
          </a:prstGeom>
          <a:noFill/>
        </p:spPr>
        <p:txBody>
          <a:bodyPr wrap="square" rtlCol="0">
            <a:spAutoFit/>
          </a:bodyPr>
          <a:lstStyle/>
          <a:p>
            <a:r>
              <a:rPr lang="en-US" altLang="zh-TW" sz="1200" b="1" dirty="0">
                <a:highlight>
                  <a:srgbClr val="FFFF00"/>
                </a:highlight>
              </a:rPr>
              <a:t>(4) Detect P12V_SW0 (MON11) to turn on P12V_SW1 (GPIO6) with </a:t>
            </a:r>
            <a:r>
              <a:rPr lang="en-US" altLang="zh-TW" sz="1200" b="1" dirty="0">
                <a:solidFill>
                  <a:srgbClr val="0000FF"/>
                </a:solidFill>
                <a:highlight>
                  <a:srgbClr val="FFFF00"/>
                </a:highlight>
              </a:rPr>
              <a:t>10ms</a:t>
            </a:r>
            <a:r>
              <a:rPr lang="en-US" altLang="zh-TW" sz="1200" b="1" dirty="0">
                <a:highlight>
                  <a:srgbClr val="FFFF00"/>
                </a:highlight>
              </a:rPr>
              <a:t> delay</a:t>
            </a:r>
            <a:endParaRPr lang="en-US" sz="1200" b="1" dirty="0">
              <a:highlight>
                <a:srgbClr val="FFFF00"/>
              </a:highlight>
            </a:endParaRPr>
          </a:p>
        </p:txBody>
      </p:sp>
      <p:sp>
        <p:nvSpPr>
          <p:cNvPr id="21" name="Rectangle 20">
            <a:extLst>
              <a:ext uri="{FF2B5EF4-FFF2-40B4-BE49-F238E27FC236}">
                <a16:creationId xmlns:a16="http://schemas.microsoft.com/office/drawing/2014/main" id="{101C3A9B-DCD6-C155-07A1-14F2C741ABB7}"/>
              </a:ext>
            </a:extLst>
          </p:cNvPr>
          <p:cNvSpPr/>
          <p:nvPr/>
        </p:nvSpPr>
        <p:spPr>
          <a:xfrm>
            <a:off x="219130" y="5897529"/>
            <a:ext cx="2642972" cy="6514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3" name="TextBox 22">
            <a:extLst>
              <a:ext uri="{FF2B5EF4-FFF2-40B4-BE49-F238E27FC236}">
                <a16:creationId xmlns:a16="http://schemas.microsoft.com/office/drawing/2014/main" id="{F10C28BD-6EFA-536A-B116-F2CFE8540EA0}"/>
              </a:ext>
            </a:extLst>
          </p:cNvPr>
          <p:cNvSpPr txBox="1"/>
          <p:nvPr/>
        </p:nvSpPr>
        <p:spPr>
          <a:xfrm>
            <a:off x="2945232" y="4760828"/>
            <a:ext cx="3376401" cy="646331"/>
          </a:xfrm>
          <a:prstGeom prst="rect">
            <a:avLst/>
          </a:prstGeom>
          <a:noFill/>
        </p:spPr>
        <p:txBody>
          <a:bodyPr wrap="square" rtlCol="0">
            <a:spAutoFit/>
          </a:bodyPr>
          <a:lstStyle/>
          <a:p>
            <a:r>
              <a:rPr lang="en-US" altLang="zh-TW" sz="1200" b="1" dirty="0">
                <a:highlight>
                  <a:srgbClr val="FFFF00"/>
                </a:highlight>
              </a:rPr>
              <a:t>(5) Detect P12V_SW1 (MON10) and </a:t>
            </a:r>
            <a:r>
              <a:rPr lang="en-US" altLang="zh-TW" sz="1200" b="1" dirty="0">
                <a:highlight>
                  <a:srgbClr val="FF00FF"/>
                </a:highlight>
              </a:rPr>
              <a:t>Detect PVRM1/2/3</a:t>
            </a:r>
            <a:r>
              <a:rPr lang="zh-TW" altLang="en-US" sz="1200" b="1" dirty="0">
                <a:highlight>
                  <a:srgbClr val="FF00FF"/>
                </a:highlight>
              </a:rPr>
              <a:t> </a:t>
            </a:r>
            <a:r>
              <a:rPr lang="en-US" altLang="zh-TW" sz="1200" b="1" dirty="0">
                <a:highlight>
                  <a:srgbClr val="FF00FF"/>
                </a:highlight>
              </a:rPr>
              <a:t>EN (MON3)</a:t>
            </a:r>
            <a:r>
              <a:rPr lang="en-US" altLang="zh-TW" sz="1200" b="1" dirty="0">
                <a:highlight>
                  <a:srgbClr val="FFFF00"/>
                </a:highlight>
              </a:rPr>
              <a:t> </a:t>
            </a:r>
            <a:r>
              <a:rPr lang="en-US" sz="1200" b="1" dirty="0">
                <a:highlight>
                  <a:srgbClr val="FFFF00"/>
                </a:highlight>
              </a:rPr>
              <a:t>to turn on P12V_GPU0 (GPIO7) with </a:t>
            </a:r>
            <a:r>
              <a:rPr lang="en-US" sz="1200" b="1" dirty="0">
                <a:solidFill>
                  <a:srgbClr val="0000FF"/>
                </a:solidFill>
                <a:highlight>
                  <a:srgbClr val="FFFF00"/>
                </a:highlight>
              </a:rPr>
              <a:t>10ms</a:t>
            </a:r>
            <a:r>
              <a:rPr lang="en-US" sz="1200" b="1" dirty="0">
                <a:highlight>
                  <a:srgbClr val="FFFF00"/>
                </a:highlight>
              </a:rPr>
              <a:t> delay</a:t>
            </a:r>
          </a:p>
        </p:txBody>
      </p:sp>
      <p:sp>
        <p:nvSpPr>
          <p:cNvPr id="24" name="Rectangle 23">
            <a:extLst>
              <a:ext uri="{FF2B5EF4-FFF2-40B4-BE49-F238E27FC236}">
                <a16:creationId xmlns:a16="http://schemas.microsoft.com/office/drawing/2014/main" id="{F624796D-220A-171F-40B0-506668BAC6A4}"/>
              </a:ext>
            </a:extLst>
          </p:cNvPr>
          <p:cNvSpPr/>
          <p:nvPr/>
        </p:nvSpPr>
        <p:spPr>
          <a:xfrm>
            <a:off x="2934202" y="4736217"/>
            <a:ext cx="3387432" cy="6463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5" name="TextBox 24">
            <a:extLst>
              <a:ext uri="{FF2B5EF4-FFF2-40B4-BE49-F238E27FC236}">
                <a16:creationId xmlns:a16="http://schemas.microsoft.com/office/drawing/2014/main" id="{3A87FB18-8041-02F2-DD8B-4B00D14DE7E4}"/>
              </a:ext>
            </a:extLst>
          </p:cNvPr>
          <p:cNvSpPr txBox="1"/>
          <p:nvPr/>
        </p:nvSpPr>
        <p:spPr>
          <a:xfrm>
            <a:off x="219136" y="3738883"/>
            <a:ext cx="2648490" cy="830997"/>
          </a:xfrm>
          <a:prstGeom prst="rect">
            <a:avLst/>
          </a:prstGeom>
          <a:noFill/>
        </p:spPr>
        <p:txBody>
          <a:bodyPr wrap="square" rtlCol="0">
            <a:spAutoFit/>
          </a:bodyPr>
          <a:lstStyle/>
          <a:p>
            <a:r>
              <a:rPr lang="en-US" altLang="zh-TW" sz="1200" b="1" dirty="0">
                <a:highlight>
                  <a:srgbClr val="FFFF00"/>
                </a:highlight>
              </a:rPr>
              <a:t>(1) Detect Sequencer Enable signal (PMBUS_CNTRL) to start power on P12V_FAN0 (GPIO9) with </a:t>
            </a:r>
            <a:r>
              <a:rPr lang="en-US" altLang="zh-TW" sz="1200" b="1" dirty="0">
                <a:solidFill>
                  <a:srgbClr val="0000FF"/>
                </a:solidFill>
                <a:highlight>
                  <a:srgbClr val="FFFF00"/>
                </a:highlight>
              </a:rPr>
              <a:t>200ms</a:t>
            </a:r>
            <a:r>
              <a:rPr lang="en-US" altLang="zh-TW" sz="1200" b="1" dirty="0">
                <a:highlight>
                  <a:srgbClr val="FFFF00"/>
                </a:highlight>
              </a:rPr>
              <a:t> delay</a:t>
            </a:r>
            <a:endParaRPr lang="en-US" sz="1200" b="1" dirty="0">
              <a:highlight>
                <a:srgbClr val="FFFF00"/>
              </a:highlight>
            </a:endParaRPr>
          </a:p>
        </p:txBody>
      </p:sp>
      <p:sp>
        <p:nvSpPr>
          <p:cNvPr id="26" name="Rectangle 25">
            <a:extLst>
              <a:ext uri="{FF2B5EF4-FFF2-40B4-BE49-F238E27FC236}">
                <a16:creationId xmlns:a16="http://schemas.microsoft.com/office/drawing/2014/main" id="{D4E90EA9-4C91-70DC-ED31-73C2479A1DA6}"/>
              </a:ext>
            </a:extLst>
          </p:cNvPr>
          <p:cNvSpPr/>
          <p:nvPr/>
        </p:nvSpPr>
        <p:spPr>
          <a:xfrm>
            <a:off x="219137" y="3726627"/>
            <a:ext cx="2642972" cy="8180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43" name="Picture 42">
            <a:extLst>
              <a:ext uri="{FF2B5EF4-FFF2-40B4-BE49-F238E27FC236}">
                <a16:creationId xmlns:a16="http://schemas.microsoft.com/office/drawing/2014/main" id="{F14A7B09-DB82-783A-677C-01B550EC146E}"/>
              </a:ext>
            </a:extLst>
          </p:cNvPr>
          <p:cNvPicPr>
            <a:picLocks noChangeAspect="1"/>
          </p:cNvPicPr>
          <p:nvPr/>
        </p:nvPicPr>
        <p:blipFill>
          <a:blip r:embed="rId2"/>
          <a:stretch>
            <a:fillRect/>
          </a:stretch>
        </p:blipFill>
        <p:spPr>
          <a:xfrm>
            <a:off x="0" y="476287"/>
            <a:ext cx="12192000" cy="3157805"/>
          </a:xfrm>
          <a:prstGeom prst="rect">
            <a:avLst/>
          </a:prstGeom>
        </p:spPr>
      </p:pic>
      <p:sp>
        <p:nvSpPr>
          <p:cNvPr id="4" name="Slide Number Placeholder 3">
            <a:extLst>
              <a:ext uri="{FF2B5EF4-FFF2-40B4-BE49-F238E27FC236}">
                <a16:creationId xmlns:a16="http://schemas.microsoft.com/office/drawing/2014/main" id="{E800FF76-48B4-4EBA-82BC-B72DE4219CFE}"/>
              </a:ext>
            </a:extLst>
          </p:cNvPr>
          <p:cNvSpPr>
            <a:spLocks noGrp="1"/>
          </p:cNvSpPr>
          <p:nvPr>
            <p:ph type="sldNum" sz="quarter" idx="4"/>
          </p:nvPr>
        </p:nvSpPr>
        <p:spPr/>
        <p:txBody>
          <a:bodyPr/>
          <a:lstStyle/>
          <a:p>
            <a:fld id="{A5899A78-BAF7-491B-85CE-68A963FCC198}" type="slidenum">
              <a:rPr lang="en-US" smtClean="0"/>
              <a:pPr/>
              <a:t>5</a:t>
            </a:fld>
            <a:endParaRPr lang="en-US" dirty="0"/>
          </a:p>
        </p:txBody>
      </p:sp>
      <p:pic>
        <p:nvPicPr>
          <p:cNvPr id="45" name="Picture 44">
            <a:extLst>
              <a:ext uri="{FF2B5EF4-FFF2-40B4-BE49-F238E27FC236}">
                <a16:creationId xmlns:a16="http://schemas.microsoft.com/office/drawing/2014/main" id="{47D07705-8A57-BDB9-3C13-3092F20A460F}"/>
              </a:ext>
            </a:extLst>
          </p:cNvPr>
          <p:cNvPicPr>
            <a:picLocks noChangeAspect="1"/>
          </p:cNvPicPr>
          <p:nvPr/>
        </p:nvPicPr>
        <p:blipFill>
          <a:blip r:embed="rId3"/>
          <a:stretch>
            <a:fillRect/>
          </a:stretch>
        </p:blipFill>
        <p:spPr>
          <a:xfrm>
            <a:off x="6396484" y="3611950"/>
            <a:ext cx="5414425" cy="3240000"/>
          </a:xfrm>
          <a:prstGeom prst="rect">
            <a:avLst/>
          </a:prstGeom>
        </p:spPr>
      </p:pic>
      <p:sp>
        <p:nvSpPr>
          <p:cNvPr id="28" name="Rectangle 27">
            <a:extLst>
              <a:ext uri="{FF2B5EF4-FFF2-40B4-BE49-F238E27FC236}">
                <a16:creationId xmlns:a16="http://schemas.microsoft.com/office/drawing/2014/main" id="{CE567B81-EF72-A386-F43E-76348749C86C}"/>
              </a:ext>
            </a:extLst>
          </p:cNvPr>
          <p:cNvSpPr/>
          <p:nvPr/>
        </p:nvSpPr>
        <p:spPr>
          <a:xfrm>
            <a:off x="6363099" y="5724977"/>
            <a:ext cx="2867660" cy="1274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9E64C9F-479C-EC40-3C8B-6B8D3C4D344D}"/>
              </a:ext>
            </a:extLst>
          </p:cNvPr>
          <p:cNvSpPr/>
          <p:nvPr/>
        </p:nvSpPr>
        <p:spPr>
          <a:xfrm>
            <a:off x="9230759" y="5676314"/>
            <a:ext cx="259495" cy="23190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a:t>1</a:t>
            </a:r>
          </a:p>
        </p:txBody>
      </p:sp>
      <p:sp>
        <p:nvSpPr>
          <p:cNvPr id="50" name="TextBox 49">
            <a:extLst>
              <a:ext uri="{FF2B5EF4-FFF2-40B4-BE49-F238E27FC236}">
                <a16:creationId xmlns:a16="http://schemas.microsoft.com/office/drawing/2014/main" id="{606ACC0D-254A-96EE-688D-78940F264261}"/>
              </a:ext>
            </a:extLst>
          </p:cNvPr>
          <p:cNvSpPr txBox="1"/>
          <p:nvPr/>
        </p:nvSpPr>
        <p:spPr>
          <a:xfrm>
            <a:off x="2942476" y="3738371"/>
            <a:ext cx="3379157" cy="461665"/>
          </a:xfrm>
          <a:prstGeom prst="rect">
            <a:avLst/>
          </a:prstGeom>
          <a:noFill/>
        </p:spPr>
        <p:txBody>
          <a:bodyPr wrap="square" rtlCol="0">
            <a:spAutoFit/>
          </a:bodyPr>
          <a:lstStyle/>
          <a:p>
            <a:r>
              <a:rPr lang="en-US" altLang="zh-TW" sz="1200" b="1" dirty="0">
                <a:highlight>
                  <a:srgbClr val="FFFF00"/>
                </a:highlight>
              </a:rPr>
              <a:t>(4-1) Detect P12V_SW1 (MON10) to turn on </a:t>
            </a:r>
            <a:r>
              <a:rPr lang="en-US" altLang="zh-TW" sz="1200" b="1" dirty="0">
                <a:highlight>
                  <a:srgbClr val="FF00FF"/>
                </a:highlight>
              </a:rPr>
              <a:t>PVRM1/2/3</a:t>
            </a:r>
            <a:r>
              <a:rPr lang="zh-TW" altLang="en-US" sz="1200" b="1" dirty="0">
                <a:highlight>
                  <a:srgbClr val="FF00FF"/>
                </a:highlight>
              </a:rPr>
              <a:t> </a:t>
            </a:r>
            <a:r>
              <a:rPr lang="en-US" altLang="zh-TW" sz="1200" b="1" dirty="0">
                <a:highlight>
                  <a:srgbClr val="FF00FF"/>
                </a:highlight>
              </a:rPr>
              <a:t>EN (GPIO11)</a:t>
            </a:r>
            <a:r>
              <a:rPr lang="en-US" altLang="zh-TW" sz="1200" b="1" dirty="0">
                <a:highlight>
                  <a:srgbClr val="FFFF00"/>
                </a:highlight>
              </a:rPr>
              <a:t> with </a:t>
            </a:r>
            <a:r>
              <a:rPr lang="en-US" altLang="zh-TW" sz="1200" b="1" dirty="0">
                <a:solidFill>
                  <a:srgbClr val="0000FF"/>
                </a:solidFill>
                <a:highlight>
                  <a:srgbClr val="FFFF00"/>
                </a:highlight>
              </a:rPr>
              <a:t>100ms</a:t>
            </a:r>
            <a:r>
              <a:rPr lang="en-US" altLang="zh-TW" sz="1200" b="1" dirty="0">
                <a:highlight>
                  <a:srgbClr val="FFFF00"/>
                </a:highlight>
              </a:rPr>
              <a:t> delay</a:t>
            </a:r>
            <a:endParaRPr lang="en-US" sz="1200" b="1" dirty="0">
              <a:highlight>
                <a:srgbClr val="FFFF00"/>
              </a:highlight>
            </a:endParaRPr>
          </a:p>
        </p:txBody>
      </p:sp>
      <p:sp>
        <p:nvSpPr>
          <p:cNvPr id="51" name="Rectangle 50">
            <a:extLst>
              <a:ext uri="{FF2B5EF4-FFF2-40B4-BE49-F238E27FC236}">
                <a16:creationId xmlns:a16="http://schemas.microsoft.com/office/drawing/2014/main" id="{A7391BBD-6C84-860D-EFFB-E4C7AB44D8A0}"/>
              </a:ext>
            </a:extLst>
          </p:cNvPr>
          <p:cNvSpPr/>
          <p:nvPr/>
        </p:nvSpPr>
        <p:spPr>
          <a:xfrm>
            <a:off x="2936959" y="3726627"/>
            <a:ext cx="3384673" cy="4734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2" name="TextBox 51">
            <a:extLst>
              <a:ext uri="{FF2B5EF4-FFF2-40B4-BE49-F238E27FC236}">
                <a16:creationId xmlns:a16="http://schemas.microsoft.com/office/drawing/2014/main" id="{1295FD49-F833-C90B-9ACB-738B464A952B}"/>
              </a:ext>
            </a:extLst>
          </p:cNvPr>
          <p:cNvSpPr txBox="1"/>
          <p:nvPr/>
        </p:nvSpPr>
        <p:spPr>
          <a:xfrm>
            <a:off x="2939719" y="4247233"/>
            <a:ext cx="3379157" cy="461665"/>
          </a:xfrm>
          <a:prstGeom prst="rect">
            <a:avLst/>
          </a:prstGeom>
          <a:noFill/>
        </p:spPr>
        <p:txBody>
          <a:bodyPr wrap="square" rtlCol="0">
            <a:spAutoFit/>
          </a:bodyPr>
          <a:lstStyle/>
          <a:p>
            <a:r>
              <a:rPr lang="en-US" altLang="zh-TW" sz="1200" b="1" dirty="0">
                <a:highlight>
                  <a:srgbClr val="FFFF00"/>
                </a:highlight>
              </a:rPr>
              <a:t>(5-1) Detect P12V_GPU0 (MON1) to turn on </a:t>
            </a:r>
            <a:r>
              <a:rPr lang="en-US" altLang="zh-TW" sz="1200" b="1" dirty="0">
                <a:highlight>
                  <a:srgbClr val="FF00FF"/>
                </a:highlight>
              </a:rPr>
              <a:t>PVRM4/5/6</a:t>
            </a:r>
            <a:r>
              <a:rPr lang="zh-TW" altLang="en-US" sz="1200" b="1" dirty="0">
                <a:highlight>
                  <a:srgbClr val="FF00FF"/>
                </a:highlight>
              </a:rPr>
              <a:t> </a:t>
            </a:r>
            <a:r>
              <a:rPr lang="en-US" altLang="zh-TW" sz="1200" b="1" dirty="0">
                <a:highlight>
                  <a:srgbClr val="FF00FF"/>
                </a:highlight>
              </a:rPr>
              <a:t>EN (GPIO12)</a:t>
            </a:r>
            <a:r>
              <a:rPr lang="en-US" altLang="zh-TW" sz="1200" b="1" dirty="0">
                <a:highlight>
                  <a:srgbClr val="FFFF00"/>
                </a:highlight>
              </a:rPr>
              <a:t> with </a:t>
            </a:r>
            <a:r>
              <a:rPr lang="en-US" altLang="zh-TW" sz="1200" b="1" dirty="0">
                <a:solidFill>
                  <a:srgbClr val="0000FF"/>
                </a:solidFill>
                <a:highlight>
                  <a:srgbClr val="FFFF00"/>
                </a:highlight>
              </a:rPr>
              <a:t>100ms</a:t>
            </a:r>
            <a:r>
              <a:rPr lang="en-US" altLang="zh-TW" sz="1200" b="1" dirty="0">
                <a:highlight>
                  <a:srgbClr val="FFFF00"/>
                </a:highlight>
              </a:rPr>
              <a:t> delay</a:t>
            </a:r>
            <a:endParaRPr lang="en-US" sz="1200" b="1" dirty="0">
              <a:highlight>
                <a:srgbClr val="FFFF00"/>
              </a:highlight>
            </a:endParaRPr>
          </a:p>
        </p:txBody>
      </p:sp>
      <p:sp>
        <p:nvSpPr>
          <p:cNvPr id="53" name="Rectangle 52">
            <a:extLst>
              <a:ext uri="{FF2B5EF4-FFF2-40B4-BE49-F238E27FC236}">
                <a16:creationId xmlns:a16="http://schemas.microsoft.com/office/drawing/2014/main" id="{BB3335DF-6BED-BA26-4DC9-C8E6F71396BF}"/>
              </a:ext>
            </a:extLst>
          </p:cNvPr>
          <p:cNvSpPr/>
          <p:nvPr/>
        </p:nvSpPr>
        <p:spPr>
          <a:xfrm>
            <a:off x="2934202" y="4235489"/>
            <a:ext cx="3384673" cy="4734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1573415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FFD0451-51AA-4547-A539-E13FC37B166E}"/>
              </a:ext>
            </a:extLst>
          </p:cNvPr>
          <p:cNvSpPr txBox="1"/>
          <p:nvPr/>
        </p:nvSpPr>
        <p:spPr>
          <a:xfrm>
            <a:off x="48485" y="4407478"/>
            <a:ext cx="2863070" cy="646331"/>
          </a:xfrm>
          <a:prstGeom prst="rect">
            <a:avLst/>
          </a:prstGeom>
          <a:noFill/>
        </p:spPr>
        <p:txBody>
          <a:bodyPr wrap="square" rtlCol="0">
            <a:spAutoFit/>
          </a:bodyPr>
          <a:lstStyle/>
          <a:p>
            <a:r>
              <a:rPr lang="en-US" altLang="zh-TW" sz="1200" b="1" dirty="0">
                <a:highlight>
                  <a:srgbClr val="FFFF00"/>
                </a:highlight>
              </a:rPr>
              <a:t>(2) Detect P12V_GPU0 (MON1) to turn off P12V_GPU1 (GPIO8) with </a:t>
            </a:r>
            <a:r>
              <a:rPr lang="en-US" altLang="zh-TW" sz="1200" b="1" dirty="0">
                <a:solidFill>
                  <a:srgbClr val="0000FF"/>
                </a:solidFill>
                <a:highlight>
                  <a:srgbClr val="FFFF00"/>
                </a:highlight>
              </a:rPr>
              <a:t>5ms</a:t>
            </a:r>
            <a:r>
              <a:rPr lang="en-US" altLang="zh-TW" sz="1200" b="1" dirty="0">
                <a:highlight>
                  <a:srgbClr val="FFFF00"/>
                </a:highlight>
              </a:rPr>
              <a:t> delay</a:t>
            </a:r>
            <a:endParaRPr lang="en-US" sz="1200" b="1" dirty="0">
              <a:highlight>
                <a:srgbClr val="FFFF00"/>
              </a:highlight>
            </a:endParaRPr>
          </a:p>
        </p:txBody>
      </p:sp>
      <p:sp>
        <p:nvSpPr>
          <p:cNvPr id="10" name="Rectangle 9">
            <a:extLst>
              <a:ext uri="{FF2B5EF4-FFF2-40B4-BE49-F238E27FC236}">
                <a16:creationId xmlns:a16="http://schemas.microsoft.com/office/drawing/2014/main" id="{FB2177C4-B8A9-7DF3-FB57-1CEDA70CBC0A}"/>
              </a:ext>
            </a:extLst>
          </p:cNvPr>
          <p:cNvSpPr/>
          <p:nvPr/>
        </p:nvSpPr>
        <p:spPr>
          <a:xfrm>
            <a:off x="48485" y="4395734"/>
            <a:ext cx="2809042" cy="6463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 name="TextBox 10">
            <a:extLst>
              <a:ext uri="{FF2B5EF4-FFF2-40B4-BE49-F238E27FC236}">
                <a16:creationId xmlns:a16="http://schemas.microsoft.com/office/drawing/2014/main" id="{72712DDF-7220-0791-FBF4-CD27C742B84D}"/>
              </a:ext>
            </a:extLst>
          </p:cNvPr>
          <p:cNvSpPr txBox="1"/>
          <p:nvPr/>
        </p:nvSpPr>
        <p:spPr>
          <a:xfrm>
            <a:off x="63546" y="5079406"/>
            <a:ext cx="2694356" cy="646331"/>
          </a:xfrm>
          <a:prstGeom prst="rect">
            <a:avLst/>
          </a:prstGeom>
          <a:noFill/>
        </p:spPr>
        <p:txBody>
          <a:bodyPr wrap="square" rtlCol="0">
            <a:spAutoFit/>
          </a:bodyPr>
          <a:lstStyle/>
          <a:p>
            <a:r>
              <a:rPr lang="en-US" altLang="zh-TW" sz="1200" b="1" dirty="0">
                <a:highlight>
                  <a:srgbClr val="FFFF00"/>
                </a:highlight>
              </a:rPr>
              <a:t>(3) Detect P12V_GPU1 (MON12) to turn off P12V_SW0 (GPIO5) with </a:t>
            </a:r>
            <a:r>
              <a:rPr lang="en-US" altLang="zh-TW" sz="1200" b="1" dirty="0">
                <a:solidFill>
                  <a:srgbClr val="0000FF"/>
                </a:solidFill>
                <a:highlight>
                  <a:srgbClr val="FFFF00"/>
                </a:highlight>
              </a:rPr>
              <a:t>5ms</a:t>
            </a:r>
            <a:r>
              <a:rPr lang="en-US" altLang="zh-TW" sz="1200" b="1" dirty="0">
                <a:highlight>
                  <a:srgbClr val="FFFF00"/>
                </a:highlight>
              </a:rPr>
              <a:t> delay</a:t>
            </a:r>
            <a:endParaRPr lang="en-US" sz="1200" b="1" dirty="0">
              <a:highlight>
                <a:srgbClr val="FFFF00"/>
              </a:highlight>
            </a:endParaRPr>
          </a:p>
        </p:txBody>
      </p:sp>
      <p:sp>
        <p:nvSpPr>
          <p:cNvPr id="12" name="Rectangle 11">
            <a:extLst>
              <a:ext uri="{FF2B5EF4-FFF2-40B4-BE49-F238E27FC236}">
                <a16:creationId xmlns:a16="http://schemas.microsoft.com/office/drawing/2014/main" id="{46CE50EA-4B0D-EB4E-286A-0187AAEF478F}"/>
              </a:ext>
            </a:extLst>
          </p:cNvPr>
          <p:cNvSpPr/>
          <p:nvPr/>
        </p:nvSpPr>
        <p:spPr>
          <a:xfrm>
            <a:off x="48485" y="5119091"/>
            <a:ext cx="2828065" cy="5671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6" name="TextBox 15">
            <a:extLst>
              <a:ext uri="{FF2B5EF4-FFF2-40B4-BE49-F238E27FC236}">
                <a16:creationId xmlns:a16="http://schemas.microsoft.com/office/drawing/2014/main" id="{9A4BD917-EC39-EDDD-51A2-8F1B1EEC37A8}"/>
              </a:ext>
            </a:extLst>
          </p:cNvPr>
          <p:cNvSpPr txBox="1"/>
          <p:nvPr/>
        </p:nvSpPr>
        <p:spPr>
          <a:xfrm>
            <a:off x="0" y="0"/>
            <a:ext cx="10908756" cy="461665"/>
          </a:xfrm>
          <a:prstGeom prst="rect">
            <a:avLst/>
          </a:prstGeom>
          <a:noFill/>
        </p:spPr>
        <p:txBody>
          <a:bodyPr wrap="none" rtlCol="0">
            <a:spAutoFit/>
          </a:bodyPr>
          <a:lstStyle/>
          <a:p>
            <a:r>
              <a:rPr lang="en-US" sz="2400" b="1" u="sng" dirty="0">
                <a:effectLst>
                  <a:outerShdw blurRad="38100" dist="38100" dir="2700000" algn="tl">
                    <a:srgbClr val="000000">
                      <a:alpha val="43137"/>
                    </a:srgbClr>
                  </a:outerShdw>
                </a:effectLst>
              </a:rPr>
              <a:t>UCD90160A-Sequencer: Main power structure (P12V power</a:t>
            </a:r>
            <a:r>
              <a:rPr lang="zh-TW" altLang="en-US" sz="2400" b="1" u="sng" dirty="0">
                <a:effectLst>
                  <a:outerShdw blurRad="38100" dist="38100" dir="2700000" algn="tl">
                    <a:srgbClr val="000000">
                      <a:alpha val="43137"/>
                    </a:srgbClr>
                  </a:outerShdw>
                </a:effectLst>
              </a:rPr>
              <a:t> </a:t>
            </a:r>
            <a:r>
              <a:rPr lang="en-US" altLang="zh-TW" sz="2400" b="1" u="sng" dirty="0">
                <a:effectLst>
                  <a:outerShdw blurRad="38100" dist="38100" dir="2700000" algn="tl">
                    <a:srgbClr val="000000">
                      <a:alpha val="43137"/>
                    </a:srgbClr>
                  </a:outerShdw>
                </a:effectLst>
              </a:rPr>
              <a:t>off</a:t>
            </a:r>
            <a:r>
              <a:rPr lang="en-US" sz="2400" b="1" u="sng" dirty="0">
                <a:effectLst>
                  <a:outerShdw blurRad="38100" dist="38100" dir="2700000" algn="tl">
                    <a:srgbClr val="000000">
                      <a:alpha val="43137"/>
                    </a:srgbClr>
                  </a:outerShdw>
                </a:effectLst>
              </a:rPr>
              <a:t> sequence)</a:t>
            </a:r>
          </a:p>
        </p:txBody>
      </p:sp>
      <p:sp>
        <p:nvSpPr>
          <p:cNvPr id="18" name="TextBox 17">
            <a:extLst>
              <a:ext uri="{FF2B5EF4-FFF2-40B4-BE49-F238E27FC236}">
                <a16:creationId xmlns:a16="http://schemas.microsoft.com/office/drawing/2014/main" id="{A59BD4EB-BC9B-1DC3-3F33-4E513C8C0057}"/>
              </a:ext>
            </a:extLst>
          </p:cNvPr>
          <p:cNvSpPr txBox="1"/>
          <p:nvPr/>
        </p:nvSpPr>
        <p:spPr>
          <a:xfrm>
            <a:off x="2877170" y="6112615"/>
            <a:ext cx="3615606" cy="461665"/>
          </a:xfrm>
          <a:prstGeom prst="rect">
            <a:avLst/>
          </a:prstGeom>
          <a:noFill/>
        </p:spPr>
        <p:txBody>
          <a:bodyPr wrap="square">
            <a:spAutoFit/>
          </a:bodyPr>
          <a:lstStyle/>
          <a:p>
            <a:r>
              <a:rPr lang="en-US" sz="1200" dirty="0">
                <a:solidFill>
                  <a:srgbClr val="FF0000"/>
                </a:solidFill>
                <a:highlight>
                  <a:srgbClr val="FFFF00"/>
                </a:highlight>
              </a:rPr>
              <a:t>Note: (criteria: </a:t>
            </a:r>
            <a:r>
              <a:rPr lang="en-US" altLang="zh-TW" sz="1200" dirty="0">
                <a:solidFill>
                  <a:srgbClr val="FF0000"/>
                </a:solidFill>
                <a:highlight>
                  <a:srgbClr val="FFFF00"/>
                </a:highlight>
              </a:rPr>
              <a:t>Power off </a:t>
            </a:r>
            <a:r>
              <a:rPr lang="en-US" sz="1200" dirty="0">
                <a:solidFill>
                  <a:srgbClr val="FF0000"/>
                </a:solidFill>
                <a:highlight>
                  <a:srgbClr val="FFFF00"/>
                </a:highlight>
              </a:rPr>
              <a:t>sequencing by voltage monitor of each level) (1)</a:t>
            </a:r>
            <a:r>
              <a:rPr lang="en-US" sz="1200" dirty="0">
                <a:solidFill>
                  <a:srgbClr val="FF0000"/>
                </a:solidFill>
                <a:highlight>
                  <a:srgbClr val="FFFF00"/>
                </a:highlight>
                <a:sym typeface="Wingdings" panose="05000000000000000000" pitchFamily="2" charset="2"/>
              </a:rPr>
              <a:t>(2)</a:t>
            </a:r>
            <a:r>
              <a:rPr lang="en-US" altLang="zh-TW" sz="1200" dirty="0">
                <a:solidFill>
                  <a:srgbClr val="FF0000"/>
                </a:solidFill>
                <a:highlight>
                  <a:srgbClr val="FFFF00"/>
                </a:highlight>
                <a:sym typeface="Wingdings" panose="05000000000000000000" pitchFamily="2" charset="2"/>
              </a:rPr>
              <a:t>(</a:t>
            </a:r>
            <a:r>
              <a:rPr lang="en-US" sz="1200" dirty="0">
                <a:solidFill>
                  <a:srgbClr val="FF0000"/>
                </a:solidFill>
                <a:highlight>
                  <a:srgbClr val="FFFF00"/>
                </a:highlight>
                <a:sym typeface="Wingdings" panose="05000000000000000000" pitchFamily="2" charset="2"/>
              </a:rPr>
              <a:t>3</a:t>
            </a:r>
            <a:r>
              <a:rPr lang="en-US" altLang="zh-TW" sz="1200" dirty="0">
                <a:solidFill>
                  <a:srgbClr val="FF0000"/>
                </a:solidFill>
                <a:highlight>
                  <a:srgbClr val="FFFF00"/>
                </a:highlight>
                <a:sym typeface="Wingdings" panose="05000000000000000000" pitchFamily="2" charset="2"/>
              </a:rPr>
              <a:t>)</a:t>
            </a:r>
            <a:r>
              <a:rPr lang="en-US" sz="1200" dirty="0">
                <a:solidFill>
                  <a:srgbClr val="FF0000"/>
                </a:solidFill>
                <a:highlight>
                  <a:srgbClr val="FFFF00"/>
                </a:highlight>
                <a:sym typeface="Wingdings" panose="05000000000000000000" pitchFamily="2" charset="2"/>
              </a:rPr>
              <a:t></a:t>
            </a:r>
            <a:r>
              <a:rPr lang="en-US" altLang="zh-TW" sz="1200" dirty="0">
                <a:solidFill>
                  <a:srgbClr val="FF0000"/>
                </a:solidFill>
                <a:highlight>
                  <a:srgbClr val="FFFF00"/>
                </a:highlight>
                <a:sym typeface="Wingdings" panose="05000000000000000000" pitchFamily="2" charset="2"/>
              </a:rPr>
              <a:t>(</a:t>
            </a:r>
            <a:r>
              <a:rPr lang="en-US" sz="1200" dirty="0">
                <a:solidFill>
                  <a:srgbClr val="FF0000"/>
                </a:solidFill>
                <a:highlight>
                  <a:srgbClr val="FFFF00"/>
                </a:highlight>
                <a:sym typeface="Wingdings" panose="05000000000000000000" pitchFamily="2" charset="2"/>
              </a:rPr>
              <a:t>4</a:t>
            </a:r>
            <a:r>
              <a:rPr lang="en-US" altLang="zh-TW" sz="1200" dirty="0">
                <a:solidFill>
                  <a:srgbClr val="FF0000"/>
                </a:solidFill>
                <a:highlight>
                  <a:srgbClr val="FFFF00"/>
                </a:highlight>
                <a:sym typeface="Wingdings" panose="05000000000000000000" pitchFamily="2" charset="2"/>
              </a:rPr>
              <a:t>)</a:t>
            </a:r>
            <a:r>
              <a:rPr lang="en-US" sz="1200" dirty="0">
                <a:solidFill>
                  <a:srgbClr val="FF0000"/>
                </a:solidFill>
                <a:highlight>
                  <a:srgbClr val="FFFF00"/>
                </a:highlight>
                <a:sym typeface="Wingdings" panose="05000000000000000000" pitchFamily="2" charset="2"/>
              </a:rPr>
              <a:t></a:t>
            </a:r>
            <a:r>
              <a:rPr lang="en-US" altLang="zh-TW" sz="1200" dirty="0">
                <a:solidFill>
                  <a:srgbClr val="FF0000"/>
                </a:solidFill>
                <a:highlight>
                  <a:srgbClr val="FFFF00"/>
                </a:highlight>
                <a:sym typeface="Wingdings" panose="05000000000000000000" pitchFamily="2" charset="2"/>
              </a:rPr>
              <a:t>(</a:t>
            </a:r>
            <a:r>
              <a:rPr lang="en-US" sz="1200" dirty="0">
                <a:solidFill>
                  <a:srgbClr val="FF0000"/>
                </a:solidFill>
                <a:highlight>
                  <a:srgbClr val="FFFF00"/>
                </a:highlight>
                <a:sym typeface="Wingdings" panose="05000000000000000000" pitchFamily="2" charset="2"/>
              </a:rPr>
              <a:t>5</a:t>
            </a:r>
            <a:r>
              <a:rPr lang="en-US" altLang="zh-TW" sz="1200" dirty="0">
                <a:solidFill>
                  <a:srgbClr val="FF0000"/>
                </a:solidFill>
                <a:highlight>
                  <a:srgbClr val="FFFF00"/>
                </a:highlight>
                <a:sym typeface="Wingdings" panose="05000000000000000000" pitchFamily="2" charset="2"/>
              </a:rPr>
              <a:t>)</a:t>
            </a:r>
            <a:r>
              <a:rPr lang="en-US" sz="1200" dirty="0">
                <a:solidFill>
                  <a:srgbClr val="FF0000"/>
                </a:solidFill>
                <a:highlight>
                  <a:srgbClr val="FFFF00"/>
                </a:highlight>
                <a:sym typeface="Wingdings" panose="05000000000000000000" pitchFamily="2" charset="2"/>
              </a:rPr>
              <a:t></a:t>
            </a:r>
            <a:r>
              <a:rPr lang="en-US" altLang="zh-TW" sz="1200" dirty="0">
                <a:solidFill>
                  <a:srgbClr val="FF0000"/>
                </a:solidFill>
                <a:highlight>
                  <a:srgbClr val="FFFF00"/>
                </a:highlight>
                <a:sym typeface="Wingdings" panose="05000000000000000000" pitchFamily="2" charset="2"/>
              </a:rPr>
              <a:t>(</a:t>
            </a:r>
            <a:r>
              <a:rPr lang="en-US" sz="1200" dirty="0">
                <a:solidFill>
                  <a:srgbClr val="FF0000"/>
                </a:solidFill>
                <a:highlight>
                  <a:srgbClr val="FFFF00"/>
                </a:highlight>
                <a:sym typeface="Wingdings" panose="05000000000000000000" pitchFamily="2" charset="2"/>
              </a:rPr>
              <a:t>6</a:t>
            </a:r>
            <a:r>
              <a:rPr lang="en-US" altLang="zh-TW" sz="1200" dirty="0">
                <a:solidFill>
                  <a:srgbClr val="FF0000"/>
                </a:solidFill>
                <a:highlight>
                  <a:srgbClr val="FFFF00"/>
                </a:highlight>
                <a:sym typeface="Wingdings" panose="05000000000000000000" pitchFamily="2" charset="2"/>
              </a:rPr>
              <a:t>)</a:t>
            </a:r>
            <a:endParaRPr lang="en-US" sz="1200" dirty="0"/>
          </a:p>
        </p:txBody>
      </p:sp>
      <p:sp>
        <p:nvSpPr>
          <p:cNvPr id="20" name="TextBox 19">
            <a:extLst>
              <a:ext uri="{FF2B5EF4-FFF2-40B4-BE49-F238E27FC236}">
                <a16:creationId xmlns:a16="http://schemas.microsoft.com/office/drawing/2014/main" id="{140F35BA-E7BD-8B76-6AE3-D8D5A11A0EE6}"/>
              </a:ext>
            </a:extLst>
          </p:cNvPr>
          <p:cNvSpPr txBox="1"/>
          <p:nvPr/>
        </p:nvSpPr>
        <p:spPr>
          <a:xfrm>
            <a:off x="48484" y="5761275"/>
            <a:ext cx="2809041" cy="646331"/>
          </a:xfrm>
          <a:prstGeom prst="rect">
            <a:avLst/>
          </a:prstGeom>
          <a:noFill/>
        </p:spPr>
        <p:txBody>
          <a:bodyPr wrap="square" rtlCol="0">
            <a:spAutoFit/>
          </a:bodyPr>
          <a:lstStyle/>
          <a:p>
            <a:r>
              <a:rPr lang="en-US" altLang="zh-TW" sz="1200" b="1" dirty="0">
                <a:highlight>
                  <a:srgbClr val="FFFF00"/>
                </a:highlight>
              </a:rPr>
              <a:t>(4) Detect P12V_SW0 (MON11) to turn off P12V_SW1 (GPIO6) with </a:t>
            </a:r>
            <a:r>
              <a:rPr lang="en-US" altLang="zh-TW" sz="1200" b="1" dirty="0">
                <a:solidFill>
                  <a:srgbClr val="0000FF"/>
                </a:solidFill>
                <a:highlight>
                  <a:srgbClr val="FFFF00"/>
                </a:highlight>
              </a:rPr>
              <a:t>5ms</a:t>
            </a:r>
            <a:r>
              <a:rPr lang="en-US" altLang="zh-TW" sz="1200" b="1" dirty="0">
                <a:highlight>
                  <a:srgbClr val="FFFF00"/>
                </a:highlight>
              </a:rPr>
              <a:t> delay</a:t>
            </a:r>
            <a:endParaRPr lang="en-US" sz="1200" b="1" dirty="0">
              <a:highlight>
                <a:srgbClr val="FFFF00"/>
              </a:highlight>
            </a:endParaRPr>
          </a:p>
        </p:txBody>
      </p:sp>
      <p:sp>
        <p:nvSpPr>
          <p:cNvPr id="21" name="Rectangle 20">
            <a:extLst>
              <a:ext uri="{FF2B5EF4-FFF2-40B4-BE49-F238E27FC236}">
                <a16:creationId xmlns:a16="http://schemas.microsoft.com/office/drawing/2014/main" id="{101C3A9B-DCD6-C155-07A1-14F2C741ABB7}"/>
              </a:ext>
            </a:extLst>
          </p:cNvPr>
          <p:cNvSpPr/>
          <p:nvPr/>
        </p:nvSpPr>
        <p:spPr>
          <a:xfrm>
            <a:off x="48485" y="5754385"/>
            <a:ext cx="2828065" cy="6463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3" name="TextBox 22">
            <a:extLst>
              <a:ext uri="{FF2B5EF4-FFF2-40B4-BE49-F238E27FC236}">
                <a16:creationId xmlns:a16="http://schemas.microsoft.com/office/drawing/2014/main" id="{F10C28BD-6EFA-536A-B116-F2CFE8540EA0}"/>
              </a:ext>
            </a:extLst>
          </p:cNvPr>
          <p:cNvSpPr txBox="1"/>
          <p:nvPr/>
        </p:nvSpPr>
        <p:spPr>
          <a:xfrm>
            <a:off x="2922201" y="4909249"/>
            <a:ext cx="3379156" cy="461665"/>
          </a:xfrm>
          <a:prstGeom prst="rect">
            <a:avLst/>
          </a:prstGeom>
          <a:noFill/>
        </p:spPr>
        <p:txBody>
          <a:bodyPr wrap="square" rtlCol="0">
            <a:spAutoFit/>
          </a:bodyPr>
          <a:lstStyle/>
          <a:p>
            <a:r>
              <a:rPr lang="en-US" altLang="zh-TW" sz="1200" b="1" dirty="0">
                <a:highlight>
                  <a:srgbClr val="FFFF00"/>
                </a:highlight>
              </a:rPr>
              <a:t>(5) Detect P12V_SW1 (MON10) </a:t>
            </a:r>
            <a:r>
              <a:rPr lang="en-US" sz="1200" b="1" dirty="0">
                <a:highlight>
                  <a:srgbClr val="FFFF00"/>
                </a:highlight>
              </a:rPr>
              <a:t>to turn off P12V_FAN0 (GPIO7)</a:t>
            </a:r>
            <a:r>
              <a:rPr lang="en-US" altLang="zh-TW" sz="1200" b="1" dirty="0">
                <a:highlight>
                  <a:srgbClr val="FFFF00"/>
                </a:highlight>
              </a:rPr>
              <a:t> with </a:t>
            </a:r>
            <a:r>
              <a:rPr lang="en-US" altLang="zh-TW" sz="1200" b="1" dirty="0">
                <a:solidFill>
                  <a:srgbClr val="0000FF"/>
                </a:solidFill>
                <a:highlight>
                  <a:srgbClr val="FFFF00"/>
                </a:highlight>
              </a:rPr>
              <a:t>5ms</a:t>
            </a:r>
            <a:r>
              <a:rPr lang="en-US" altLang="zh-TW" sz="1200" b="1" dirty="0">
                <a:highlight>
                  <a:srgbClr val="FFFF00"/>
                </a:highlight>
              </a:rPr>
              <a:t> delay</a:t>
            </a:r>
            <a:endParaRPr lang="en-US" sz="1200" b="1" dirty="0">
              <a:highlight>
                <a:srgbClr val="FFFF00"/>
              </a:highlight>
            </a:endParaRPr>
          </a:p>
        </p:txBody>
      </p:sp>
      <p:sp>
        <p:nvSpPr>
          <p:cNvPr id="24" name="Rectangle 23">
            <a:extLst>
              <a:ext uri="{FF2B5EF4-FFF2-40B4-BE49-F238E27FC236}">
                <a16:creationId xmlns:a16="http://schemas.microsoft.com/office/drawing/2014/main" id="{F624796D-220A-171F-40B0-506668BAC6A4}"/>
              </a:ext>
            </a:extLst>
          </p:cNvPr>
          <p:cNvSpPr/>
          <p:nvPr/>
        </p:nvSpPr>
        <p:spPr>
          <a:xfrm>
            <a:off x="2922201" y="4901730"/>
            <a:ext cx="3379156" cy="4616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5" name="TextBox 24">
            <a:extLst>
              <a:ext uri="{FF2B5EF4-FFF2-40B4-BE49-F238E27FC236}">
                <a16:creationId xmlns:a16="http://schemas.microsoft.com/office/drawing/2014/main" id="{3A87FB18-8041-02F2-DD8B-4B00D14DE7E4}"/>
              </a:ext>
            </a:extLst>
          </p:cNvPr>
          <p:cNvSpPr txBox="1"/>
          <p:nvPr/>
        </p:nvSpPr>
        <p:spPr>
          <a:xfrm>
            <a:off x="54000" y="3700060"/>
            <a:ext cx="2809042" cy="646331"/>
          </a:xfrm>
          <a:prstGeom prst="rect">
            <a:avLst/>
          </a:prstGeom>
          <a:noFill/>
        </p:spPr>
        <p:txBody>
          <a:bodyPr wrap="square" rtlCol="0">
            <a:spAutoFit/>
          </a:bodyPr>
          <a:lstStyle/>
          <a:p>
            <a:r>
              <a:rPr lang="en-US" altLang="zh-TW" sz="1200" b="1" dirty="0">
                <a:highlight>
                  <a:srgbClr val="FFFF00"/>
                </a:highlight>
              </a:rPr>
              <a:t>(1) Detect Sequencer Disable signal (PMBUS_CNTRL) to start power off P12V_GPU0 (GPIO7) with </a:t>
            </a:r>
            <a:r>
              <a:rPr lang="en-US" altLang="zh-TW" sz="1200" b="1" dirty="0">
                <a:solidFill>
                  <a:srgbClr val="0000FF"/>
                </a:solidFill>
                <a:highlight>
                  <a:srgbClr val="FFFF00"/>
                </a:highlight>
              </a:rPr>
              <a:t>5ms</a:t>
            </a:r>
            <a:r>
              <a:rPr lang="en-US" altLang="zh-TW" sz="1200" b="1" dirty="0">
                <a:highlight>
                  <a:srgbClr val="FFFF00"/>
                </a:highlight>
              </a:rPr>
              <a:t> delay</a:t>
            </a:r>
            <a:endParaRPr lang="en-US" sz="1200" b="1" dirty="0">
              <a:highlight>
                <a:srgbClr val="FFFF00"/>
              </a:highlight>
            </a:endParaRPr>
          </a:p>
        </p:txBody>
      </p:sp>
      <p:sp>
        <p:nvSpPr>
          <p:cNvPr id="26" name="Rectangle 25">
            <a:extLst>
              <a:ext uri="{FF2B5EF4-FFF2-40B4-BE49-F238E27FC236}">
                <a16:creationId xmlns:a16="http://schemas.microsoft.com/office/drawing/2014/main" id="{D4E90EA9-4C91-70DC-ED31-73C2479A1DA6}"/>
              </a:ext>
            </a:extLst>
          </p:cNvPr>
          <p:cNvSpPr/>
          <p:nvPr/>
        </p:nvSpPr>
        <p:spPr>
          <a:xfrm>
            <a:off x="48486" y="3687804"/>
            <a:ext cx="2828064" cy="6585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43" name="Picture 42">
            <a:extLst>
              <a:ext uri="{FF2B5EF4-FFF2-40B4-BE49-F238E27FC236}">
                <a16:creationId xmlns:a16="http://schemas.microsoft.com/office/drawing/2014/main" id="{F14A7B09-DB82-783A-677C-01B550EC146E}"/>
              </a:ext>
            </a:extLst>
          </p:cNvPr>
          <p:cNvPicPr>
            <a:picLocks noChangeAspect="1"/>
          </p:cNvPicPr>
          <p:nvPr/>
        </p:nvPicPr>
        <p:blipFill>
          <a:blip r:embed="rId2"/>
          <a:stretch>
            <a:fillRect/>
          </a:stretch>
        </p:blipFill>
        <p:spPr>
          <a:xfrm>
            <a:off x="0" y="476287"/>
            <a:ext cx="12192000" cy="3157805"/>
          </a:xfrm>
          <a:prstGeom prst="rect">
            <a:avLst/>
          </a:prstGeom>
        </p:spPr>
      </p:pic>
      <p:sp>
        <p:nvSpPr>
          <p:cNvPr id="4" name="Slide Number Placeholder 3">
            <a:extLst>
              <a:ext uri="{FF2B5EF4-FFF2-40B4-BE49-F238E27FC236}">
                <a16:creationId xmlns:a16="http://schemas.microsoft.com/office/drawing/2014/main" id="{E800FF76-48B4-4EBA-82BC-B72DE4219CFE}"/>
              </a:ext>
            </a:extLst>
          </p:cNvPr>
          <p:cNvSpPr>
            <a:spLocks noGrp="1"/>
          </p:cNvSpPr>
          <p:nvPr>
            <p:ph type="sldNum" sz="quarter" idx="4"/>
          </p:nvPr>
        </p:nvSpPr>
        <p:spPr/>
        <p:txBody>
          <a:bodyPr/>
          <a:lstStyle/>
          <a:p>
            <a:fld id="{A5899A78-BAF7-491B-85CE-68A963FCC198}" type="slidenum">
              <a:rPr lang="en-US" smtClean="0"/>
              <a:pPr/>
              <a:t>6</a:t>
            </a:fld>
            <a:endParaRPr lang="en-US" dirty="0"/>
          </a:p>
        </p:txBody>
      </p:sp>
      <p:pic>
        <p:nvPicPr>
          <p:cNvPr id="45" name="Picture 44">
            <a:extLst>
              <a:ext uri="{FF2B5EF4-FFF2-40B4-BE49-F238E27FC236}">
                <a16:creationId xmlns:a16="http://schemas.microsoft.com/office/drawing/2014/main" id="{47D07705-8A57-BDB9-3C13-3092F20A460F}"/>
              </a:ext>
            </a:extLst>
          </p:cNvPr>
          <p:cNvPicPr>
            <a:picLocks noChangeAspect="1"/>
          </p:cNvPicPr>
          <p:nvPr/>
        </p:nvPicPr>
        <p:blipFill>
          <a:blip r:embed="rId3"/>
          <a:stretch>
            <a:fillRect/>
          </a:stretch>
        </p:blipFill>
        <p:spPr>
          <a:xfrm>
            <a:off x="6396484" y="3611950"/>
            <a:ext cx="5414425" cy="3240000"/>
          </a:xfrm>
          <a:prstGeom prst="rect">
            <a:avLst/>
          </a:prstGeom>
        </p:spPr>
      </p:pic>
      <p:sp>
        <p:nvSpPr>
          <p:cNvPr id="28" name="Rectangle 27">
            <a:extLst>
              <a:ext uri="{FF2B5EF4-FFF2-40B4-BE49-F238E27FC236}">
                <a16:creationId xmlns:a16="http://schemas.microsoft.com/office/drawing/2014/main" id="{CE567B81-EF72-A386-F43E-76348749C86C}"/>
              </a:ext>
            </a:extLst>
          </p:cNvPr>
          <p:cNvSpPr/>
          <p:nvPr/>
        </p:nvSpPr>
        <p:spPr>
          <a:xfrm>
            <a:off x="6363099" y="5724977"/>
            <a:ext cx="2867660" cy="1274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9E64C9F-479C-EC40-3C8B-6B8D3C4D344D}"/>
              </a:ext>
            </a:extLst>
          </p:cNvPr>
          <p:cNvSpPr/>
          <p:nvPr/>
        </p:nvSpPr>
        <p:spPr>
          <a:xfrm>
            <a:off x="9230759" y="5676314"/>
            <a:ext cx="259495" cy="23190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a:t>1</a:t>
            </a:r>
          </a:p>
        </p:txBody>
      </p:sp>
      <p:sp>
        <p:nvSpPr>
          <p:cNvPr id="2" name="TextBox 1">
            <a:extLst>
              <a:ext uri="{FF2B5EF4-FFF2-40B4-BE49-F238E27FC236}">
                <a16:creationId xmlns:a16="http://schemas.microsoft.com/office/drawing/2014/main" id="{AB63AE6C-C4F7-71FF-51E7-0DF15DCE13FB}"/>
              </a:ext>
            </a:extLst>
          </p:cNvPr>
          <p:cNvSpPr txBox="1"/>
          <p:nvPr/>
        </p:nvSpPr>
        <p:spPr>
          <a:xfrm>
            <a:off x="2921758" y="5432273"/>
            <a:ext cx="3379155" cy="461665"/>
          </a:xfrm>
          <a:prstGeom prst="rect">
            <a:avLst/>
          </a:prstGeom>
          <a:noFill/>
        </p:spPr>
        <p:txBody>
          <a:bodyPr wrap="square" rtlCol="0">
            <a:spAutoFit/>
          </a:bodyPr>
          <a:lstStyle/>
          <a:p>
            <a:r>
              <a:rPr lang="en-US" altLang="zh-TW" sz="1200" b="1" dirty="0">
                <a:highlight>
                  <a:srgbClr val="FFFF00"/>
                </a:highlight>
              </a:rPr>
              <a:t>(6) Detect P12V_FAN0 (MON9) </a:t>
            </a:r>
            <a:r>
              <a:rPr lang="en-US" sz="1200" b="1" dirty="0">
                <a:highlight>
                  <a:srgbClr val="FFFF00"/>
                </a:highlight>
              </a:rPr>
              <a:t>to turn off P12V_FAN1 (GPIO10)</a:t>
            </a:r>
            <a:r>
              <a:rPr lang="en-US" altLang="zh-TW" sz="1200" b="1" dirty="0">
                <a:highlight>
                  <a:srgbClr val="FFFF00"/>
                </a:highlight>
              </a:rPr>
              <a:t> with </a:t>
            </a:r>
            <a:r>
              <a:rPr lang="en-US" altLang="zh-TW" sz="1200" b="1" dirty="0">
                <a:solidFill>
                  <a:srgbClr val="0000FF"/>
                </a:solidFill>
                <a:highlight>
                  <a:srgbClr val="FFFF00"/>
                </a:highlight>
              </a:rPr>
              <a:t>5ms</a:t>
            </a:r>
            <a:r>
              <a:rPr lang="en-US" altLang="zh-TW" sz="1200" b="1" dirty="0">
                <a:highlight>
                  <a:srgbClr val="FFFF00"/>
                </a:highlight>
              </a:rPr>
              <a:t> delay</a:t>
            </a:r>
            <a:endParaRPr lang="en-US" sz="1200" b="1" dirty="0">
              <a:highlight>
                <a:srgbClr val="FFFF00"/>
              </a:highlight>
            </a:endParaRPr>
          </a:p>
        </p:txBody>
      </p:sp>
      <p:sp>
        <p:nvSpPr>
          <p:cNvPr id="3" name="Rectangle 2">
            <a:extLst>
              <a:ext uri="{FF2B5EF4-FFF2-40B4-BE49-F238E27FC236}">
                <a16:creationId xmlns:a16="http://schemas.microsoft.com/office/drawing/2014/main" id="{874F2FB4-EAC4-750F-5042-B7D61AD6DFAC}"/>
              </a:ext>
            </a:extLst>
          </p:cNvPr>
          <p:cNvSpPr/>
          <p:nvPr/>
        </p:nvSpPr>
        <p:spPr>
          <a:xfrm>
            <a:off x="2921138" y="5424754"/>
            <a:ext cx="3379775" cy="4616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 name="TextBox 4">
            <a:extLst>
              <a:ext uri="{FF2B5EF4-FFF2-40B4-BE49-F238E27FC236}">
                <a16:creationId xmlns:a16="http://schemas.microsoft.com/office/drawing/2014/main" id="{6F2862F9-7664-0DB5-CAC3-E31E70095F80}"/>
              </a:ext>
            </a:extLst>
          </p:cNvPr>
          <p:cNvSpPr txBox="1"/>
          <p:nvPr/>
        </p:nvSpPr>
        <p:spPr>
          <a:xfrm>
            <a:off x="2927718" y="4379079"/>
            <a:ext cx="3379157" cy="430887"/>
          </a:xfrm>
          <a:prstGeom prst="rect">
            <a:avLst/>
          </a:prstGeom>
          <a:noFill/>
        </p:spPr>
        <p:txBody>
          <a:bodyPr wrap="square" rtlCol="0">
            <a:spAutoFit/>
          </a:bodyPr>
          <a:lstStyle/>
          <a:p>
            <a:r>
              <a:rPr lang="en-US" altLang="zh-TW" sz="1100" b="1" dirty="0">
                <a:highlight>
                  <a:srgbClr val="FFFF00"/>
                </a:highlight>
              </a:rPr>
              <a:t>(Other-2) Detect </a:t>
            </a:r>
            <a:r>
              <a:rPr lang="en-US" altLang="zh-TW" sz="1100" b="1" dirty="0">
                <a:highlight>
                  <a:srgbClr val="FF00FF"/>
                </a:highlight>
              </a:rPr>
              <a:t>PVRM1/2/3</a:t>
            </a:r>
            <a:r>
              <a:rPr lang="zh-TW" altLang="en-US" sz="1100" b="1" dirty="0">
                <a:highlight>
                  <a:srgbClr val="FF00FF"/>
                </a:highlight>
              </a:rPr>
              <a:t> </a:t>
            </a:r>
            <a:r>
              <a:rPr lang="en-US" altLang="zh-TW" sz="1100" b="1" dirty="0">
                <a:highlight>
                  <a:srgbClr val="FF00FF"/>
                </a:highlight>
              </a:rPr>
              <a:t>EN (MON3)</a:t>
            </a:r>
            <a:r>
              <a:rPr lang="en-US" altLang="zh-TW" sz="1100" b="1" dirty="0">
                <a:highlight>
                  <a:srgbClr val="FFFF00"/>
                </a:highlight>
              </a:rPr>
              <a:t> to turn off </a:t>
            </a:r>
            <a:r>
              <a:rPr lang="en-US" altLang="zh-TW" sz="1100" b="1" dirty="0">
                <a:highlight>
                  <a:srgbClr val="FF00FF"/>
                </a:highlight>
              </a:rPr>
              <a:t>PVRM4/5/6</a:t>
            </a:r>
            <a:r>
              <a:rPr lang="zh-TW" altLang="en-US" sz="1100" b="1" dirty="0">
                <a:highlight>
                  <a:srgbClr val="FF00FF"/>
                </a:highlight>
              </a:rPr>
              <a:t> </a:t>
            </a:r>
            <a:r>
              <a:rPr lang="en-US" altLang="zh-TW" sz="1100" b="1" dirty="0">
                <a:highlight>
                  <a:srgbClr val="FF00FF"/>
                </a:highlight>
              </a:rPr>
              <a:t>EN (GPIO12)</a:t>
            </a:r>
            <a:r>
              <a:rPr lang="en-US" altLang="zh-TW" sz="1100" b="1" dirty="0">
                <a:highlight>
                  <a:srgbClr val="FFFF00"/>
                </a:highlight>
              </a:rPr>
              <a:t> with </a:t>
            </a:r>
            <a:r>
              <a:rPr lang="en-US" altLang="zh-TW" sz="1100" b="1" dirty="0">
                <a:solidFill>
                  <a:srgbClr val="0000FF"/>
                </a:solidFill>
                <a:highlight>
                  <a:srgbClr val="FFFF00"/>
                </a:highlight>
              </a:rPr>
              <a:t>5ms</a:t>
            </a:r>
            <a:r>
              <a:rPr lang="en-US" altLang="zh-TW" sz="1100" b="1" dirty="0">
                <a:highlight>
                  <a:srgbClr val="FFFF00"/>
                </a:highlight>
              </a:rPr>
              <a:t> delay</a:t>
            </a:r>
            <a:endParaRPr lang="en-US" sz="1100" b="1" dirty="0">
              <a:highlight>
                <a:srgbClr val="FFFF00"/>
              </a:highlight>
            </a:endParaRPr>
          </a:p>
        </p:txBody>
      </p:sp>
      <p:sp>
        <p:nvSpPr>
          <p:cNvPr id="6" name="Rectangle 5">
            <a:extLst>
              <a:ext uri="{FF2B5EF4-FFF2-40B4-BE49-F238E27FC236}">
                <a16:creationId xmlns:a16="http://schemas.microsoft.com/office/drawing/2014/main" id="{21F9A156-FB48-6D07-7CFC-16A60724DFDC}"/>
              </a:ext>
            </a:extLst>
          </p:cNvPr>
          <p:cNvSpPr/>
          <p:nvPr/>
        </p:nvSpPr>
        <p:spPr>
          <a:xfrm>
            <a:off x="2922201" y="4367335"/>
            <a:ext cx="3384673" cy="4734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 name="TextBox 6">
            <a:extLst>
              <a:ext uri="{FF2B5EF4-FFF2-40B4-BE49-F238E27FC236}">
                <a16:creationId xmlns:a16="http://schemas.microsoft.com/office/drawing/2014/main" id="{EFC7D666-2348-064A-FCCE-C6DF109DB4BB}"/>
              </a:ext>
            </a:extLst>
          </p:cNvPr>
          <p:cNvSpPr txBox="1"/>
          <p:nvPr/>
        </p:nvSpPr>
        <p:spPr>
          <a:xfrm>
            <a:off x="2929333" y="3695835"/>
            <a:ext cx="3379157" cy="600164"/>
          </a:xfrm>
          <a:prstGeom prst="rect">
            <a:avLst/>
          </a:prstGeom>
          <a:noFill/>
        </p:spPr>
        <p:txBody>
          <a:bodyPr wrap="square" rtlCol="0">
            <a:spAutoFit/>
          </a:bodyPr>
          <a:lstStyle/>
          <a:p>
            <a:r>
              <a:rPr lang="en-US" altLang="zh-TW" sz="1100" b="1" dirty="0">
                <a:highlight>
                  <a:srgbClr val="FFFF00"/>
                </a:highlight>
              </a:rPr>
              <a:t>(Other-1) Detect Sequencer Disable signal (PMBUS_CNTRL) to start power off </a:t>
            </a:r>
            <a:r>
              <a:rPr lang="en-US" altLang="zh-TW" sz="1100" b="1" dirty="0">
                <a:highlight>
                  <a:srgbClr val="FF00FF"/>
                </a:highlight>
              </a:rPr>
              <a:t>PVRM1/2/3</a:t>
            </a:r>
            <a:r>
              <a:rPr lang="zh-TW" altLang="en-US" sz="1100" b="1" dirty="0">
                <a:highlight>
                  <a:srgbClr val="FF00FF"/>
                </a:highlight>
              </a:rPr>
              <a:t> </a:t>
            </a:r>
            <a:r>
              <a:rPr lang="en-US" altLang="zh-TW" sz="1100" b="1" dirty="0">
                <a:highlight>
                  <a:srgbClr val="FF00FF"/>
                </a:highlight>
              </a:rPr>
              <a:t>EN (GPIO11)</a:t>
            </a:r>
            <a:r>
              <a:rPr lang="en-US" altLang="zh-TW" sz="1100" b="1" dirty="0">
                <a:highlight>
                  <a:srgbClr val="FFFF00"/>
                </a:highlight>
              </a:rPr>
              <a:t> with </a:t>
            </a:r>
            <a:r>
              <a:rPr lang="en-US" altLang="zh-TW" sz="1100" b="1" dirty="0">
                <a:solidFill>
                  <a:srgbClr val="0000FF"/>
                </a:solidFill>
                <a:highlight>
                  <a:srgbClr val="FFFF00"/>
                </a:highlight>
              </a:rPr>
              <a:t>5ms</a:t>
            </a:r>
            <a:r>
              <a:rPr lang="en-US" altLang="zh-TW" sz="1100" b="1" dirty="0">
                <a:highlight>
                  <a:srgbClr val="FFFF00"/>
                </a:highlight>
              </a:rPr>
              <a:t> delay</a:t>
            </a:r>
            <a:endParaRPr lang="en-US" sz="1100" b="1" dirty="0">
              <a:highlight>
                <a:srgbClr val="FFFF00"/>
              </a:highlight>
            </a:endParaRPr>
          </a:p>
        </p:txBody>
      </p:sp>
      <p:sp>
        <p:nvSpPr>
          <p:cNvPr id="8" name="Rectangle 7">
            <a:extLst>
              <a:ext uri="{FF2B5EF4-FFF2-40B4-BE49-F238E27FC236}">
                <a16:creationId xmlns:a16="http://schemas.microsoft.com/office/drawing/2014/main" id="{2495FE59-439D-06C1-9BBF-0E084E9C70DD}"/>
              </a:ext>
            </a:extLst>
          </p:cNvPr>
          <p:cNvSpPr/>
          <p:nvPr/>
        </p:nvSpPr>
        <p:spPr>
          <a:xfrm>
            <a:off x="2923816" y="3695835"/>
            <a:ext cx="3384673" cy="6008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444004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A4BD917-EC39-EDDD-51A2-8F1B1EEC37A8}"/>
              </a:ext>
            </a:extLst>
          </p:cNvPr>
          <p:cNvSpPr txBox="1"/>
          <p:nvPr/>
        </p:nvSpPr>
        <p:spPr>
          <a:xfrm>
            <a:off x="0" y="0"/>
            <a:ext cx="11997195" cy="461665"/>
          </a:xfrm>
          <a:prstGeom prst="rect">
            <a:avLst/>
          </a:prstGeom>
          <a:noFill/>
        </p:spPr>
        <p:txBody>
          <a:bodyPr wrap="none" rtlCol="0">
            <a:spAutoFit/>
          </a:bodyPr>
          <a:lstStyle/>
          <a:p>
            <a:r>
              <a:rPr lang="en-US" sz="2400" b="1" u="sng" dirty="0">
                <a:effectLst>
                  <a:outerShdw blurRad="38100" dist="38100" dir="2700000" algn="tl">
                    <a:srgbClr val="000000">
                      <a:alpha val="43137"/>
                    </a:srgbClr>
                  </a:outerShdw>
                </a:effectLst>
              </a:rPr>
              <a:t>UCD90160A-Sequencer: Main power structure (GPIs and Logic Controlled GPOs)</a:t>
            </a:r>
          </a:p>
        </p:txBody>
      </p:sp>
      <p:sp>
        <p:nvSpPr>
          <p:cNvPr id="4" name="Slide Number Placeholder 3">
            <a:extLst>
              <a:ext uri="{FF2B5EF4-FFF2-40B4-BE49-F238E27FC236}">
                <a16:creationId xmlns:a16="http://schemas.microsoft.com/office/drawing/2014/main" id="{E800FF76-48B4-4EBA-82BC-B72DE4219CFE}"/>
              </a:ext>
            </a:extLst>
          </p:cNvPr>
          <p:cNvSpPr>
            <a:spLocks noGrp="1"/>
          </p:cNvSpPr>
          <p:nvPr>
            <p:ph type="sldNum" sz="quarter" idx="4"/>
          </p:nvPr>
        </p:nvSpPr>
        <p:spPr/>
        <p:txBody>
          <a:bodyPr/>
          <a:lstStyle/>
          <a:p>
            <a:fld id="{A5899A78-BAF7-491B-85CE-68A963FCC198}" type="slidenum">
              <a:rPr lang="en-US" smtClean="0"/>
              <a:pPr/>
              <a:t>7</a:t>
            </a:fld>
            <a:endParaRPr lang="en-US" dirty="0"/>
          </a:p>
        </p:txBody>
      </p:sp>
      <p:pic>
        <p:nvPicPr>
          <p:cNvPr id="14" name="Picture 13">
            <a:extLst>
              <a:ext uri="{FF2B5EF4-FFF2-40B4-BE49-F238E27FC236}">
                <a16:creationId xmlns:a16="http://schemas.microsoft.com/office/drawing/2014/main" id="{EDC4D984-494A-C000-7F26-E7E2D9E064F3}"/>
              </a:ext>
            </a:extLst>
          </p:cNvPr>
          <p:cNvPicPr>
            <a:picLocks noChangeAspect="1"/>
          </p:cNvPicPr>
          <p:nvPr/>
        </p:nvPicPr>
        <p:blipFill>
          <a:blip r:embed="rId2"/>
          <a:stretch>
            <a:fillRect/>
          </a:stretch>
        </p:blipFill>
        <p:spPr>
          <a:xfrm>
            <a:off x="5744817" y="4117515"/>
            <a:ext cx="6447183" cy="2573363"/>
          </a:xfrm>
          <a:prstGeom prst="rect">
            <a:avLst/>
          </a:prstGeom>
        </p:spPr>
      </p:pic>
      <p:sp>
        <p:nvSpPr>
          <p:cNvPr id="15" name="TextBox 14">
            <a:extLst>
              <a:ext uri="{FF2B5EF4-FFF2-40B4-BE49-F238E27FC236}">
                <a16:creationId xmlns:a16="http://schemas.microsoft.com/office/drawing/2014/main" id="{89A02B50-F0CA-7760-070A-351F67C95002}"/>
              </a:ext>
            </a:extLst>
          </p:cNvPr>
          <p:cNvSpPr txBox="1"/>
          <p:nvPr/>
        </p:nvSpPr>
        <p:spPr>
          <a:xfrm>
            <a:off x="-1" y="559295"/>
            <a:ext cx="5744818" cy="5478423"/>
          </a:xfrm>
          <a:prstGeom prst="rect">
            <a:avLst/>
          </a:prstGeom>
          <a:noFill/>
        </p:spPr>
        <p:txBody>
          <a:bodyPr wrap="square" rtlCol="0">
            <a:spAutoFit/>
          </a:bodyPr>
          <a:lstStyle/>
          <a:p>
            <a:r>
              <a:rPr lang="en-US" altLang="zh-TW" sz="1600" b="1" u="sng" dirty="0">
                <a:highlight>
                  <a:srgbClr val="FFFF00"/>
                </a:highlight>
              </a:rPr>
              <a:t>GPIs:</a:t>
            </a:r>
          </a:p>
          <a:p>
            <a:r>
              <a:rPr lang="en-US" altLang="zh-TW" sz="1400" b="1" dirty="0">
                <a:highlight>
                  <a:srgbClr val="FFFF00"/>
                </a:highlight>
              </a:rPr>
              <a:t>Tie with “Fault Shutdown rails” function to #1~#4, polarity is </a:t>
            </a:r>
            <a:r>
              <a:rPr lang="en-US" altLang="zh-TW" sz="1400" b="1" dirty="0">
                <a:solidFill>
                  <a:srgbClr val="0000FF"/>
                </a:solidFill>
                <a:highlight>
                  <a:srgbClr val="FFFF00"/>
                </a:highlight>
              </a:rPr>
              <a:t>active high</a:t>
            </a:r>
          </a:p>
          <a:p>
            <a:r>
              <a:rPr lang="en-US" altLang="zh-TW" sz="1400" b="1" dirty="0">
                <a:highlight>
                  <a:srgbClr val="FFFF00"/>
                </a:highlight>
              </a:rPr>
              <a:t>#1: PGD_P50V_1_PVRM123_CS (Pin31, GPI1_PWM1)</a:t>
            </a:r>
          </a:p>
          <a:p>
            <a:r>
              <a:rPr lang="en-US" sz="1400" b="1" dirty="0">
                <a:highlight>
                  <a:srgbClr val="FFFF00"/>
                </a:highlight>
                <a:sym typeface="Wingdings" panose="05000000000000000000" pitchFamily="2" charset="2"/>
              </a:rPr>
              <a:t>If it has fault  </a:t>
            </a:r>
            <a:r>
              <a:rPr lang="en-US" sz="1400" b="1" dirty="0">
                <a:solidFill>
                  <a:srgbClr val="0000FF"/>
                </a:solidFill>
                <a:highlight>
                  <a:srgbClr val="FFFF00"/>
                </a:highlight>
                <a:sym typeface="Wingdings" panose="05000000000000000000" pitchFamily="2" charset="2"/>
              </a:rPr>
              <a:t>Turn off rail5 / rail6 / rail7 / rail8 / rail9 / rail10</a:t>
            </a:r>
          </a:p>
          <a:p>
            <a:r>
              <a:rPr lang="en-US" altLang="zh-TW" sz="1400" b="1" dirty="0">
                <a:highlight>
                  <a:srgbClr val="FFFF00"/>
                </a:highlight>
              </a:rPr>
              <a:t>#2: PGD_P50V_2_PVRM456_CS (Pin32, GPI2_PWM2)</a:t>
            </a:r>
          </a:p>
          <a:p>
            <a:r>
              <a:rPr lang="en-US" sz="1400" b="1" dirty="0">
                <a:highlight>
                  <a:srgbClr val="FFFF00"/>
                </a:highlight>
                <a:sym typeface="Wingdings" panose="05000000000000000000" pitchFamily="2" charset="2"/>
              </a:rPr>
              <a:t>If it has fault  </a:t>
            </a:r>
            <a:r>
              <a:rPr lang="en-US" sz="1400" b="1" dirty="0">
                <a:solidFill>
                  <a:srgbClr val="0000FF"/>
                </a:solidFill>
                <a:highlight>
                  <a:srgbClr val="FFFF00"/>
                </a:highlight>
                <a:sym typeface="Wingdings" panose="05000000000000000000" pitchFamily="2" charset="2"/>
              </a:rPr>
              <a:t>Turn off rail5 / rail6 / rail7 / rail8 / rail9 / rail10</a:t>
            </a:r>
            <a:endParaRPr lang="en-US" sz="1400" b="1" dirty="0">
              <a:solidFill>
                <a:srgbClr val="0000FF"/>
              </a:solidFill>
              <a:highlight>
                <a:srgbClr val="FFFF00"/>
              </a:highlight>
            </a:endParaRPr>
          </a:p>
          <a:p>
            <a:r>
              <a:rPr lang="en-US" altLang="zh-TW" sz="1400" b="1" dirty="0">
                <a:highlight>
                  <a:srgbClr val="FFFF00"/>
                </a:highlight>
              </a:rPr>
              <a:t>#3: PGD_P50V_1_PVRM123 (Pin42, GPI3_PWM3)</a:t>
            </a:r>
          </a:p>
          <a:p>
            <a:r>
              <a:rPr lang="en-US" sz="1400" b="1" dirty="0">
                <a:highlight>
                  <a:srgbClr val="FFFF00"/>
                </a:highlight>
                <a:sym typeface="Wingdings" panose="05000000000000000000" pitchFamily="2" charset="2"/>
              </a:rPr>
              <a:t>If it has fault  </a:t>
            </a:r>
            <a:r>
              <a:rPr lang="en-US" sz="1400" b="1" dirty="0">
                <a:solidFill>
                  <a:srgbClr val="0000FF"/>
                </a:solidFill>
                <a:highlight>
                  <a:srgbClr val="FFFF00"/>
                </a:highlight>
                <a:sym typeface="Wingdings" panose="05000000000000000000" pitchFamily="2" charset="2"/>
              </a:rPr>
              <a:t>Turn off rail5 / rail6 / rail7 / rail8 / rail9 / rail10</a:t>
            </a:r>
            <a:endParaRPr lang="en-US" sz="1400" b="1" dirty="0">
              <a:solidFill>
                <a:srgbClr val="0000FF"/>
              </a:solidFill>
              <a:highlight>
                <a:srgbClr val="FFFF00"/>
              </a:highlight>
            </a:endParaRPr>
          </a:p>
          <a:p>
            <a:r>
              <a:rPr lang="en-US" altLang="zh-TW" sz="1400" b="1" dirty="0">
                <a:highlight>
                  <a:srgbClr val="FFFF00"/>
                </a:highlight>
              </a:rPr>
              <a:t>#4: PGD_P50V_2_PVRM456 (Pin41, GPI4_PWM4)</a:t>
            </a:r>
          </a:p>
          <a:p>
            <a:r>
              <a:rPr lang="en-US" sz="1400" b="1" dirty="0">
                <a:highlight>
                  <a:srgbClr val="FFFF00"/>
                </a:highlight>
                <a:sym typeface="Wingdings" panose="05000000000000000000" pitchFamily="2" charset="2"/>
              </a:rPr>
              <a:t>If it has fault  </a:t>
            </a:r>
            <a:r>
              <a:rPr lang="en-US" sz="1400" b="1" dirty="0">
                <a:solidFill>
                  <a:srgbClr val="0000FF"/>
                </a:solidFill>
                <a:highlight>
                  <a:srgbClr val="FFFF00"/>
                </a:highlight>
                <a:sym typeface="Wingdings" panose="05000000000000000000" pitchFamily="2" charset="2"/>
              </a:rPr>
              <a:t>Turn off rail5 / rail6 / rail7 / rail8 / rail9 / rail10</a:t>
            </a:r>
          </a:p>
          <a:p>
            <a:endParaRPr lang="en-US" altLang="zh-TW" sz="1400" b="1" dirty="0">
              <a:highlight>
                <a:srgbClr val="FFFF00"/>
              </a:highlight>
            </a:endParaRPr>
          </a:p>
          <a:p>
            <a:r>
              <a:rPr lang="en-US" altLang="zh-TW" sz="1400" b="1" dirty="0">
                <a:highlight>
                  <a:srgbClr val="FFFF00"/>
                </a:highlight>
              </a:rPr>
              <a:t>Tie with “Fault pin” function to #5~#8, polarity is </a:t>
            </a:r>
            <a:r>
              <a:rPr lang="en-US" altLang="zh-TW" sz="1400" b="1" dirty="0">
                <a:solidFill>
                  <a:srgbClr val="0000FF"/>
                </a:solidFill>
                <a:highlight>
                  <a:srgbClr val="FFFF00"/>
                </a:highlight>
              </a:rPr>
              <a:t>active low</a:t>
            </a:r>
          </a:p>
          <a:p>
            <a:r>
              <a:rPr lang="en-US" altLang="zh-TW" sz="1400" b="1" dirty="0">
                <a:highlight>
                  <a:srgbClr val="FFFF00"/>
                </a:highlight>
              </a:rPr>
              <a:t>#5: </a:t>
            </a:r>
            <a:r>
              <a:rPr lang="pt-BR" altLang="zh-TW" sz="1400" b="1" dirty="0">
                <a:highlight>
                  <a:srgbClr val="FFFF00"/>
                </a:highlight>
              </a:rPr>
              <a:t>FAN_PWR_FAULT_R_N </a:t>
            </a:r>
            <a:r>
              <a:rPr lang="en-US" altLang="zh-TW" sz="1400" b="1" dirty="0">
                <a:highlight>
                  <a:srgbClr val="FFFF00"/>
                </a:highlight>
              </a:rPr>
              <a:t>(Pin33, GPI)16)</a:t>
            </a:r>
          </a:p>
          <a:p>
            <a:r>
              <a:rPr lang="en-US" sz="1400" b="1" dirty="0">
                <a:highlight>
                  <a:srgbClr val="FFFF00"/>
                </a:highlight>
                <a:sym typeface="Wingdings" panose="05000000000000000000" pitchFamily="2" charset="2"/>
              </a:rPr>
              <a:t>If </a:t>
            </a:r>
            <a:r>
              <a:rPr lang="en-US" sz="1400" b="1" dirty="0">
                <a:solidFill>
                  <a:srgbClr val="0000FF"/>
                </a:solidFill>
                <a:highlight>
                  <a:srgbClr val="FFFF00"/>
                </a:highlight>
                <a:sym typeface="Wingdings" panose="05000000000000000000" pitchFamily="2" charset="2"/>
              </a:rPr>
              <a:t>rail3</a:t>
            </a:r>
            <a:r>
              <a:rPr lang="en-US" sz="1400" b="1" dirty="0">
                <a:highlight>
                  <a:srgbClr val="FFFF00"/>
                </a:highlight>
                <a:sym typeface="Wingdings" panose="05000000000000000000" pitchFamily="2" charset="2"/>
              </a:rPr>
              <a:t> has fault  </a:t>
            </a:r>
            <a:r>
              <a:rPr lang="en-US" sz="1400" b="1" dirty="0">
                <a:solidFill>
                  <a:srgbClr val="0000FF"/>
                </a:solidFill>
                <a:highlight>
                  <a:srgbClr val="FFFF00"/>
                </a:highlight>
                <a:sym typeface="Wingdings" panose="05000000000000000000" pitchFamily="2" charset="2"/>
              </a:rPr>
              <a:t>Turn off rail3 / rail5 / rail6 / rail7 / rail8 / rail9 / rail10</a:t>
            </a:r>
          </a:p>
          <a:p>
            <a:r>
              <a:rPr lang="en-US" altLang="zh-TW" sz="1400" b="1" dirty="0">
                <a:highlight>
                  <a:srgbClr val="FFFF00"/>
                </a:highlight>
              </a:rPr>
              <a:t>#6: </a:t>
            </a:r>
            <a:r>
              <a:rPr lang="pt-BR" altLang="zh-TW" sz="1400" b="1" dirty="0">
                <a:highlight>
                  <a:srgbClr val="FFFF00"/>
                </a:highlight>
              </a:rPr>
              <a:t>GPU_PWR_FAULT_R_N </a:t>
            </a:r>
            <a:r>
              <a:rPr lang="en-US" altLang="zh-TW" sz="1400" b="1" dirty="0">
                <a:highlight>
                  <a:srgbClr val="FFFF00"/>
                </a:highlight>
              </a:rPr>
              <a:t>(Pin34, GPO17)</a:t>
            </a:r>
          </a:p>
          <a:p>
            <a:r>
              <a:rPr lang="en-US" sz="1400" b="1" dirty="0">
                <a:highlight>
                  <a:srgbClr val="FFFF00"/>
                </a:highlight>
                <a:sym typeface="Wingdings" panose="05000000000000000000" pitchFamily="2" charset="2"/>
              </a:rPr>
              <a:t>If </a:t>
            </a:r>
            <a:r>
              <a:rPr lang="en-US" sz="1400" b="1" dirty="0">
                <a:solidFill>
                  <a:srgbClr val="0000FF"/>
                </a:solidFill>
                <a:highlight>
                  <a:srgbClr val="FFFF00"/>
                </a:highlight>
                <a:sym typeface="Wingdings" panose="05000000000000000000" pitchFamily="2" charset="2"/>
              </a:rPr>
              <a:t>rail4</a:t>
            </a:r>
            <a:r>
              <a:rPr lang="en-US" sz="1400" b="1" dirty="0">
                <a:highlight>
                  <a:srgbClr val="FFFF00"/>
                </a:highlight>
                <a:sym typeface="Wingdings" panose="05000000000000000000" pitchFamily="2" charset="2"/>
              </a:rPr>
              <a:t> has fault  </a:t>
            </a:r>
            <a:r>
              <a:rPr lang="en-US" sz="1400" b="1" dirty="0">
                <a:solidFill>
                  <a:srgbClr val="0000FF"/>
                </a:solidFill>
                <a:highlight>
                  <a:srgbClr val="FFFF00"/>
                </a:highlight>
                <a:sym typeface="Wingdings" panose="05000000000000000000" pitchFamily="2" charset="2"/>
              </a:rPr>
              <a:t>Turn off rail4 / rail5 / rail6 / rail7 / rail8 / rail9 / rail10</a:t>
            </a:r>
            <a:endParaRPr lang="en-US" sz="1400" b="1" dirty="0">
              <a:solidFill>
                <a:srgbClr val="0000FF"/>
              </a:solidFill>
              <a:highlight>
                <a:srgbClr val="FFFF00"/>
              </a:highlight>
            </a:endParaRPr>
          </a:p>
          <a:p>
            <a:r>
              <a:rPr lang="en-US" altLang="zh-TW" sz="1400" b="1" dirty="0">
                <a:highlight>
                  <a:srgbClr val="FFFF00"/>
                </a:highlight>
              </a:rPr>
              <a:t>#7: </a:t>
            </a:r>
            <a:r>
              <a:rPr lang="pt-BR" altLang="zh-TW" sz="1400" b="1" dirty="0">
                <a:highlight>
                  <a:srgbClr val="FFFF00"/>
                </a:highlight>
              </a:rPr>
              <a:t>CHASSIS_INTRUSION_BUFF2_R_N</a:t>
            </a:r>
            <a:r>
              <a:rPr lang="en-US" altLang="zh-TW" sz="1400" b="1" dirty="0">
                <a:highlight>
                  <a:srgbClr val="FFFF00"/>
                </a:highlight>
              </a:rPr>
              <a:t> (Pin11, GPIO1)</a:t>
            </a:r>
          </a:p>
          <a:p>
            <a:r>
              <a:rPr lang="en-US" sz="1400" b="1" dirty="0">
                <a:highlight>
                  <a:srgbClr val="FFFF00"/>
                </a:highlight>
                <a:sym typeface="Wingdings" panose="05000000000000000000" pitchFamily="2" charset="2"/>
              </a:rPr>
              <a:t>If </a:t>
            </a:r>
            <a:r>
              <a:rPr lang="en-US" sz="1400" b="1" dirty="0">
                <a:solidFill>
                  <a:srgbClr val="0000FF"/>
                </a:solidFill>
                <a:highlight>
                  <a:srgbClr val="FFFF00"/>
                </a:highlight>
                <a:sym typeface="Wingdings" panose="05000000000000000000" pitchFamily="2" charset="2"/>
              </a:rPr>
              <a:t>rail1 or rail2</a:t>
            </a:r>
            <a:r>
              <a:rPr lang="en-US" sz="1400" b="1" dirty="0">
                <a:highlight>
                  <a:srgbClr val="FFFF00"/>
                </a:highlight>
                <a:sym typeface="Wingdings" panose="05000000000000000000" pitchFamily="2" charset="2"/>
              </a:rPr>
              <a:t> have fault  </a:t>
            </a:r>
            <a:r>
              <a:rPr lang="en-US" sz="1400" b="1" dirty="0">
                <a:solidFill>
                  <a:srgbClr val="0000FF"/>
                </a:solidFill>
                <a:highlight>
                  <a:srgbClr val="FFFF00"/>
                </a:highlight>
                <a:sym typeface="Wingdings" panose="05000000000000000000" pitchFamily="2" charset="2"/>
              </a:rPr>
              <a:t>rail1 / rail2 / rail3 / rail4 / rail5 / rail6 / rail7 / rail8 / rail9 / rail10</a:t>
            </a:r>
            <a:endParaRPr lang="en-US" sz="1400" b="1" dirty="0">
              <a:solidFill>
                <a:srgbClr val="0000FF"/>
              </a:solidFill>
              <a:highlight>
                <a:srgbClr val="FFFF00"/>
              </a:highlight>
            </a:endParaRPr>
          </a:p>
          <a:p>
            <a:r>
              <a:rPr lang="en-US" altLang="zh-TW" sz="1400" b="1" dirty="0">
                <a:highlight>
                  <a:srgbClr val="FFFF00"/>
                </a:highlight>
              </a:rPr>
              <a:t>#8: PRSNT_SW_SLED_SEQ (Pin12, GPIO2)</a:t>
            </a:r>
          </a:p>
          <a:p>
            <a:r>
              <a:rPr lang="en-US" sz="1400" b="1" dirty="0">
                <a:highlight>
                  <a:srgbClr val="FFFF00"/>
                </a:highlight>
                <a:sym typeface="Wingdings" panose="05000000000000000000" pitchFamily="2" charset="2"/>
              </a:rPr>
              <a:t>If </a:t>
            </a:r>
            <a:r>
              <a:rPr lang="en-US" sz="1400" b="1" dirty="0">
                <a:solidFill>
                  <a:srgbClr val="0000FF"/>
                </a:solidFill>
                <a:highlight>
                  <a:srgbClr val="FFFF00"/>
                </a:highlight>
                <a:sym typeface="Wingdings" panose="05000000000000000000" pitchFamily="2" charset="2"/>
              </a:rPr>
              <a:t>rail5 or rail6 or rail7 or rail8 or rail9 or rail10</a:t>
            </a:r>
            <a:r>
              <a:rPr lang="en-US" sz="1400" b="1" dirty="0">
                <a:highlight>
                  <a:srgbClr val="FFFF00"/>
                </a:highlight>
                <a:sym typeface="Wingdings" panose="05000000000000000000" pitchFamily="2" charset="2"/>
              </a:rPr>
              <a:t> have fault  </a:t>
            </a:r>
            <a:r>
              <a:rPr lang="en-US" sz="1400" b="1" dirty="0">
                <a:solidFill>
                  <a:srgbClr val="0000FF"/>
                </a:solidFill>
                <a:highlight>
                  <a:srgbClr val="FFFF00"/>
                </a:highlight>
                <a:sym typeface="Wingdings" panose="05000000000000000000" pitchFamily="2" charset="2"/>
              </a:rPr>
              <a:t>Turn off rail5 / rail6 / rail7 / rail8 / rail9 / rail10</a:t>
            </a:r>
          </a:p>
        </p:txBody>
      </p:sp>
      <p:sp>
        <p:nvSpPr>
          <p:cNvPr id="17" name="TextBox 16">
            <a:extLst>
              <a:ext uri="{FF2B5EF4-FFF2-40B4-BE49-F238E27FC236}">
                <a16:creationId xmlns:a16="http://schemas.microsoft.com/office/drawing/2014/main" id="{3F162181-A8CC-73DF-3E6F-62D8C921EBFF}"/>
              </a:ext>
            </a:extLst>
          </p:cNvPr>
          <p:cNvSpPr txBox="1"/>
          <p:nvPr/>
        </p:nvSpPr>
        <p:spPr>
          <a:xfrm>
            <a:off x="5744817" y="559295"/>
            <a:ext cx="5744818" cy="3354765"/>
          </a:xfrm>
          <a:prstGeom prst="rect">
            <a:avLst/>
          </a:prstGeom>
          <a:noFill/>
        </p:spPr>
        <p:txBody>
          <a:bodyPr wrap="square" rtlCol="0">
            <a:spAutoFit/>
          </a:bodyPr>
          <a:lstStyle/>
          <a:p>
            <a:r>
              <a:rPr lang="en-US" altLang="zh-TW" sz="1600" b="1" u="sng" dirty="0">
                <a:highlight>
                  <a:srgbClr val="FFFF00"/>
                </a:highlight>
              </a:rPr>
              <a:t>Logic Controlled GPOs:</a:t>
            </a:r>
          </a:p>
          <a:p>
            <a:r>
              <a:rPr lang="en-US" altLang="zh-TW" sz="1400" b="1" dirty="0">
                <a:highlight>
                  <a:srgbClr val="FFFF00"/>
                </a:highlight>
              </a:rPr>
              <a:t>Polarity is </a:t>
            </a:r>
            <a:r>
              <a:rPr lang="en-US" altLang="zh-TW" sz="1400" b="1" dirty="0">
                <a:solidFill>
                  <a:srgbClr val="0000FF"/>
                </a:solidFill>
                <a:highlight>
                  <a:srgbClr val="FFFF00"/>
                </a:highlight>
              </a:rPr>
              <a:t>active high</a:t>
            </a:r>
            <a:endParaRPr lang="en-US" altLang="zh-TW" sz="1400" b="1" dirty="0">
              <a:highlight>
                <a:srgbClr val="FFFF00"/>
              </a:highlight>
            </a:endParaRPr>
          </a:p>
          <a:p>
            <a:r>
              <a:rPr lang="en-US" altLang="zh-TW" sz="1400" b="1" dirty="0">
                <a:highlight>
                  <a:srgbClr val="FFFF00"/>
                </a:highlight>
              </a:rPr>
              <a:t>#1: FM_SEQ_PDB_PWRGD (Pin30, GPIO15)</a:t>
            </a:r>
          </a:p>
          <a:p>
            <a:r>
              <a:rPr lang="en-US" sz="1400" b="1" dirty="0">
                <a:highlight>
                  <a:srgbClr val="FFFF00"/>
                </a:highlight>
                <a:sym typeface="Wingdings" panose="05000000000000000000" pitchFamily="2" charset="2"/>
              </a:rPr>
              <a:t>Tie with GPIs and PWR_GD with </a:t>
            </a:r>
            <a:r>
              <a:rPr lang="en-US" sz="1400" b="1" dirty="0">
                <a:solidFill>
                  <a:srgbClr val="0000FF"/>
                </a:solidFill>
                <a:highlight>
                  <a:srgbClr val="FFFF00"/>
                </a:highlight>
                <a:sym typeface="Wingdings" panose="05000000000000000000" pitchFamily="2" charset="2"/>
              </a:rPr>
              <a:t>10ms</a:t>
            </a:r>
            <a:r>
              <a:rPr lang="en-US" sz="1400" b="1" dirty="0">
                <a:highlight>
                  <a:srgbClr val="FFFF00"/>
                </a:highlight>
                <a:sym typeface="Wingdings" panose="05000000000000000000" pitchFamily="2" charset="2"/>
              </a:rPr>
              <a:t> delay when assertion:</a:t>
            </a:r>
          </a:p>
          <a:p>
            <a:r>
              <a:rPr lang="en-US" sz="1400" b="1" dirty="0">
                <a:solidFill>
                  <a:srgbClr val="0000FF"/>
                </a:solidFill>
                <a:highlight>
                  <a:srgbClr val="FFFF00"/>
                </a:highlight>
                <a:sym typeface="Wingdings" panose="05000000000000000000" pitchFamily="2" charset="2"/>
              </a:rPr>
              <a:t>PGD_P50V_1_PVRM123_CS (Pin31, GPI1_PWM1)</a:t>
            </a:r>
          </a:p>
          <a:p>
            <a:r>
              <a:rPr lang="en-US" sz="1400" b="1" dirty="0">
                <a:solidFill>
                  <a:srgbClr val="0000FF"/>
                </a:solidFill>
                <a:highlight>
                  <a:srgbClr val="FFFF00"/>
                </a:highlight>
                <a:sym typeface="Wingdings" panose="05000000000000000000" pitchFamily="2" charset="2"/>
              </a:rPr>
              <a:t>PGD_P50V_2_PVRM456_CS (Pin32, GPI2_PWM2)</a:t>
            </a:r>
          </a:p>
          <a:p>
            <a:r>
              <a:rPr lang="en-US" sz="1400" b="1" dirty="0">
                <a:solidFill>
                  <a:srgbClr val="0000FF"/>
                </a:solidFill>
                <a:highlight>
                  <a:srgbClr val="FFFF00"/>
                </a:highlight>
                <a:sym typeface="Wingdings" panose="05000000000000000000" pitchFamily="2" charset="2"/>
              </a:rPr>
              <a:t>PGD_P50V_1_PVRM123 (Pin42, GPI3_PWM3)</a:t>
            </a:r>
          </a:p>
          <a:p>
            <a:r>
              <a:rPr lang="en-US" sz="1400" b="1" dirty="0">
                <a:solidFill>
                  <a:srgbClr val="0000FF"/>
                </a:solidFill>
                <a:highlight>
                  <a:srgbClr val="FFFF00"/>
                </a:highlight>
                <a:sym typeface="Wingdings" panose="05000000000000000000" pitchFamily="2" charset="2"/>
              </a:rPr>
              <a:t>PGD_P50V_2_PVRM456 (Pin41, GPI4_PWM4)</a:t>
            </a:r>
          </a:p>
          <a:p>
            <a:r>
              <a:rPr lang="en-US" sz="1400" b="1" dirty="0">
                <a:solidFill>
                  <a:srgbClr val="0000FF"/>
                </a:solidFill>
                <a:highlight>
                  <a:srgbClr val="FFFF00"/>
                </a:highlight>
                <a:sym typeface="Wingdings" panose="05000000000000000000" pitchFamily="2" charset="2"/>
              </a:rPr>
              <a:t>RAIL#1~RAIL#10</a:t>
            </a:r>
          </a:p>
          <a:p>
            <a:r>
              <a:rPr lang="en-US" altLang="zh-TW" sz="1400" b="1" dirty="0">
                <a:highlight>
                  <a:srgbClr val="FFFF00"/>
                </a:highlight>
              </a:rPr>
              <a:t>#2: EN_P50V_1_PVRM123_L1 (Pin13, GPIO3)</a:t>
            </a:r>
          </a:p>
          <a:p>
            <a:r>
              <a:rPr lang="en-US" sz="1400" b="1" dirty="0">
                <a:highlight>
                  <a:srgbClr val="FFFF00"/>
                </a:highlight>
                <a:sym typeface="Wingdings" panose="05000000000000000000" pitchFamily="2" charset="2"/>
              </a:rPr>
              <a:t>Tie with GPI with </a:t>
            </a:r>
            <a:r>
              <a:rPr lang="en-US" sz="1400" b="1" dirty="0">
                <a:solidFill>
                  <a:srgbClr val="0000FF"/>
                </a:solidFill>
                <a:highlight>
                  <a:srgbClr val="FFFF00"/>
                </a:highlight>
                <a:sym typeface="Wingdings" panose="05000000000000000000" pitchFamily="2" charset="2"/>
              </a:rPr>
              <a:t>200ms</a:t>
            </a:r>
            <a:r>
              <a:rPr lang="en-US" sz="1400" b="1" dirty="0">
                <a:highlight>
                  <a:srgbClr val="FFFF00"/>
                </a:highlight>
                <a:sym typeface="Wingdings" panose="05000000000000000000" pitchFamily="2" charset="2"/>
              </a:rPr>
              <a:t> delay when assertion:</a:t>
            </a:r>
          </a:p>
          <a:p>
            <a:r>
              <a:rPr lang="en-US" sz="1400" b="1" dirty="0">
                <a:solidFill>
                  <a:srgbClr val="0000FF"/>
                </a:solidFill>
                <a:highlight>
                  <a:srgbClr val="FFFF00"/>
                </a:highlight>
                <a:sym typeface="Wingdings" panose="05000000000000000000" pitchFamily="2" charset="2"/>
              </a:rPr>
              <a:t>PGD_P50V_1_PVRM123 (Pin42, GPI3_PWM3)</a:t>
            </a:r>
            <a:endParaRPr lang="en-US" altLang="zh-TW" sz="1400" b="1" dirty="0">
              <a:highlight>
                <a:srgbClr val="FFFF00"/>
              </a:highlight>
            </a:endParaRPr>
          </a:p>
          <a:p>
            <a:r>
              <a:rPr lang="en-US" altLang="zh-TW" sz="1400" b="1" dirty="0">
                <a:highlight>
                  <a:srgbClr val="FFFF00"/>
                </a:highlight>
              </a:rPr>
              <a:t>#3: EN_P50V_2_PVRM456_L1 (Pin14, GPIO4)</a:t>
            </a:r>
          </a:p>
          <a:p>
            <a:r>
              <a:rPr lang="en-US" sz="1400" b="1" dirty="0">
                <a:highlight>
                  <a:srgbClr val="FFFF00"/>
                </a:highlight>
                <a:sym typeface="Wingdings" panose="05000000000000000000" pitchFamily="2" charset="2"/>
              </a:rPr>
              <a:t>Tie with GPI with </a:t>
            </a:r>
            <a:r>
              <a:rPr lang="en-US" sz="1400" b="1" dirty="0">
                <a:solidFill>
                  <a:srgbClr val="0000FF"/>
                </a:solidFill>
                <a:highlight>
                  <a:srgbClr val="FFFF00"/>
                </a:highlight>
                <a:sym typeface="Wingdings" panose="05000000000000000000" pitchFamily="2" charset="2"/>
              </a:rPr>
              <a:t>200ms</a:t>
            </a:r>
            <a:r>
              <a:rPr lang="en-US" sz="1400" b="1" dirty="0">
                <a:highlight>
                  <a:srgbClr val="FFFF00"/>
                </a:highlight>
                <a:sym typeface="Wingdings" panose="05000000000000000000" pitchFamily="2" charset="2"/>
              </a:rPr>
              <a:t> delay when assertion:</a:t>
            </a:r>
          </a:p>
          <a:p>
            <a:r>
              <a:rPr lang="en-US" sz="1400" b="1" dirty="0">
                <a:solidFill>
                  <a:srgbClr val="0000FF"/>
                </a:solidFill>
                <a:highlight>
                  <a:srgbClr val="FFFF00"/>
                </a:highlight>
                <a:sym typeface="Wingdings" panose="05000000000000000000" pitchFamily="2" charset="2"/>
              </a:rPr>
              <a:t>PGD_P50V_2_PVRM456 (Pin41, GPI4_PWM4)</a:t>
            </a:r>
          </a:p>
        </p:txBody>
      </p:sp>
    </p:spTree>
    <p:extLst>
      <p:ext uri="{BB962C8B-B14F-4D97-AF65-F5344CB8AC3E}">
        <p14:creationId xmlns:p14="http://schemas.microsoft.com/office/powerpoint/2010/main" val="1161083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A4BD917-EC39-EDDD-51A2-8F1B1EEC37A8}"/>
              </a:ext>
            </a:extLst>
          </p:cNvPr>
          <p:cNvSpPr txBox="1"/>
          <p:nvPr/>
        </p:nvSpPr>
        <p:spPr>
          <a:xfrm>
            <a:off x="0" y="0"/>
            <a:ext cx="10208244" cy="461665"/>
          </a:xfrm>
          <a:prstGeom prst="rect">
            <a:avLst/>
          </a:prstGeom>
          <a:noFill/>
        </p:spPr>
        <p:txBody>
          <a:bodyPr wrap="none" rtlCol="0">
            <a:spAutoFit/>
          </a:bodyPr>
          <a:lstStyle/>
          <a:p>
            <a:r>
              <a:rPr lang="en-US" sz="2400" b="1" u="sng" dirty="0">
                <a:effectLst>
                  <a:outerShdw blurRad="38100" dist="38100" dir="2700000" algn="tl">
                    <a:srgbClr val="000000">
                      <a:alpha val="43137"/>
                    </a:srgbClr>
                  </a:outerShdw>
                </a:effectLst>
              </a:rPr>
              <a:t>UCD90160A-Sequencer: Fault responses (Rails fault dependencies)</a:t>
            </a:r>
          </a:p>
        </p:txBody>
      </p:sp>
      <p:sp>
        <p:nvSpPr>
          <p:cNvPr id="4" name="Slide Number Placeholder 3">
            <a:extLst>
              <a:ext uri="{FF2B5EF4-FFF2-40B4-BE49-F238E27FC236}">
                <a16:creationId xmlns:a16="http://schemas.microsoft.com/office/drawing/2014/main" id="{E800FF76-48B4-4EBA-82BC-B72DE4219CFE}"/>
              </a:ext>
            </a:extLst>
          </p:cNvPr>
          <p:cNvSpPr>
            <a:spLocks noGrp="1"/>
          </p:cNvSpPr>
          <p:nvPr>
            <p:ph type="sldNum" sz="quarter" idx="4"/>
          </p:nvPr>
        </p:nvSpPr>
        <p:spPr/>
        <p:txBody>
          <a:bodyPr/>
          <a:lstStyle/>
          <a:p>
            <a:fld id="{A5899A78-BAF7-491B-85CE-68A963FCC198}" type="slidenum">
              <a:rPr lang="en-US" smtClean="0"/>
              <a:pPr/>
              <a:t>8</a:t>
            </a:fld>
            <a:endParaRPr lang="en-US" dirty="0"/>
          </a:p>
        </p:txBody>
      </p:sp>
      <p:sp>
        <p:nvSpPr>
          <p:cNvPr id="5" name="TextBox 4">
            <a:extLst>
              <a:ext uri="{FF2B5EF4-FFF2-40B4-BE49-F238E27FC236}">
                <a16:creationId xmlns:a16="http://schemas.microsoft.com/office/drawing/2014/main" id="{92BD322B-271A-F41D-5E8E-601001665D2F}"/>
              </a:ext>
            </a:extLst>
          </p:cNvPr>
          <p:cNvSpPr txBox="1"/>
          <p:nvPr/>
        </p:nvSpPr>
        <p:spPr>
          <a:xfrm>
            <a:off x="-1" y="559295"/>
            <a:ext cx="5744818" cy="523220"/>
          </a:xfrm>
          <a:prstGeom prst="rect">
            <a:avLst/>
          </a:prstGeom>
          <a:noFill/>
        </p:spPr>
        <p:txBody>
          <a:bodyPr wrap="square" rtlCol="0">
            <a:spAutoFit/>
          </a:bodyPr>
          <a:lstStyle/>
          <a:p>
            <a:r>
              <a:rPr lang="en-US" altLang="zh-TW" sz="1400" b="1" dirty="0">
                <a:highlight>
                  <a:srgbClr val="FFFF00"/>
                </a:highlight>
              </a:rPr>
              <a:t>(1) P12V_FAN0 (MON9, rail1): If encountered OV/UV events</a:t>
            </a:r>
          </a:p>
          <a:p>
            <a:r>
              <a:rPr lang="en-US" sz="1400" b="1" dirty="0">
                <a:highlight>
                  <a:srgbClr val="FFFF00"/>
                </a:highlight>
                <a:sym typeface="Wingdings" panose="05000000000000000000" pitchFamily="2" charset="2"/>
              </a:rPr>
              <a:t> </a:t>
            </a:r>
            <a:r>
              <a:rPr lang="en-US" sz="1400" b="1" dirty="0">
                <a:solidFill>
                  <a:srgbClr val="0000FF"/>
                </a:solidFill>
                <a:highlight>
                  <a:srgbClr val="FFFF00"/>
                </a:highlight>
                <a:sym typeface="Wingdings" panose="05000000000000000000" pitchFamily="2" charset="2"/>
              </a:rPr>
              <a:t>Turn off rail2 / rail3 / rail4 / rail5 / rail6 / rail7 / rail8 / rail9 / rail10</a:t>
            </a:r>
            <a:endParaRPr lang="en-US" sz="1400" b="1" dirty="0">
              <a:solidFill>
                <a:srgbClr val="0000FF"/>
              </a:solidFill>
              <a:highlight>
                <a:srgbClr val="FFFF00"/>
              </a:highlight>
            </a:endParaRPr>
          </a:p>
        </p:txBody>
      </p:sp>
      <p:pic>
        <p:nvPicPr>
          <p:cNvPr id="7" name="Picture 6">
            <a:extLst>
              <a:ext uri="{FF2B5EF4-FFF2-40B4-BE49-F238E27FC236}">
                <a16:creationId xmlns:a16="http://schemas.microsoft.com/office/drawing/2014/main" id="{BF50C36E-723D-BB9C-C18D-85293AEAF90D}"/>
              </a:ext>
            </a:extLst>
          </p:cNvPr>
          <p:cNvPicPr>
            <a:picLocks noChangeAspect="1"/>
          </p:cNvPicPr>
          <p:nvPr/>
        </p:nvPicPr>
        <p:blipFill>
          <a:blip r:embed="rId2"/>
          <a:stretch>
            <a:fillRect/>
          </a:stretch>
        </p:blipFill>
        <p:spPr>
          <a:xfrm>
            <a:off x="0" y="3614424"/>
            <a:ext cx="7140277" cy="2880000"/>
          </a:xfrm>
          <a:prstGeom prst="rect">
            <a:avLst/>
          </a:prstGeom>
        </p:spPr>
      </p:pic>
      <p:sp>
        <p:nvSpPr>
          <p:cNvPr id="8" name="TextBox 7">
            <a:extLst>
              <a:ext uri="{FF2B5EF4-FFF2-40B4-BE49-F238E27FC236}">
                <a16:creationId xmlns:a16="http://schemas.microsoft.com/office/drawing/2014/main" id="{990DF2DF-5F6F-64A6-8699-0BABB7497288}"/>
              </a:ext>
            </a:extLst>
          </p:cNvPr>
          <p:cNvSpPr txBox="1"/>
          <p:nvPr/>
        </p:nvSpPr>
        <p:spPr>
          <a:xfrm>
            <a:off x="0" y="1180145"/>
            <a:ext cx="5744818" cy="523220"/>
          </a:xfrm>
          <a:prstGeom prst="rect">
            <a:avLst/>
          </a:prstGeom>
          <a:noFill/>
        </p:spPr>
        <p:txBody>
          <a:bodyPr wrap="square" rtlCol="0">
            <a:spAutoFit/>
          </a:bodyPr>
          <a:lstStyle/>
          <a:p>
            <a:r>
              <a:rPr lang="en-US" altLang="zh-TW" sz="1400" b="1" dirty="0">
                <a:highlight>
                  <a:srgbClr val="FFFF00"/>
                </a:highlight>
              </a:rPr>
              <a:t>(2) P12V_FAN1 (MON8, rail2): If encountered OV/UV events</a:t>
            </a:r>
          </a:p>
          <a:p>
            <a:r>
              <a:rPr lang="en-US" sz="1400" b="1" dirty="0">
                <a:highlight>
                  <a:srgbClr val="FFFF00"/>
                </a:highlight>
                <a:sym typeface="Wingdings" panose="05000000000000000000" pitchFamily="2" charset="2"/>
              </a:rPr>
              <a:t> </a:t>
            </a:r>
            <a:r>
              <a:rPr lang="en-US" sz="1400" b="1" dirty="0">
                <a:solidFill>
                  <a:srgbClr val="0000FF"/>
                </a:solidFill>
                <a:highlight>
                  <a:srgbClr val="FFFF00"/>
                </a:highlight>
                <a:sym typeface="Wingdings" panose="05000000000000000000" pitchFamily="2" charset="2"/>
              </a:rPr>
              <a:t>Turn off rail1 / rail3 / rail4 / rail5 / rail6 / rail7 / rail8 / rail9 / rail10</a:t>
            </a:r>
            <a:endParaRPr lang="en-US" sz="1400" b="1" dirty="0">
              <a:solidFill>
                <a:srgbClr val="0000FF"/>
              </a:solidFill>
              <a:highlight>
                <a:srgbClr val="FFFF00"/>
              </a:highlight>
            </a:endParaRPr>
          </a:p>
        </p:txBody>
      </p:sp>
      <p:sp>
        <p:nvSpPr>
          <p:cNvPr id="13" name="TextBox 12">
            <a:extLst>
              <a:ext uri="{FF2B5EF4-FFF2-40B4-BE49-F238E27FC236}">
                <a16:creationId xmlns:a16="http://schemas.microsoft.com/office/drawing/2014/main" id="{3A3469A9-2A64-54CB-5E5C-9333A7AA8E27}"/>
              </a:ext>
            </a:extLst>
          </p:cNvPr>
          <p:cNvSpPr txBox="1"/>
          <p:nvPr/>
        </p:nvSpPr>
        <p:spPr>
          <a:xfrm>
            <a:off x="-1" y="1800995"/>
            <a:ext cx="5744818" cy="523220"/>
          </a:xfrm>
          <a:prstGeom prst="rect">
            <a:avLst/>
          </a:prstGeom>
          <a:noFill/>
        </p:spPr>
        <p:txBody>
          <a:bodyPr wrap="square" rtlCol="0">
            <a:spAutoFit/>
          </a:bodyPr>
          <a:lstStyle/>
          <a:p>
            <a:r>
              <a:rPr lang="en-US" altLang="zh-TW" sz="1400" b="1" dirty="0">
                <a:highlight>
                  <a:srgbClr val="FFFF00"/>
                </a:highlight>
              </a:rPr>
              <a:t>(3) P12V_SW0 (MON11, rail3): If encountered OV/UV events</a:t>
            </a:r>
          </a:p>
          <a:p>
            <a:r>
              <a:rPr lang="en-US" sz="1400" b="1" dirty="0">
                <a:highlight>
                  <a:srgbClr val="FFFF00"/>
                </a:highlight>
                <a:sym typeface="Wingdings" panose="05000000000000000000" pitchFamily="2" charset="2"/>
              </a:rPr>
              <a:t> </a:t>
            </a:r>
            <a:r>
              <a:rPr lang="en-US" sz="1400" b="1" dirty="0">
                <a:solidFill>
                  <a:srgbClr val="0000FF"/>
                </a:solidFill>
                <a:highlight>
                  <a:srgbClr val="FFFF00"/>
                </a:highlight>
                <a:sym typeface="Wingdings" panose="05000000000000000000" pitchFamily="2" charset="2"/>
              </a:rPr>
              <a:t>Turn off rail5 / rail6 / rail7 / rail8 / rail9 / rail10</a:t>
            </a:r>
            <a:endParaRPr lang="en-US" sz="1400" b="1" dirty="0">
              <a:solidFill>
                <a:srgbClr val="0000FF"/>
              </a:solidFill>
              <a:highlight>
                <a:srgbClr val="FFFF00"/>
              </a:highlight>
            </a:endParaRPr>
          </a:p>
        </p:txBody>
      </p:sp>
      <p:sp>
        <p:nvSpPr>
          <p:cNvPr id="14" name="TextBox 13">
            <a:extLst>
              <a:ext uri="{FF2B5EF4-FFF2-40B4-BE49-F238E27FC236}">
                <a16:creationId xmlns:a16="http://schemas.microsoft.com/office/drawing/2014/main" id="{946854A0-4D0D-27DF-5695-6D74B82653A6}"/>
              </a:ext>
            </a:extLst>
          </p:cNvPr>
          <p:cNvSpPr txBox="1"/>
          <p:nvPr/>
        </p:nvSpPr>
        <p:spPr>
          <a:xfrm>
            <a:off x="0" y="2421252"/>
            <a:ext cx="5744818" cy="523220"/>
          </a:xfrm>
          <a:prstGeom prst="rect">
            <a:avLst/>
          </a:prstGeom>
          <a:noFill/>
        </p:spPr>
        <p:txBody>
          <a:bodyPr wrap="square" rtlCol="0">
            <a:spAutoFit/>
          </a:bodyPr>
          <a:lstStyle/>
          <a:p>
            <a:r>
              <a:rPr lang="en-US" altLang="zh-TW" sz="1400" b="1" dirty="0">
                <a:highlight>
                  <a:srgbClr val="FFFF00"/>
                </a:highlight>
              </a:rPr>
              <a:t>(4) P12V_SW1 (MON10, rail4): If encountered OV/UV events</a:t>
            </a:r>
          </a:p>
          <a:p>
            <a:r>
              <a:rPr lang="en-US" sz="1400" b="1" dirty="0">
                <a:highlight>
                  <a:srgbClr val="FFFF00"/>
                </a:highlight>
                <a:sym typeface="Wingdings" panose="05000000000000000000" pitchFamily="2" charset="2"/>
              </a:rPr>
              <a:t> </a:t>
            </a:r>
            <a:r>
              <a:rPr lang="en-US" sz="1400" b="1" dirty="0">
                <a:solidFill>
                  <a:srgbClr val="0000FF"/>
                </a:solidFill>
                <a:highlight>
                  <a:srgbClr val="FFFF00"/>
                </a:highlight>
                <a:sym typeface="Wingdings" panose="05000000000000000000" pitchFamily="2" charset="2"/>
              </a:rPr>
              <a:t>Turn off rail5 / rail6 / rail7 / rail8 / rail9 / rail10</a:t>
            </a:r>
            <a:endParaRPr lang="en-US" sz="1400" b="1" dirty="0">
              <a:solidFill>
                <a:srgbClr val="0000FF"/>
              </a:solidFill>
              <a:highlight>
                <a:srgbClr val="FFFF00"/>
              </a:highlight>
            </a:endParaRPr>
          </a:p>
        </p:txBody>
      </p:sp>
      <p:sp>
        <p:nvSpPr>
          <p:cNvPr id="15" name="TextBox 14">
            <a:extLst>
              <a:ext uri="{FF2B5EF4-FFF2-40B4-BE49-F238E27FC236}">
                <a16:creationId xmlns:a16="http://schemas.microsoft.com/office/drawing/2014/main" id="{11060D6A-4408-C612-5DCA-4C3457D41EE0}"/>
              </a:ext>
            </a:extLst>
          </p:cNvPr>
          <p:cNvSpPr txBox="1"/>
          <p:nvPr/>
        </p:nvSpPr>
        <p:spPr>
          <a:xfrm>
            <a:off x="0" y="3041509"/>
            <a:ext cx="5744818" cy="523220"/>
          </a:xfrm>
          <a:prstGeom prst="rect">
            <a:avLst/>
          </a:prstGeom>
          <a:noFill/>
        </p:spPr>
        <p:txBody>
          <a:bodyPr wrap="square" rtlCol="0">
            <a:spAutoFit/>
          </a:bodyPr>
          <a:lstStyle/>
          <a:p>
            <a:r>
              <a:rPr lang="en-US" altLang="zh-TW" sz="1400" b="1" dirty="0">
                <a:highlight>
                  <a:srgbClr val="FFFF00"/>
                </a:highlight>
              </a:rPr>
              <a:t>(5) P12V_GPU0 (MON1, rail5): If encountered OV/UV events</a:t>
            </a:r>
          </a:p>
          <a:p>
            <a:r>
              <a:rPr lang="en-US" sz="1400" b="1" dirty="0">
                <a:highlight>
                  <a:srgbClr val="FFFF00"/>
                </a:highlight>
                <a:sym typeface="Wingdings" panose="05000000000000000000" pitchFamily="2" charset="2"/>
              </a:rPr>
              <a:t> </a:t>
            </a:r>
            <a:r>
              <a:rPr lang="en-US" sz="1400" b="1" dirty="0">
                <a:solidFill>
                  <a:srgbClr val="0000FF"/>
                </a:solidFill>
                <a:highlight>
                  <a:srgbClr val="FFFF00"/>
                </a:highlight>
                <a:sym typeface="Wingdings" panose="05000000000000000000" pitchFamily="2" charset="2"/>
              </a:rPr>
              <a:t>Turn off rail6 / rail7 / rail8 / rail9 / rail10</a:t>
            </a:r>
            <a:endParaRPr lang="en-US" sz="1400" b="1" dirty="0">
              <a:solidFill>
                <a:srgbClr val="0000FF"/>
              </a:solidFill>
              <a:highlight>
                <a:srgbClr val="FFFF00"/>
              </a:highlight>
            </a:endParaRPr>
          </a:p>
        </p:txBody>
      </p:sp>
      <p:sp>
        <p:nvSpPr>
          <p:cNvPr id="17" name="TextBox 16">
            <a:extLst>
              <a:ext uri="{FF2B5EF4-FFF2-40B4-BE49-F238E27FC236}">
                <a16:creationId xmlns:a16="http://schemas.microsoft.com/office/drawing/2014/main" id="{1C17AE7D-C63A-7C45-EE13-37825186A1FF}"/>
              </a:ext>
            </a:extLst>
          </p:cNvPr>
          <p:cNvSpPr txBox="1"/>
          <p:nvPr/>
        </p:nvSpPr>
        <p:spPr>
          <a:xfrm>
            <a:off x="5744817" y="559295"/>
            <a:ext cx="5744818" cy="523220"/>
          </a:xfrm>
          <a:prstGeom prst="rect">
            <a:avLst/>
          </a:prstGeom>
          <a:noFill/>
        </p:spPr>
        <p:txBody>
          <a:bodyPr wrap="square" rtlCol="0">
            <a:spAutoFit/>
          </a:bodyPr>
          <a:lstStyle/>
          <a:p>
            <a:r>
              <a:rPr lang="en-US" altLang="zh-TW" sz="1400" b="1" dirty="0">
                <a:highlight>
                  <a:srgbClr val="FFFF00"/>
                </a:highlight>
              </a:rPr>
              <a:t>(6) P12V_GPU1 (MON12, rail6): If encountered OV/UV events</a:t>
            </a:r>
          </a:p>
          <a:p>
            <a:r>
              <a:rPr lang="en-US" sz="1400" b="1" dirty="0">
                <a:highlight>
                  <a:srgbClr val="FFFF00"/>
                </a:highlight>
                <a:sym typeface="Wingdings" panose="05000000000000000000" pitchFamily="2" charset="2"/>
              </a:rPr>
              <a:t> </a:t>
            </a:r>
            <a:r>
              <a:rPr lang="en-US" sz="1400" b="1" dirty="0">
                <a:solidFill>
                  <a:srgbClr val="0000FF"/>
                </a:solidFill>
                <a:highlight>
                  <a:srgbClr val="FFFF00"/>
                </a:highlight>
                <a:sym typeface="Wingdings" panose="05000000000000000000" pitchFamily="2" charset="2"/>
              </a:rPr>
              <a:t>Turn off rail5 / rail7 / rail8 / rail9 / rail10</a:t>
            </a:r>
            <a:endParaRPr lang="en-US" sz="1400" b="1" dirty="0">
              <a:solidFill>
                <a:srgbClr val="0000FF"/>
              </a:solidFill>
              <a:highlight>
                <a:srgbClr val="FFFF00"/>
              </a:highlight>
            </a:endParaRPr>
          </a:p>
        </p:txBody>
      </p:sp>
      <p:sp>
        <p:nvSpPr>
          <p:cNvPr id="19" name="TextBox 18">
            <a:extLst>
              <a:ext uri="{FF2B5EF4-FFF2-40B4-BE49-F238E27FC236}">
                <a16:creationId xmlns:a16="http://schemas.microsoft.com/office/drawing/2014/main" id="{9B417A45-C896-C1A5-D4AB-07DBDA574082}"/>
              </a:ext>
            </a:extLst>
          </p:cNvPr>
          <p:cNvSpPr txBox="1"/>
          <p:nvPr/>
        </p:nvSpPr>
        <p:spPr>
          <a:xfrm>
            <a:off x="5744817" y="1180145"/>
            <a:ext cx="6291470" cy="523220"/>
          </a:xfrm>
          <a:prstGeom prst="rect">
            <a:avLst/>
          </a:prstGeom>
          <a:noFill/>
        </p:spPr>
        <p:txBody>
          <a:bodyPr wrap="square" rtlCol="0">
            <a:spAutoFit/>
          </a:bodyPr>
          <a:lstStyle/>
          <a:p>
            <a:r>
              <a:rPr lang="en-US" altLang="zh-TW" sz="1400" b="1" dirty="0">
                <a:highlight>
                  <a:srgbClr val="FFFF00"/>
                </a:highlight>
              </a:rPr>
              <a:t>(7) FM_P12V_2_IN_SEQ_EN (MON2, rail7): If encountered OV/UV events</a:t>
            </a:r>
          </a:p>
          <a:p>
            <a:r>
              <a:rPr lang="en-US" sz="1400" b="1" dirty="0">
                <a:highlight>
                  <a:srgbClr val="FFFF00"/>
                </a:highlight>
                <a:sym typeface="Wingdings" panose="05000000000000000000" pitchFamily="2" charset="2"/>
              </a:rPr>
              <a:t> </a:t>
            </a:r>
            <a:r>
              <a:rPr lang="en-US" sz="1400" b="1" dirty="0">
                <a:solidFill>
                  <a:srgbClr val="0000FF"/>
                </a:solidFill>
                <a:highlight>
                  <a:srgbClr val="FFFF00"/>
                </a:highlight>
                <a:sym typeface="Wingdings" panose="05000000000000000000" pitchFamily="2" charset="2"/>
              </a:rPr>
              <a:t>Turn off rail5 / rail6 / rail8 / rail9 / rail10</a:t>
            </a:r>
            <a:endParaRPr lang="en-US" sz="1400" b="1" dirty="0">
              <a:solidFill>
                <a:srgbClr val="0000FF"/>
              </a:solidFill>
              <a:highlight>
                <a:srgbClr val="FFFF00"/>
              </a:highlight>
            </a:endParaRPr>
          </a:p>
        </p:txBody>
      </p:sp>
      <p:sp>
        <p:nvSpPr>
          <p:cNvPr id="22" name="TextBox 21">
            <a:extLst>
              <a:ext uri="{FF2B5EF4-FFF2-40B4-BE49-F238E27FC236}">
                <a16:creationId xmlns:a16="http://schemas.microsoft.com/office/drawing/2014/main" id="{648144BA-92E8-3408-1E2A-4788273FAE6A}"/>
              </a:ext>
            </a:extLst>
          </p:cNvPr>
          <p:cNvSpPr txBox="1"/>
          <p:nvPr/>
        </p:nvSpPr>
        <p:spPr>
          <a:xfrm>
            <a:off x="5744818" y="1800995"/>
            <a:ext cx="6291469" cy="523220"/>
          </a:xfrm>
          <a:prstGeom prst="rect">
            <a:avLst/>
          </a:prstGeom>
          <a:noFill/>
        </p:spPr>
        <p:txBody>
          <a:bodyPr wrap="square" rtlCol="0">
            <a:spAutoFit/>
          </a:bodyPr>
          <a:lstStyle/>
          <a:p>
            <a:r>
              <a:rPr lang="en-US" altLang="zh-TW" sz="1400" b="1" dirty="0">
                <a:highlight>
                  <a:srgbClr val="FFFF00"/>
                </a:highlight>
              </a:rPr>
              <a:t>(8) FM_P12V_1_IN_SEQ_EN (MON3, rail8): If encountered OV/UV events</a:t>
            </a:r>
          </a:p>
          <a:p>
            <a:r>
              <a:rPr lang="en-US" sz="1400" b="1" dirty="0">
                <a:highlight>
                  <a:srgbClr val="FFFF00"/>
                </a:highlight>
                <a:sym typeface="Wingdings" panose="05000000000000000000" pitchFamily="2" charset="2"/>
              </a:rPr>
              <a:t> </a:t>
            </a:r>
            <a:r>
              <a:rPr lang="en-US" sz="1400" b="1" dirty="0">
                <a:solidFill>
                  <a:srgbClr val="0000FF"/>
                </a:solidFill>
                <a:highlight>
                  <a:srgbClr val="FFFF00"/>
                </a:highlight>
                <a:sym typeface="Wingdings" panose="05000000000000000000" pitchFamily="2" charset="2"/>
              </a:rPr>
              <a:t>Turn off rail5 / rail6 / rail7 / rail9 / rail10</a:t>
            </a:r>
            <a:endParaRPr lang="en-US" sz="1400" b="1" dirty="0">
              <a:solidFill>
                <a:srgbClr val="0000FF"/>
              </a:solidFill>
              <a:highlight>
                <a:srgbClr val="FFFF00"/>
              </a:highlight>
            </a:endParaRPr>
          </a:p>
        </p:txBody>
      </p:sp>
      <p:sp>
        <p:nvSpPr>
          <p:cNvPr id="27" name="TextBox 26">
            <a:extLst>
              <a:ext uri="{FF2B5EF4-FFF2-40B4-BE49-F238E27FC236}">
                <a16:creationId xmlns:a16="http://schemas.microsoft.com/office/drawing/2014/main" id="{7BFDA7A6-008D-E1CF-710F-0431ADC8A239}"/>
              </a:ext>
            </a:extLst>
          </p:cNvPr>
          <p:cNvSpPr txBox="1"/>
          <p:nvPr/>
        </p:nvSpPr>
        <p:spPr>
          <a:xfrm>
            <a:off x="5744817" y="2421252"/>
            <a:ext cx="5744818" cy="523220"/>
          </a:xfrm>
          <a:prstGeom prst="rect">
            <a:avLst/>
          </a:prstGeom>
          <a:noFill/>
        </p:spPr>
        <p:txBody>
          <a:bodyPr wrap="square" rtlCol="0">
            <a:spAutoFit/>
          </a:bodyPr>
          <a:lstStyle/>
          <a:p>
            <a:r>
              <a:rPr lang="en-US" altLang="zh-TW" sz="1400" b="1" dirty="0">
                <a:highlight>
                  <a:srgbClr val="FFFF00"/>
                </a:highlight>
              </a:rPr>
              <a:t>(9) P50V_1 (MON15, rail9): If encountered OV/UV events</a:t>
            </a:r>
          </a:p>
          <a:p>
            <a:r>
              <a:rPr lang="en-US" sz="1400" b="1" dirty="0">
                <a:highlight>
                  <a:srgbClr val="FFFF00"/>
                </a:highlight>
                <a:sym typeface="Wingdings" panose="05000000000000000000" pitchFamily="2" charset="2"/>
              </a:rPr>
              <a:t> </a:t>
            </a:r>
            <a:r>
              <a:rPr lang="en-US" sz="1400" b="1" dirty="0">
                <a:solidFill>
                  <a:srgbClr val="0000FF"/>
                </a:solidFill>
                <a:highlight>
                  <a:srgbClr val="FFFF00"/>
                </a:highlight>
                <a:sym typeface="Wingdings" panose="05000000000000000000" pitchFamily="2" charset="2"/>
              </a:rPr>
              <a:t>Turn off rail5 / rail6 / rail7 / rail8 / rail10</a:t>
            </a:r>
            <a:endParaRPr lang="en-US" sz="1400" b="1" dirty="0">
              <a:solidFill>
                <a:srgbClr val="0000FF"/>
              </a:solidFill>
              <a:highlight>
                <a:srgbClr val="FFFF00"/>
              </a:highlight>
            </a:endParaRPr>
          </a:p>
        </p:txBody>
      </p:sp>
      <p:sp>
        <p:nvSpPr>
          <p:cNvPr id="29" name="TextBox 28">
            <a:extLst>
              <a:ext uri="{FF2B5EF4-FFF2-40B4-BE49-F238E27FC236}">
                <a16:creationId xmlns:a16="http://schemas.microsoft.com/office/drawing/2014/main" id="{760C1F94-4B29-E7DD-8665-D2A3F96F009F}"/>
              </a:ext>
            </a:extLst>
          </p:cNvPr>
          <p:cNvSpPr txBox="1"/>
          <p:nvPr/>
        </p:nvSpPr>
        <p:spPr>
          <a:xfrm>
            <a:off x="5744817" y="3041509"/>
            <a:ext cx="5744818" cy="523220"/>
          </a:xfrm>
          <a:prstGeom prst="rect">
            <a:avLst/>
          </a:prstGeom>
          <a:noFill/>
        </p:spPr>
        <p:txBody>
          <a:bodyPr wrap="square" rtlCol="0">
            <a:spAutoFit/>
          </a:bodyPr>
          <a:lstStyle/>
          <a:p>
            <a:r>
              <a:rPr lang="en-US" altLang="zh-TW" sz="1400" b="1" dirty="0">
                <a:highlight>
                  <a:srgbClr val="FFFF00"/>
                </a:highlight>
              </a:rPr>
              <a:t>(10) P50V_2 (MON14, rail10): If encountered OV/UV events</a:t>
            </a:r>
          </a:p>
          <a:p>
            <a:r>
              <a:rPr lang="en-US" sz="1400" b="1" dirty="0">
                <a:highlight>
                  <a:srgbClr val="FFFF00"/>
                </a:highlight>
                <a:sym typeface="Wingdings" panose="05000000000000000000" pitchFamily="2" charset="2"/>
              </a:rPr>
              <a:t> </a:t>
            </a:r>
            <a:r>
              <a:rPr lang="en-US" sz="1400" b="1" dirty="0">
                <a:solidFill>
                  <a:srgbClr val="0000FF"/>
                </a:solidFill>
                <a:highlight>
                  <a:srgbClr val="FFFF00"/>
                </a:highlight>
                <a:sym typeface="Wingdings" panose="05000000000000000000" pitchFamily="2" charset="2"/>
              </a:rPr>
              <a:t>Turn off rail5 / rail6 / rail7 / rail8 / rail9</a:t>
            </a:r>
            <a:endParaRPr lang="en-US" sz="1400" b="1" dirty="0">
              <a:solidFill>
                <a:srgbClr val="0000FF"/>
              </a:solidFill>
              <a:highlight>
                <a:srgbClr val="FFFF00"/>
              </a:highlight>
            </a:endParaRPr>
          </a:p>
        </p:txBody>
      </p:sp>
    </p:spTree>
    <p:extLst>
      <p:ext uri="{BB962C8B-B14F-4D97-AF65-F5344CB8AC3E}">
        <p14:creationId xmlns:p14="http://schemas.microsoft.com/office/powerpoint/2010/main" val="58651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A4BD917-EC39-EDDD-51A2-8F1B1EEC37A8}"/>
              </a:ext>
            </a:extLst>
          </p:cNvPr>
          <p:cNvSpPr txBox="1"/>
          <p:nvPr/>
        </p:nvSpPr>
        <p:spPr>
          <a:xfrm>
            <a:off x="0" y="0"/>
            <a:ext cx="11762964" cy="461665"/>
          </a:xfrm>
          <a:prstGeom prst="rect">
            <a:avLst/>
          </a:prstGeom>
          <a:noFill/>
        </p:spPr>
        <p:txBody>
          <a:bodyPr wrap="none" rtlCol="0">
            <a:spAutoFit/>
          </a:bodyPr>
          <a:lstStyle/>
          <a:p>
            <a:r>
              <a:rPr lang="en-US" sz="2400" b="1" u="sng" dirty="0">
                <a:effectLst>
                  <a:outerShdw blurRad="38100" dist="38100" dir="2700000" algn="tl">
                    <a:srgbClr val="000000">
                      <a:alpha val="43137"/>
                    </a:srgbClr>
                  </a:outerShdw>
                </a:effectLst>
              </a:rPr>
              <a:t>UCD90160A-Sequencer: Function check (Q&amp;A for setup SEQ FW configuration)</a:t>
            </a:r>
          </a:p>
        </p:txBody>
      </p:sp>
      <p:sp>
        <p:nvSpPr>
          <p:cNvPr id="4" name="Slide Number Placeholder 3">
            <a:extLst>
              <a:ext uri="{FF2B5EF4-FFF2-40B4-BE49-F238E27FC236}">
                <a16:creationId xmlns:a16="http://schemas.microsoft.com/office/drawing/2014/main" id="{E800FF76-48B4-4EBA-82BC-B72DE4219CFE}"/>
              </a:ext>
            </a:extLst>
          </p:cNvPr>
          <p:cNvSpPr>
            <a:spLocks noGrp="1"/>
          </p:cNvSpPr>
          <p:nvPr>
            <p:ph type="sldNum" sz="quarter" idx="4"/>
          </p:nvPr>
        </p:nvSpPr>
        <p:spPr/>
        <p:txBody>
          <a:bodyPr/>
          <a:lstStyle/>
          <a:p>
            <a:fld id="{A5899A78-BAF7-491B-85CE-68A963FCC198}" type="slidenum">
              <a:rPr lang="en-US" smtClean="0"/>
              <a:pPr/>
              <a:t>9</a:t>
            </a:fld>
            <a:endParaRPr lang="en-US" dirty="0"/>
          </a:p>
        </p:txBody>
      </p:sp>
      <p:sp>
        <p:nvSpPr>
          <p:cNvPr id="5" name="TextBox 4">
            <a:extLst>
              <a:ext uri="{FF2B5EF4-FFF2-40B4-BE49-F238E27FC236}">
                <a16:creationId xmlns:a16="http://schemas.microsoft.com/office/drawing/2014/main" id="{E0A6A049-5574-7E64-36DB-805B257DC2FE}"/>
              </a:ext>
            </a:extLst>
          </p:cNvPr>
          <p:cNvSpPr txBox="1"/>
          <p:nvPr/>
        </p:nvSpPr>
        <p:spPr>
          <a:xfrm>
            <a:off x="0" y="461667"/>
            <a:ext cx="8739893" cy="338554"/>
          </a:xfrm>
          <a:prstGeom prst="rect">
            <a:avLst/>
          </a:prstGeom>
          <a:noFill/>
        </p:spPr>
        <p:txBody>
          <a:bodyPr wrap="none" rtlCol="0">
            <a:spAutoFit/>
          </a:bodyPr>
          <a:lstStyle/>
          <a:p>
            <a:r>
              <a:rPr lang="en-US" sz="1600" b="1" dirty="0"/>
              <a:t>Question1: </a:t>
            </a:r>
            <a:r>
              <a:rPr lang="en-US" sz="1600" dirty="0"/>
              <a:t>Why does “</a:t>
            </a:r>
            <a:r>
              <a:rPr lang="en-US" sz="1600" dirty="0">
                <a:solidFill>
                  <a:srgbClr val="FF0000"/>
                </a:solidFill>
              </a:rPr>
              <a:t>glitch filters</a:t>
            </a:r>
            <a:r>
              <a:rPr lang="en-US" sz="1600" dirty="0"/>
              <a:t>” cannot be </a:t>
            </a:r>
            <a:r>
              <a:rPr lang="en-US" sz="1600" dirty="0">
                <a:solidFill>
                  <a:srgbClr val="FF0000"/>
                </a:solidFill>
              </a:rPr>
              <a:t>set with &gt;</a:t>
            </a:r>
            <a:r>
              <a:rPr lang="zh-TW" altLang="en-US" sz="1600" dirty="0">
                <a:solidFill>
                  <a:srgbClr val="FF0000"/>
                </a:solidFill>
              </a:rPr>
              <a:t> </a:t>
            </a:r>
            <a:r>
              <a:rPr lang="en-US" sz="1600" dirty="0">
                <a:solidFill>
                  <a:srgbClr val="FF0000"/>
                </a:solidFill>
              </a:rPr>
              <a:t>0ms</a:t>
            </a:r>
            <a:r>
              <a:rPr lang="zh-TW" altLang="en-US" sz="1600" dirty="0">
                <a:solidFill>
                  <a:srgbClr val="FF0000"/>
                </a:solidFill>
              </a:rPr>
              <a:t> </a:t>
            </a:r>
            <a:r>
              <a:rPr lang="en-US" altLang="zh-TW" sz="1600" dirty="0">
                <a:solidFill>
                  <a:srgbClr val="FF0000"/>
                </a:solidFill>
              </a:rPr>
              <a:t>(like 4ms)</a:t>
            </a:r>
            <a:r>
              <a:rPr lang="en-US" sz="1600" dirty="0">
                <a:solidFill>
                  <a:srgbClr val="FF0000"/>
                </a:solidFill>
              </a:rPr>
              <a:t> </a:t>
            </a:r>
            <a:r>
              <a:rPr lang="en-US" sz="1600" dirty="0"/>
              <a:t>after </a:t>
            </a:r>
            <a:r>
              <a:rPr lang="en-US" sz="1600" dirty="0">
                <a:solidFill>
                  <a:srgbClr val="FF0000"/>
                </a:solidFill>
              </a:rPr>
              <a:t>function enable </a:t>
            </a:r>
            <a:r>
              <a:rPr lang="en-US" sz="1600" dirty="0"/>
              <a:t>?</a:t>
            </a:r>
          </a:p>
        </p:txBody>
      </p:sp>
      <p:pic>
        <p:nvPicPr>
          <p:cNvPr id="7" name="Picture 6">
            <a:extLst>
              <a:ext uri="{FF2B5EF4-FFF2-40B4-BE49-F238E27FC236}">
                <a16:creationId xmlns:a16="http://schemas.microsoft.com/office/drawing/2014/main" id="{ADFBCAB4-2B01-37ED-1912-21ECD8084B19}"/>
              </a:ext>
            </a:extLst>
          </p:cNvPr>
          <p:cNvPicPr>
            <a:picLocks noChangeAspect="1"/>
          </p:cNvPicPr>
          <p:nvPr/>
        </p:nvPicPr>
        <p:blipFill>
          <a:blip r:embed="rId2"/>
          <a:stretch>
            <a:fillRect/>
          </a:stretch>
        </p:blipFill>
        <p:spPr>
          <a:xfrm>
            <a:off x="0" y="781304"/>
            <a:ext cx="4236116" cy="1440000"/>
          </a:xfrm>
          <a:prstGeom prst="rect">
            <a:avLst/>
          </a:prstGeom>
        </p:spPr>
      </p:pic>
      <p:sp>
        <p:nvSpPr>
          <p:cNvPr id="8" name="Rectangle 7">
            <a:extLst>
              <a:ext uri="{FF2B5EF4-FFF2-40B4-BE49-F238E27FC236}">
                <a16:creationId xmlns:a16="http://schemas.microsoft.com/office/drawing/2014/main" id="{E5ADA6E2-CE24-7F47-2DBC-243F79BE6C0F}"/>
              </a:ext>
            </a:extLst>
          </p:cNvPr>
          <p:cNvSpPr/>
          <p:nvPr/>
        </p:nvSpPr>
        <p:spPr>
          <a:xfrm>
            <a:off x="20901" y="1729369"/>
            <a:ext cx="2046438" cy="1888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 name="TextBox 12">
            <a:extLst>
              <a:ext uri="{FF2B5EF4-FFF2-40B4-BE49-F238E27FC236}">
                <a16:creationId xmlns:a16="http://schemas.microsoft.com/office/drawing/2014/main" id="{49B46099-02AC-5939-286F-177B0C1C5D26}"/>
              </a:ext>
            </a:extLst>
          </p:cNvPr>
          <p:cNvSpPr txBox="1"/>
          <p:nvPr/>
        </p:nvSpPr>
        <p:spPr>
          <a:xfrm>
            <a:off x="-1" y="2224490"/>
            <a:ext cx="10062370" cy="338554"/>
          </a:xfrm>
          <a:prstGeom prst="rect">
            <a:avLst/>
          </a:prstGeom>
          <a:noFill/>
        </p:spPr>
        <p:txBody>
          <a:bodyPr wrap="none" rtlCol="0">
            <a:spAutoFit/>
          </a:bodyPr>
          <a:lstStyle/>
          <a:p>
            <a:r>
              <a:rPr lang="en-US" sz="1600" b="1" dirty="0"/>
              <a:t>Question2: </a:t>
            </a:r>
            <a:r>
              <a:rPr lang="en-US" sz="1600" dirty="0"/>
              <a:t>Why does function of “</a:t>
            </a:r>
            <a:r>
              <a:rPr lang="en-US" sz="1600" dirty="0">
                <a:solidFill>
                  <a:srgbClr val="FF0000"/>
                </a:solidFill>
              </a:rPr>
              <a:t>fault shutdown rails</a:t>
            </a:r>
            <a:r>
              <a:rPr lang="en-US" sz="1600" dirty="0"/>
              <a:t>” cannot be set in </a:t>
            </a:r>
            <a:r>
              <a:rPr lang="en-US" sz="1600" dirty="0">
                <a:solidFill>
                  <a:srgbClr val="FF0000"/>
                </a:solidFill>
              </a:rPr>
              <a:t>more than one GPI pin (like#1~#4) </a:t>
            </a:r>
            <a:r>
              <a:rPr lang="en-US" sz="1600" dirty="0"/>
              <a:t>?</a:t>
            </a:r>
          </a:p>
        </p:txBody>
      </p:sp>
      <p:pic>
        <p:nvPicPr>
          <p:cNvPr id="15" name="Picture 14">
            <a:extLst>
              <a:ext uri="{FF2B5EF4-FFF2-40B4-BE49-F238E27FC236}">
                <a16:creationId xmlns:a16="http://schemas.microsoft.com/office/drawing/2014/main" id="{E60D072D-1E5A-B4BF-DFD2-1090D2B1E861}"/>
              </a:ext>
            </a:extLst>
          </p:cNvPr>
          <p:cNvPicPr>
            <a:picLocks noChangeAspect="1"/>
          </p:cNvPicPr>
          <p:nvPr/>
        </p:nvPicPr>
        <p:blipFill>
          <a:blip r:embed="rId3"/>
          <a:stretch>
            <a:fillRect/>
          </a:stretch>
        </p:blipFill>
        <p:spPr>
          <a:xfrm>
            <a:off x="0" y="2557252"/>
            <a:ext cx="5413533" cy="1800000"/>
          </a:xfrm>
          <a:prstGeom prst="rect">
            <a:avLst/>
          </a:prstGeom>
        </p:spPr>
      </p:pic>
      <p:pic>
        <p:nvPicPr>
          <p:cNvPr id="3" name="Picture 2">
            <a:extLst>
              <a:ext uri="{FF2B5EF4-FFF2-40B4-BE49-F238E27FC236}">
                <a16:creationId xmlns:a16="http://schemas.microsoft.com/office/drawing/2014/main" id="{FF7760FF-BD6D-03A3-7342-A8E9AE498D87}"/>
              </a:ext>
            </a:extLst>
          </p:cNvPr>
          <p:cNvPicPr>
            <a:picLocks noChangeAspect="1"/>
          </p:cNvPicPr>
          <p:nvPr/>
        </p:nvPicPr>
        <p:blipFill>
          <a:blip r:embed="rId4"/>
          <a:stretch>
            <a:fillRect/>
          </a:stretch>
        </p:blipFill>
        <p:spPr>
          <a:xfrm>
            <a:off x="20901" y="4714474"/>
            <a:ext cx="3657338" cy="1926000"/>
          </a:xfrm>
          <a:prstGeom prst="rect">
            <a:avLst/>
          </a:prstGeom>
        </p:spPr>
      </p:pic>
      <p:sp>
        <p:nvSpPr>
          <p:cNvPr id="6" name="TextBox 5">
            <a:extLst>
              <a:ext uri="{FF2B5EF4-FFF2-40B4-BE49-F238E27FC236}">
                <a16:creationId xmlns:a16="http://schemas.microsoft.com/office/drawing/2014/main" id="{FA7885F8-5887-4F35-486A-E674BA82EA3F}"/>
              </a:ext>
            </a:extLst>
          </p:cNvPr>
          <p:cNvSpPr txBox="1"/>
          <p:nvPr/>
        </p:nvSpPr>
        <p:spPr>
          <a:xfrm>
            <a:off x="0" y="4366586"/>
            <a:ext cx="12058109" cy="338554"/>
          </a:xfrm>
          <a:prstGeom prst="rect">
            <a:avLst/>
          </a:prstGeom>
          <a:noFill/>
        </p:spPr>
        <p:txBody>
          <a:bodyPr wrap="none" rtlCol="0">
            <a:spAutoFit/>
          </a:bodyPr>
          <a:lstStyle/>
          <a:p>
            <a:r>
              <a:rPr lang="en-US" sz="1600" b="1" dirty="0"/>
              <a:t>Question3: </a:t>
            </a:r>
            <a:r>
              <a:rPr lang="en-US" sz="1600" dirty="0"/>
              <a:t>Why does function of “</a:t>
            </a:r>
            <a:r>
              <a:rPr lang="en-US" sz="1600" dirty="0">
                <a:solidFill>
                  <a:srgbClr val="FF0000"/>
                </a:solidFill>
              </a:rPr>
              <a:t>fault pin</a:t>
            </a:r>
            <a:r>
              <a:rPr lang="en-US" sz="1600" dirty="0"/>
              <a:t>” cannot be set in </a:t>
            </a:r>
            <a:r>
              <a:rPr lang="en-US" sz="1600" dirty="0">
                <a:solidFill>
                  <a:srgbClr val="FF0000"/>
                </a:solidFill>
              </a:rPr>
              <a:t>more than one GPI pin (like#5~#8) </a:t>
            </a:r>
            <a:r>
              <a:rPr lang="en-US" sz="1600" dirty="0"/>
              <a:t>and </a:t>
            </a:r>
            <a:r>
              <a:rPr lang="en-US" sz="1600" dirty="0">
                <a:solidFill>
                  <a:srgbClr val="FF0000"/>
                </a:solidFill>
              </a:rPr>
              <a:t>change polarity to active low </a:t>
            </a:r>
            <a:r>
              <a:rPr lang="en-US" sz="1600" dirty="0"/>
              <a:t>?</a:t>
            </a:r>
          </a:p>
        </p:txBody>
      </p:sp>
      <p:sp>
        <p:nvSpPr>
          <p:cNvPr id="9" name="Rectangle 8">
            <a:extLst>
              <a:ext uri="{FF2B5EF4-FFF2-40B4-BE49-F238E27FC236}">
                <a16:creationId xmlns:a16="http://schemas.microsoft.com/office/drawing/2014/main" id="{ED1ADE1F-046F-BDCD-2874-6C16B9715058}"/>
              </a:ext>
            </a:extLst>
          </p:cNvPr>
          <p:cNvSpPr/>
          <p:nvPr/>
        </p:nvSpPr>
        <p:spPr>
          <a:xfrm>
            <a:off x="-1" y="803211"/>
            <a:ext cx="1759227" cy="1111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827897453"/>
      </p:ext>
    </p:extLst>
  </p:cSld>
  <p:clrMapOvr>
    <a:masterClrMapping/>
  </p:clrMapOvr>
</p:sld>
</file>

<file path=ppt/theme/theme1.xml><?xml version="1.0" encoding="utf-8"?>
<a:theme xmlns:a="http://schemas.openxmlformats.org/drawingml/2006/main" name="ZT Systems">
  <a:themeElements>
    <a:clrScheme name="ZT Systems">
      <a:dk1>
        <a:srgbClr val="0E1A58"/>
      </a:dk1>
      <a:lt1>
        <a:srgbClr val="FFFFFF"/>
      </a:lt1>
      <a:dk2>
        <a:srgbClr val="DF4826"/>
      </a:dk2>
      <a:lt2>
        <a:srgbClr val="FBA725"/>
      </a:lt2>
      <a:accent1>
        <a:srgbClr val="296CEA"/>
      </a:accent1>
      <a:accent2>
        <a:srgbClr val="000000"/>
      </a:accent2>
      <a:accent3>
        <a:srgbClr val="383935"/>
      </a:accent3>
      <a:accent4>
        <a:srgbClr val="828282"/>
      </a:accent4>
      <a:accent5>
        <a:srgbClr val="D1D1D1"/>
      </a:accent5>
      <a:accent6>
        <a:srgbClr val="D1D1D1"/>
      </a:accent6>
      <a:hlink>
        <a:srgbClr val="DF4826"/>
      </a:hlink>
      <a:folHlink>
        <a:srgbClr val="FBA725"/>
      </a:folHlink>
    </a:clrScheme>
    <a:fontScheme name="ZT System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5367</TotalTime>
  <Words>2040</Words>
  <Application>Microsoft Office PowerPoint</Application>
  <PresentationFormat>Widescreen</PresentationFormat>
  <Paragraphs>191</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Inter Light</vt:lpstr>
      <vt:lpstr>Inter SemiBold</vt:lpstr>
      <vt:lpstr>Arial</vt:lpstr>
      <vt:lpstr>Calibri</vt:lpstr>
      <vt:lpstr>Wingdings</vt:lpstr>
      <vt:lpstr>ZT 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Bruce Bard</dc:creator>
  <cp:lastModifiedBy>Paul Lei</cp:lastModifiedBy>
  <cp:revision>500</cp:revision>
  <dcterms:created xsi:type="dcterms:W3CDTF">2022-01-12T17:35:54Z</dcterms:created>
  <dcterms:modified xsi:type="dcterms:W3CDTF">2024-01-30T06:30:42Z</dcterms:modified>
</cp:coreProperties>
</file>