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9906000" cy="474345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453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FF48CB46-96B0-49DB-8352-E7651BAF52C8}"/>
              </a:ext>
            </a:extLst>
          </p:cNvPr>
          <p:cNvSpPr/>
          <p:nvPr/>
        </p:nvSpPr>
        <p:spPr>
          <a:xfrm>
            <a:off x="1016400" y="592137"/>
            <a:ext cx="447474" cy="4915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9E7296A-32BF-4A72-AE17-CB86B9F2658C}"/>
              </a:ext>
            </a:extLst>
          </p:cNvPr>
          <p:cNvSpPr/>
          <p:nvPr/>
        </p:nvSpPr>
        <p:spPr>
          <a:xfrm>
            <a:off x="998208" y="2553758"/>
            <a:ext cx="447474" cy="760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27FA12BD-B4BC-42DC-A54D-15CF7CED250B}"/>
              </a:ext>
            </a:extLst>
          </p:cNvPr>
          <p:cNvSpPr/>
          <p:nvPr/>
        </p:nvSpPr>
        <p:spPr>
          <a:xfrm>
            <a:off x="1708537" y="472524"/>
            <a:ext cx="221272" cy="2247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AA4A8158-FD25-4C88-BAA6-A169BD99F454}"/>
              </a:ext>
            </a:extLst>
          </p:cNvPr>
          <p:cNvSpPr/>
          <p:nvPr/>
        </p:nvSpPr>
        <p:spPr>
          <a:xfrm>
            <a:off x="1007304" y="1757892"/>
            <a:ext cx="447474" cy="4915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5D33DAF-0944-418C-BB48-2584E9A0923D}"/>
              </a:ext>
            </a:extLst>
          </p:cNvPr>
          <p:cNvSpPr/>
          <p:nvPr/>
        </p:nvSpPr>
        <p:spPr>
          <a:xfrm>
            <a:off x="1708537" y="1062722"/>
            <a:ext cx="1374905" cy="695170"/>
          </a:xfrm>
          <a:prstGeom prst="rect">
            <a:avLst/>
          </a:prstGeom>
          <a:solidFill>
            <a:srgbClr val="D3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LM74700</a:t>
            </a:r>
          </a:p>
          <a:p>
            <a:pPr algn="ctr"/>
            <a:r>
              <a:rPr lang="en-US" altLang="zh-TW" sz="1200" dirty="0"/>
              <a:t>Dual Ideal Diode</a:t>
            </a:r>
          </a:p>
          <a:p>
            <a:pPr algn="ctr"/>
            <a:r>
              <a:rPr lang="en-US" altLang="zh-TW" sz="1200" dirty="0"/>
              <a:t>Controller</a:t>
            </a:r>
            <a:endParaRPr lang="zh-TW" altLang="en-US" sz="1200" dirty="0"/>
          </a:p>
        </p:txBody>
      </p:sp>
      <p:cxnSp>
        <p:nvCxnSpPr>
          <p:cNvPr id="26" name="接點: 肘形 25">
            <a:extLst>
              <a:ext uri="{FF2B5EF4-FFF2-40B4-BE49-F238E27FC236}">
                <a16:creationId xmlns:a16="http://schemas.microsoft.com/office/drawing/2014/main" id="{7D406DDE-6FF4-4073-8D79-94019E074424}"/>
              </a:ext>
            </a:extLst>
          </p:cNvPr>
          <p:cNvCxnSpPr>
            <a:cxnSpLocks/>
            <a:stCxn id="11" idx="3"/>
            <a:endCxn id="24" idx="0"/>
          </p:cNvCxnSpPr>
          <p:nvPr/>
        </p:nvCxnSpPr>
        <p:spPr>
          <a:xfrm>
            <a:off x="1463874" y="837935"/>
            <a:ext cx="932116" cy="224787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接點: 肘形 31">
            <a:extLst>
              <a:ext uri="{FF2B5EF4-FFF2-40B4-BE49-F238E27FC236}">
                <a16:creationId xmlns:a16="http://schemas.microsoft.com/office/drawing/2014/main" id="{47D210F6-7FDA-4E46-846A-A2E9F5219D12}"/>
              </a:ext>
            </a:extLst>
          </p:cNvPr>
          <p:cNvCxnSpPr>
            <a:cxnSpLocks/>
          </p:cNvCxnSpPr>
          <p:nvPr/>
        </p:nvCxnSpPr>
        <p:spPr>
          <a:xfrm flipV="1">
            <a:off x="1454778" y="1765154"/>
            <a:ext cx="1192729" cy="933706"/>
          </a:xfrm>
          <a:prstGeom prst="bentConnector3">
            <a:avLst>
              <a:gd name="adj1" fmla="val 99921"/>
            </a:avLst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接點: 肘形 37">
            <a:extLst>
              <a:ext uri="{FF2B5EF4-FFF2-40B4-BE49-F238E27FC236}">
                <a16:creationId xmlns:a16="http://schemas.microsoft.com/office/drawing/2014/main" id="{545CD200-5384-44B1-BEB6-98D749AEF6F6}"/>
              </a:ext>
            </a:extLst>
          </p:cNvPr>
          <p:cNvCxnSpPr>
            <a:cxnSpLocks/>
            <a:stCxn id="23" idx="3"/>
            <a:endCxn id="24" idx="2"/>
          </p:cNvCxnSpPr>
          <p:nvPr/>
        </p:nvCxnSpPr>
        <p:spPr>
          <a:xfrm flipV="1">
            <a:off x="1454778" y="1757892"/>
            <a:ext cx="941212" cy="245798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>
            <a:extLst>
              <a:ext uri="{FF2B5EF4-FFF2-40B4-BE49-F238E27FC236}">
                <a16:creationId xmlns:a16="http://schemas.microsoft.com/office/drawing/2014/main" id="{4C08FABD-9EFD-46DF-A549-47C18D70EF83}"/>
              </a:ext>
            </a:extLst>
          </p:cNvPr>
          <p:cNvSpPr/>
          <p:nvPr/>
        </p:nvSpPr>
        <p:spPr>
          <a:xfrm>
            <a:off x="4465915" y="3113033"/>
            <a:ext cx="1366044" cy="709372"/>
          </a:xfrm>
          <a:prstGeom prst="rect">
            <a:avLst/>
          </a:prstGeom>
          <a:solidFill>
            <a:srgbClr val="D3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DC-DC 24V</a:t>
            </a:r>
          </a:p>
          <a:p>
            <a:pPr algn="ctr"/>
            <a:r>
              <a:rPr lang="en-US" altLang="zh-TW" sz="1200" dirty="0"/>
              <a:t>LM5143</a:t>
            </a:r>
          </a:p>
          <a:p>
            <a:pPr algn="ctr"/>
            <a:r>
              <a:rPr lang="en-US" altLang="zh-TW" sz="1200" dirty="0"/>
              <a:t>Controller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06893FE1-D2C0-4831-8CC2-9B8EB9246119}"/>
              </a:ext>
            </a:extLst>
          </p:cNvPr>
          <p:cNvSpPr/>
          <p:nvPr/>
        </p:nvSpPr>
        <p:spPr>
          <a:xfrm>
            <a:off x="6098012" y="3132167"/>
            <a:ext cx="1121495" cy="695170"/>
          </a:xfrm>
          <a:prstGeom prst="rect">
            <a:avLst/>
          </a:prstGeom>
          <a:solidFill>
            <a:srgbClr val="D3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DC-DC 12V</a:t>
            </a:r>
          </a:p>
          <a:p>
            <a:pPr algn="ctr"/>
            <a:r>
              <a:rPr lang="en-US" altLang="zh-TW" sz="1200" dirty="0"/>
              <a:t>LM5144</a:t>
            </a:r>
          </a:p>
          <a:p>
            <a:pPr algn="ctr"/>
            <a:r>
              <a:rPr lang="en-US" altLang="zh-TW" sz="1200" dirty="0"/>
              <a:t>Controller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CB6E51A6-0532-409B-9983-3F529B0251F1}"/>
              </a:ext>
            </a:extLst>
          </p:cNvPr>
          <p:cNvSpPr/>
          <p:nvPr/>
        </p:nvSpPr>
        <p:spPr>
          <a:xfrm>
            <a:off x="6822561" y="736148"/>
            <a:ext cx="1282470" cy="695170"/>
          </a:xfrm>
          <a:prstGeom prst="rect">
            <a:avLst/>
          </a:prstGeom>
          <a:solidFill>
            <a:srgbClr val="D3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TPS4811</a:t>
            </a:r>
          </a:p>
          <a:p>
            <a:pPr algn="ctr"/>
            <a:r>
              <a:rPr lang="en-US" altLang="zh-TW" sz="1200" dirty="0"/>
              <a:t>Smart e-Fuse</a:t>
            </a:r>
          </a:p>
          <a:p>
            <a:pPr algn="ctr"/>
            <a:r>
              <a:rPr lang="en-US" altLang="zh-TW" sz="1200" dirty="0"/>
              <a:t>Controller</a:t>
            </a:r>
            <a:endParaRPr lang="zh-TW" altLang="en-US" sz="1200" dirty="0"/>
          </a:p>
        </p:txBody>
      </p:sp>
      <p:sp>
        <p:nvSpPr>
          <p:cNvPr id="45" name="文字方塊 44">
            <a:extLst>
              <a:ext uri="{FF2B5EF4-FFF2-40B4-BE49-F238E27FC236}">
                <a16:creationId xmlns:a16="http://schemas.microsoft.com/office/drawing/2014/main" id="{BB353DAB-4F09-4B62-BE29-DA72E56BA5C9}"/>
              </a:ext>
            </a:extLst>
          </p:cNvPr>
          <p:cNvSpPr txBox="1"/>
          <p:nvPr/>
        </p:nvSpPr>
        <p:spPr>
          <a:xfrm>
            <a:off x="1902985" y="472524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G_LED</a:t>
            </a:r>
            <a:endParaRPr lang="zh-TW" altLang="en-US" sz="1200" dirty="0"/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83283D69-87C4-46B0-82A7-8AF076F3A59F}"/>
              </a:ext>
            </a:extLst>
          </p:cNvPr>
          <p:cNvSpPr/>
          <p:nvPr/>
        </p:nvSpPr>
        <p:spPr>
          <a:xfrm>
            <a:off x="6833202" y="1607653"/>
            <a:ext cx="1271829" cy="695170"/>
          </a:xfrm>
          <a:prstGeom prst="rect">
            <a:avLst/>
          </a:prstGeom>
          <a:solidFill>
            <a:srgbClr val="D3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TPS4811</a:t>
            </a:r>
          </a:p>
          <a:p>
            <a:pPr algn="ctr"/>
            <a:r>
              <a:rPr lang="en-US" altLang="zh-TW" sz="1200" dirty="0"/>
              <a:t>Smart e-Fuse</a:t>
            </a:r>
          </a:p>
          <a:p>
            <a:pPr algn="ctr"/>
            <a:r>
              <a:rPr lang="en-US" altLang="zh-TW" sz="1200" dirty="0"/>
              <a:t>Controller</a:t>
            </a:r>
            <a:endParaRPr lang="zh-TW" altLang="en-US" sz="1200" dirty="0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6B1140F8-6903-4C0A-9C82-2E2388CD8796}"/>
              </a:ext>
            </a:extLst>
          </p:cNvPr>
          <p:cNvSpPr/>
          <p:nvPr/>
        </p:nvSpPr>
        <p:spPr>
          <a:xfrm>
            <a:off x="95043" y="556418"/>
            <a:ext cx="830378" cy="27582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50.8V Battery</a:t>
            </a:r>
            <a:endParaRPr lang="zh-TW" altLang="en-US" sz="1200" dirty="0"/>
          </a:p>
        </p:txBody>
      </p:sp>
      <p:cxnSp>
        <p:nvCxnSpPr>
          <p:cNvPr id="49" name="直線單箭頭接點 48">
            <a:extLst>
              <a:ext uri="{FF2B5EF4-FFF2-40B4-BE49-F238E27FC236}">
                <a16:creationId xmlns:a16="http://schemas.microsoft.com/office/drawing/2014/main" id="{D7C6C6A4-2936-4515-A513-93B6FEA91DEB}"/>
              </a:ext>
            </a:extLst>
          </p:cNvPr>
          <p:cNvCxnSpPr>
            <a:cxnSpLocks/>
            <a:stCxn id="41" idx="2"/>
          </p:cNvCxnSpPr>
          <p:nvPr/>
        </p:nvCxnSpPr>
        <p:spPr>
          <a:xfrm>
            <a:off x="5148937" y="3822405"/>
            <a:ext cx="0" cy="451883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id="{E20FB4BC-8803-4442-BED2-317D447D5C3A}"/>
              </a:ext>
            </a:extLst>
          </p:cNvPr>
          <p:cNvSpPr/>
          <p:nvPr/>
        </p:nvSpPr>
        <p:spPr>
          <a:xfrm>
            <a:off x="4591873" y="4274288"/>
            <a:ext cx="1114126" cy="3715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420W</a:t>
            </a:r>
            <a:endParaRPr lang="zh-TW" altLang="en-US" dirty="0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32AD538D-0811-495D-A48B-457D63A623FD}"/>
              </a:ext>
            </a:extLst>
          </p:cNvPr>
          <p:cNvSpPr/>
          <p:nvPr/>
        </p:nvSpPr>
        <p:spPr>
          <a:xfrm>
            <a:off x="6105381" y="4281527"/>
            <a:ext cx="1114126" cy="3715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60W</a:t>
            </a:r>
            <a:endParaRPr lang="zh-TW" altLang="en-US" dirty="0"/>
          </a:p>
        </p:txBody>
      </p:sp>
      <p:cxnSp>
        <p:nvCxnSpPr>
          <p:cNvPr id="53" name="直線單箭頭接點 52">
            <a:extLst>
              <a:ext uri="{FF2B5EF4-FFF2-40B4-BE49-F238E27FC236}">
                <a16:creationId xmlns:a16="http://schemas.microsoft.com/office/drawing/2014/main" id="{D61942F4-16B9-4096-A891-212BCA46DD74}"/>
              </a:ext>
            </a:extLst>
          </p:cNvPr>
          <p:cNvCxnSpPr>
            <a:cxnSpLocks/>
            <a:stCxn id="42" idx="2"/>
            <a:endCxn id="52" idx="0"/>
          </p:cNvCxnSpPr>
          <p:nvPr/>
        </p:nvCxnSpPr>
        <p:spPr>
          <a:xfrm>
            <a:off x="6658760" y="3827337"/>
            <a:ext cx="3684" cy="454190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接點: 肘形 55">
            <a:extLst>
              <a:ext uri="{FF2B5EF4-FFF2-40B4-BE49-F238E27FC236}">
                <a16:creationId xmlns:a16="http://schemas.microsoft.com/office/drawing/2014/main" id="{99CE770F-356B-4942-908E-E695348D74A2}"/>
              </a:ext>
            </a:extLst>
          </p:cNvPr>
          <p:cNvCxnSpPr>
            <a:cxnSpLocks/>
          </p:cNvCxnSpPr>
          <p:nvPr/>
        </p:nvCxnSpPr>
        <p:spPr>
          <a:xfrm flipV="1">
            <a:off x="2870053" y="837935"/>
            <a:ext cx="3952507" cy="224787"/>
          </a:xfrm>
          <a:prstGeom prst="bentConnector3">
            <a:avLst>
              <a:gd name="adj1" fmla="val -304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單箭頭接點 62">
            <a:extLst>
              <a:ext uri="{FF2B5EF4-FFF2-40B4-BE49-F238E27FC236}">
                <a16:creationId xmlns:a16="http://schemas.microsoft.com/office/drawing/2014/main" id="{6500AAAD-C308-4A19-9AE0-36A98FCD35C4}"/>
              </a:ext>
            </a:extLst>
          </p:cNvPr>
          <p:cNvCxnSpPr>
            <a:cxnSpLocks/>
            <a:stCxn id="43" idx="3"/>
          </p:cNvCxnSpPr>
          <p:nvPr/>
        </p:nvCxnSpPr>
        <p:spPr>
          <a:xfrm>
            <a:off x="8105031" y="1083733"/>
            <a:ext cx="889708" cy="4294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字方塊 76">
            <a:extLst>
              <a:ext uri="{FF2B5EF4-FFF2-40B4-BE49-F238E27FC236}">
                <a16:creationId xmlns:a16="http://schemas.microsoft.com/office/drawing/2014/main" id="{DD3E597D-BFB2-43F0-99D3-CA74350B3764}"/>
              </a:ext>
            </a:extLst>
          </p:cNvPr>
          <p:cNvSpPr txBox="1"/>
          <p:nvPr/>
        </p:nvSpPr>
        <p:spPr>
          <a:xfrm>
            <a:off x="5583669" y="398016"/>
            <a:ext cx="16846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50.8V 35A bi-direction</a:t>
            </a:r>
            <a:endParaRPr lang="zh-TW" altLang="en-US" sz="1200" dirty="0"/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id="{7AB79961-A579-4C0C-9FD9-D0ACB0567982}"/>
              </a:ext>
            </a:extLst>
          </p:cNvPr>
          <p:cNvSpPr/>
          <p:nvPr/>
        </p:nvSpPr>
        <p:spPr>
          <a:xfrm>
            <a:off x="1580109" y="-12700"/>
            <a:ext cx="14415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highlight>
                  <a:srgbClr val="FFFF00"/>
                </a:highlight>
              </a:rPr>
              <a:t>MOSFET</a:t>
            </a:r>
            <a:r>
              <a:rPr lang="zh-TW" altLang="en-US" sz="800" dirty="0">
                <a:highlight>
                  <a:srgbClr val="FFFF00"/>
                </a:highlight>
              </a:rPr>
              <a:t> </a:t>
            </a:r>
            <a:r>
              <a:rPr lang="en-US" altLang="zh-TW" sz="800" dirty="0">
                <a:highlight>
                  <a:srgbClr val="FFFF00"/>
                </a:highlight>
              </a:rPr>
              <a:t>SMD</a:t>
            </a:r>
          </a:p>
          <a:p>
            <a:r>
              <a:rPr lang="en-US" altLang="zh-TW" sz="800" dirty="0">
                <a:highlight>
                  <a:srgbClr val="FFFF00"/>
                </a:highlight>
              </a:rPr>
              <a:t>100V 100A</a:t>
            </a:r>
            <a:r>
              <a:rPr lang="zh-TW" altLang="en-US" sz="800" dirty="0">
                <a:highlight>
                  <a:srgbClr val="FFFF00"/>
                </a:highlight>
              </a:rPr>
              <a:t> </a:t>
            </a:r>
            <a:r>
              <a:rPr lang="en-US" altLang="zh-TW" sz="800" dirty="0">
                <a:highlight>
                  <a:srgbClr val="FFFF00"/>
                </a:highlight>
              </a:rPr>
              <a:t>(have heat sink)</a:t>
            </a:r>
            <a:endParaRPr lang="zh-TW" altLang="en-US" sz="800" dirty="0">
              <a:highlight>
                <a:srgbClr val="FFFF00"/>
              </a:highlight>
            </a:endParaRPr>
          </a:p>
        </p:txBody>
      </p:sp>
      <p:pic>
        <p:nvPicPr>
          <p:cNvPr id="81" name="圖片 80">
            <a:extLst>
              <a:ext uri="{FF2B5EF4-FFF2-40B4-BE49-F238E27FC236}">
                <a16:creationId xmlns:a16="http://schemas.microsoft.com/office/drawing/2014/main" id="{E54F4582-BD80-4ABF-B0DE-9AFC20F97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0" b="95745" l="8491" r="92453">
                        <a14:foregroundMark x1="13208" y1="40426" x2="13208" y2="40426"/>
                        <a14:foregroundMark x1="66509" y1="84574" x2="66509" y2="84574"/>
                        <a14:foregroundMark x1="36321" y1="8511" x2="36321" y2="8511"/>
                        <a14:foregroundMark x1="52830" y1="6915" x2="52830" y2="6915"/>
                        <a14:foregroundMark x1="55660" y1="3723" x2="55660" y2="3723"/>
                        <a14:foregroundMark x1="92453" y1="39894" x2="92453" y2="39894"/>
                        <a14:foregroundMark x1="8491" y1="39894" x2="8491" y2="39894"/>
                        <a14:foregroundMark x1="68396" y1="95745" x2="68396" y2="9574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5352" y="286811"/>
            <a:ext cx="290745" cy="257830"/>
          </a:xfrm>
          <a:prstGeom prst="rect">
            <a:avLst/>
          </a:prstGeom>
        </p:spPr>
      </p:pic>
      <p:pic>
        <p:nvPicPr>
          <p:cNvPr id="82" name="圖片 81">
            <a:extLst>
              <a:ext uri="{FF2B5EF4-FFF2-40B4-BE49-F238E27FC236}">
                <a16:creationId xmlns:a16="http://schemas.microsoft.com/office/drawing/2014/main" id="{64B4D744-EEAC-482A-B258-4F6172A94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0" b="95745" l="8491" r="92453">
                        <a14:foregroundMark x1="13208" y1="40426" x2="13208" y2="40426"/>
                        <a14:foregroundMark x1="66509" y1="84574" x2="66509" y2="84574"/>
                        <a14:foregroundMark x1="36321" y1="8511" x2="36321" y2="8511"/>
                        <a14:foregroundMark x1="52830" y1="6915" x2="52830" y2="6915"/>
                        <a14:foregroundMark x1="55660" y1="3723" x2="55660" y2="3723"/>
                        <a14:foregroundMark x1="92453" y1="39894" x2="92453" y2="39894"/>
                        <a14:foregroundMark x1="8491" y1="39894" x2="8491" y2="39894"/>
                        <a14:foregroundMark x1="68396" y1="95745" x2="68396" y2="9574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50727" y="523201"/>
            <a:ext cx="290745" cy="257830"/>
          </a:xfrm>
          <a:prstGeom prst="rect">
            <a:avLst/>
          </a:prstGeom>
        </p:spPr>
      </p:pic>
      <p:sp>
        <p:nvSpPr>
          <p:cNvPr id="83" name="矩形 82">
            <a:extLst>
              <a:ext uri="{FF2B5EF4-FFF2-40B4-BE49-F238E27FC236}">
                <a16:creationId xmlns:a16="http://schemas.microsoft.com/office/drawing/2014/main" id="{F948DE9C-AF34-4925-8EB2-33B7634C3FA6}"/>
              </a:ext>
            </a:extLst>
          </p:cNvPr>
          <p:cNvSpPr/>
          <p:nvPr/>
        </p:nvSpPr>
        <p:spPr>
          <a:xfrm>
            <a:off x="4846306" y="8670"/>
            <a:ext cx="14415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highlight>
                  <a:srgbClr val="FFFF00"/>
                </a:highlight>
              </a:rPr>
              <a:t>MOSFET</a:t>
            </a:r>
            <a:r>
              <a:rPr lang="zh-TW" altLang="en-US" sz="800" dirty="0">
                <a:highlight>
                  <a:srgbClr val="FFFF00"/>
                </a:highlight>
              </a:rPr>
              <a:t> </a:t>
            </a:r>
            <a:r>
              <a:rPr lang="en-US" altLang="zh-TW" sz="800" dirty="0">
                <a:highlight>
                  <a:srgbClr val="FFFF00"/>
                </a:highlight>
              </a:rPr>
              <a:t>SMD</a:t>
            </a:r>
          </a:p>
          <a:p>
            <a:r>
              <a:rPr lang="en-US" altLang="zh-TW" sz="800" dirty="0">
                <a:highlight>
                  <a:srgbClr val="FFFF00"/>
                </a:highlight>
              </a:rPr>
              <a:t>100V 100A</a:t>
            </a:r>
            <a:r>
              <a:rPr lang="zh-TW" altLang="en-US" sz="800" dirty="0">
                <a:highlight>
                  <a:srgbClr val="FFFF00"/>
                </a:highlight>
              </a:rPr>
              <a:t> </a:t>
            </a:r>
            <a:r>
              <a:rPr lang="en-US" altLang="zh-TW" sz="800" dirty="0">
                <a:highlight>
                  <a:srgbClr val="FFFF00"/>
                </a:highlight>
              </a:rPr>
              <a:t>(have heat sink)</a:t>
            </a:r>
            <a:endParaRPr lang="zh-TW" altLang="en-US" sz="800" dirty="0">
              <a:highlight>
                <a:srgbClr val="FFFF00"/>
              </a:highlight>
            </a:endParaRPr>
          </a:p>
        </p:txBody>
      </p:sp>
      <p:pic>
        <p:nvPicPr>
          <p:cNvPr id="84" name="圖片 83">
            <a:extLst>
              <a:ext uri="{FF2B5EF4-FFF2-40B4-BE49-F238E27FC236}">
                <a16:creationId xmlns:a16="http://schemas.microsoft.com/office/drawing/2014/main" id="{4A8AE5BC-39F0-44FB-B202-177212ED8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0" b="95745" l="8491" r="92453">
                        <a14:foregroundMark x1="13208" y1="40426" x2="13208" y2="40426"/>
                        <a14:foregroundMark x1="66509" y1="84574" x2="66509" y2="84574"/>
                        <a14:foregroundMark x1="36321" y1="8511" x2="36321" y2="8511"/>
                        <a14:foregroundMark x1="52830" y1="6915" x2="52830" y2="6915"/>
                        <a14:foregroundMark x1="55660" y1="3723" x2="55660" y2="3723"/>
                        <a14:foregroundMark x1="92453" y1="39894" x2="92453" y2="39894"/>
                        <a14:foregroundMark x1="8491" y1="39894" x2="8491" y2="39894"/>
                        <a14:foregroundMark x1="68396" y1="95745" x2="68396" y2="9574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75386" y="586938"/>
            <a:ext cx="290745" cy="257830"/>
          </a:xfrm>
          <a:prstGeom prst="rect">
            <a:avLst/>
          </a:prstGeom>
        </p:spPr>
      </p:pic>
      <p:sp>
        <p:nvSpPr>
          <p:cNvPr id="85" name="矩形 84">
            <a:extLst>
              <a:ext uri="{FF2B5EF4-FFF2-40B4-BE49-F238E27FC236}">
                <a16:creationId xmlns:a16="http://schemas.microsoft.com/office/drawing/2014/main" id="{CFE1763E-CA05-4078-A14D-F0A07F05C686}"/>
              </a:ext>
            </a:extLst>
          </p:cNvPr>
          <p:cNvSpPr/>
          <p:nvPr/>
        </p:nvSpPr>
        <p:spPr>
          <a:xfrm>
            <a:off x="7846680" y="44723"/>
            <a:ext cx="15206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highlight>
                  <a:srgbClr val="FFFF00"/>
                </a:highlight>
              </a:rPr>
              <a:t>MOSFET</a:t>
            </a:r>
            <a:r>
              <a:rPr lang="zh-TW" altLang="en-US" sz="800" dirty="0">
                <a:highlight>
                  <a:srgbClr val="FFFF00"/>
                </a:highlight>
              </a:rPr>
              <a:t> </a:t>
            </a:r>
            <a:r>
              <a:rPr lang="en-US" altLang="zh-TW" sz="800" dirty="0">
                <a:highlight>
                  <a:srgbClr val="FFFF00"/>
                </a:highlight>
              </a:rPr>
              <a:t>SMD</a:t>
            </a:r>
          </a:p>
          <a:p>
            <a:r>
              <a:rPr lang="en-US" altLang="zh-TW" sz="800" dirty="0">
                <a:highlight>
                  <a:srgbClr val="FFFF00"/>
                </a:highlight>
              </a:rPr>
              <a:t>100V 100A</a:t>
            </a:r>
            <a:r>
              <a:rPr lang="zh-TW" altLang="en-US" sz="800" dirty="0">
                <a:highlight>
                  <a:srgbClr val="FFFF00"/>
                </a:highlight>
              </a:rPr>
              <a:t> </a:t>
            </a:r>
            <a:r>
              <a:rPr lang="en-US" altLang="zh-TW" sz="800" dirty="0">
                <a:highlight>
                  <a:srgbClr val="FFFF00"/>
                </a:highlight>
              </a:rPr>
              <a:t>(have heat sink)</a:t>
            </a:r>
            <a:endParaRPr lang="zh-TW" altLang="en-US" sz="800" dirty="0">
              <a:highlight>
                <a:srgbClr val="FFFF00"/>
              </a:highlight>
            </a:endParaRPr>
          </a:p>
        </p:txBody>
      </p:sp>
      <p:cxnSp>
        <p:nvCxnSpPr>
          <p:cNvPr id="88" name="接點: 肘形 87">
            <a:extLst>
              <a:ext uri="{FF2B5EF4-FFF2-40B4-BE49-F238E27FC236}">
                <a16:creationId xmlns:a16="http://schemas.microsoft.com/office/drawing/2014/main" id="{E6C03252-D414-428B-8B15-04E7B40CAC69}"/>
              </a:ext>
            </a:extLst>
          </p:cNvPr>
          <p:cNvCxnSpPr>
            <a:cxnSpLocks/>
            <a:endCxn id="46" idx="1"/>
          </p:cNvCxnSpPr>
          <p:nvPr/>
        </p:nvCxnSpPr>
        <p:spPr>
          <a:xfrm rot="16200000" flipH="1">
            <a:off x="5929010" y="1051046"/>
            <a:ext cx="1120934" cy="687450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矩形 91">
            <a:extLst>
              <a:ext uri="{FF2B5EF4-FFF2-40B4-BE49-F238E27FC236}">
                <a16:creationId xmlns:a16="http://schemas.microsoft.com/office/drawing/2014/main" id="{1F6C29C3-E36D-4653-8A62-5CC76C6DBAC6}"/>
              </a:ext>
            </a:extLst>
          </p:cNvPr>
          <p:cNvSpPr/>
          <p:nvPr/>
        </p:nvSpPr>
        <p:spPr>
          <a:xfrm>
            <a:off x="4880343" y="1867225"/>
            <a:ext cx="1003250" cy="4735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OR</a:t>
            </a:r>
          </a:p>
          <a:p>
            <a:pPr algn="ctr"/>
            <a:r>
              <a:rPr lang="en-US" altLang="zh-TW" sz="1200" dirty="0"/>
              <a:t>Alarm(OCP) </a:t>
            </a:r>
            <a:endParaRPr lang="zh-TW" altLang="en-US" sz="1200" dirty="0"/>
          </a:p>
        </p:txBody>
      </p:sp>
      <p:cxnSp>
        <p:nvCxnSpPr>
          <p:cNvPr id="93" name="直線單箭頭接點 92">
            <a:extLst>
              <a:ext uri="{FF2B5EF4-FFF2-40B4-BE49-F238E27FC236}">
                <a16:creationId xmlns:a16="http://schemas.microsoft.com/office/drawing/2014/main" id="{0A6BBCD8-3C5A-4E8F-8004-6A0703E81E4E}"/>
              </a:ext>
            </a:extLst>
          </p:cNvPr>
          <p:cNvCxnSpPr>
            <a:cxnSpLocks/>
            <a:endCxn id="92" idx="3"/>
          </p:cNvCxnSpPr>
          <p:nvPr/>
        </p:nvCxnSpPr>
        <p:spPr>
          <a:xfrm flipH="1" flipV="1">
            <a:off x="5883593" y="2104000"/>
            <a:ext cx="963468" cy="758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6" name="接點: 肘形 95">
            <a:extLst>
              <a:ext uri="{FF2B5EF4-FFF2-40B4-BE49-F238E27FC236}">
                <a16:creationId xmlns:a16="http://schemas.microsoft.com/office/drawing/2014/main" id="{4D7648BB-61F3-4044-841A-62D36D2A9663}"/>
              </a:ext>
            </a:extLst>
          </p:cNvPr>
          <p:cNvCxnSpPr>
            <a:cxnSpLocks/>
            <a:stCxn id="43" idx="1"/>
            <a:endCxn id="92" idx="3"/>
          </p:cNvCxnSpPr>
          <p:nvPr/>
        </p:nvCxnSpPr>
        <p:spPr>
          <a:xfrm rot="10800000" flipV="1">
            <a:off x="5883593" y="1083732"/>
            <a:ext cx="938968" cy="1020267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0" name="接點: 肘形 99">
            <a:extLst>
              <a:ext uri="{FF2B5EF4-FFF2-40B4-BE49-F238E27FC236}">
                <a16:creationId xmlns:a16="http://schemas.microsoft.com/office/drawing/2014/main" id="{7BFC3ED9-827A-4693-9B6D-91EB487973B8}"/>
              </a:ext>
            </a:extLst>
          </p:cNvPr>
          <p:cNvCxnSpPr>
            <a:cxnSpLocks/>
            <a:stCxn id="92" idx="1"/>
            <a:endCxn id="13" idx="3"/>
          </p:cNvCxnSpPr>
          <p:nvPr/>
        </p:nvCxnSpPr>
        <p:spPr>
          <a:xfrm rot="10800000" flipV="1">
            <a:off x="1445683" y="2103999"/>
            <a:ext cx="3434661" cy="830229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3" name="橢圓 102">
            <a:extLst>
              <a:ext uri="{FF2B5EF4-FFF2-40B4-BE49-F238E27FC236}">
                <a16:creationId xmlns:a16="http://schemas.microsoft.com/office/drawing/2014/main" id="{94D231FD-E153-426F-9578-A7F1275C3767}"/>
              </a:ext>
            </a:extLst>
          </p:cNvPr>
          <p:cNvSpPr/>
          <p:nvPr/>
        </p:nvSpPr>
        <p:spPr>
          <a:xfrm>
            <a:off x="1799861" y="3046926"/>
            <a:ext cx="221272" cy="22478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" name="文字方塊 103">
            <a:extLst>
              <a:ext uri="{FF2B5EF4-FFF2-40B4-BE49-F238E27FC236}">
                <a16:creationId xmlns:a16="http://schemas.microsoft.com/office/drawing/2014/main" id="{71F367E5-B384-4FAC-A651-1815545A439E}"/>
              </a:ext>
            </a:extLst>
          </p:cNvPr>
          <p:cNvSpPr txBox="1"/>
          <p:nvPr/>
        </p:nvSpPr>
        <p:spPr>
          <a:xfrm>
            <a:off x="3926089" y="3890445"/>
            <a:ext cx="9941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Multi-Phase</a:t>
            </a:r>
            <a:endParaRPr lang="zh-TW" altLang="en-US" sz="1200" dirty="0"/>
          </a:p>
        </p:txBody>
      </p:sp>
      <p:sp>
        <p:nvSpPr>
          <p:cNvPr id="105" name="文字方塊 104">
            <a:extLst>
              <a:ext uri="{FF2B5EF4-FFF2-40B4-BE49-F238E27FC236}">
                <a16:creationId xmlns:a16="http://schemas.microsoft.com/office/drawing/2014/main" id="{A65B8CE8-B5DE-461A-8DDE-9B9C4246AAB3}"/>
              </a:ext>
            </a:extLst>
          </p:cNvPr>
          <p:cNvSpPr txBox="1"/>
          <p:nvPr/>
        </p:nvSpPr>
        <p:spPr>
          <a:xfrm>
            <a:off x="2017277" y="3113033"/>
            <a:ext cx="6783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R_LED</a:t>
            </a:r>
            <a:endParaRPr lang="zh-TW" altLang="en-US" sz="1200" dirty="0"/>
          </a:p>
        </p:txBody>
      </p:sp>
      <p:cxnSp>
        <p:nvCxnSpPr>
          <p:cNvPr id="115" name="接點: 肘形 114">
            <a:extLst>
              <a:ext uri="{FF2B5EF4-FFF2-40B4-BE49-F238E27FC236}">
                <a16:creationId xmlns:a16="http://schemas.microsoft.com/office/drawing/2014/main" id="{A4AA21E3-F20B-4801-A855-F11350954F66}"/>
              </a:ext>
            </a:extLst>
          </p:cNvPr>
          <p:cNvCxnSpPr>
            <a:cxnSpLocks/>
          </p:cNvCxnSpPr>
          <p:nvPr/>
        </p:nvCxnSpPr>
        <p:spPr>
          <a:xfrm rot="16200000" flipH="1">
            <a:off x="2699278" y="1220440"/>
            <a:ext cx="2050314" cy="1734876"/>
          </a:xfrm>
          <a:prstGeom prst="bentConnector3">
            <a:avLst>
              <a:gd name="adj1" fmla="val -10674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接點: 肘形 120">
            <a:extLst>
              <a:ext uri="{FF2B5EF4-FFF2-40B4-BE49-F238E27FC236}">
                <a16:creationId xmlns:a16="http://schemas.microsoft.com/office/drawing/2014/main" id="{37F58B83-4254-44C4-A646-7C6A54D58CEE}"/>
              </a:ext>
            </a:extLst>
          </p:cNvPr>
          <p:cNvCxnSpPr>
            <a:cxnSpLocks/>
            <a:endCxn id="42" idx="0"/>
          </p:cNvCxnSpPr>
          <p:nvPr/>
        </p:nvCxnSpPr>
        <p:spPr>
          <a:xfrm>
            <a:off x="4591873" y="2763371"/>
            <a:ext cx="2066887" cy="368796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線單箭頭接點 126">
            <a:extLst>
              <a:ext uri="{FF2B5EF4-FFF2-40B4-BE49-F238E27FC236}">
                <a16:creationId xmlns:a16="http://schemas.microsoft.com/office/drawing/2014/main" id="{015071D7-301F-46C8-98E6-AF13532EC711}"/>
              </a:ext>
            </a:extLst>
          </p:cNvPr>
          <p:cNvCxnSpPr>
            <a:cxnSpLocks/>
            <a:stCxn id="46" idx="3"/>
            <a:endCxn id="143" idx="1"/>
          </p:cNvCxnSpPr>
          <p:nvPr/>
        </p:nvCxnSpPr>
        <p:spPr>
          <a:xfrm>
            <a:off x="8105031" y="1955238"/>
            <a:ext cx="871160" cy="9118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橢圓 127">
            <a:extLst>
              <a:ext uri="{FF2B5EF4-FFF2-40B4-BE49-F238E27FC236}">
                <a16:creationId xmlns:a16="http://schemas.microsoft.com/office/drawing/2014/main" id="{8FC17751-E80B-4AF1-973C-2F3FB3120239}"/>
              </a:ext>
            </a:extLst>
          </p:cNvPr>
          <p:cNvSpPr/>
          <p:nvPr/>
        </p:nvSpPr>
        <p:spPr>
          <a:xfrm>
            <a:off x="8206535" y="738080"/>
            <a:ext cx="221272" cy="2247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9" name="文字方塊 128">
            <a:extLst>
              <a:ext uri="{FF2B5EF4-FFF2-40B4-BE49-F238E27FC236}">
                <a16:creationId xmlns:a16="http://schemas.microsoft.com/office/drawing/2014/main" id="{40AAB41F-D63C-4D62-A088-A92ABFC29511}"/>
              </a:ext>
            </a:extLst>
          </p:cNvPr>
          <p:cNvSpPr txBox="1"/>
          <p:nvPr/>
        </p:nvSpPr>
        <p:spPr>
          <a:xfrm>
            <a:off x="8400983" y="738080"/>
            <a:ext cx="688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G_LED</a:t>
            </a:r>
            <a:endParaRPr lang="zh-TW" altLang="en-US" sz="1200" dirty="0"/>
          </a:p>
        </p:txBody>
      </p:sp>
      <p:sp>
        <p:nvSpPr>
          <p:cNvPr id="130" name="橢圓 129">
            <a:extLst>
              <a:ext uri="{FF2B5EF4-FFF2-40B4-BE49-F238E27FC236}">
                <a16:creationId xmlns:a16="http://schemas.microsoft.com/office/drawing/2014/main" id="{A187902B-DC3C-4E1A-A77A-9AAB34190B17}"/>
              </a:ext>
            </a:extLst>
          </p:cNvPr>
          <p:cNvSpPr/>
          <p:nvPr/>
        </p:nvSpPr>
        <p:spPr>
          <a:xfrm>
            <a:off x="8221609" y="1626654"/>
            <a:ext cx="221272" cy="2247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1" name="文字方塊 130">
            <a:extLst>
              <a:ext uri="{FF2B5EF4-FFF2-40B4-BE49-F238E27FC236}">
                <a16:creationId xmlns:a16="http://schemas.microsoft.com/office/drawing/2014/main" id="{1F69F5B6-6F56-4989-B3F8-05DC7BCB5A9A}"/>
              </a:ext>
            </a:extLst>
          </p:cNvPr>
          <p:cNvSpPr txBox="1"/>
          <p:nvPr/>
        </p:nvSpPr>
        <p:spPr>
          <a:xfrm>
            <a:off x="8416057" y="1626654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G_LED</a:t>
            </a:r>
            <a:endParaRPr lang="zh-TW" altLang="en-US" sz="1200" dirty="0"/>
          </a:p>
        </p:txBody>
      </p:sp>
      <p:sp>
        <p:nvSpPr>
          <p:cNvPr id="132" name="文字方塊 131">
            <a:extLst>
              <a:ext uri="{FF2B5EF4-FFF2-40B4-BE49-F238E27FC236}">
                <a16:creationId xmlns:a16="http://schemas.microsoft.com/office/drawing/2014/main" id="{FBF543B0-E25D-4059-ACF9-CBDB98CAE02E}"/>
              </a:ext>
            </a:extLst>
          </p:cNvPr>
          <p:cNvSpPr txBox="1"/>
          <p:nvPr/>
        </p:nvSpPr>
        <p:spPr>
          <a:xfrm>
            <a:off x="8125363" y="1131103"/>
            <a:ext cx="8897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25Apeak</a:t>
            </a:r>
            <a:endParaRPr lang="zh-TW" altLang="en-US" sz="1200" dirty="0"/>
          </a:p>
        </p:txBody>
      </p:sp>
      <p:sp>
        <p:nvSpPr>
          <p:cNvPr id="133" name="文字方塊 132">
            <a:extLst>
              <a:ext uri="{FF2B5EF4-FFF2-40B4-BE49-F238E27FC236}">
                <a16:creationId xmlns:a16="http://schemas.microsoft.com/office/drawing/2014/main" id="{F75F6294-7A44-4591-9E7D-92BC5F83AEA5}"/>
              </a:ext>
            </a:extLst>
          </p:cNvPr>
          <p:cNvSpPr txBox="1"/>
          <p:nvPr/>
        </p:nvSpPr>
        <p:spPr>
          <a:xfrm>
            <a:off x="8020072" y="2014411"/>
            <a:ext cx="7889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14Apeak</a:t>
            </a:r>
            <a:endParaRPr lang="zh-TW" altLang="en-US" sz="1200" dirty="0"/>
          </a:p>
        </p:txBody>
      </p:sp>
      <p:pic>
        <p:nvPicPr>
          <p:cNvPr id="134" name="圖片 133">
            <a:extLst>
              <a:ext uri="{FF2B5EF4-FFF2-40B4-BE49-F238E27FC236}">
                <a16:creationId xmlns:a16="http://schemas.microsoft.com/office/drawing/2014/main" id="{684816B7-6EC4-49E5-A460-D4DC738EC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0" b="95745" l="8491" r="92453">
                        <a14:foregroundMark x1="13208" y1="40426" x2="13208" y2="40426"/>
                        <a14:foregroundMark x1="66509" y1="84574" x2="66509" y2="84574"/>
                        <a14:foregroundMark x1="36321" y1="8511" x2="36321" y2="8511"/>
                        <a14:foregroundMark x1="52830" y1="6915" x2="52830" y2="6915"/>
                        <a14:foregroundMark x1="55660" y1="3723" x2="55660" y2="3723"/>
                        <a14:foregroundMark x1="92453" y1="39894" x2="92453" y2="39894"/>
                        <a14:foregroundMark x1="8491" y1="39894" x2="8491" y2="39894"/>
                        <a14:foregroundMark x1="68396" y1="95745" x2="68396" y2="9574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85446" y="2082944"/>
            <a:ext cx="290745" cy="257830"/>
          </a:xfrm>
          <a:prstGeom prst="rect">
            <a:avLst/>
          </a:prstGeom>
        </p:spPr>
      </p:pic>
      <p:sp>
        <p:nvSpPr>
          <p:cNvPr id="136" name="橢圓 135">
            <a:extLst>
              <a:ext uri="{FF2B5EF4-FFF2-40B4-BE49-F238E27FC236}">
                <a16:creationId xmlns:a16="http://schemas.microsoft.com/office/drawing/2014/main" id="{4C7477C6-261F-430D-8250-B3D30B4FF18A}"/>
              </a:ext>
            </a:extLst>
          </p:cNvPr>
          <p:cNvSpPr/>
          <p:nvPr/>
        </p:nvSpPr>
        <p:spPr>
          <a:xfrm>
            <a:off x="6844695" y="3868802"/>
            <a:ext cx="221272" cy="2247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7" name="文字方塊 136">
            <a:extLst>
              <a:ext uri="{FF2B5EF4-FFF2-40B4-BE49-F238E27FC236}">
                <a16:creationId xmlns:a16="http://schemas.microsoft.com/office/drawing/2014/main" id="{211A3E36-725C-478B-A5BC-0F1F0DE243D1}"/>
              </a:ext>
            </a:extLst>
          </p:cNvPr>
          <p:cNvSpPr txBox="1"/>
          <p:nvPr/>
        </p:nvSpPr>
        <p:spPr>
          <a:xfrm>
            <a:off x="7039143" y="3868802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G_LED</a:t>
            </a:r>
            <a:endParaRPr lang="zh-TW" altLang="en-US" sz="1200" dirty="0"/>
          </a:p>
        </p:txBody>
      </p:sp>
      <p:sp>
        <p:nvSpPr>
          <p:cNvPr id="138" name="橢圓 137">
            <a:extLst>
              <a:ext uri="{FF2B5EF4-FFF2-40B4-BE49-F238E27FC236}">
                <a16:creationId xmlns:a16="http://schemas.microsoft.com/office/drawing/2014/main" id="{DBF19463-CAED-4533-A233-ECB821F9BFEA}"/>
              </a:ext>
            </a:extLst>
          </p:cNvPr>
          <p:cNvSpPr/>
          <p:nvPr/>
        </p:nvSpPr>
        <p:spPr>
          <a:xfrm>
            <a:off x="5237851" y="3876178"/>
            <a:ext cx="221272" cy="2247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9" name="文字方塊 138">
            <a:extLst>
              <a:ext uri="{FF2B5EF4-FFF2-40B4-BE49-F238E27FC236}">
                <a16:creationId xmlns:a16="http://schemas.microsoft.com/office/drawing/2014/main" id="{A2B6FC46-8126-4217-997D-9ADD212B1E37}"/>
              </a:ext>
            </a:extLst>
          </p:cNvPr>
          <p:cNvSpPr txBox="1"/>
          <p:nvPr/>
        </p:nvSpPr>
        <p:spPr>
          <a:xfrm>
            <a:off x="5432299" y="3876178"/>
            <a:ext cx="688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/>
              <a:t>G_LED</a:t>
            </a:r>
            <a:endParaRPr lang="zh-TW" altLang="en-US" sz="1200" dirty="0"/>
          </a:p>
        </p:txBody>
      </p:sp>
      <p:sp>
        <p:nvSpPr>
          <p:cNvPr id="143" name="文字方塊 142">
            <a:extLst>
              <a:ext uri="{FF2B5EF4-FFF2-40B4-BE49-F238E27FC236}">
                <a16:creationId xmlns:a16="http://schemas.microsoft.com/office/drawing/2014/main" id="{BABE9A76-15E6-4255-89DF-C867B13B6E5B}"/>
              </a:ext>
            </a:extLst>
          </p:cNvPr>
          <p:cNvSpPr txBox="1"/>
          <p:nvPr/>
        </p:nvSpPr>
        <p:spPr>
          <a:xfrm>
            <a:off x="8976191" y="1825856"/>
            <a:ext cx="577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Motor</a:t>
            </a:r>
            <a:endParaRPr lang="zh-TW" altLang="en-US" sz="1200" dirty="0"/>
          </a:p>
        </p:txBody>
      </p:sp>
      <p:sp>
        <p:nvSpPr>
          <p:cNvPr id="145" name="文字方塊 144">
            <a:extLst>
              <a:ext uri="{FF2B5EF4-FFF2-40B4-BE49-F238E27FC236}">
                <a16:creationId xmlns:a16="http://schemas.microsoft.com/office/drawing/2014/main" id="{184CD48B-515C-42DF-A3A2-71303A1E4B54}"/>
              </a:ext>
            </a:extLst>
          </p:cNvPr>
          <p:cNvSpPr txBox="1"/>
          <p:nvPr/>
        </p:nvSpPr>
        <p:spPr>
          <a:xfrm>
            <a:off x="7951977" y="2321546"/>
            <a:ext cx="655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Photo on/off</a:t>
            </a:r>
            <a:endParaRPr lang="zh-TW" altLang="en-US" sz="1200" dirty="0"/>
          </a:p>
        </p:txBody>
      </p:sp>
      <p:sp>
        <p:nvSpPr>
          <p:cNvPr id="146" name="文字方塊 145">
            <a:extLst>
              <a:ext uri="{FF2B5EF4-FFF2-40B4-BE49-F238E27FC236}">
                <a16:creationId xmlns:a16="http://schemas.microsoft.com/office/drawing/2014/main" id="{04096066-3074-45E8-9045-8E40CA3268B2}"/>
              </a:ext>
            </a:extLst>
          </p:cNvPr>
          <p:cNvSpPr txBox="1"/>
          <p:nvPr/>
        </p:nvSpPr>
        <p:spPr>
          <a:xfrm>
            <a:off x="1733200" y="2269195"/>
            <a:ext cx="655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50.8V</a:t>
            </a:r>
          </a:p>
          <a:p>
            <a:r>
              <a:rPr lang="en-US" altLang="zh-TW" sz="1200" dirty="0"/>
              <a:t>Photo on/off</a:t>
            </a:r>
            <a:endParaRPr lang="zh-TW" altLang="en-US" sz="1200" dirty="0"/>
          </a:p>
        </p:txBody>
      </p:sp>
      <p:sp>
        <p:nvSpPr>
          <p:cNvPr id="147" name="文字方塊 146">
            <a:extLst>
              <a:ext uri="{FF2B5EF4-FFF2-40B4-BE49-F238E27FC236}">
                <a16:creationId xmlns:a16="http://schemas.microsoft.com/office/drawing/2014/main" id="{096912F9-085F-4FFC-A8D4-68305A2F0124}"/>
              </a:ext>
            </a:extLst>
          </p:cNvPr>
          <p:cNvSpPr txBox="1"/>
          <p:nvPr/>
        </p:nvSpPr>
        <p:spPr>
          <a:xfrm>
            <a:off x="7895704" y="326972"/>
            <a:ext cx="655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Photo on/off</a:t>
            </a:r>
            <a:endParaRPr lang="zh-TW" altLang="en-US" sz="1200" dirty="0"/>
          </a:p>
        </p:txBody>
      </p:sp>
      <p:sp>
        <p:nvSpPr>
          <p:cNvPr id="148" name="矩形 147">
            <a:extLst>
              <a:ext uri="{FF2B5EF4-FFF2-40B4-BE49-F238E27FC236}">
                <a16:creationId xmlns:a16="http://schemas.microsoft.com/office/drawing/2014/main" id="{38000322-F52E-41DC-99F0-9FBB11292E62}"/>
              </a:ext>
            </a:extLst>
          </p:cNvPr>
          <p:cNvSpPr/>
          <p:nvPr/>
        </p:nvSpPr>
        <p:spPr>
          <a:xfrm>
            <a:off x="9033223" y="781031"/>
            <a:ext cx="8771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dirty="0">
                <a:solidFill>
                  <a:srgbClr val="FF0000"/>
                </a:solidFill>
                <a:highlight>
                  <a:srgbClr val="FFFF00"/>
                </a:highlight>
              </a:rPr>
              <a:t>14000uF</a:t>
            </a:r>
          </a:p>
          <a:p>
            <a:r>
              <a:rPr lang="en-US" altLang="zh-TW" sz="1200" dirty="0">
                <a:solidFill>
                  <a:srgbClr val="FF0000"/>
                </a:solidFill>
                <a:highlight>
                  <a:srgbClr val="FFFF00"/>
                </a:highlight>
              </a:rPr>
              <a:t>Inrush</a:t>
            </a:r>
          </a:p>
          <a:p>
            <a:r>
              <a:rPr lang="en-US" altLang="zh-TW" sz="1200" dirty="0">
                <a:solidFill>
                  <a:srgbClr val="FF0000"/>
                </a:solidFill>
                <a:highlight>
                  <a:srgbClr val="FFFF00"/>
                </a:highlight>
              </a:rPr>
              <a:t>Soft start </a:t>
            </a:r>
          </a:p>
          <a:p>
            <a:r>
              <a:rPr lang="en-US" altLang="zh-TW" sz="1200" dirty="0">
                <a:solidFill>
                  <a:srgbClr val="FF0000"/>
                </a:solidFill>
                <a:highlight>
                  <a:srgbClr val="FFFF00"/>
                </a:highlight>
              </a:rPr>
              <a:t>OCP/SCP</a:t>
            </a:r>
            <a:endParaRPr lang="zh-TW" altLang="en-US" sz="12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60" name="文字方塊 159">
            <a:extLst>
              <a:ext uri="{FF2B5EF4-FFF2-40B4-BE49-F238E27FC236}">
                <a16:creationId xmlns:a16="http://schemas.microsoft.com/office/drawing/2014/main" id="{695C919E-CB71-45EA-A406-EDE711E0703F}"/>
              </a:ext>
            </a:extLst>
          </p:cNvPr>
          <p:cNvSpPr txBox="1"/>
          <p:nvPr/>
        </p:nvSpPr>
        <p:spPr>
          <a:xfrm>
            <a:off x="9075956" y="601740"/>
            <a:ext cx="577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Motor</a:t>
            </a:r>
            <a:endParaRPr lang="zh-TW" altLang="en-US" sz="1200" dirty="0"/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id="{2C07BB63-1411-41BF-9142-D59E0A6C4041}"/>
              </a:ext>
            </a:extLst>
          </p:cNvPr>
          <p:cNvSpPr/>
          <p:nvPr/>
        </p:nvSpPr>
        <p:spPr>
          <a:xfrm>
            <a:off x="8368193" y="304536"/>
            <a:ext cx="14415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>
                <a:highlight>
                  <a:srgbClr val="FFFF00"/>
                </a:highlight>
              </a:rPr>
              <a:t>May Using Back to back method</a:t>
            </a:r>
            <a:endParaRPr lang="zh-TW" altLang="en-US" sz="800" dirty="0">
              <a:highlight>
                <a:srgbClr val="FFFF00"/>
              </a:highlight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0F6A65A-739D-422F-9905-8855F0B4C263}"/>
              </a:ext>
            </a:extLst>
          </p:cNvPr>
          <p:cNvSpPr/>
          <p:nvPr/>
        </p:nvSpPr>
        <p:spPr>
          <a:xfrm>
            <a:off x="4562643" y="2781730"/>
            <a:ext cx="4953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200" dirty="0">
                <a:solidFill>
                  <a:srgbClr val="FF0000"/>
                </a:solidFill>
              </a:rPr>
              <a:t>Must be frequency synchronized (Sync) with </a:t>
            </a:r>
            <a:r>
              <a:rPr lang="en-US" altLang="zh-TW" sz="1200" dirty="0">
                <a:solidFill>
                  <a:srgbClr val="FF0000"/>
                </a:solidFill>
              </a:rPr>
              <a:t>24V and 12V Controller</a:t>
            </a:r>
            <a:endParaRPr lang="zh-TW" altLang="en-US" sz="1200" dirty="0">
              <a:solidFill>
                <a:srgbClr val="FF0000"/>
              </a:solidFill>
            </a:endParaRPr>
          </a:p>
        </p:txBody>
      </p:sp>
      <p:cxnSp>
        <p:nvCxnSpPr>
          <p:cNvPr id="60" name="直線單箭頭接點 59">
            <a:extLst>
              <a:ext uri="{FF2B5EF4-FFF2-40B4-BE49-F238E27FC236}">
                <a16:creationId xmlns:a16="http://schemas.microsoft.com/office/drawing/2014/main" id="{56EDABAC-9CEA-4AD2-9860-AD1AE38462A7}"/>
              </a:ext>
            </a:extLst>
          </p:cNvPr>
          <p:cNvCxnSpPr>
            <a:cxnSpLocks/>
          </p:cNvCxnSpPr>
          <p:nvPr/>
        </p:nvCxnSpPr>
        <p:spPr>
          <a:xfrm flipH="1" flipV="1">
            <a:off x="4818630" y="838202"/>
            <a:ext cx="797362" cy="3384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單箭頭接點 61">
            <a:extLst>
              <a:ext uri="{FF2B5EF4-FFF2-40B4-BE49-F238E27FC236}">
                <a16:creationId xmlns:a16="http://schemas.microsoft.com/office/drawing/2014/main" id="{E3DFF17F-4CA6-48D2-B67C-74ACAB9F4109}"/>
              </a:ext>
            </a:extLst>
          </p:cNvPr>
          <p:cNvCxnSpPr>
            <a:cxnSpLocks/>
          </p:cNvCxnSpPr>
          <p:nvPr/>
        </p:nvCxnSpPr>
        <p:spPr>
          <a:xfrm flipH="1">
            <a:off x="1738991" y="841586"/>
            <a:ext cx="440611" cy="0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FDE71A1A-0691-4B1C-9AB4-80CE62C11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32572"/>
              </p:ext>
            </p:extLst>
          </p:nvPr>
        </p:nvGraphicFramePr>
        <p:xfrm>
          <a:off x="1066800" y="685799"/>
          <a:ext cx="6757988" cy="3009902"/>
        </p:xfrm>
        <a:graphic>
          <a:graphicData uri="http://schemas.openxmlformats.org/drawingml/2006/table">
            <a:tbl>
              <a:tblPr/>
              <a:tblGrid>
                <a:gridCol w="1362075">
                  <a:extLst>
                    <a:ext uri="{9D8B030D-6E8A-4147-A177-3AD203B41FA5}">
                      <a16:colId xmlns:a16="http://schemas.microsoft.com/office/drawing/2014/main" val="297387749"/>
                    </a:ext>
                  </a:extLst>
                </a:gridCol>
                <a:gridCol w="1204913">
                  <a:extLst>
                    <a:ext uri="{9D8B030D-6E8A-4147-A177-3AD203B41FA5}">
                      <a16:colId xmlns:a16="http://schemas.microsoft.com/office/drawing/2014/main" val="302603113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18894762"/>
                    </a:ext>
                  </a:extLst>
                </a:gridCol>
              </a:tblGrid>
              <a:tr h="5347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Channel / Application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Load Specification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Key Technologies &amp; Protection Requirements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814247"/>
                  </a:ext>
                </a:extLst>
              </a:tr>
              <a:tr h="48773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Input (Battery Power / Charging)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50.8V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Power input, requires reverse polarity protection.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3804414"/>
                  </a:ext>
                </a:extLst>
              </a:tr>
              <a:tr h="52420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Output (Motor)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48V / 25Apeak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Must withstand a massive 14,000uF capacitive load. Requires soft start, short circuit, and overcurrent protection.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372677"/>
                  </a:ext>
                </a:extLst>
              </a:tr>
              <a:tr h="48773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Output (Motor)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48V / 14Apeak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Requires short circuit and overcurrent protection.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5606469"/>
                  </a:ext>
                </a:extLst>
              </a:tr>
              <a:tr h="48773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Output (System)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12V / 60W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Eff(&gt;88%)=90%,Ripple limited to 1%. Must be frequency synchronized (Sync) with the 24V output.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1501027"/>
                  </a:ext>
                </a:extLst>
              </a:tr>
              <a:tr h="48773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Output (System)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24V / 420W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1F1F1F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Eff(&gt;88%)=90%,Ripple limited to 1%. Must be frequency synchronized (Sync) with the 12V output.</a:t>
                      </a:r>
                    </a:p>
                  </a:txBody>
                  <a:tcPr marL="3296" marR="3296" marT="32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8281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2608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246</Words>
  <Application>Microsoft Office PowerPoint</Application>
  <PresentationFormat>自訂</PresentationFormat>
  <Paragraphs>66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5" baseType="lpstr">
      <vt:lpstr>新細明體</vt:lpstr>
      <vt:lpstr>Arial</vt:lpstr>
      <vt:lpstr>Office theme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cp:lastModifiedBy>Jony Chin</cp:lastModifiedBy>
  <cp:revision>12</cp:revision>
  <dcterms:created xsi:type="dcterms:W3CDTF">2026-06-07T08:44:24Z</dcterms:created>
  <dcterms:modified xsi:type="dcterms:W3CDTF">2026-06-07T02:19:10Z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wqlLaW5nc29mdCBQREYgdG8gV1BTIDExMEI</vt:lpwstr>
  </property>
  <property fmtid="{D5CDD505-2E9C-101B-9397-08002B2CF9AE}" pid="3" name="Created">
    <vt:filetime>2026-06-07T08:44:24Z</vt:filetime>
  </property>
  <property fmtid="{D5CDD505-2E9C-101B-9397-08002B2CF9AE}" pid="4" name="UsrData">
    <vt:lpwstr>6a24bee6bfaa9e001f239d81wl</vt:lpwstr>
  </property>
</Properties>
</file>