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</p:sldIdLst>
  <p:sldSz cx="9144000" cy="5143500" type="screen16x9"/>
  <p:notesSz cx="9296400" cy="14770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285362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666253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047146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52">
          <p15:clr>
            <a:srgbClr val="A4A3A4"/>
          </p15:clr>
        </p15:guide>
        <p15:guide id="2" pos="29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8" autoAdjust="0"/>
  </p:normalViewPr>
  <p:slideViewPr>
    <p:cSldViewPr snapToGrid="0">
      <p:cViewPr varScale="1">
        <p:scale>
          <a:sx n="89" d="100"/>
          <a:sy n="89" d="100"/>
        </p:scale>
        <p:origin x="108" y="3468"/>
      </p:cViewPr>
      <p:guideLst>
        <p:guide orient="horz" pos="1620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1512" y="-90"/>
      </p:cViewPr>
      <p:guideLst>
        <p:guide orient="horz" pos="4652"/>
        <p:guide pos="29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8D56EAE8-38CB-4EE5-8A34-F5F49B68F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07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274638" y="1108075"/>
            <a:ext cx="9845676" cy="5538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9854" y="7016308"/>
            <a:ext cx="7436693" cy="664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BED2394B-E06C-4DC9-BCC2-551C3DED9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3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362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253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146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687D7-76F0-8040-93B6-084C7529F854}"/>
              </a:ext>
            </a:extLst>
          </p:cNvPr>
          <p:cNvSpPr txBox="1"/>
          <p:nvPr userDrawn="1"/>
        </p:nvSpPr>
        <p:spPr>
          <a:xfrm>
            <a:off x="4705815" y="47801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6105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815B5F2-A5A7-1E49-BC30-BA3F7599617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3BA23CF-AA30-4A18-B744-605C3E9DBF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685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 descr="A picture containing drawing, cup&#10;&#10;Description automatically generated">
            <a:extLst>
              <a:ext uri="{FF2B5EF4-FFF2-40B4-BE49-F238E27FC236}">
                <a16:creationId xmlns:a16="http://schemas.microsoft.com/office/drawing/2014/main" id="{7CC34E39-7310-7442-846F-66689DD005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868" y="4782676"/>
            <a:ext cx="1563597" cy="19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1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8" y="786357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/>
            </a:lvl1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889398"/>
            <a:ext cx="4157663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889398"/>
            <a:ext cx="4157662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548F6-AAA9-4A8D-A869-511B3DFE3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C35C9-3222-4444-B33E-8AB075BE8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27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8"/>
          </a:xfrm>
        </p:spPr>
        <p:txBody>
          <a:bodyPr/>
          <a:lstStyle>
            <a:lvl1pPr marL="0" indent="0">
              <a:buNone/>
              <a:defRPr sz="1700"/>
            </a:lvl1pPr>
            <a:lvl2pPr marL="380895" indent="0">
              <a:buNone/>
              <a:defRPr sz="1000"/>
            </a:lvl2pPr>
            <a:lvl3pPr marL="761790" indent="0">
              <a:buNone/>
              <a:defRPr sz="800"/>
            </a:lvl3pPr>
            <a:lvl4pPr marL="1142683" indent="0">
              <a:buNone/>
              <a:defRPr sz="700"/>
            </a:lvl4pPr>
            <a:lvl5pPr marL="1523573" indent="0">
              <a:buNone/>
              <a:defRPr sz="700"/>
            </a:lvl5pPr>
            <a:lvl6pPr marL="1904467" indent="0">
              <a:buNone/>
              <a:defRPr sz="700"/>
            </a:lvl6pPr>
            <a:lvl7pPr marL="2285362" indent="0">
              <a:buNone/>
              <a:defRPr sz="700"/>
            </a:lvl7pPr>
            <a:lvl8pPr marL="2666253" indent="0">
              <a:buNone/>
              <a:defRPr sz="700"/>
            </a:lvl8pPr>
            <a:lvl9pPr marL="3047146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97EEC-B5BC-42C5-B73F-31CC660D4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3"/>
            <a:ext cx="8458200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8" y="794149"/>
            <a:ext cx="8467725" cy="37016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67503" y="4442792"/>
            <a:ext cx="2133600" cy="1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700"/>
            </a:lvl1pPr>
          </a:lstStyle>
          <a:p>
            <a:pPr>
              <a:defRPr/>
            </a:pPr>
            <a:fld id="{B6C70261-DCF8-4A97-9502-E8EEF2364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663C74-62AB-B64B-BCBB-0866ABE6E2D3}"/>
              </a:ext>
            </a:extLst>
          </p:cNvPr>
          <p:cNvCxnSpPr>
            <a:cxnSpLocks/>
          </p:cNvCxnSpPr>
          <p:nvPr userDrawn="1"/>
        </p:nvCxnSpPr>
        <p:spPr>
          <a:xfrm>
            <a:off x="0" y="4656947"/>
            <a:ext cx="89288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1">
            <a:extLst>
              <a:ext uri="{FF2B5EF4-FFF2-40B4-BE49-F238E27FC236}">
                <a16:creationId xmlns:a16="http://schemas.microsoft.com/office/drawing/2014/main" id="{BBEA79FD-0CFB-464E-959F-0C18C60480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34013" y="4656947"/>
            <a:ext cx="2111375" cy="18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6179" tIns="38088" rIns="76179" bIns="38088">
            <a:spAutoFit/>
          </a:bodyPr>
          <a:lstStyle/>
          <a:p>
            <a:pPr marL="0" marR="0" indent="0" algn="l" defTabSz="76179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TI Information – Selective Disclosure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6" r:id="rId2"/>
    <p:sldLayoutId id="2147483735" r:id="rId3"/>
    <p:sldLayoutId id="2147483750" r:id="rId4"/>
    <p:sldLayoutId id="2147483709" r:id="rId5"/>
    <p:sldLayoutId id="2147483711" r:id="rId6"/>
    <p:sldLayoutId id="2147483712" r:id="rId7"/>
    <p:sldLayoutId id="2147483713" r:id="rId8"/>
    <p:sldLayoutId id="2147483715" r:id="rId9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5pPr>
      <a:lvl6pPr marL="38089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6pPr>
      <a:lvl7pPr marL="76179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7pPr>
      <a:lvl8pPr marL="114268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8pPr>
      <a:lvl9pPr marL="152357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9pPr>
    </p:titleStyle>
    <p:bodyStyle>
      <a:lvl1pPr marL="189124" indent="-189124" algn="l" rtl="0" eaLnBrk="1" fontAlgn="base" hangingPunct="1">
        <a:spcBef>
          <a:spcPts val="667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78763" indent="-194416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711530" indent="-137548" algn="l" rtl="0" eaLnBrk="1" fontAlgn="base" hangingPunct="1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001168" indent="-194416" algn="l" rtl="0" eaLnBrk="1" fontAlgn="base" hangingPunct="1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240546" indent="-14416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621441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6pPr>
      <a:lvl7pPr marL="2002336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7pPr>
      <a:lvl8pPr marL="2383230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8pPr>
      <a:lvl9pPr marL="2764124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895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79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68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57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467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362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25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146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8A065-9139-244A-86CE-7E7BF673FC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ANSYS Simulation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82DED-767D-4547-AF13-5AC0A5F27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2/26/2025</a:t>
            </a:r>
          </a:p>
          <a:p>
            <a:pPr eaLnBrk="1" hangingPunct="1"/>
            <a:r>
              <a:rPr lang="en-US" dirty="0"/>
              <a:t>Shane Hauser</a:t>
            </a:r>
          </a:p>
          <a:p>
            <a:endParaRPr lang="en-US" dirty="0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BF4BDD6C-DF5D-6045-B8B0-A93D8BE4129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67500" y="4448217"/>
            <a:ext cx="2133600" cy="154782"/>
          </a:xfrm>
        </p:spPr>
        <p:txBody>
          <a:bodyPr/>
          <a:lstStyle/>
          <a:p>
            <a:fld id="{07B5736C-021E-4EDA-A2F9-FF199D20DBA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7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0C8AA-3164-4561-96A6-B3374DF9F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Ansys Desktop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C5E2D-7105-4D44-82BD-F3D509B90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Ansys desktop</a:t>
            </a:r>
          </a:p>
          <a:p>
            <a:r>
              <a:rPr lang="en-US" dirty="0"/>
              <a:t>File-&gt;Import-&gt; Cadence/allegro...-&gt; PCB Layout file</a:t>
            </a:r>
          </a:p>
          <a:p>
            <a:r>
              <a:rPr lang="en-US" dirty="0"/>
              <a:t>Check all nets are imported, click ok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Layout-&gt;export to </a:t>
            </a:r>
            <a:r>
              <a:rPr lang="en-US" dirty="0" err="1"/>
              <a:t>SIwave</a:t>
            </a:r>
            <a:r>
              <a:rPr lang="en-US" dirty="0"/>
              <a:t> with </a:t>
            </a:r>
            <a:r>
              <a:rPr lang="en-US" dirty="0" err="1"/>
              <a:t>Alinks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A1B04-C46E-4A1B-92C7-4AABDFF58E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C70C01-DD4A-4971-AD3B-A97182036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800" y="265220"/>
            <a:ext cx="2956266" cy="7649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B3B8F4-E351-4A63-9C71-C589DCAEF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2" y="1814843"/>
            <a:ext cx="4762497" cy="227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407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EA798-5A63-4F73-96B8-9226545DD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SIwave</a:t>
            </a:r>
            <a:r>
              <a:rPr lang="en-US" dirty="0"/>
              <a:t> workflow wizard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4074F-A61A-4923-9F78-E84AB3113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SIwave</a:t>
            </a:r>
            <a:r>
              <a:rPr lang="en-US" dirty="0"/>
              <a:t> should start by itself</a:t>
            </a:r>
          </a:p>
          <a:p>
            <a:r>
              <a:rPr lang="en-US" dirty="0"/>
              <a:t>Check all nets are imported, click import</a:t>
            </a:r>
          </a:p>
          <a:p>
            <a:r>
              <a:rPr lang="en-US" dirty="0"/>
              <a:t>Top left orange wand, </a:t>
            </a:r>
            <a:r>
              <a:rPr lang="en-US" dirty="0" err="1"/>
              <a:t>SIwave</a:t>
            </a:r>
            <a:r>
              <a:rPr lang="en-US" dirty="0"/>
              <a:t> workflow wizard</a:t>
            </a:r>
          </a:p>
          <a:p>
            <a:r>
              <a:rPr lang="en-US" dirty="0"/>
              <a:t>Skip first two options, click verify </a:t>
            </a:r>
            <a:r>
              <a:rPr lang="en-US" dirty="0" err="1"/>
              <a:t>stackup</a:t>
            </a:r>
            <a:r>
              <a:rPr lang="en-US" dirty="0"/>
              <a:t>, click ok</a:t>
            </a:r>
          </a:p>
          <a:p>
            <a:r>
              <a:rPr lang="en-US" dirty="0"/>
              <a:t>Click verify </a:t>
            </a:r>
            <a:r>
              <a:rPr lang="en-US" dirty="0" err="1"/>
              <a:t>padstacks</a:t>
            </a:r>
            <a:r>
              <a:rPr lang="en-US" dirty="0"/>
              <a:t>, click ok</a:t>
            </a:r>
          </a:p>
          <a:p>
            <a:r>
              <a:rPr lang="en-US" dirty="0"/>
              <a:t>Click verify circuit element parameters, click ok</a:t>
            </a:r>
          </a:p>
          <a:p>
            <a:r>
              <a:rPr lang="en-US" dirty="0"/>
              <a:t>Verify power/</a:t>
            </a:r>
            <a:r>
              <a:rPr lang="en-US" dirty="0" err="1"/>
              <a:t>gnd</a:t>
            </a:r>
            <a:r>
              <a:rPr lang="en-US" dirty="0"/>
              <a:t> net class, click auto verify, then ok</a:t>
            </a:r>
          </a:p>
          <a:p>
            <a:r>
              <a:rPr lang="en-US" dirty="0"/>
              <a:t>Sanitize layout for simulation</a:t>
            </a:r>
          </a:p>
          <a:p>
            <a:r>
              <a:rPr lang="en-US" dirty="0"/>
              <a:t>Save as </a:t>
            </a:r>
            <a:r>
              <a:rPr lang="en-US" dirty="0" err="1"/>
              <a:t>SIwave</a:t>
            </a:r>
            <a:r>
              <a:rPr lang="en-US" dirty="0"/>
              <a:t> project, Click check all nets, then sanitize, then ok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1AB27-1988-437B-8A67-C969571CED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203BF-C2A6-45CF-A66E-8A7E87185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800" y="911845"/>
            <a:ext cx="3524742" cy="495369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A6F5E90-BD67-4679-A5F6-2FC52F27DEA8}"/>
              </a:ext>
            </a:extLst>
          </p:cNvPr>
          <p:cNvCxnSpPr>
            <a:cxnSpLocks/>
          </p:cNvCxnSpPr>
          <p:nvPr/>
        </p:nvCxnSpPr>
        <p:spPr>
          <a:xfrm flipV="1">
            <a:off x="5384800" y="1289050"/>
            <a:ext cx="495300" cy="400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0395090-9B46-4B28-9417-3F7322C3A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942" y="1407214"/>
            <a:ext cx="226274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3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0FD477C-B30F-4465-AD8E-E3AFCE43F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861" y="1962150"/>
            <a:ext cx="2235114" cy="20514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596A09-F475-4605-85F4-1C00ABF0D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Siwave</a:t>
            </a:r>
            <a:r>
              <a:rPr lang="en-US" dirty="0"/>
              <a:t> workflow wizard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16AFC-B9CE-45FC-B8BD-0047BD253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Assign s-param capacitor models</a:t>
            </a:r>
          </a:p>
          <a:p>
            <a:r>
              <a:rPr lang="en-US" dirty="0"/>
              <a:t>Top list will have capacitors on board, need to match to a part</a:t>
            </a:r>
          </a:p>
          <a:p>
            <a:r>
              <a:rPr lang="en-US" dirty="0"/>
              <a:t>Only need to do for 0201 capacitors on high speed lines</a:t>
            </a:r>
          </a:p>
          <a:p>
            <a:r>
              <a:rPr lang="en-US" dirty="0"/>
              <a:t>Click capacitor and assign SPICE/S-param model</a:t>
            </a:r>
          </a:p>
          <a:p>
            <a:endParaRPr lang="en-US" dirty="0"/>
          </a:p>
          <a:p>
            <a:r>
              <a:rPr lang="en-US" dirty="0"/>
              <a:t>Find manufacturer part, (use filters), then click ok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ok, close workflow wizard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82D72-90EA-44FD-93A6-B6B4F128E6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C5FACFB-5434-4F29-8B82-0F87C75D97BB}"/>
              </a:ext>
            </a:extLst>
          </p:cNvPr>
          <p:cNvCxnSpPr>
            <a:cxnSpLocks/>
          </p:cNvCxnSpPr>
          <p:nvPr/>
        </p:nvCxnSpPr>
        <p:spPr>
          <a:xfrm>
            <a:off x="5695950" y="2089150"/>
            <a:ext cx="840987" cy="1445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3AA144-F3AE-496E-87A5-76E2BF1673CC}"/>
              </a:ext>
            </a:extLst>
          </p:cNvPr>
          <p:cNvCxnSpPr>
            <a:cxnSpLocks/>
          </p:cNvCxnSpPr>
          <p:nvPr/>
        </p:nvCxnSpPr>
        <p:spPr>
          <a:xfrm>
            <a:off x="5695950" y="2089150"/>
            <a:ext cx="914400" cy="393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4241E337-C303-4649-9113-20D6F9F7C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036" y="2994428"/>
            <a:ext cx="2362200" cy="1080459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090CC7E-C705-48E0-8335-A5DAC233D270}"/>
              </a:ext>
            </a:extLst>
          </p:cNvPr>
          <p:cNvCxnSpPr>
            <a:cxnSpLocks/>
          </p:cNvCxnSpPr>
          <p:nvPr/>
        </p:nvCxnSpPr>
        <p:spPr>
          <a:xfrm>
            <a:off x="2013036" y="2892660"/>
            <a:ext cx="698414" cy="580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779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F4DA5-94D6-464D-AD75-B6BF0C52C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Impedance scan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1EFA3-F0C3-4906-AFDE-DC1D3EF26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 to simulation tab, click detect signal line impedance violations</a:t>
            </a:r>
          </a:p>
          <a:p>
            <a:r>
              <a:rPr lang="en-US" dirty="0"/>
              <a:t>Go to differential tab, select all nets, set speed to desired speed and simulate</a:t>
            </a:r>
          </a:p>
          <a:p>
            <a:r>
              <a:rPr lang="en-US" dirty="0"/>
              <a:t>Let simulation finish, Find z0 scan under results box, right click and hit display trace impedance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Hover over diff pairs to confirm impedance, can click bar chart on left to set range to look for if desired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C1F5A-7AEB-4EA0-B565-B5E4EF532F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21B78C-423B-4C06-8615-DC65A7B74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650" y="1884374"/>
            <a:ext cx="5105400" cy="21349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B665AD-ED47-482D-B0BB-FAB5CF985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2143402"/>
            <a:ext cx="1871877" cy="186955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90501A5-FE57-4B1A-A6FA-AC3FF7B82007}"/>
              </a:ext>
            </a:extLst>
          </p:cNvPr>
          <p:cNvCxnSpPr>
            <a:cxnSpLocks/>
          </p:cNvCxnSpPr>
          <p:nvPr/>
        </p:nvCxnSpPr>
        <p:spPr>
          <a:xfrm flipV="1">
            <a:off x="2614827" y="3327400"/>
            <a:ext cx="617323" cy="260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65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C14A5-5BDC-4A06-AC9D-4764A7C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pin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15016-B440-4C46-918D-E6D9C94E2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 to tools tab-&gt; Design tools-&gt; Create/manage pin groups</a:t>
            </a:r>
          </a:p>
          <a:p>
            <a:r>
              <a:rPr lang="en-US" dirty="0"/>
              <a:t>Select connector part, select power and GND nets, click create pin groups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Repeat for any devices/connectors in signal path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1807C-52E0-4D31-B936-15A0850B7E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A2B7BE-336D-4282-92DE-70479229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49" y="1544174"/>
            <a:ext cx="2461001" cy="20551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CB9D2B-1C0C-4836-829A-53F354B0B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700" y="1822068"/>
            <a:ext cx="3333750" cy="163802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10921D1-BE0C-4A54-8716-7E0D754BFA49}"/>
              </a:ext>
            </a:extLst>
          </p:cNvPr>
          <p:cNvCxnSpPr>
            <a:cxnSpLocks/>
          </p:cNvCxnSpPr>
          <p:nvPr/>
        </p:nvCxnSpPr>
        <p:spPr>
          <a:xfrm flipH="1">
            <a:off x="3911600" y="1492250"/>
            <a:ext cx="120650" cy="615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18E65F-B472-4CD9-B4A3-08482F979923}"/>
              </a:ext>
            </a:extLst>
          </p:cNvPr>
          <p:cNvCxnSpPr>
            <a:cxnSpLocks/>
          </p:cNvCxnSpPr>
          <p:nvPr/>
        </p:nvCxnSpPr>
        <p:spPr>
          <a:xfrm flipH="1">
            <a:off x="6057900" y="1544174"/>
            <a:ext cx="1060450" cy="1427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57B850-9D6E-4621-BD53-1651C91FCE8A}"/>
              </a:ext>
            </a:extLst>
          </p:cNvPr>
          <p:cNvCxnSpPr>
            <a:cxnSpLocks/>
          </p:cNvCxnSpPr>
          <p:nvPr/>
        </p:nvCxnSpPr>
        <p:spPr>
          <a:xfrm flipV="1">
            <a:off x="5581650" y="2257987"/>
            <a:ext cx="0" cy="713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FD62AFD-4193-4994-BADE-2B8AE2A30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7372" y="3487514"/>
            <a:ext cx="1581506" cy="1162525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7E3D851-6FD7-4D74-8B91-155BBC31E671}"/>
              </a:ext>
            </a:extLst>
          </p:cNvPr>
          <p:cNvCxnSpPr>
            <a:cxnSpLocks/>
          </p:cNvCxnSpPr>
          <p:nvPr/>
        </p:nvCxnSpPr>
        <p:spPr>
          <a:xfrm flipV="1">
            <a:off x="5537200" y="3729618"/>
            <a:ext cx="260172" cy="157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CBEDC82-F3E7-464C-BFEE-B70300CDC571}"/>
              </a:ext>
            </a:extLst>
          </p:cNvPr>
          <p:cNvCxnSpPr>
            <a:cxnSpLocks/>
          </p:cNvCxnSpPr>
          <p:nvPr/>
        </p:nvCxnSpPr>
        <p:spPr>
          <a:xfrm>
            <a:off x="5537200" y="3882018"/>
            <a:ext cx="260172" cy="416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0707C8A-894D-4F13-9FAC-E69FBF8F61AF}"/>
              </a:ext>
            </a:extLst>
          </p:cNvPr>
          <p:cNvCxnSpPr>
            <a:cxnSpLocks/>
          </p:cNvCxnSpPr>
          <p:nvPr/>
        </p:nvCxnSpPr>
        <p:spPr>
          <a:xfrm>
            <a:off x="5537200" y="3882018"/>
            <a:ext cx="260172" cy="315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8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CD7CD-C242-4833-B0A7-75CA15221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78E5D-9593-4F96-99A0-45C9B46D3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8" y="786357"/>
            <a:ext cx="8467725" cy="3709449"/>
          </a:xfrm>
        </p:spPr>
        <p:txBody>
          <a:bodyPr/>
          <a:lstStyle/>
          <a:p>
            <a:r>
              <a:rPr lang="en-US" dirty="0"/>
              <a:t>Write down net names of high speed diff pairs</a:t>
            </a:r>
          </a:p>
          <a:p>
            <a:r>
              <a:rPr lang="en-US" dirty="0"/>
              <a:t>Will separate between pre-channel and post channel on TDP2004</a:t>
            </a:r>
          </a:p>
          <a:p>
            <a:r>
              <a:rPr lang="en-US" dirty="0"/>
              <a:t>Need to create two ports for each signal line (one at start one at end)</a:t>
            </a:r>
          </a:p>
          <a:p>
            <a:r>
              <a:rPr lang="en-US" dirty="0"/>
              <a:t>Design tools -&gt; Generate ports on selected nets</a:t>
            </a:r>
          </a:p>
          <a:p>
            <a:r>
              <a:rPr lang="en-US" dirty="0"/>
              <a:t>Select </a:t>
            </a:r>
            <a:r>
              <a:rPr lang="en-US" dirty="0" err="1"/>
              <a:t>p/n</a:t>
            </a:r>
            <a:r>
              <a:rPr lang="en-US" dirty="0"/>
              <a:t> on first diff pair, select net names on other side of cap, hit generate</a:t>
            </a:r>
          </a:p>
          <a:p>
            <a:pPr lvl="6"/>
            <a:r>
              <a:rPr lang="en-US" b="1" dirty="0"/>
              <a:t>Board layout representation: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066AF2-FB84-436B-9E42-EAC8FB46C5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49F301-BC58-485D-A299-AB1EDA937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25" y="2641081"/>
            <a:ext cx="1285383" cy="18146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B43974-DB15-437A-814B-2E568F38A50E}"/>
              </a:ext>
            </a:extLst>
          </p:cNvPr>
          <p:cNvSpPr/>
          <p:nvPr/>
        </p:nvSpPr>
        <p:spPr>
          <a:xfrm>
            <a:off x="3409950" y="3022600"/>
            <a:ext cx="1397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93BAF1-B185-467F-9582-79D35A446D01}"/>
              </a:ext>
            </a:extLst>
          </p:cNvPr>
          <p:cNvSpPr/>
          <p:nvPr/>
        </p:nvSpPr>
        <p:spPr>
          <a:xfrm>
            <a:off x="3632200" y="3022600"/>
            <a:ext cx="1397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1EC7C7-10F2-45D9-A6B1-04E913007E2F}"/>
              </a:ext>
            </a:extLst>
          </p:cNvPr>
          <p:cNvSpPr/>
          <p:nvPr/>
        </p:nvSpPr>
        <p:spPr>
          <a:xfrm>
            <a:off x="3409950" y="3308350"/>
            <a:ext cx="1397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1CE4AF-2FD4-45F9-B47D-182A32008480}"/>
              </a:ext>
            </a:extLst>
          </p:cNvPr>
          <p:cNvSpPr/>
          <p:nvPr/>
        </p:nvSpPr>
        <p:spPr>
          <a:xfrm>
            <a:off x="3632200" y="3308350"/>
            <a:ext cx="1397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112769-F133-4B8D-A64A-2E15B611D7D6}"/>
              </a:ext>
            </a:extLst>
          </p:cNvPr>
          <p:cNvCxnSpPr>
            <a:endCxn id="6" idx="1"/>
          </p:cNvCxnSpPr>
          <p:nvPr/>
        </p:nvCxnSpPr>
        <p:spPr>
          <a:xfrm>
            <a:off x="2724150" y="3098800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4AE3295-47C2-4063-86B3-1AE6F2F25A72}"/>
              </a:ext>
            </a:extLst>
          </p:cNvPr>
          <p:cNvCxnSpPr/>
          <p:nvPr/>
        </p:nvCxnSpPr>
        <p:spPr>
          <a:xfrm>
            <a:off x="2711450" y="3384550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D2A03E6-0048-4242-A466-04F46BB54B9D}"/>
              </a:ext>
            </a:extLst>
          </p:cNvPr>
          <p:cNvCxnSpPr/>
          <p:nvPr/>
        </p:nvCxnSpPr>
        <p:spPr>
          <a:xfrm>
            <a:off x="3775075" y="3098800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5FDCF6-B692-45E5-9D3C-CA23325D5A4C}"/>
              </a:ext>
            </a:extLst>
          </p:cNvPr>
          <p:cNvCxnSpPr/>
          <p:nvPr/>
        </p:nvCxnSpPr>
        <p:spPr>
          <a:xfrm>
            <a:off x="3775075" y="3390900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F0E8608-3FC0-4325-9E58-672C62D29EEC}"/>
              </a:ext>
            </a:extLst>
          </p:cNvPr>
          <p:cNvSpPr txBox="1"/>
          <p:nvPr/>
        </p:nvSpPr>
        <p:spPr>
          <a:xfrm>
            <a:off x="2382074" y="2867968"/>
            <a:ext cx="19928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HS_DIFF_DP0P	               N02046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F51A7F-8569-424D-96D8-BEAA8F817B7C}"/>
              </a:ext>
            </a:extLst>
          </p:cNvPr>
          <p:cNvSpPr txBox="1"/>
          <p:nvPr/>
        </p:nvSpPr>
        <p:spPr>
          <a:xfrm>
            <a:off x="2382074" y="3167203"/>
            <a:ext cx="19928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HS_DIFF_DP0N	               N02050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07AF4A-1BA4-4B91-A5F9-E7BDE5811E4D}"/>
              </a:ext>
            </a:extLst>
          </p:cNvPr>
          <p:cNvSpPr txBox="1"/>
          <p:nvPr/>
        </p:nvSpPr>
        <p:spPr>
          <a:xfrm>
            <a:off x="3430233" y="2783910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C1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FFF67F-9D88-473E-8381-538466A33D70}"/>
              </a:ext>
            </a:extLst>
          </p:cNvPr>
          <p:cNvSpPr txBox="1"/>
          <p:nvPr/>
        </p:nvSpPr>
        <p:spPr>
          <a:xfrm>
            <a:off x="3424854" y="3448211"/>
            <a:ext cx="3321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C2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5D8BDFA-C08C-4B23-9EF5-80DCB6537FFE}"/>
              </a:ext>
            </a:extLst>
          </p:cNvPr>
          <p:cNvCxnSpPr>
            <a:cxnSpLocks/>
          </p:cNvCxnSpPr>
          <p:nvPr/>
        </p:nvCxnSpPr>
        <p:spPr>
          <a:xfrm flipH="1" flipV="1">
            <a:off x="1737778" y="3098801"/>
            <a:ext cx="942077" cy="412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6790AA7-5B21-4B6B-AD8F-8B752EF34A74}"/>
              </a:ext>
            </a:extLst>
          </p:cNvPr>
          <p:cNvCxnSpPr>
            <a:cxnSpLocks/>
          </p:cNvCxnSpPr>
          <p:nvPr/>
        </p:nvCxnSpPr>
        <p:spPr>
          <a:xfrm flipH="1">
            <a:off x="1092201" y="3613150"/>
            <a:ext cx="3282726" cy="571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404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9E7DD-371B-46E7-A634-7432DBE0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Modeling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05901-A17A-47E8-A6EA-C375BADFA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3D model regions where signal overlaps </a:t>
            </a:r>
            <a:r>
              <a:rPr lang="en-US" dirty="0" err="1"/>
              <a:t>vias</a:t>
            </a:r>
            <a:r>
              <a:rPr lang="en-US" dirty="0"/>
              <a:t>, devices, and connectors</a:t>
            </a:r>
          </a:p>
          <a:p>
            <a:r>
              <a:rPr lang="en-US" dirty="0"/>
              <a:t>Home tab-&gt;Draw geometry-&gt;draw rectangular region extent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Draw squares over connectors </a:t>
            </a:r>
          </a:p>
          <a:p>
            <a:pPr lvl="1"/>
            <a:r>
              <a:rPr lang="en-US" dirty="0"/>
              <a:t>or any part of signal that crosses </a:t>
            </a:r>
            <a:r>
              <a:rPr lang="en-US" dirty="0" err="1"/>
              <a:t>vias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6EDC7-F69D-4604-860D-3686236E8F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752C37-12C8-4825-887B-A406E1B36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49" y="1502093"/>
            <a:ext cx="2914651" cy="14890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46F295-8166-48BC-868A-B6542B4AB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906" y="2671010"/>
            <a:ext cx="1498597" cy="189319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10BD8AC-C08B-4F9C-90B8-22F325856117}"/>
              </a:ext>
            </a:extLst>
          </p:cNvPr>
          <p:cNvCxnSpPr>
            <a:cxnSpLocks/>
          </p:cNvCxnSpPr>
          <p:nvPr/>
        </p:nvCxnSpPr>
        <p:spPr>
          <a:xfrm>
            <a:off x="3797300" y="3162300"/>
            <a:ext cx="1428750" cy="123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04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09F24-32E4-46D2-9DC0-B6A1E77ED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620E0-3574-4156-94D4-67BA164E0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Simulation tab-&gt; compute </a:t>
            </a:r>
            <a:r>
              <a:rPr lang="en-US" dirty="0" err="1"/>
              <a:t>syz</a:t>
            </a:r>
            <a:r>
              <a:rPr lang="en-US" dirty="0"/>
              <a:t> parameters</a:t>
            </a:r>
          </a:p>
          <a:p>
            <a:r>
              <a:rPr lang="en-US" dirty="0"/>
              <a:t>Set start and stop frequencies for simulation, under 3D solver hit HFSS and export touchstone file after simulation</a:t>
            </a:r>
          </a:p>
          <a:p>
            <a:pPr lvl="1"/>
            <a:r>
              <a:rPr lang="en-US" dirty="0"/>
              <a:t>Add name for sim as well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Hit launch, simulation will run (can take hours)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A1C65-4719-4F56-8BC0-B29820F6EE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51D6C0-57F9-43BC-9182-B375A64F7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250" y="1479704"/>
            <a:ext cx="2387600" cy="308450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0102629-3D8A-4CD1-89BB-A58F613D8C6E}"/>
              </a:ext>
            </a:extLst>
          </p:cNvPr>
          <p:cNvCxnSpPr>
            <a:cxnSpLocks/>
          </p:cNvCxnSpPr>
          <p:nvPr/>
        </p:nvCxnSpPr>
        <p:spPr>
          <a:xfrm>
            <a:off x="4826000" y="1492250"/>
            <a:ext cx="990600" cy="793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541A7E7-92E4-4067-8DF8-3A2A7CCF672A}"/>
              </a:ext>
            </a:extLst>
          </p:cNvPr>
          <p:cNvCxnSpPr>
            <a:cxnSpLocks/>
          </p:cNvCxnSpPr>
          <p:nvPr/>
        </p:nvCxnSpPr>
        <p:spPr>
          <a:xfrm>
            <a:off x="4826000" y="1492250"/>
            <a:ext cx="1841503" cy="2203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C18E8D-F955-4246-A7AA-B35F7178D55E}"/>
              </a:ext>
            </a:extLst>
          </p:cNvPr>
          <p:cNvCxnSpPr>
            <a:cxnSpLocks/>
          </p:cNvCxnSpPr>
          <p:nvPr/>
        </p:nvCxnSpPr>
        <p:spPr>
          <a:xfrm>
            <a:off x="4826000" y="1492250"/>
            <a:ext cx="838200" cy="2781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25A20C-BE46-4E1C-A1C3-87D33E81E8CF}"/>
              </a:ext>
            </a:extLst>
          </p:cNvPr>
          <p:cNvCxnSpPr>
            <a:cxnSpLocks/>
          </p:cNvCxnSpPr>
          <p:nvPr/>
        </p:nvCxnSpPr>
        <p:spPr>
          <a:xfrm>
            <a:off x="4826000" y="1492250"/>
            <a:ext cx="1282700" cy="32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320379"/>
      </p:ext>
    </p:extLst>
  </p:cSld>
  <p:clrMapOvr>
    <a:masterClrMapping/>
  </p:clrMapOvr>
</p:sld>
</file>

<file path=ppt/theme/theme1.xml><?xml version="1.0" encoding="utf-8"?>
<a:theme xmlns:a="http://schemas.openxmlformats.org/drawingml/2006/main" name="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21DEEB12-3F7F-4BE3-B768-E7C36D2DAFC2}" vid="{F211C862-33B5-4D62-9C83-03F82420E1F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bd91acf-c16c-41cd-b5be-031447adf284}" enabled="1" method="Standard" siteId="{e5b49634-450b-4709-8abb-1e2b19b982b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Simulation training</Template>
  <TotalTime>36</TotalTime>
  <Words>461</Words>
  <Application>Microsoft Office PowerPoint</Application>
  <PresentationFormat>On-screen Show (16:9)</PresentationFormat>
  <Paragraphs>93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FinalPowerpoint</vt:lpstr>
      <vt:lpstr>ANSYS Simulation Training</vt:lpstr>
      <vt:lpstr>Ansys Desktop</vt:lpstr>
      <vt:lpstr>SIwave workflow wizard</vt:lpstr>
      <vt:lpstr>Siwave workflow wizard</vt:lpstr>
      <vt:lpstr>Differential Impedance scan</vt:lpstr>
      <vt:lpstr>Create pin groups</vt:lpstr>
      <vt:lpstr>Create ports</vt:lpstr>
      <vt:lpstr>3D Modeling</vt:lpstr>
      <vt:lpstr>Simulate</vt:lpstr>
    </vt:vector>
  </TitlesOfParts>
  <Company>Texas Instruments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ANSYS Simulation Training</dc:title>
  <dc:creator>Hauser, Shane</dc:creator>
  <cp:keywords>Selective Disclosure</cp:keywords>
  <cp:lastModifiedBy>Pithadiya, Vishesh</cp:lastModifiedBy>
  <cp:revision>12</cp:revision>
  <dcterms:created xsi:type="dcterms:W3CDTF">2025-02-26T21:01:33Z</dcterms:created>
  <dcterms:modified xsi:type="dcterms:W3CDTF">2026-06-08T15:17:27Z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d91acf-c16c-41cd-b5be-031447adf284_Enabled">
    <vt:lpwstr>true</vt:lpwstr>
  </property>
  <property fmtid="{D5CDD505-2E9C-101B-9397-08002B2CF9AE}" pid="3" name="MSIP_Label_abd91acf-c16c-41cd-b5be-031447adf284_SetDate">
    <vt:lpwstr>2026-06-08T15:13:46Z</vt:lpwstr>
  </property>
  <property fmtid="{D5CDD505-2E9C-101B-9397-08002B2CF9AE}" pid="4" name="MSIP_Label_abd91acf-c16c-41cd-b5be-031447adf284_Method">
    <vt:lpwstr>Standard</vt:lpwstr>
  </property>
  <property fmtid="{D5CDD505-2E9C-101B-9397-08002B2CF9AE}" pid="5" name="MSIP_Label_abd91acf-c16c-41cd-b5be-031447adf284_Name">
    <vt:lpwstr>TI Information – Selective Disclosure</vt:lpwstr>
  </property>
  <property fmtid="{D5CDD505-2E9C-101B-9397-08002B2CF9AE}" pid="6" name="MSIP_Label_abd91acf-c16c-41cd-b5be-031447adf284_SiteId">
    <vt:lpwstr>e5b49634-450b-4709-8abb-1e2b19b982b7</vt:lpwstr>
  </property>
  <property fmtid="{D5CDD505-2E9C-101B-9397-08002B2CF9AE}" pid="7" name="MSIP_Label_abd91acf-c16c-41cd-b5be-031447adf284_ActionId">
    <vt:lpwstr>75c7c383-f140-4034-8275-d5ceb9b15194</vt:lpwstr>
  </property>
  <property fmtid="{D5CDD505-2E9C-101B-9397-08002B2CF9AE}" pid="8" name="MSIP_Label_abd91acf-c16c-41cd-b5be-031447adf284_ContentBits">
    <vt:lpwstr>0</vt:lpwstr>
  </property>
  <property fmtid="{D5CDD505-2E9C-101B-9397-08002B2CF9AE}" pid="9" name="MSIP_Label_abd91acf-c16c-41cd-b5be-031447adf284_Tag">
    <vt:lpwstr>10, 1, 2, 1</vt:lpwstr>
  </property>
</Properties>
</file>