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p:scale>
          <a:sx n="100" d="100"/>
          <a:sy n="100" d="100"/>
        </p:scale>
        <p:origin x="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F951-9BA3-4D90-8DF9-B68536842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EB51DB-0712-40CB-9949-B2FA21BAD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F07DB6-478D-4508-BC17-E55167095D1E}"/>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5" name="Footer Placeholder 4">
            <a:extLst>
              <a:ext uri="{FF2B5EF4-FFF2-40B4-BE49-F238E27FC236}">
                <a16:creationId xmlns:a16="http://schemas.microsoft.com/office/drawing/2014/main" id="{7243E933-1812-4C0C-9A41-51AE32AE8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AB5B4-0C48-4B5D-A2A6-ED4A2543A854}"/>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76754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087A-EADB-466D-8908-23AD3CC3D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CF3DB8-15D1-43CC-A63B-3E0CBAC96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8BED9-1735-46DD-B04F-B41EFB702104}"/>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5" name="Footer Placeholder 4">
            <a:extLst>
              <a:ext uri="{FF2B5EF4-FFF2-40B4-BE49-F238E27FC236}">
                <a16:creationId xmlns:a16="http://schemas.microsoft.com/office/drawing/2014/main" id="{09AD293B-6729-410A-AEF3-E745C2C85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030A83-2FEF-4704-BCDB-A806B2DC1B3C}"/>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104299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E0311-B12B-49CC-8CBF-2E040F6C38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841705-D587-462E-9E60-283BCB5B97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DA502-4558-4008-9ACB-D1BF1E4D79C5}"/>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5" name="Footer Placeholder 4">
            <a:extLst>
              <a:ext uri="{FF2B5EF4-FFF2-40B4-BE49-F238E27FC236}">
                <a16:creationId xmlns:a16="http://schemas.microsoft.com/office/drawing/2014/main" id="{7828B60D-0294-436F-998D-F6B0544B9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AF40B-F844-4DB9-8E0E-CD35991A8B74}"/>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4002015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5654-65FE-40FE-8CCA-03F2F0F7F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FA315-BBAB-4D53-99C1-898FB687B6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763A2-F429-451B-8423-95B98FF952A8}"/>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5" name="Footer Placeholder 4">
            <a:extLst>
              <a:ext uri="{FF2B5EF4-FFF2-40B4-BE49-F238E27FC236}">
                <a16:creationId xmlns:a16="http://schemas.microsoft.com/office/drawing/2014/main" id="{3CC0D6B8-9347-4133-A9BD-1FC95E79C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527CB-B384-4406-AEAF-34E6E867DD72}"/>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226571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0139-8906-4B32-B196-B889144E8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F160E-CAD6-4907-8907-BE780348A7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9005BD-4774-4679-81DE-111B3BBAC1DF}"/>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5" name="Footer Placeholder 4">
            <a:extLst>
              <a:ext uri="{FF2B5EF4-FFF2-40B4-BE49-F238E27FC236}">
                <a16:creationId xmlns:a16="http://schemas.microsoft.com/office/drawing/2014/main" id="{A9932628-9CC6-4EB8-A69E-E29D0191E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AA8A8-48D9-41C4-966F-85FCB42CDBB9}"/>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2712339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C0FD-47F6-4730-B27F-2FF98578E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141802-6310-4AE0-BD8C-9CC9A5F50C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FB2B3F-B757-42E4-9858-27114F7DD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73120-AAA8-443B-A36A-0A233676B1D3}"/>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6" name="Footer Placeholder 5">
            <a:extLst>
              <a:ext uri="{FF2B5EF4-FFF2-40B4-BE49-F238E27FC236}">
                <a16:creationId xmlns:a16="http://schemas.microsoft.com/office/drawing/2014/main" id="{E66AF36F-7241-49D3-AF5A-55D714DEA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B3A7E-E20B-429C-AC44-8012F4F8DEAD}"/>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236838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7D87-6F6D-4955-A33A-2EEE8C5B2B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F3D092-CC80-4B5D-A6C9-910799B39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7054A-0B31-4364-BA66-57DA5B5C85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A0E810-FF09-4A9F-AE3D-1153978CC6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C8DA6D-5BC8-47A9-A84C-B4F2467D11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0B574-374D-430E-837C-90F43F847781}"/>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8" name="Footer Placeholder 7">
            <a:extLst>
              <a:ext uri="{FF2B5EF4-FFF2-40B4-BE49-F238E27FC236}">
                <a16:creationId xmlns:a16="http://schemas.microsoft.com/office/drawing/2014/main" id="{A8FAA690-7084-4917-B48B-36E683B9D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07A0B4-4F7B-458D-811F-A0F7E4EA5E60}"/>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236634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87B9-E5EC-4C4E-844B-DF2D88D178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375E0-6BF6-4DF3-AE4F-3EE3137D7C31}"/>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4" name="Footer Placeholder 3">
            <a:extLst>
              <a:ext uri="{FF2B5EF4-FFF2-40B4-BE49-F238E27FC236}">
                <a16:creationId xmlns:a16="http://schemas.microsoft.com/office/drawing/2014/main" id="{541D08BA-E7EF-4940-A6EC-22FFC2E986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0B7E5-50DF-40F8-A792-E7E7BE1061AB}"/>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317985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02761-E1F3-415D-A937-17B3FE09A0C7}"/>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3" name="Footer Placeholder 2">
            <a:extLst>
              <a:ext uri="{FF2B5EF4-FFF2-40B4-BE49-F238E27FC236}">
                <a16:creationId xmlns:a16="http://schemas.microsoft.com/office/drawing/2014/main" id="{FFAD34C7-6E53-4205-897B-2AEDAF8F7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C692BD-502D-490E-BBC5-13721C75319C}"/>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213487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3CFE-02D4-4DFC-89E1-62C3E79BC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46451-DCE8-4350-A3EC-197F620FE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EBE9C-B0A2-4295-9A5B-72F78DB8D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077B5-4D5E-4EE3-A2C6-C436280398E4}"/>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6" name="Footer Placeholder 5">
            <a:extLst>
              <a:ext uri="{FF2B5EF4-FFF2-40B4-BE49-F238E27FC236}">
                <a16:creationId xmlns:a16="http://schemas.microsoft.com/office/drawing/2014/main" id="{D0017429-5B60-4447-8667-C590338670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43C99-FB94-4AA3-833C-0BE83D5E38BD}"/>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1422955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5783-1440-440D-B7E3-E0D082A90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600A15-8FFA-4F27-9FB4-155ACCF72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53079-EE14-43F2-97DA-D2E997E2D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D3D00-D6D2-45C6-B338-11A99F704491}"/>
              </a:ext>
            </a:extLst>
          </p:cNvPr>
          <p:cNvSpPr>
            <a:spLocks noGrp="1"/>
          </p:cNvSpPr>
          <p:nvPr>
            <p:ph type="dt" sz="half" idx="10"/>
          </p:nvPr>
        </p:nvSpPr>
        <p:spPr/>
        <p:txBody>
          <a:bodyPr/>
          <a:lstStyle/>
          <a:p>
            <a:fld id="{B92C03B9-8ADF-4F16-9286-6A802294E314}" type="datetimeFigureOut">
              <a:rPr lang="en-US" smtClean="0"/>
              <a:t>9/29/2021</a:t>
            </a:fld>
            <a:endParaRPr lang="en-US"/>
          </a:p>
        </p:txBody>
      </p:sp>
      <p:sp>
        <p:nvSpPr>
          <p:cNvPr id="6" name="Footer Placeholder 5">
            <a:extLst>
              <a:ext uri="{FF2B5EF4-FFF2-40B4-BE49-F238E27FC236}">
                <a16:creationId xmlns:a16="http://schemas.microsoft.com/office/drawing/2014/main" id="{1092CB1D-E16D-4234-985D-3DE923F4E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60633-5430-405B-9590-798D3DA19342}"/>
              </a:ext>
            </a:extLst>
          </p:cNvPr>
          <p:cNvSpPr>
            <a:spLocks noGrp="1"/>
          </p:cNvSpPr>
          <p:nvPr>
            <p:ph type="sldNum" sz="quarter" idx="12"/>
          </p:nvPr>
        </p:nvSpPr>
        <p:spPr/>
        <p:txBody>
          <a:bodyPr/>
          <a:lstStyle/>
          <a:p>
            <a:fld id="{5C8EFF78-97FC-4FDE-A844-3762CECA8157}" type="slidenum">
              <a:rPr lang="en-US" smtClean="0"/>
              <a:t>‹#›</a:t>
            </a:fld>
            <a:endParaRPr lang="en-US"/>
          </a:p>
        </p:txBody>
      </p:sp>
    </p:spTree>
    <p:extLst>
      <p:ext uri="{BB962C8B-B14F-4D97-AF65-F5344CB8AC3E}">
        <p14:creationId xmlns:p14="http://schemas.microsoft.com/office/powerpoint/2010/main" val="165629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56E3A-AAB4-4CC7-AFCC-3DE43EAC6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45B5EB-9123-43B8-8711-D4890E574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8F68E-DD28-4FAB-B62A-F731EE0DF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C03B9-8ADF-4F16-9286-6A802294E314}" type="datetimeFigureOut">
              <a:rPr lang="en-US" smtClean="0"/>
              <a:t>9/29/2021</a:t>
            </a:fld>
            <a:endParaRPr lang="en-US"/>
          </a:p>
        </p:txBody>
      </p:sp>
      <p:sp>
        <p:nvSpPr>
          <p:cNvPr id="5" name="Footer Placeholder 4">
            <a:extLst>
              <a:ext uri="{FF2B5EF4-FFF2-40B4-BE49-F238E27FC236}">
                <a16:creationId xmlns:a16="http://schemas.microsoft.com/office/drawing/2014/main" id="{8BF991F7-B0D0-4E24-A120-381FFA6FE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52075D-1404-4F43-8959-0D387221DC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EFF78-97FC-4FDE-A844-3762CECA8157}" type="slidenum">
              <a:rPr lang="en-US" smtClean="0"/>
              <a:t>‹#›</a:t>
            </a:fld>
            <a:endParaRPr lang="en-US"/>
          </a:p>
        </p:txBody>
      </p:sp>
    </p:spTree>
    <p:extLst>
      <p:ext uri="{BB962C8B-B14F-4D97-AF65-F5344CB8AC3E}">
        <p14:creationId xmlns:p14="http://schemas.microsoft.com/office/powerpoint/2010/main" val="210368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2e.ti.com/cfs-file/__key/communityserver-discussions-components-files/196/0143.slta054a.pdf"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2CEB8C-9379-4791-9F33-2C982637FE7D}"/>
              </a:ext>
            </a:extLst>
          </p:cNvPr>
          <p:cNvSpPr>
            <a:spLocks noGrp="1"/>
          </p:cNvSpPr>
          <p:nvPr>
            <p:ph type="subTitle" idx="1"/>
          </p:nvPr>
        </p:nvSpPr>
        <p:spPr>
          <a:xfrm>
            <a:off x="480060" y="148590"/>
            <a:ext cx="10973507" cy="6516161"/>
          </a:xfrm>
        </p:spPr>
        <p:txBody>
          <a:bodyPr>
            <a:normAutofit/>
          </a:bodyPr>
          <a:lstStyle/>
          <a:p>
            <a:pPr algn="l"/>
            <a:r>
              <a:rPr lang="en-US" sz="1800" b="0" i="0" dirty="0">
                <a:solidFill>
                  <a:srgbClr val="333333"/>
                </a:solidFill>
                <a:effectLst/>
                <a:latin typeface="custom"/>
              </a:rPr>
              <a:t>Hello </a:t>
            </a:r>
            <a:r>
              <a:rPr lang="en-US" sz="1800" b="0" i="0" dirty="0" err="1">
                <a:solidFill>
                  <a:srgbClr val="333333"/>
                </a:solidFill>
                <a:effectLst/>
                <a:latin typeface="custom"/>
              </a:rPr>
              <a:t>Lidong</a:t>
            </a:r>
            <a:r>
              <a:rPr lang="en-US" sz="1800" b="0" i="0" dirty="0">
                <a:solidFill>
                  <a:srgbClr val="333333"/>
                </a:solidFill>
                <a:effectLst/>
                <a:latin typeface="custom"/>
              </a:rPr>
              <a:t>,</a:t>
            </a:r>
          </a:p>
          <a:p>
            <a:pPr algn="l">
              <a:buFont typeface="+mj-lt"/>
              <a:buAutoNum type="arabicPeriod"/>
            </a:pPr>
            <a:r>
              <a:rPr lang="en-US" sz="1800" b="0" i="0" dirty="0">
                <a:solidFill>
                  <a:srgbClr val="333333"/>
                </a:solidFill>
                <a:effectLst/>
                <a:latin typeface="custom"/>
              </a:rPr>
              <a:t>What is the device (part number) on the bottom-right-image? It would be beneficial to know so we can take a look at the </a:t>
            </a:r>
            <a:r>
              <a:rPr lang="en-US" sz="1800" b="0" i="0" dirty="0" err="1">
                <a:solidFill>
                  <a:srgbClr val="333333"/>
                </a:solidFill>
                <a:effectLst/>
                <a:latin typeface="custom"/>
              </a:rPr>
              <a:t>ePOD</a:t>
            </a:r>
            <a:r>
              <a:rPr lang="en-US" sz="1800" b="0" i="0" dirty="0">
                <a:solidFill>
                  <a:srgbClr val="333333"/>
                </a:solidFill>
                <a:effectLst/>
                <a:latin typeface="custom"/>
              </a:rPr>
              <a:t> drawing which specifies material on bottom-right-corner of </a:t>
            </a:r>
            <a:r>
              <a:rPr lang="en-US" sz="1800" b="0" i="0" dirty="0" err="1">
                <a:solidFill>
                  <a:srgbClr val="333333"/>
                </a:solidFill>
                <a:effectLst/>
                <a:latin typeface="custom"/>
              </a:rPr>
              <a:t>ePOD</a:t>
            </a:r>
            <a:r>
              <a:rPr lang="en-US" sz="1800" b="0" i="0" dirty="0">
                <a:solidFill>
                  <a:srgbClr val="333333"/>
                </a:solidFill>
                <a:effectLst/>
                <a:latin typeface="custom"/>
              </a:rPr>
              <a:t>.</a:t>
            </a:r>
            <a:endParaRPr lang="en-US" sz="1800" dirty="0">
              <a:solidFill>
                <a:srgbClr val="FF0000"/>
              </a:solidFill>
              <a:latin typeface="custom"/>
            </a:endParaRPr>
          </a:p>
          <a:p>
            <a:pPr algn="l"/>
            <a:r>
              <a:rPr lang="en-US" sz="1800" b="0" i="0" dirty="0">
                <a:solidFill>
                  <a:srgbClr val="FF0000"/>
                </a:solidFill>
                <a:effectLst/>
                <a:latin typeface="custom"/>
              </a:rPr>
              <a:t>The bottom right image is from the part </a:t>
            </a:r>
            <a:r>
              <a:rPr lang="en-US" sz="1800" b="1" dirty="0">
                <a:solidFill>
                  <a:srgbClr val="FF0000"/>
                </a:solidFill>
              </a:rPr>
              <a:t>PTH12020WAZ. </a:t>
            </a:r>
            <a:r>
              <a:rPr lang="en-US" sz="1800" dirty="0">
                <a:solidFill>
                  <a:srgbClr val="FF0000"/>
                </a:solidFill>
              </a:rPr>
              <a:t>They seem to be of same type for </a:t>
            </a:r>
            <a:r>
              <a:rPr lang="en-MY" sz="1800" b="1" dirty="0">
                <a:solidFill>
                  <a:srgbClr val="FF0000"/>
                </a:solidFill>
              </a:rPr>
              <a:t>PTH05050WAZ, </a:t>
            </a:r>
            <a:r>
              <a:rPr lang="en-US" sz="1800" b="1" dirty="0">
                <a:solidFill>
                  <a:srgbClr val="FF0000"/>
                </a:solidFill>
              </a:rPr>
              <a:t>PTH12020WAZ and PTH08T241WAZ. </a:t>
            </a:r>
            <a:r>
              <a:rPr lang="en-US" sz="1800" dirty="0">
                <a:solidFill>
                  <a:srgbClr val="FF0000"/>
                </a:solidFill>
              </a:rPr>
              <a:t>But not sure why there are variations for the one on the left? What are the reason there is such differences in terms of functionality &amp; materials between the 2?</a:t>
            </a:r>
          </a:p>
          <a:p>
            <a:pPr algn="l"/>
            <a:endParaRPr lang="en-US" sz="1800" b="0" i="0" dirty="0">
              <a:solidFill>
                <a:srgbClr val="FF0000"/>
              </a:solidFill>
              <a:effectLst/>
              <a:latin typeface="custom"/>
            </a:endParaRPr>
          </a:p>
          <a:p>
            <a:pPr algn="l"/>
            <a:endParaRPr lang="en-US" sz="1800" b="0" i="0" dirty="0">
              <a:solidFill>
                <a:srgbClr val="FF0000"/>
              </a:solidFill>
              <a:effectLst/>
              <a:latin typeface="custom"/>
            </a:endParaRPr>
          </a:p>
          <a:p>
            <a:pPr algn="l"/>
            <a:endParaRPr lang="en-US" sz="1800" b="0" i="0" dirty="0">
              <a:solidFill>
                <a:srgbClr val="FF0000"/>
              </a:solidFill>
              <a:effectLst/>
              <a:latin typeface="custom"/>
            </a:endParaRPr>
          </a:p>
          <a:p>
            <a:pPr algn="l">
              <a:buFont typeface="+mj-lt"/>
              <a:buAutoNum type="arabicPeriod"/>
            </a:pPr>
            <a:r>
              <a:rPr lang="en-US" sz="1800" b="0" i="0" dirty="0">
                <a:solidFill>
                  <a:srgbClr val="333333"/>
                </a:solidFill>
                <a:effectLst/>
                <a:latin typeface="custom"/>
              </a:rPr>
              <a:t>Need info from #1 above</a:t>
            </a:r>
          </a:p>
          <a:p>
            <a:pPr algn="l">
              <a:buFont typeface="+mj-lt"/>
              <a:buAutoNum type="arabicPeriod"/>
            </a:pPr>
            <a:r>
              <a:rPr lang="en-US" sz="1800" b="0" i="0" dirty="0">
                <a:solidFill>
                  <a:srgbClr val="333333"/>
                </a:solidFill>
                <a:effectLst/>
                <a:latin typeface="custom"/>
              </a:rPr>
              <a:t>The blue is like a washer to maintain a stand-off height at a consistent level.</a:t>
            </a:r>
          </a:p>
          <a:p>
            <a:pPr algn="l">
              <a:buFont typeface="+mj-lt"/>
              <a:buAutoNum type="arabicPeriod"/>
            </a:pPr>
            <a:r>
              <a:rPr lang="en-US" sz="1800" b="0" i="0" dirty="0">
                <a:solidFill>
                  <a:srgbClr val="333333"/>
                </a:solidFill>
                <a:effectLst/>
                <a:latin typeface="custom"/>
              </a:rPr>
              <a:t>See attached file. It is an App Note for High Temperature Soldering Requirements for Plug-In-Products (PIP). I would recommend the following.</a:t>
            </a:r>
          </a:p>
          <a:p>
            <a:pPr algn="l"/>
            <a:r>
              <a:rPr lang="en-US" sz="1800" b="0" i="0" dirty="0">
                <a:solidFill>
                  <a:srgbClr val="FF0000"/>
                </a:solidFill>
                <a:effectLst/>
                <a:latin typeface="custom"/>
              </a:rPr>
              <a:t>The reason we ask is because some of the plates at these pins seem to be falling downward (but with connection) from the daughter board due to defective reflow process. So we would like to know more abou</a:t>
            </a:r>
            <a:r>
              <a:rPr lang="en-US" sz="1800" dirty="0">
                <a:solidFill>
                  <a:srgbClr val="FF0000"/>
                </a:solidFill>
                <a:latin typeface="custom"/>
              </a:rPr>
              <a:t>t these plates and whether</a:t>
            </a:r>
            <a:r>
              <a:rPr lang="en-US" sz="1800" b="0" i="0" dirty="0">
                <a:solidFill>
                  <a:srgbClr val="FF0000"/>
                </a:solidFill>
                <a:effectLst/>
                <a:latin typeface="custom"/>
              </a:rPr>
              <a:t> that is acceptable. (See circled in blue in image below)</a:t>
            </a:r>
            <a:endParaRPr lang="en-US" sz="1800" b="0" i="0" dirty="0">
              <a:solidFill>
                <a:srgbClr val="333333"/>
              </a:solidFill>
              <a:effectLst/>
              <a:latin typeface="custom"/>
            </a:endParaRPr>
          </a:p>
          <a:p>
            <a:pPr algn="l"/>
            <a:r>
              <a:rPr lang="en-US" sz="1800" b="0" i="0" dirty="0">
                <a:solidFill>
                  <a:srgbClr val="333333"/>
                </a:solidFill>
                <a:effectLst/>
                <a:latin typeface="custom"/>
              </a:rPr>
              <a:t>Thanks,</a:t>
            </a:r>
            <a:br>
              <a:rPr lang="en-US" sz="1800" b="0" i="0" dirty="0">
                <a:solidFill>
                  <a:srgbClr val="333333"/>
                </a:solidFill>
                <a:effectLst/>
                <a:latin typeface="custom"/>
              </a:rPr>
            </a:br>
            <a:r>
              <a:rPr lang="en-US" sz="1800" b="0" i="0" dirty="0">
                <a:solidFill>
                  <a:srgbClr val="333333"/>
                </a:solidFill>
                <a:effectLst/>
                <a:latin typeface="custom"/>
              </a:rPr>
              <a:t>Alejandro</a:t>
            </a:r>
          </a:p>
          <a:p>
            <a:pPr algn="l"/>
            <a:r>
              <a:rPr lang="en-US" sz="1800" b="0" i="0" u="none" strike="noStrike" dirty="0">
                <a:solidFill>
                  <a:srgbClr val="007C8C"/>
                </a:solidFill>
                <a:effectLst/>
                <a:latin typeface="custom"/>
                <a:hlinkClick r:id="rId2"/>
              </a:rPr>
              <a:t>0143.slta054a.pdf</a:t>
            </a:r>
            <a:endParaRPr lang="en-US" sz="1800" b="0" i="0" dirty="0">
              <a:solidFill>
                <a:srgbClr val="333333"/>
              </a:solidFill>
              <a:effectLst/>
              <a:latin typeface="custom"/>
            </a:endParaRPr>
          </a:p>
          <a:p>
            <a:endParaRPr lang="en-US" sz="1800" dirty="0"/>
          </a:p>
        </p:txBody>
      </p:sp>
      <p:pic>
        <p:nvPicPr>
          <p:cNvPr id="4" name="Picture 3">
            <a:extLst>
              <a:ext uri="{FF2B5EF4-FFF2-40B4-BE49-F238E27FC236}">
                <a16:creationId xmlns:a16="http://schemas.microsoft.com/office/drawing/2014/main" id="{D1063995-5F1B-4A63-8442-D5F20990A9B8}"/>
              </a:ext>
            </a:extLst>
          </p:cNvPr>
          <p:cNvPicPr>
            <a:picLocks noChangeAspect="1"/>
          </p:cNvPicPr>
          <p:nvPr/>
        </p:nvPicPr>
        <p:blipFill rotWithShape="1">
          <a:blip r:embed="rId3">
            <a:extLst>
              <a:ext uri="{28A0092B-C50C-407E-A947-70E740481C1C}">
                <a14:useLocalDpi xmlns:a14="http://schemas.microsoft.com/office/drawing/2010/main" val="0"/>
              </a:ext>
            </a:extLst>
          </a:blip>
          <a:srcRect l="11267" t="17102" r="30910" b="13650"/>
          <a:stretch/>
        </p:blipFill>
        <p:spPr>
          <a:xfrm rot="5400000">
            <a:off x="5773586" y="2038761"/>
            <a:ext cx="1544738" cy="1387457"/>
          </a:xfrm>
          <a:prstGeom prst="rect">
            <a:avLst/>
          </a:prstGeom>
        </p:spPr>
      </p:pic>
      <p:pic>
        <p:nvPicPr>
          <p:cNvPr id="5" name="Picture 4">
            <a:extLst>
              <a:ext uri="{FF2B5EF4-FFF2-40B4-BE49-F238E27FC236}">
                <a16:creationId xmlns:a16="http://schemas.microsoft.com/office/drawing/2014/main" id="{C5C5E75D-6E8D-4D1B-BC30-2870E1FBF9B6}"/>
              </a:ext>
            </a:extLst>
          </p:cNvPr>
          <p:cNvPicPr>
            <a:picLocks noChangeAspect="1"/>
          </p:cNvPicPr>
          <p:nvPr/>
        </p:nvPicPr>
        <p:blipFill rotWithShape="1">
          <a:blip r:embed="rId4">
            <a:extLst>
              <a:ext uri="{28A0092B-C50C-407E-A947-70E740481C1C}">
                <a14:useLocalDpi xmlns:a14="http://schemas.microsoft.com/office/drawing/2010/main" val="0"/>
              </a:ext>
            </a:extLst>
          </a:blip>
          <a:srcRect t="8708" b="22720"/>
          <a:stretch/>
        </p:blipFill>
        <p:spPr>
          <a:xfrm>
            <a:off x="7691827" y="1960120"/>
            <a:ext cx="3045303" cy="1566171"/>
          </a:xfrm>
          <a:prstGeom prst="rect">
            <a:avLst/>
          </a:prstGeom>
        </p:spPr>
      </p:pic>
      <p:sp>
        <p:nvSpPr>
          <p:cNvPr id="6" name="Subtitle 2">
            <a:extLst>
              <a:ext uri="{FF2B5EF4-FFF2-40B4-BE49-F238E27FC236}">
                <a16:creationId xmlns:a16="http://schemas.microsoft.com/office/drawing/2014/main" id="{0B438398-7C9F-4E0C-B920-590F66CDE632}"/>
              </a:ext>
            </a:extLst>
          </p:cNvPr>
          <p:cNvSpPr txBox="1">
            <a:spLocks/>
          </p:cNvSpPr>
          <p:nvPr/>
        </p:nvSpPr>
        <p:spPr>
          <a:xfrm>
            <a:off x="5265822" y="3073683"/>
            <a:ext cx="3886351" cy="546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b="1" dirty="0">
                <a:solidFill>
                  <a:srgbClr val="FF0000"/>
                </a:solidFill>
              </a:rPr>
              <a:t>PTH05050WAZ</a:t>
            </a:r>
            <a:endParaRPr lang="en-US" b="1" dirty="0">
              <a:solidFill>
                <a:srgbClr val="FF0000"/>
              </a:solidFill>
            </a:endParaRPr>
          </a:p>
        </p:txBody>
      </p:sp>
      <p:sp>
        <p:nvSpPr>
          <p:cNvPr id="7" name="Subtitle 2">
            <a:extLst>
              <a:ext uri="{FF2B5EF4-FFF2-40B4-BE49-F238E27FC236}">
                <a16:creationId xmlns:a16="http://schemas.microsoft.com/office/drawing/2014/main" id="{65E7E4EA-DD6C-4237-93D5-3D6C151A608A}"/>
              </a:ext>
            </a:extLst>
          </p:cNvPr>
          <p:cNvSpPr txBox="1">
            <a:spLocks/>
          </p:cNvSpPr>
          <p:nvPr/>
        </p:nvSpPr>
        <p:spPr>
          <a:xfrm>
            <a:off x="8115721" y="3063984"/>
            <a:ext cx="5406259" cy="531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0000"/>
                </a:solidFill>
              </a:rPr>
              <a:t>PTH12020WAZ</a:t>
            </a:r>
          </a:p>
        </p:txBody>
      </p:sp>
      <p:sp>
        <p:nvSpPr>
          <p:cNvPr id="8" name="TextBox 7">
            <a:extLst>
              <a:ext uri="{FF2B5EF4-FFF2-40B4-BE49-F238E27FC236}">
                <a16:creationId xmlns:a16="http://schemas.microsoft.com/office/drawing/2014/main" id="{2B71D922-4F0D-4477-895E-02F1736B3308}"/>
              </a:ext>
            </a:extLst>
          </p:cNvPr>
          <p:cNvSpPr txBox="1"/>
          <p:nvPr/>
        </p:nvSpPr>
        <p:spPr>
          <a:xfrm>
            <a:off x="549356" y="1960120"/>
            <a:ext cx="4770670" cy="1446550"/>
          </a:xfrm>
          <a:prstGeom prst="rect">
            <a:avLst/>
          </a:prstGeom>
          <a:noFill/>
        </p:spPr>
        <p:txBody>
          <a:bodyPr wrap="square" rtlCol="0">
            <a:spAutoFit/>
          </a:bodyPr>
          <a:lstStyle/>
          <a:p>
            <a:r>
              <a:rPr lang="en-US" sz="1400" b="0" i="0" u="sng" dirty="0">
                <a:solidFill>
                  <a:srgbClr val="FF0000"/>
                </a:solidFill>
                <a:effectLst/>
                <a:latin typeface="custom"/>
              </a:rPr>
              <a:t>+ Previous Questions:</a:t>
            </a:r>
          </a:p>
          <a:p>
            <a:r>
              <a:rPr lang="en-US" sz="1400" b="0" i="0" dirty="0">
                <a:solidFill>
                  <a:srgbClr val="FF0000"/>
                </a:solidFill>
                <a:effectLst/>
                <a:latin typeface="custom"/>
              </a:rPr>
              <a:t>1. How it is attached to the daughter PCB (the nickel plate blue color?)</a:t>
            </a:r>
            <a:br>
              <a:rPr lang="en-US" sz="1400" dirty="0">
                <a:solidFill>
                  <a:srgbClr val="FF0000"/>
                </a:solidFill>
              </a:rPr>
            </a:br>
            <a:r>
              <a:rPr lang="en-US" sz="1400" b="0" i="0" dirty="0">
                <a:solidFill>
                  <a:srgbClr val="FF0000"/>
                </a:solidFill>
                <a:effectLst/>
                <a:latin typeface="custom"/>
              </a:rPr>
              <a:t>2. What is the material of the plate? (</a:t>
            </a:r>
            <a:r>
              <a:rPr lang="en-US" sz="1400" b="0" i="0" dirty="0" err="1">
                <a:solidFill>
                  <a:srgbClr val="FF0000"/>
                </a:solidFill>
                <a:effectLst/>
                <a:latin typeface="custom"/>
              </a:rPr>
              <a:t>cus</a:t>
            </a:r>
            <a:r>
              <a:rPr lang="en-US" sz="1400" b="0" i="0" dirty="0">
                <a:solidFill>
                  <a:srgbClr val="FF0000"/>
                </a:solidFill>
                <a:effectLst/>
                <a:latin typeface="custom"/>
              </a:rPr>
              <a:t> we are not quite sure if that is nickel)</a:t>
            </a:r>
          </a:p>
          <a:p>
            <a:endParaRPr lang="en-US" dirty="0"/>
          </a:p>
        </p:txBody>
      </p:sp>
      <p:pic>
        <p:nvPicPr>
          <p:cNvPr id="10" name="Picture 9">
            <a:extLst>
              <a:ext uri="{FF2B5EF4-FFF2-40B4-BE49-F238E27FC236}">
                <a16:creationId xmlns:a16="http://schemas.microsoft.com/office/drawing/2014/main" id="{4C83F19F-241D-4670-868B-BDB607214738}"/>
              </a:ext>
            </a:extLst>
          </p:cNvPr>
          <p:cNvPicPr>
            <a:picLocks noChangeAspect="1"/>
          </p:cNvPicPr>
          <p:nvPr/>
        </p:nvPicPr>
        <p:blipFill>
          <a:blip r:embed="rId5"/>
          <a:stretch>
            <a:fillRect/>
          </a:stretch>
        </p:blipFill>
        <p:spPr>
          <a:xfrm>
            <a:off x="6153724" y="5061517"/>
            <a:ext cx="3076205" cy="1603234"/>
          </a:xfrm>
          <a:prstGeom prst="rect">
            <a:avLst/>
          </a:prstGeom>
        </p:spPr>
      </p:pic>
      <p:pic>
        <p:nvPicPr>
          <p:cNvPr id="12" name="Picture 11">
            <a:extLst>
              <a:ext uri="{FF2B5EF4-FFF2-40B4-BE49-F238E27FC236}">
                <a16:creationId xmlns:a16="http://schemas.microsoft.com/office/drawing/2014/main" id="{8FBECA2A-8F00-4A20-BE5A-7B3B8BBB381A}"/>
              </a:ext>
            </a:extLst>
          </p:cNvPr>
          <p:cNvPicPr>
            <a:picLocks noChangeAspect="1"/>
          </p:cNvPicPr>
          <p:nvPr/>
        </p:nvPicPr>
        <p:blipFill>
          <a:blip r:embed="rId6"/>
          <a:stretch>
            <a:fillRect/>
          </a:stretch>
        </p:blipFill>
        <p:spPr>
          <a:xfrm>
            <a:off x="9260606" y="5108546"/>
            <a:ext cx="2007058" cy="1603235"/>
          </a:xfrm>
          <a:prstGeom prst="rect">
            <a:avLst/>
          </a:prstGeom>
        </p:spPr>
      </p:pic>
      <p:sp>
        <p:nvSpPr>
          <p:cNvPr id="13" name="TextBox 12">
            <a:extLst>
              <a:ext uri="{FF2B5EF4-FFF2-40B4-BE49-F238E27FC236}">
                <a16:creationId xmlns:a16="http://schemas.microsoft.com/office/drawing/2014/main" id="{88CE51EC-8ACB-44C5-AFEB-5F1E8AE8928B}"/>
              </a:ext>
            </a:extLst>
          </p:cNvPr>
          <p:cNvSpPr txBox="1"/>
          <p:nvPr/>
        </p:nvSpPr>
        <p:spPr>
          <a:xfrm>
            <a:off x="10077253" y="5863134"/>
            <a:ext cx="1319754" cy="338554"/>
          </a:xfrm>
          <a:prstGeom prst="rect">
            <a:avLst/>
          </a:prstGeom>
          <a:noFill/>
        </p:spPr>
        <p:txBody>
          <a:bodyPr wrap="square" rtlCol="0">
            <a:spAutoFit/>
          </a:bodyPr>
          <a:lstStyle/>
          <a:p>
            <a:r>
              <a:rPr lang="en-MY" sz="1600" dirty="0">
                <a:solidFill>
                  <a:srgbClr val="FF0000"/>
                </a:solidFill>
              </a:rPr>
              <a:t>Acceptable?</a:t>
            </a:r>
            <a:endParaRPr lang="en-US" sz="1600" dirty="0">
              <a:solidFill>
                <a:srgbClr val="FF0000"/>
              </a:solidFill>
            </a:endParaRPr>
          </a:p>
        </p:txBody>
      </p:sp>
      <p:sp>
        <p:nvSpPr>
          <p:cNvPr id="14" name="TextBox 13">
            <a:extLst>
              <a:ext uri="{FF2B5EF4-FFF2-40B4-BE49-F238E27FC236}">
                <a16:creationId xmlns:a16="http://schemas.microsoft.com/office/drawing/2014/main" id="{81114584-809B-43EF-89C3-46C61DA43E3E}"/>
              </a:ext>
            </a:extLst>
          </p:cNvPr>
          <p:cNvSpPr txBox="1"/>
          <p:nvPr/>
        </p:nvSpPr>
        <p:spPr>
          <a:xfrm>
            <a:off x="10585755" y="5624934"/>
            <a:ext cx="1319754" cy="338554"/>
          </a:xfrm>
          <a:prstGeom prst="rect">
            <a:avLst/>
          </a:prstGeom>
          <a:noFill/>
        </p:spPr>
        <p:txBody>
          <a:bodyPr wrap="square" rtlCol="0">
            <a:spAutoFit/>
          </a:bodyPr>
          <a:lstStyle/>
          <a:p>
            <a:r>
              <a:rPr lang="en-MY" sz="1600" dirty="0">
                <a:solidFill>
                  <a:srgbClr val="FF0000"/>
                </a:solidFill>
              </a:rPr>
              <a:t>Gap</a:t>
            </a:r>
            <a:endParaRPr lang="en-US" sz="1600" dirty="0">
              <a:solidFill>
                <a:srgbClr val="FF0000"/>
              </a:solidFill>
            </a:endParaRPr>
          </a:p>
        </p:txBody>
      </p:sp>
      <p:sp>
        <p:nvSpPr>
          <p:cNvPr id="15" name="Subtitle 2">
            <a:extLst>
              <a:ext uri="{FF2B5EF4-FFF2-40B4-BE49-F238E27FC236}">
                <a16:creationId xmlns:a16="http://schemas.microsoft.com/office/drawing/2014/main" id="{2F96B21D-6F08-436F-9DCD-881E08AFF581}"/>
              </a:ext>
            </a:extLst>
          </p:cNvPr>
          <p:cNvSpPr txBox="1">
            <a:spLocks/>
          </p:cNvSpPr>
          <p:nvPr/>
        </p:nvSpPr>
        <p:spPr>
          <a:xfrm>
            <a:off x="6096000" y="5043055"/>
            <a:ext cx="3886351" cy="546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b="1" dirty="0">
                <a:solidFill>
                  <a:srgbClr val="FF0000"/>
                </a:solidFill>
              </a:rPr>
              <a:t>PTH05050WAZ</a:t>
            </a:r>
            <a:endParaRPr lang="en-US" b="1" dirty="0">
              <a:solidFill>
                <a:srgbClr val="FF0000"/>
              </a:solidFill>
            </a:endParaRPr>
          </a:p>
        </p:txBody>
      </p:sp>
      <p:sp>
        <p:nvSpPr>
          <p:cNvPr id="16" name="Subtitle 2">
            <a:extLst>
              <a:ext uri="{FF2B5EF4-FFF2-40B4-BE49-F238E27FC236}">
                <a16:creationId xmlns:a16="http://schemas.microsoft.com/office/drawing/2014/main" id="{68D7C286-9ACD-4A88-9981-B2D7071B6856}"/>
              </a:ext>
            </a:extLst>
          </p:cNvPr>
          <p:cNvSpPr txBox="1">
            <a:spLocks/>
          </p:cNvSpPr>
          <p:nvPr/>
        </p:nvSpPr>
        <p:spPr>
          <a:xfrm>
            <a:off x="9214478" y="6230604"/>
            <a:ext cx="3886351" cy="5466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b="1" dirty="0">
                <a:solidFill>
                  <a:srgbClr val="FF0000"/>
                </a:solidFill>
              </a:rPr>
              <a:t>PTH05050WAZ</a:t>
            </a:r>
            <a:endParaRPr lang="en-US" b="1" dirty="0">
              <a:solidFill>
                <a:srgbClr val="FF0000"/>
              </a:solidFill>
            </a:endParaRPr>
          </a:p>
        </p:txBody>
      </p:sp>
      <p:cxnSp>
        <p:nvCxnSpPr>
          <p:cNvPr id="18" name="Straight Arrow Connector 17">
            <a:extLst>
              <a:ext uri="{FF2B5EF4-FFF2-40B4-BE49-F238E27FC236}">
                <a16:creationId xmlns:a16="http://schemas.microsoft.com/office/drawing/2014/main" id="{1777B8A5-9DC1-4E88-BA25-59D9899C7EC6}"/>
              </a:ext>
            </a:extLst>
          </p:cNvPr>
          <p:cNvCxnSpPr>
            <a:cxnSpLocks/>
          </p:cNvCxnSpPr>
          <p:nvPr/>
        </p:nvCxnSpPr>
        <p:spPr>
          <a:xfrm flipH="1" flipV="1">
            <a:off x="10067826" y="5615326"/>
            <a:ext cx="642656" cy="155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73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7BEC14-0DFF-4810-874A-4ACCBBADFE47}"/>
              </a:ext>
            </a:extLst>
          </p:cNvPr>
          <p:cNvPicPr>
            <a:picLocks noChangeAspect="1"/>
          </p:cNvPicPr>
          <p:nvPr/>
        </p:nvPicPr>
        <p:blipFill rotWithShape="1">
          <a:blip r:embed="rId2">
            <a:extLst>
              <a:ext uri="{28A0092B-C50C-407E-A947-70E740481C1C}">
                <a14:useLocalDpi xmlns:a14="http://schemas.microsoft.com/office/drawing/2010/main" val="0"/>
              </a:ext>
            </a:extLst>
          </a:blip>
          <a:srcRect l="11267" t="17102" r="30910" b="13650"/>
          <a:stretch/>
        </p:blipFill>
        <p:spPr>
          <a:xfrm rot="5400000">
            <a:off x="-102249" y="322473"/>
            <a:ext cx="4066978" cy="3652889"/>
          </a:xfrm>
          <a:prstGeom prst="rect">
            <a:avLst/>
          </a:prstGeom>
        </p:spPr>
      </p:pic>
      <p:pic>
        <p:nvPicPr>
          <p:cNvPr id="5" name="Picture 4">
            <a:extLst>
              <a:ext uri="{FF2B5EF4-FFF2-40B4-BE49-F238E27FC236}">
                <a16:creationId xmlns:a16="http://schemas.microsoft.com/office/drawing/2014/main" id="{4CFDA5B3-326E-4B93-BADB-952EBADDB060}"/>
              </a:ext>
            </a:extLst>
          </p:cNvPr>
          <p:cNvPicPr>
            <a:picLocks noChangeAspect="1"/>
          </p:cNvPicPr>
          <p:nvPr/>
        </p:nvPicPr>
        <p:blipFill rotWithShape="1">
          <a:blip r:embed="rId3">
            <a:extLst>
              <a:ext uri="{28A0092B-C50C-407E-A947-70E740481C1C}">
                <a14:useLocalDpi xmlns:a14="http://schemas.microsoft.com/office/drawing/2010/main" val="0"/>
              </a:ext>
            </a:extLst>
          </a:blip>
          <a:srcRect t="8708" b="22720"/>
          <a:stretch/>
        </p:blipFill>
        <p:spPr>
          <a:xfrm>
            <a:off x="3870524" y="115428"/>
            <a:ext cx="7907936" cy="4066978"/>
          </a:xfrm>
          <a:prstGeom prst="rect">
            <a:avLst/>
          </a:prstGeom>
        </p:spPr>
      </p:pic>
      <p:sp>
        <p:nvSpPr>
          <p:cNvPr id="8" name="Subtitle 2">
            <a:extLst>
              <a:ext uri="{FF2B5EF4-FFF2-40B4-BE49-F238E27FC236}">
                <a16:creationId xmlns:a16="http://schemas.microsoft.com/office/drawing/2014/main" id="{1F503CAA-7DDD-4D82-AFD0-5E984FB8821E}"/>
              </a:ext>
            </a:extLst>
          </p:cNvPr>
          <p:cNvSpPr txBox="1">
            <a:spLocks/>
          </p:cNvSpPr>
          <p:nvPr/>
        </p:nvSpPr>
        <p:spPr>
          <a:xfrm>
            <a:off x="459404" y="5945374"/>
            <a:ext cx="3886351" cy="9126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b="1" dirty="0"/>
              <a:t>0950-5085(U809, U811) – </a:t>
            </a:r>
            <a:r>
              <a:rPr lang="en-MY" b="1" dirty="0">
                <a:solidFill>
                  <a:srgbClr val="FF0000"/>
                </a:solidFill>
              </a:rPr>
              <a:t>PTH05050WAZ</a:t>
            </a:r>
            <a:endParaRPr lang="en-US" b="1" dirty="0">
              <a:solidFill>
                <a:srgbClr val="FF0000"/>
              </a:solidFill>
            </a:endParaRPr>
          </a:p>
        </p:txBody>
      </p:sp>
      <p:sp>
        <p:nvSpPr>
          <p:cNvPr id="9" name="Subtitle 2">
            <a:extLst>
              <a:ext uri="{FF2B5EF4-FFF2-40B4-BE49-F238E27FC236}">
                <a16:creationId xmlns:a16="http://schemas.microsoft.com/office/drawing/2014/main" id="{8833D75C-885F-4B68-BD2A-C66E7170393B}"/>
              </a:ext>
            </a:extLst>
          </p:cNvPr>
          <p:cNvSpPr txBox="1">
            <a:spLocks/>
          </p:cNvSpPr>
          <p:nvPr/>
        </p:nvSpPr>
        <p:spPr>
          <a:xfrm>
            <a:off x="5121362" y="6211342"/>
            <a:ext cx="5406259" cy="531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MY" b="1" dirty="0"/>
              <a:t>0950-5084(U813) – </a:t>
            </a:r>
            <a:r>
              <a:rPr lang="en-US" b="1" dirty="0">
                <a:solidFill>
                  <a:srgbClr val="FF0000"/>
                </a:solidFill>
              </a:rPr>
              <a:t>PTH12020WAZ</a:t>
            </a:r>
          </a:p>
        </p:txBody>
      </p:sp>
      <p:pic>
        <p:nvPicPr>
          <p:cNvPr id="10" name="Picture 9">
            <a:extLst>
              <a:ext uri="{FF2B5EF4-FFF2-40B4-BE49-F238E27FC236}">
                <a16:creationId xmlns:a16="http://schemas.microsoft.com/office/drawing/2014/main" id="{472192E4-DE42-4312-B072-20F4892855E2}"/>
              </a:ext>
            </a:extLst>
          </p:cNvPr>
          <p:cNvPicPr>
            <a:picLocks noChangeAspect="1"/>
          </p:cNvPicPr>
          <p:nvPr/>
        </p:nvPicPr>
        <p:blipFill>
          <a:blip r:embed="rId4"/>
          <a:stretch>
            <a:fillRect/>
          </a:stretch>
        </p:blipFill>
        <p:spPr>
          <a:xfrm>
            <a:off x="6321081" y="3028847"/>
            <a:ext cx="3335109" cy="3059972"/>
          </a:xfrm>
          <a:prstGeom prst="rect">
            <a:avLst/>
          </a:prstGeom>
        </p:spPr>
      </p:pic>
      <p:pic>
        <p:nvPicPr>
          <p:cNvPr id="12" name="Picture 11">
            <a:extLst>
              <a:ext uri="{FF2B5EF4-FFF2-40B4-BE49-F238E27FC236}">
                <a16:creationId xmlns:a16="http://schemas.microsoft.com/office/drawing/2014/main" id="{1D67A0E9-D06A-4B7A-B1B2-F3D3772F4D46}"/>
              </a:ext>
            </a:extLst>
          </p:cNvPr>
          <p:cNvPicPr>
            <a:picLocks noChangeAspect="1"/>
          </p:cNvPicPr>
          <p:nvPr/>
        </p:nvPicPr>
        <p:blipFill>
          <a:blip r:embed="rId5"/>
          <a:stretch>
            <a:fillRect/>
          </a:stretch>
        </p:blipFill>
        <p:spPr>
          <a:xfrm>
            <a:off x="783670" y="3820856"/>
            <a:ext cx="2295140" cy="2124518"/>
          </a:xfrm>
          <a:prstGeom prst="rect">
            <a:avLst/>
          </a:prstGeom>
        </p:spPr>
      </p:pic>
    </p:spTree>
    <p:extLst>
      <p:ext uri="{BB962C8B-B14F-4D97-AF65-F5344CB8AC3E}">
        <p14:creationId xmlns:p14="http://schemas.microsoft.com/office/powerpoint/2010/main" val="289245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274</Words>
  <Application>Microsoft Office PowerPoint</Application>
  <PresentationFormat>Widescreen</PresentationFormat>
  <Paragraphs>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custom</vt: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 Sheng Sim</dc:creator>
  <cp:lastModifiedBy>Kai Sheng Sim</cp:lastModifiedBy>
  <cp:revision>5</cp:revision>
  <dcterms:created xsi:type="dcterms:W3CDTF">2021-09-29T02:49:44Z</dcterms:created>
  <dcterms:modified xsi:type="dcterms:W3CDTF">2021-09-29T03:48:31Z</dcterms:modified>
</cp:coreProperties>
</file>