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-384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EA054C-44F5-4049-9F50-AEE4A0851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452A8FA7-EB85-4556-92F2-65C6C15DC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CD345F-DDD1-43E4-843A-2A832B2B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935BCC-2958-4E1E-AE9A-A4C41157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6478AE-9A1A-4926-8B89-B68FFC5C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5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BC033-51FA-495C-9A9F-C12E1F2A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A10AE2-9BC4-4F68-B039-47B487B57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63E912-3E71-40B4-971E-37312894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C816F3-1143-4C16-8CAD-FEA32BD09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2DC0A-AE77-48A6-9233-5F981D70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0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B81AD0-09EB-4F8B-9C01-BACF2F0E5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D5D585-DA6F-4206-9FE8-757A79FB3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8CCD6C-7D32-4741-9A87-EA62D032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0906B5-DA8A-48F1-8FD6-FE2BB3CBC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72CC60-9F9C-4348-BA65-B42CDF7A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3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26E7BB-1CC8-4CA7-AF85-EEBA521C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36C938-9045-442C-8402-456241223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2FDE7F-28AA-476D-9075-204FE2A7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9B5690-CF8F-4F87-BBF8-8B0B3EC6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3994C0-3ED5-41E3-A0F9-66CB40A7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96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5197D-F6BB-4DF4-A0FB-86C4FDF7E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3C866E-64BA-4CAA-87C0-048EDD334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B6EEA0-C156-46DA-8375-E84A2941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FE804C-513D-4EBE-8202-FAA7BFED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AD7257-5B90-47B2-8668-55D963E6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4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6FF28-E957-4810-9CBB-7E2D64AD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3EBFA5-5602-4CF9-96D6-F35297424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21288D-D06B-4D1E-AFC3-7D103CB11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11852A-057C-4793-9263-3433A8E3B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63C8D-08D5-48FF-AB45-E54D200D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28E264-AB16-48B9-967C-3C1EB004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16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0A679-A694-407F-9914-30BDDEF8A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A6247F-8D61-4C94-8763-0EBB63D3A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3EB0F1-78E8-4226-8754-34EC0F3B8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26AE54-D9BA-408A-9343-AB4EA0884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50C48B-E4BD-4CCC-8785-2B24F1010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D0BEA7-420D-40BA-A544-C79E80ED8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2BF5DA-1AD9-4612-AC30-4BAB0541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9289A3-A3AA-4022-810F-98338285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93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2548C-C7F2-47D9-A8AA-C4396B40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4A6839-63AC-4C02-880E-7DCC27DDB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77D6BC-F23B-4596-AEC8-B39706F3C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CEE798-D3E5-4D24-898A-08A5F0AA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45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9728DB-C519-4D3D-8D29-B65A4F68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608591-12BB-433C-AAFC-306F170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3821CC-B800-4A0F-891E-C389B425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89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4288C5-30B3-420E-B641-847DB81C2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D7C05-FDF8-4708-8CAD-38A4ACA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9A8B7F-82B0-4104-B436-5CCAF2393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30655-7607-4239-94A7-B3D547D7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BC4F4-293F-44D5-B193-69AA5B0C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6F0E85-7EF9-4B88-A981-FAC9488A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79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EAE09-A1CD-4A9E-8028-EFBF6746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B17CC7-3141-4C1B-B06E-0F7BAC0D5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0326A2-9496-4FA8-A5CF-76E115730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7D3041-A99D-419D-A432-CD26A6DE4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4E112A-1322-447A-A7D0-15E69B36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479EF6-1A48-46E3-87AB-237DED35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3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00FE55B-C3E1-421D-B3D2-BD669A35A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6D4E1A-BFE6-407E-8531-C51AACD61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BE4481-9944-4109-9397-D634D2714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ECF2-7E8F-4C0C-9E35-13E2F62B5B80}" type="datetimeFigureOut">
              <a:rPr kumimoji="1" lang="ja-JP" altLang="en-US" smtClean="0"/>
              <a:t>2018/2/21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26AF5-E86F-4D39-AACB-5CFFFAAED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6AD8FD-8032-437B-921E-B99EB6C1A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B53E9-FBAD-4254-884A-DDDE80C018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08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C643B6-19A2-4D5F-B7B0-51E460F383F9}"/>
              </a:ext>
            </a:extLst>
          </p:cNvPr>
          <p:cNvSpPr txBox="1"/>
          <p:nvPr/>
        </p:nvSpPr>
        <p:spPr>
          <a:xfrm>
            <a:off x="162232" y="95864"/>
            <a:ext cx="3427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TLV62090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EVM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Test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Result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CA217A-0789-451E-B4A4-551A2D26B782}"/>
              </a:ext>
            </a:extLst>
          </p:cNvPr>
          <p:cNvSpPr/>
          <p:nvPr/>
        </p:nvSpPr>
        <p:spPr>
          <a:xfrm>
            <a:off x="162232" y="604372"/>
            <a:ext cx="1155890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■Overview</a:t>
            </a:r>
            <a:endParaRPr lang="en-US" altLang="ja-JP" sz="1600" b="1" dirty="0"/>
          </a:p>
          <a:p>
            <a:r>
              <a:rPr lang="ja-JP" altLang="en-US" sz="1400" dirty="0"/>
              <a:t>　</a:t>
            </a:r>
            <a:r>
              <a:rPr lang="en-US" altLang="ja-JP" sz="1400" dirty="0"/>
              <a:t>In the evaluation board of TLV 62090, the SW waveforms exceeding the absolute maximum rating</a:t>
            </a:r>
            <a:r>
              <a:rPr lang="ja-JP" altLang="en-US" sz="1400" dirty="0"/>
              <a:t> </a:t>
            </a:r>
            <a:r>
              <a:rPr lang="en-US" altLang="ja-JP" sz="1400" dirty="0"/>
              <a:t>are observed at the time of power</a:t>
            </a:r>
          </a:p>
          <a:p>
            <a:r>
              <a:rPr lang="en-US" altLang="ja-JP" sz="1400" dirty="0"/>
              <a:t>    supply ON and OFF. </a:t>
            </a:r>
          </a:p>
          <a:p>
            <a:endParaRPr lang="en-US" altLang="ja-JP" sz="1400" dirty="0"/>
          </a:p>
          <a:p>
            <a:r>
              <a:rPr lang="en-US" altLang="ja-JP" sz="1600" b="1" dirty="0"/>
              <a:t>■Question</a:t>
            </a:r>
          </a:p>
          <a:p>
            <a:r>
              <a:rPr lang="en-US" altLang="ja-JP" sz="1400" dirty="0"/>
              <a:t>   1, Why is it below the absolute maximum rating?</a:t>
            </a:r>
          </a:p>
          <a:p>
            <a:r>
              <a:rPr lang="en-US" altLang="ja-JP" sz="1400" dirty="0"/>
              <a:t>   2, Is this behavior normal?</a:t>
            </a:r>
          </a:p>
          <a:p>
            <a:r>
              <a:rPr lang="en-US" altLang="ja-JP" sz="1400" dirty="0"/>
              <a:t>   3, Could you please point out if there is a problem?</a:t>
            </a:r>
          </a:p>
          <a:p>
            <a:endParaRPr lang="en-US" altLang="ja-JP" sz="1400" dirty="0"/>
          </a:p>
          <a:p>
            <a:r>
              <a:rPr lang="en-US" altLang="ja-JP" sz="1600" b="1" dirty="0"/>
              <a:t>■Absolute Maximum Ratings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6A312D5-A4D5-48B6-BA08-AE04D861D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551" y="2943474"/>
            <a:ext cx="7377071" cy="1965721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7B7DCC-6BC2-4C30-B92F-0038A2BDA80C}"/>
              </a:ext>
            </a:extLst>
          </p:cNvPr>
          <p:cNvSpPr/>
          <p:nvPr/>
        </p:nvSpPr>
        <p:spPr>
          <a:xfrm>
            <a:off x="2016688" y="3741979"/>
            <a:ext cx="4244003" cy="5383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FF19323-8735-468E-AC8F-5BEB29072EB8}"/>
              </a:ext>
            </a:extLst>
          </p:cNvPr>
          <p:cNvSpPr txBox="1"/>
          <p:nvPr/>
        </p:nvSpPr>
        <p:spPr>
          <a:xfrm>
            <a:off x="1407269" y="5523034"/>
            <a:ext cx="6590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I’m talking about absolute maximum rating of SW voltage</a:t>
            </a:r>
            <a:endParaRPr kumimoji="1" lang="ja-JP" altLang="en-US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B4D5DB3-E915-443C-A5AC-0585E068C27F}"/>
              </a:ext>
            </a:extLst>
          </p:cNvPr>
          <p:cNvCxnSpPr>
            <a:cxnSpLocks/>
            <a:stCxn id="9" idx="0"/>
            <a:endCxn id="8" idx="2"/>
          </p:cNvCxnSpPr>
          <p:nvPr/>
        </p:nvCxnSpPr>
        <p:spPr>
          <a:xfrm flipH="1" flipV="1">
            <a:off x="4138690" y="4280296"/>
            <a:ext cx="563712" cy="12427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72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CA217A-0789-451E-B4A4-551A2D26B782}"/>
              </a:ext>
            </a:extLst>
          </p:cNvPr>
          <p:cNvSpPr/>
          <p:nvPr/>
        </p:nvSpPr>
        <p:spPr>
          <a:xfrm>
            <a:off x="169606" y="110369"/>
            <a:ext cx="115589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■</a:t>
            </a:r>
            <a:r>
              <a:rPr lang="en-US" altLang="ja-JP" sz="1600" b="1" dirty="0"/>
              <a:t>Measurement Points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2D9FAA2-57DA-4BC8-806C-6FD061E566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5" y="448923"/>
            <a:ext cx="3619565" cy="271467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E1CDFC6-CFC5-447A-A06C-933D201A82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232" y="453581"/>
            <a:ext cx="3613355" cy="2710016"/>
          </a:xfrm>
          <a:prstGeom prst="rect">
            <a:avLst/>
          </a:prstGeom>
        </p:spPr>
      </p:pic>
      <p:sp>
        <p:nvSpPr>
          <p:cNvPr id="13" name="テキスト ボックス 6">
            <a:extLst>
              <a:ext uri="{FF2B5EF4-FFF2-40B4-BE49-F238E27FC236}">
                <a16:creationId xmlns:a16="http://schemas.microsoft.com/office/drawing/2014/main" id="{72EA48FD-8318-46D4-8A06-282D1B6D46DB}"/>
              </a:ext>
            </a:extLst>
          </p:cNvPr>
          <p:cNvSpPr txBox="1"/>
          <p:nvPr/>
        </p:nvSpPr>
        <p:spPr>
          <a:xfrm>
            <a:off x="543843" y="522917"/>
            <a:ext cx="1295547" cy="230832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/>
              <a:t>Measurement</a:t>
            </a:r>
            <a:r>
              <a:rPr kumimoji="1" lang="en-US" altLang="ja-JP" sz="900" b="1" baseline="0"/>
              <a:t> Point</a:t>
            </a:r>
            <a:endParaRPr kumimoji="1" lang="ja-JP" altLang="en-US" sz="900" b="1"/>
          </a:p>
        </p:txBody>
      </p:sp>
      <p:sp>
        <p:nvSpPr>
          <p:cNvPr id="14" name="テキスト ボックス 5">
            <a:extLst>
              <a:ext uri="{FF2B5EF4-FFF2-40B4-BE49-F238E27FC236}">
                <a16:creationId xmlns:a16="http://schemas.microsoft.com/office/drawing/2014/main" id="{3075D251-6D9E-45A9-B309-35DC1A621528}"/>
              </a:ext>
            </a:extLst>
          </p:cNvPr>
          <p:cNvSpPr txBox="1"/>
          <p:nvPr/>
        </p:nvSpPr>
        <p:spPr>
          <a:xfrm>
            <a:off x="4807924" y="522917"/>
            <a:ext cx="1462260" cy="246221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b="1" dirty="0"/>
              <a:t>Active</a:t>
            </a:r>
            <a:r>
              <a:rPr kumimoji="1" lang="en-US" altLang="ja-JP" sz="1000" b="1" baseline="0" dirty="0"/>
              <a:t> Probe</a:t>
            </a:r>
            <a:r>
              <a:rPr kumimoji="1" lang="en-US" altLang="ja-JP" sz="1000" b="1" dirty="0"/>
              <a:t>(P6205)</a:t>
            </a:r>
            <a:endParaRPr kumimoji="1" lang="ja-JP" altLang="en-US" sz="1000" b="1" dirty="0"/>
          </a:p>
        </p:txBody>
      </p:sp>
      <p:sp>
        <p:nvSpPr>
          <p:cNvPr id="15" name="テキスト ボックス 10">
            <a:extLst>
              <a:ext uri="{FF2B5EF4-FFF2-40B4-BE49-F238E27FC236}">
                <a16:creationId xmlns:a16="http://schemas.microsoft.com/office/drawing/2014/main" id="{730D5934-994F-48BA-820E-3EE5D370F6D8}"/>
              </a:ext>
            </a:extLst>
          </p:cNvPr>
          <p:cNvSpPr txBox="1"/>
          <p:nvPr/>
        </p:nvSpPr>
        <p:spPr>
          <a:xfrm>
            <a:off x="2380639" y="1436928"/>
            <a:ext cx="601447" cy="246221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/>
              <a:t>SW pin</a:t>
            </a:r>
            <a:endParaRPr kumimoji="1" lang="ja-JP" altLang="en-US" sz="1000"/>
          </a:p>
        </p:txBody>
      </p:sp>
      <p:sp>
        <p:nvSpPr>
          <p:cNvPr id="16" name="テキスト ボックス 7">
            <a:extLst>
              <a:ext uri="{FF2B5EF4-FFF2-40B4-BE49-F238E27FC236}">
                <a16:creationId xmlns:a16="http://schemas.microsoft.com/office/drawing/2014/main" id="{A6867C74-01C7-43D0-8155-012757435AA0}"/>
              </a:ext>
            </a:extLst>
          </p:cNvPr>
          <p:cNvSpPr txBox="1"/>
          <p:nvPr/>
        </p:nvSpPr>
        <p:spPr>
          <a:xfrm>
            <a:off x="730700" y="1976807"/>
            <a:ext cx="607859" cy="25391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/>
              <a:t>CN pin</a:t>
            </a:r>
            <a:endParaRPr kumimoji="1" lang="ja-JP" altLang="en-US" sz="100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B63B5EA-08A1-4342-8C08-97CFF3CC80CC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1338559" y="2082663"/>
            <a:ext cx="343063" cy="2110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1DBC0991-6CEF-4D74-8441-3ABA584F0EFA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1338559" y="2103765"/>
            <a:ext cx="343063" cy="12695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B7C805E-2557-4C07-AAEC-FFCDBEBF40FA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2005780" y="1560039"/>
            <a:ext cx="374859" cy="6235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E64A29A7-CFC5-4A22-9FC0-EB6D6696AC6B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2005781" y="1436929"/>
            <a:ext cx="374858" cy="1231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5AB6FEA-7918-4B73-9396-D52221AFC19D}"/>
              </a:ext>
            </a:extLst>
          </p:cNvPr>
          <p:cNvSpPr/>
          <p:nvPr/>
        </p:nvSpPr>
        <p:spPr>
          <a:xfrm>
            <a:off x="1034629" y="3846180"/>
            <a:ext cx="8909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○ </a:t>
            </a:r>
            <a:r>
              <a:rPr lang="en-US" altLang="ja-JP" dirty="0"/>
              <a:t>Output Voltage</a:t>
            </a:r>
            <a:r>
              <a:rPr lang="ja-JP" altLang="en-US" dirty="0"/>
              <a:t>　</a:t>
            </a:r>
            <a:r>
              <a:rPr lang="en-US" altLang="ja-JP" dirty="0"/>
              <a:t>:</a:t>
            </a:r>
            <a:r>
              <a:rPr lang="ja-JP" altLang="en-US" dirty="0"/>
              <a:t>　</a:t>
            </a:r>
            <a:r>
              <a:rPr lang="en-US" altLang="ja-JP" dirty="0"/>
              <a:t>1.8V</a:t>
            </a:r>
          </a:p>
          <a:p>
            <a:r>
              <a:rPr lang="ja-JP" altLang="en-US" dirty="0"/>
              <a:t>○ </a:t>
            </a:r>
            <a:r>
              <a:rPr lang="en-US" altLang="ja-JP" dirty="0"/>
              <a:t>They changed the constants of the evaluation board as follows.</a:t>
            </a:r>
            <a:endParaRPr lang="ja-JP" altLang="en-US" dirty="0"/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410518FD-CE8F-4EBD-8753-76B577C45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02087"/>
              </p:ext>
            </p:extLst>
          </p:nvPr>
        </p:nvGraphicFramePr>
        <p:xfrm>
          <a:off x="1480923" y="4622968"/>
          <a:ext cx="2159000" cy="668655"/>
        </p:xfrm>
        <a:graphic>
          <a:graphicData uri="http://schemas.openxmlformats.org/drawingml/2006/table">
            <a:tbl>
              <a:tblPr/>
              <a:tblGrid>
                <a:gridCol w="789414">
                  <a:extLst>
                    <a:ext uri="{9D8B030D-6E8A-4147-A177-3AD203B41FA5}">
                      <a16:colId xmlns:a16="http://schemas.microsoft.com/office/drawing/2014/main" val="4163293182"/>
                    </a:ext>
                  </a:extLst>
                </a:gridCol>
                <a:gridCol w="1369586">
                  <a:extLst>
                    <a:ext uri="{9D8B030D-6E8A-4147-A177-3AD203B41FA5}">
                      <a16:colId xmlns:a16="http://schemas.microsoft.com/office/drawing/2014/main" val="3966999124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150k</a:t>
                      </a:r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3885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120k</a:t>
                      </a:r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72295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L1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MEKK2016T1R0M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517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5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D496BC65-85C4-4FDF-BBBC-F6E95E10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93597"/>
              </p:ext>
            </p:extLst>
          </p:nvPr>
        </p:nvGraphicFramePr>
        <p:xfrm>
          <a:off x="556591" y="338555"/>
          <a:ext cx="11092071" cy="6305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2">
                  <a:extLst>
                    <a:ext uri="{9D8B030D-6E8A-4147-A177-3AD203B41FA5}">
                      <a16:colId xmlns:a16="http://schemas.microsoft.com/office/drawing/2014/main" val="2188087608"/>
                    </a:ext>
                  </a:extLst>
                </a:gridCol>
                <a:gridCol w="4651513">
                  <a:extLst>
                    <a:ext uri="{9D8B030D-6E8A-4147-A177-3AD203B41FA5}">
                      <a16:colId xmlns:a16="http://schemas.microsoft.com/office/drawing/2014/main" val="1174166128"/>
                    </a:ext>
                  </a:extLst>
                </a:gridCol>
                <a:gridCol w="4603806">
                  <a:extLst>
                    <a:ext uri="{9D8B030D-6E8A-4147-A177-3AD203B41FA5}">
                      <a16:colId xmlns:a16="http://schemas.microsoft.com/office/drawing/2014/main" val="739346490"/>
                    </a:ext>
                  </a:extLst>
                </a:gridCol>
              </a:tblGrid>
              <a:tr h="494704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Overall waveform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Expanded waveform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419381"/>
                  </a:ext>
                </a:extLst>
              </a:tr>
              <a:tr h="2905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Condition : Power 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ON</a:t>
                      </a:r>
                    </a:p>
                    <a:p>
                      <a:pPr algn="ctr"/>
                      <a:r>
                        <a:rPr kumimoji="1" lang="en-US" altLang="ja-JP" dirty="0" err="1"/>
                        <a:t>Iout</a:t>
                      </a:r>
                      <a:r>
                        <a:rPr kumimoji="1" lang="en-US" altLang="ja-JP" dirty="0"/>
                        <a:t>=1A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CH.3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 err="1"/>
                        <a:t>Iout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CH.1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SW pin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2782956"/>
                  </a:ext>
                </a:extLst>
              </a:tr>
              <a:tr h="2905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Condition : Power 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OFF</a:t>
                      </a:r>
                    </a:p>
                    <a:p>
                      <a:pPr algn="ctr"/>
                      <a:r>
                        <a:rPr kumimoji="1" lang="en-US" altLang="ja-JP" dirty="0" err="1"/>
                        <a:t>Iout</a:t>
                      </a:r>
                      <a:r>
                        <a:rPr kumimoji="1" lang="en-US" altLang="ja-JP" dirty="0"/>
                        <a:t>=1A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CH.3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 err="1"/>
                        <a:t>Iout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CH.1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SW pin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702958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A14F69-DA2D-48C4-ABE3-F2A51F586826}"/>
              </a:ext>
            </a:extLst>
          </p:cNvPr>
          <p:cNvSpPr/>
          <p:nvPr/>
        </p:nvSpPr>
        <p:spPr>
          <a:xfrm>
            <a:off x="114765" y="0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■Waveform</a:t>
            </a:r>
            <a:endParaRPr lang="ja-JP" altLang="en-US" sz="16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07F1657-600A-4F38-9D6C-C5C3D3382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671" y="791329"/>
            <a:ext cx="3664013" cy="274800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85BAF24-14BA-4CED-9159-0C950A463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34" y="886247"/>
            <a:ext cx="3664013" cy="2748009"/>
          </a:xfrm>
          <a:prstGeom prst="rect">
            <a:avLst/>
          </a:prstGeom>
        </p:spPr>
      </p:pic>
      <p:sp>
        <p:nvSpPr>
          <p:cNvPr id="11" name="円/楕円 53">
            <a:extLst>
              <a:ext uri="{FF2B5EF4-FFF2-40B4-BE49-F238E27FC236}">
                <a16:creationId xmlns:a16="http://schemas.microsoft.com/office/drawing/2014/main" id="{D9618759-97E3-429B-9757-E9DA319256C0}"/>
              </a:ext>
            </a:extLst>
          </p:cNvPr>
          <p:cNvSpPr/>
          <p:nvPr/>
        </p:nvSpPr>
        <p:spPr>
          <a:xfrm>
            <a:off x="4055165" y="2520716"/>
            <a:ext cx="365760" cy="61804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2" name="テキスト ボックス 35">
            <a:extLst>
              <a:ext uri="{FF2B5EF4-FFF2-40B4-BE49-F238E27FC236}">
                <a16:creationId xmlns:a16="http://schemas.microsoft.com/office/drawing/2014/main" id="{EA018EBB-1C01-4210-B712-F8063DE37DEF}"/>
              </a:ext>
            </a:extLst>
          </p:cNvPr>
          <p:cNvSpPr txBox="1"/>
          <p:nvPr/>
        </p:nvSpPr>
        <p:spPr>
          <a:xfrm>
            <a:off x="9358373" y="1854222"/>
            <a:ext cx="1243330" cy="18107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>
                <a:solidFill>
                  <a:schemeClr val="bg1"/>
                </a:solidFill>
              </a:rPr>
              <a:t>-580mV</a:t>
            </a:r>
            <a:r>
              <a:rPr kumimoji="1" lang="en-US" altLang="ja-JP" sz="1100" baseline="0">
                <a:solidFill>
                  <a:schemeClr val="bg1"/>
                </a:solidFill>
              </a:rPr>
              <a:t> / </a:t>
            </a:r>
            <a:r>
              <a:rPr kumimoji="1" lang="en-US" altLang="ja-JP" sz="1100">
                <a:solidFill>
                  <a:schemeClr val="bg1"/>
                </a:solidFill>
              </a:rPr>
              <a:t>497ns</a:t>
            </a:r>
            <a:endParaRPr kumimoji="1" lang="ja-JP" altLang="en-US" sz="1100">
              <a:solidFill>
                <a:schemeClr val="bg1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D58933F-9EF2-4007-B3E3-BC8D77B0D2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98" y="3863787"/>
            <a:ext cx="3664013" cy="274800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BDBB75B-A3D5-4FC2-A4F8-29B12114EC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121" y="3895664"/>
            <a:ext cx="3664013" cy="2748009"/>
          </a:xfrm>
          <a:prstGeom prst="rect">
            <a:avLst/>
          </a:prstGeom>
        </p:spPr>
      </p:pic>
      <p:sp>
        <p:nvSpPr>
          <p:cNvPr id="15" name="テキスト ボックス 38">
            <a:extLst>
              <a:ext uri="{FF2B5EF4-FFF2-40B4-BE49-F238E27FC236}">
                <a16:creationId xmlns:a16="http://schemas.microsoft.com/office/drawing/2014/main" id="{AE95E19A-C470-4399-92B2-0A4AF3CFF620}"/>
              </a:ext>
            </a:extLst>
          </p:cNvPr>
          <p:cNvSpPr txBox="1"/>
          <p:nvPr/>
        </p:nvSpPr>
        <p:spPr>
          <a:xfrm>
            <a:off x="9563012" y="5015126"/>
            <a:ext cx="1243330" cy="17999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>
                <a:solidFill>
                  <a:schemeClr val="bg1"/>
                </a:solidFill>
              </a:rPr>
              <a:t>-560mV</a:t>
            </a:r>
            <a:r>
              <a:rPr kumimoji="1" lang="en-US" altLang="ja-JP" sz="1100" baseline="0">
                <a:solidFill>
                  <a:schemeClr val="bg1"/>
                </a:solidFill>
              </a:rPr>
              <a:t> / 432</a:t>
            </a:r>
            <a:r>
              <a:rPr kumimoji="1" lang="en-US" altLang="ja-JP" sz="1100">
                <a:solidFill>
                  <a:schemeClr val="bg1"/>
                </a:solidFill>
              </a:rPr>
              <a:t>ns</a:t>
            </a:r>
            <a:endParaRPr kumimoji="1" lang="ja-JP" altLang="en-US" sz="1100">
              <a:solidFill>
                <a:schemeClr val="bg1"/>
              </a:solidFill>
            </a:endParaRPr>
          </a:p>
        </p:txBody>
      </p:sp>
      <p:sp>
        <p:nvSpPr>
          <p:cNvPr id="16" name="円/楕円 53">
            <a:extLst>
              <a:ext uri="{FF2B5EF4-FFF2-40B4-BE49-F238E27FC236}">
                <a16:creationId xmlns:a16="http://schemas.microsoft.com/office/drawing/2014/main" id="{F89BAEB4-CD5C-4628-A218-6803C5579DA0}"/>
              </a:ext>
            </a:extLst>
          </p:cNvPr>
          <p:cNvSpPr/>
          <p:nvPr/>
        </p:nvSpPr>
        <p:spPr>
          <a:xfrm>
            <a:off x="9159935" y="1786087"/>
            <a:ext cx="1592580" cy="3252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" name="テキスト ボックス 43">
            <a:extLst>
              <a:ext uri="{FF2B5EF4-FFF2-40B4-BE49-F238E27FC236}">
                <a16:creationId xmlns:a16="http://schemas.microsoft.com/office/drawing/2014/main" id="{0C66CB30-590A-41FC-9EDC-D9D4BE2C6C10}"/>
              </a:ext>
            </a:extLst>
          </p:cNvPr>
          <p:cNvSpPr txBox="1"/>
          <p:nvPr/>
        </p:nvSpPr>
        <p:spPr>
          <a:xfrm>
            <a:off x="9847478" y="2217264"/>
            <a:ext cx="1566387" cy="23420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>
                <a:solidFill>
                  <a:srgbClr val="FF0000"/>
                </a:solidFill>
              </a:rPr>
              <a:t>It below -0.3 V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47">
            <a:extLst>
              <a:ext uri="{FF2B5EF4-FFF2-40B4-BE49-F238E27FC236}">
                <a16:creationId xmlns:a16="http://schemas.microsoft.com/office/drawing/2014/main" id="{0B34C297-72D2-485B-B4C4-76D3C486F3B9}"/>
              </a:ext>
            </a:extLst>
          </p:cNvPr>
          <p:cNvSpPr txBox="1"/>
          <p:nvPr/>
        </p:nvSpPr>
        <p:spPr>
          <a:xfrm>
            <a:off x="9849892" y="5340411"/>
            <a:ext cx="1566387" cy="23420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>
                <a:solidFill>
                  <a:srgbClr val="FF0000"/>
                </a:solidFill>
              </a:rPr>
              <a:t>It below -0.3 V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22" name="円/楕円 53">
            <a:extLst>
              <a:ext uri="{FF2B5EF4-FFF2-40B4-BE49-F238E27FC236}">
                <a16:creationId xmlns:a16="http://schemas.microsoft.com/office/drawing/2014/main" id="{5FD4905E-85A5-4AF5-8DF0-2AB181552D6E}"/>
              </a:ext>
            </a:extLst>
          </p:cNvPr>
          <p:cNvSpPr/>
          <p:nvPr/>
        </p:nvSpPr>
        <p:spPr>
          <a:xfrm>
            <a:off x="9421724" y="4931367"/>
            <a:ext cx="1592580" cy="3252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7C54567-7AA7-444D-A0E9-84B0FB1AFE9D}"/>
              </a:ext>
            </a:extLst>
          </p:cNvPr>
          <p:cNvCxnSpPr>
            <a:cxnSpLocks/>
            <a:stCxn id="22" idx="4"/>
          </p:cNvCxnSpPr>
          <p:nvPr/>
        </p:nvCxnSpPr>
        <p:spPr>
          <a:xfrm flipH="1">
            <a:off x="8961120" y="5256652"/>
            <a:ext cx="1256894" cy="70682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FE727B7-1E01-4796-AA02-1272E38F72BC}"/>
              </a:ext>
            </a:extLst>
          </p:cNvPr>
          <p:cNvCxnSpPr>
            <a:cxnSpLocks/>
          </p:cNvCxnSpPr>
          <p:nvPr/>
        </p:nvCxnSpPr>
        <p:spPr>
          <a:xfrm flipH="1">
            <a:off x="9421724" y="2111372"/>
            <a:ext cx="428168" cy="71523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1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D496BC65-85C4-4FDF-BBBC-F6E95E10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33755"/>
              </p:ext>
            </p:extLst>
          </p:nvPr>
        </p:nvGraphicFramePr>
        <p:xfrm>
          <a:off x="556591" y="338555"/>
          <a:ext cx="11092071" cy="492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2">
                  <a:extLst>
                    <a:ext uri="{9D8B030D-6E8A-4147-A177-3AD203B41FA5}">
                      <a16:colId xmlns:a16="http://schemas.microsoft.com/office/drawing/2014/main" val="2188087608"/>
                    </a:ext>
                  </a:extLst>
                </a:gridCol>
                <a:gridCol w="4651513">
                  <a:extLst>
                    <a:ext uri="{9D8B030D-6E8A-4147-A177-3AD203B41FA5}">
                      <a16:colId xmlns:a16="http://schemas.microsoft.com/office/drawing/2014/main" val="1174166128"/>
                    </a:ext>
                  </a:extLst>
                </a:gridCol>
                <a:gridCol w="4603806">
                  <a:extLst>
                    <a:ext uri="{9D8B030D-6E8A-4147-A177-3AD203B41FA5}">
                      <a16:colId xmlns:a16="http://schemas.microsoft.com/office/drawing/2014/main" val="739346490"/>
                    </a:ext>
                  </a:extLst>
                </a:gridCol>
              </a:tblGrid>
              <a:tr h="716642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Overall waveform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Expanded waveform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419381"/>
                  </a:ext>
                </a:extLst>
              </a:tr>
              <a:tr h="42085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Load response	</a:t>
                      </a:r>
                    </a:p>
                    <a:p>
                      <a:pPr algn="ctr"/>
                      <a:r>
                        <a:rPr kumimoji="1" lang="en-US" altLang="ja-JP" dirty="0" err="1"/>
                        <a:t>Iout</a:t>
                      </a:r>
                      <a:r>
                        <a:rPr kumimoji="1" lang="en-US" altLang="ja-JP" dirty="0"/>
                        <a:t>=0A⇔1A	</a:t>
                      </a:r>
                    </a:p>
                    <a:p>
                      <a:pPr algn="ctr"/>
                      <a:r>
                        <a:rPr kumimoji="1" lang="en-US" altLang="ja-JP" dirty="0"/>
                        <a:t>	</a:t>
                      </a:r>
                    </a:p>
                    <a:p>
                      <a:pPr algn="ctr"/>
                      <a:r>
                        <a:rPr kumimoji="1" lang="en-US" altLang="ja-JP" dirty="0"/>
                        <a:t>CH.3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 err="1"/>
                        <a:t>Iout</a:t>
                      </a:r>
                      <a:r>
                        <a:rPr kumimoji="1" lang="en-US" altLang="ja-JP" dirty="0"/>
                        <a:t>	</a:t>
                      </a:r>
                    </a:p>
                    <a:p>
                      <a:pPr algn="ctr"/>
                      <a:r>
                        <a:rPr kumimoji="1" lang="en-US" altLang="ja-JP" dirty="0"/>
                        <a:t>CH.1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CN pin	</a:t>
                      </a: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2782956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A14F69-DA2D-48C4-ABE3-F2A51F586826}"/>
              </a:ext>
            </a:extLst>
          </p:cNvPr>
          <p:cNvSpPr/>
          <p:nvPr/>
        </p:nvSpPr>
        <p:spPr>
          <a:xfrm>
            <a:off x="114765" y="0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■Waveform</a:t>
            </a:r>
            <a:endParaRPr lang="ja-JP" altLang="en-US" sz="1600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DA8EA868-8156-4CD2-962F-81A605BA3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407" y="1660542"/>
            <a:ext cx="4030414" cy="302281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F1B918F-32D1-4534-B192-A7595E301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825" y="1660542"/>
            <a:ext cx="4030414" cy="3022810"/>
          </a:xfrm>
          <a:prstGeom prst="rect">
            <a:avLst/>
          </a:prstGeom>
        </p:spPr>
      </p:pic>
      <p:sp>
        <p:nvSpPr>
          <p:cNvPr id="20" name="テキスト ボックス 30">
            <a:extLst>
              <a:ext uri="{FF2B5EF4-FFF2-40B4-BE49-F238E27FC236}">
                <a16:creationId xmlns:a16="http://schemas.microsoft.com/office/drawing/2014/main" id="{30150E1B-7ECB-443E-8801-9B4F48104BE4}"/>
              </a:ext>
            </a:extLst>
          </p:cNvPr>
          <p:cNvSpPr txBox="1"/>
          <p:nvPr/>
        </p:nvSpPr>
        <p:spPr>
          <a:xfrm>
            <a:off x="9458530" y="2801159"/>
            <a:ext cx="1378614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>
                <a:solidFill>
                  <a:schemeClr val="bg1"/>
                </a:solidFill>
              </a:rPr>
              <a:t>-640mV</a:t>
            </a:r>
            <a:r>
              <a:rPr kumimoji="1" lang="en-US" altLang="ja-JP" sz="1100" baseline="0">
                <a:solidFill>
                  <a:schemeClr val="bg1"/>
                </a:solidFill>
              </a:rPr>
              <a:t> / 1.08</a:t>
            </a:r>
            <a:r>
              <a:rPr kumimoji="1" lang="en-US" altLang="ja-JP" sz="1100">
                <a:solidFill>
                  <a:schemeClr val="bg1"/>
                </a:solidFill>
              </a:rPr>
              <a:t>ns</a:t>
            </a:r>
            <a:endParaRPr kumimoji="1" lang="ja-JP" altLang="en-US" sz="1100">
              <a:solidFill>
                <a:schemeClr val="bg1"/>
              </a:solidFill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7A1910F-22BA-4A8C-88D4-79186C2AF5AE}"/>
              </a:ext>
            </a:extLst>
          </p:cNvPr>
          <p:cNvCxnSpPr>
            <a:cxnSpLocks/>
          </p:cNvCxnSpPr>
          <p:nvPr/>
        </p:nvCxnSpPr>
        <p:spPr>
          <a:xfrm flipH="1">
            <a:off x="8802094" y="3065719"/>
            <a:ext cx="1304014" cy="106100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53">
            <a:extLst>
              <a:ext uri="{FF2B5EF4-FFF2-40B4-BE49-F238E27FC236}">
                <a16:creationId xmlns:a16="http://schemas.microsoft.com/office/drawing/2014/main" id="{4BEC17BF-BE7F-421A-AB56-F4801AEBC8C5}"/>
              </a:ext>
            </a:extLst>
          </p:cNvPr>
          <p:cNvSpPr/>
          <p:nvPr/>
        </p:nvSpPr>
        <p:spPr>
          <a:xfrm>
            <a:off x="9309818" y="2740434"/>
            <a:ext cx="1592580" cy="3252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254483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109</Words>
  <Application>Microsoft Office PowerPoint</Application>
  <PresentationFormat>ワイド画面</PresentationFormat>
  <Paragraphs>51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Manabu Ito</dc:creator>
  <cp:lastModifiedBy>Manabu Ito</cp:lastModifiedBy>
  <cp:revision>5</cp:revision>
  <dcterms:created xsi:type="dcterms:W3CDTF">2018-02-21T08:19:01Z</dcterms:created>
  <dcterms:modified xsi:type="dcterms:W3CDTF">2018-02-21T08:59:57Z</dcterms:modified>
</cp:coreProperties>
</file>