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9">
  <p:sldMasterIdLst>
    <p:sldMasterId id="2147483648" r:id="rId4"/>
    <p:sldMasterId id="2147484240" r:id="rId5"/>
  </p:sldMasterIdLst>
  <p:notesMasterIdLst>
    <p:notesMasterId r:id="rId9"/>
  </p:notesMasterIdLst>
  <p:handoutMasterIdLst>
    <p:handoutMasterId r:id="rId10"/>
  </p:handoutMasterIdLst>
  <p:sldIdLst>
    <p:sldId id="256" r:id="rId6"/>
    <p:sldId id="582" r:id="rId7"/>
    <p:sldId id="581" r:id="rId8"/>
  </p:sldIdLst>
  <p:sldSz cx="9144000" cy="6858000" type="screen4x3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7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3">
          <p15:clr>
            <a:srgbClr val="A4A3A4"/>
          </p15:clr>
        </p15:guide>
        <p15:guide id="3" orient="horz" pos="2932">
          <p15:clr>
            <a:srgbClr val="A4A3A4"/>
          </p15:clr>
        </p15:guide>
        <p15:guide id="4" pos="221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AAAA"/>
    <a:srgbClr val="0000FF"/>
    <a:srgbClr val="D09E00"/>
    <a:srgbClr val="CC0066"/>
    <a:srgbClr val="DE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9" autoAdjust="0"/>
    <p:restoredTop sz="89294" autoAdjust="0"/>
  </p:normalViewPr>
  <p:slideViewPr>
    <p:cSldViewPr snapToGrid="0">
      <p:cViewPr varScale="1">
        <p:scale>
          <a:sx n="67" d="100"/>
          <a:sy n="67" d="100"/>
        </p:scale>
        <p:origin x="1204" y="40"/>
      </p:cViewPr>
      <p:guideLst>
        <p:guide orient="horz" pos="2160"/>
        <p:guide pos="287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61" d="100"/>
          <a:sy n="61" d="100"/>
        </p:scale>
        <p:origin x="-3206" y="-96"/>
      </p:cViewPr>
      <p:guideLst>
        <p:guide orient="horz" pos="3024"/>
        <p:guide pos="2303"/>
        <p:guide orient="horz" pos="2932"/>
        <p:guide pos="221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3043649" cy="464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16" tIns="46209" rIns="92416" bIns="46209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 dirty="0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7929" y="2"/>
            <a:ext cx="3043649" cy="464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16" tIns="46209" rIns="92416" bIns="46209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en-US" dirty="0"/>
          </a:p>
        </p:txBody>
      </p:sp>
      <p:sp>
        <p:nvSpPr>
          <p:cNvPr id="1228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42724"/>
            <a:ext cx="3043649" cy="464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16" tIns="46209" rIns="92416" bIns="46209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 dirty="0"/>
          </a:p>
        </p:txBody>
      </p:sp>
      <p:sp>
        <p:nvSpPr>
          <p:cNvPr id="1228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7929" y="8842724"/>
            <a:ext cx="3043649" cy="464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16" tIns="46209" rIns="92416" bIns="46209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D2E9F385-6282-46BC-860B-29423146F2B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0848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3043649" cy="464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16" tIns="46209" rIns="92416" bIns="46209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 dirty="0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7929" y="2"/>
            <a:ext cx="3043649" cy="464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16" tIns="46209" rIns="92416" bIns="46209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en-US" dirty="0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2616" y="4422132"/>
            <a:ext cx="5617870" cy="4188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16" tIns="46209" rIns="92416" bIns="462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18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42724"/>
            <a:ext cx="3043649" cy="464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16" tIns="46209" rIns="92416" bIns="46209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 dirty="0"/>
          </a:p>
        </p:txBody>
      </p:sp>
      <p:sp>
        <p:nvSpPr>
          <p:cNvPr id="1218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7929" y="8842724"/>
            <a:ext cx="3043649" cy="464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16" tIns="46209" rIns="92416" bIns="46209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35537F48-1BC7-4F83-809B-20563A5423A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4998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943100"/>
            <a:ext cx="8458200" cy="1470025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3698875"/>
            <a:ext cx="8458200" cy="148590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6038850"/>
            <a:ext cx="2133600" cy="206375"/>
          </a:xfrm>
        </p:spPr>
        <p:txBody>
          <a:bodyPr/>
          <a:lstStyle>
            <a:lvl1pPr>
              <a:defRPr/>
            </a:lvl1pPr>
          </a:lstStyle>
          <a:p>
            <a:fld id="{573FC18A-F3BC-4B56-AA84-C38A47C8F75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101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D67D21-E084-4AAF-BFB2-013F7097D53D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5" y="1048468"/>
            <a:ext cx="8467725" cy="4945932"/>
          </a:xfrm>
        </p:spPr>
        <p:txBody>
          <a:bodyPr/>
          <a:lstStyle>
            <a:lvl1pPr>
              <a:spcBef>
                <a:spcPts val="800"/>
              </a:spcBef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b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800" b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800" b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800" b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80430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06E1C8-F337-4C5B-B24A-B077C2C4F2F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2714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5F9AFB-8F45-4FD8-8B83-C625F24107B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6036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050FCC-FE5D-4164-BC7D-CDFFA34D1A1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0819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3" y="142875"/>
            <a:ext cx="2141537" cy="5735638"/>
          </a:xfrm>
        </p:spPr>
        <p:txBody>
          <a:bodyPr vert="eaVer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1775" y="142875"/>
            <a:ext cx="6275388" cy="57356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A5CA86-74D5-4FE9-B30C-BDD41B52A9A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9538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943109"/>
            <a:ext cx="8458200" cy="1470025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3698878"/>
            <a:ext cx="8458200" cy="148590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5919903"/>
            <a:ext cx="2133600" cy="20637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A23CF-AA30-4A18-B744-605C3E9DBF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6687D7-76F0-8040-93B6-084C7529F854}"/>
              </a:ext>
            </a:extLst>
          </p:cNvPr>
          <p:cNvSpPr txBox="1"/>
          <p:nvPr/>
        </p:nvSpPr>
        <p:spPr>
          <a:xfrm>
            <a:off x="4705816" y="637354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27" descr="ti_logo_powerpoint_1_lin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29362" y="6376352"/>
            <a:ext cx="1562364" cy="257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978829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943109"/>
            <a:ext cx="8458200" cy="1470025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3698878"/>
            <a:ext cx="8458200" cy="148590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73F1F293-7B5B-6248-AEF0-BCB7B73543E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5919903"/>
            <a:ext cx="2133600" cy="20637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A23CF-AA30-4A18-B744-605C3E9DBF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27" descr="ti_logo_powerpoint_1_lin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29362" y="6376352"/>
            <a:ext cx="1562364" cy="257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054306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3698878"/>
            <a:ext cx="8458200" cy="148590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943109"/>
            <a:ext cx="8458200" cy="1470025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7815B5F2-A5A7-1E49-BC30-BA3F7599617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5919903"/>
            <a:ext cx="2133600" cy="20637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3BA23CF-AA30-4A18-B744-605C3E9DBF0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27" descr="ti_logo_powerpoint_1_lin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29362" y="6376352"/>
            <a:ext cx="1562364" cy="257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668762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943109"/>
            <a:ext cx="8458200" cy="1470025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3698878"/>
            <a:ext cx="8458200" cy="148590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73F1F293-7B5B-6248-AEF0-BCB7B73543E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5919903"/>
            <a:ext cx="2133600" cy="20637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A23CF-AA30-4A18-B744-605C3E9DBF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5" descr="A picture containing drawing, cup&#10;&#10;Description automatically generated">
            <a:extLst>
              <a:ext uri="{FF2B5EF4-FFF2-40B4-BE49-F238E27FC236}">
                <a16:creationId xmlns:a16="http://schemas.microsoft.com/office/drawing/2014/main" id="{7CC34E39-7310-7442-846F-66689DD005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869" y="6376901"/>
            <a:ext cx="1563597" cy="25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5697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9" y="1048477"/>
            <a:ext cx="8467725" cy="4945932"/>
          </a:xfrm>
        </p:spPr>
        <p:txBody>
          <a:bodyPr/>
          <a:lstStyle>
            <a:lvl1pPr>
              <a:spcBef>
                <a:spcPts val="667"/>
              </a:spcBef>
              <a:defRPr/>
            </a:lvl1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7888F-6AF7-4263-B69D-592D8C33BA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5" name="Picture 27" descr="ti_logo_powerpoint_1_lin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9362" y="6376352"/>
            <a:ext cx="1562364" cy="257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34127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elected_powerpoint_bg_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0" y="6324600"/>
            <a:ext cx="8804275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grpSp>
        <p:nvGrpSpPr>
          <p:cNvPr id="6" name="Group 18"/>
          <p:cNvGrpSpPr>
            <a:grpSpLocks/>
          </p:cNvGrpSpPr>
          <p:nvPr userDrawn="1"/>
        </p:nvGrpSpPr>
        <p:grpSpPr bwMode="auto">
          <a:xfrm>
            <a:off x="-7938" y="6323013"/>
            <a:ext cx="8815388" cy="466725"/>
            <a:chOff x="-7620" y="6323077"/>
            <a:chExt cx="8814816" cy="466344"/>
          </a:xfrm>
        </p:grpSpPr>
        <p:cxnSp>
          <p:nvCxnSpPr>
            <p:cNvPr id="7" name="Straight Connector 6"/>
            <p:cNvCxnSpPr/>
            <p:nvPr userDrawn="1"/>
          </p:nvCxnSpPr>
          <p:spPr>
            <a:xfrm>
              <a:off x="-7620" y="6789421"/>
              <a:ext cx="8814816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 userDrawn="1"/>
          </p:nvCxnSpPr>
          <p:spPr>
            <a:xfrm>
              <a:off x="-7620" y="6324663"/>
              <a:ext cx="8814816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 userDrawn="1"/>
          </p:nvCxnSpPr>
          <p:spPr>
            <a:xfrm rot="16200000">
              <a:off x="8570849" y="6556249"/>
              <a:ext cx="466344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10" name="Picture 27" descr="ti_logo_powerpoint_1_lin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438" y="6440488"/>
            <a:ext cx="187483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31"/>
          <p:cNvSpPr txBox="1">
            <a:spLocks noChangeArrowheads="1"/>
          </p:cNvSpPr>
          <p:nvPr userDrawn="1"/>
        </p:nvSpPr>
        <p:spPr bwMode="auto">
          <a:xfrm>
            <a:off x="314325" y="6038850"/>
            <a:ext cx="2533650" cy="2159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800" dirty="0"/>
              <a:t>TI Confidential – NDA Restrictions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943100"/>
            <a:ext cx="8458200" cy="1470025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3698875"/>
            <a:ext cx="8458200" cy="148590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6038850"/>
            <a:ext cx="2133600" cy="206375"/>
          </a:xfrm>
        </p:spPr>
        <p:txBody>
          <a:bodyPr/>
          <a:lstStyle>
            <a:lvl1pPr>
              <a:defRPr/>
            </a:lvl1pPr>
          </a:lstStyle>
          <a:p>
            <a:fld id="{31BBBEA8-93AA-4542-8B70-BBA06A4383A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5964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3376" y="1185864"/>
            <a:ext cx="4157663" cy="4692651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185864"/>
            <a:ext cx="4157662" cy="4692651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548F6-AAA9-4A8D-A869-511B3DFE32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27" descr="ti_logo_powerpoint_1_lin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9362" y="6376352"/>
            <a:ext cx="1562364" cy="257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743851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895" indent="0">
              <a:buNone/>
              <a:defRPr sz="1700" b="1"/>
            </a:lvl2pPr>
            <a:lvl3pPr marL="761790" indent="0">
              <a:buNone/>
              <a:defRPr sz="1500" b="1"/>
            </a:lvl3pPr>
            <a:lvl4pPr marL="1142683" indent="0">
              <a:buNone/>
              <a:defRPr sz="1300" b="1"/>
            </a:lvl4pPr>
            <a:lvl5pPr marL="1523573" indent="0">
              <a:buNone/>
              <a:defRPr sz="1300" b="1"/>
            </a:lvl5pPr>
            <a:lvl6pPr marL="1904467" indent="0">
              <a:buNone/>
              <a:defRPr sz="1300" b="1"/>
            </a:lvl6pPr>
            <a:lvl7pPr marL="2285362" indent="0">
              <a:buNone/>
              <a:defRPr sz="1300" b="1"/>
            </a:lvl7pPr>
            <a:lvl8pPr marL="2666253" indent="0">
              <a:buNone/>
              <a:defRPr sz="1300" b="1"/>
            </a:lvl8pPr>
            <a:lvl9pPr marL="3047146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3951288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895" indent="0">
              <a:buNone/>
              <a:defRPr sz="1700" b="1"/>
            </a:lvl2pPr>
            <a:lvl3pPr marL="761790" indent="0">
              <a:buNone/>
              <a:defRPr sz="1500" b="1"/>
            </a:lvl3pPr>
            <a:lvl4pPr marL="1142683" indent="0">
              <a:buNone/>
              <a:defRPr sz="1300" b="1"/>
            </a:lvl4pPr>
            <a:lvl5pPr marL="1523573" indent="0">
              <a:buNone/>
              <a:defRPr sz="1300" b="1"/>
            </a:lvl5pPr>
            <a:lvl6pPr marL="1904467" indent="0">
              <a:buNone/>
              <a:defRPr sz="1300" b="1"/>
            </a:lvl6pPr>
            <a:lvl7pPr marL="2285362" indent="0">
              <a:buNone/>
              <a:defRPr sz="1300" b="1"/>
            </a:lvl7pPr>
            <a:lvl8pPr marL="2666253" indent="0">
              <a:buNone/>
              <a:defRPr sz="1300" b="1"/>
            </a:lvl8pPr>
            <a:lvl9pPr marL="3047146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6"/>
            <a:ext cx="4041775" cy="3951288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C35C9-3222-4444-B33E-8AB075BE83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27" descr="ti_logo_powerpoint_1_lin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9362" y="6376352"/>
            <a:ext cx="1562364" cy="257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999969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52F08-588C-488E-A5AB-DF69250DE8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4" name="Picture 27" descr="ti_logo_powerpoint_1_lin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9362" y="6376352"/>
            <a:ext cx="1562364" cy="257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076059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1"/>
            <a:ext cx="3008313" cy="1162051"/>
          </a:xfrm>
        </p:spPr>
        <p:txBody>
          <a:bodyPr anchor="b"/>
          <a:lstStyle>
            <a:lvl1pPr algn="l">
              <a:defRPr sz="27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1064"/>
          </a:xfrm>
        </p:spPr>
        <p:txBody>
          <a:bodyPr/>
          <a:lstStyle>
            <a:lvl1pPr marL="0" indent="0">
              <a:buNone/>
              <a:defRPr sz="1700"/>
            </a:lvl1pPr>
            <a:lvl2pPr marL="380895" indent="0">
              <a:buNone/>
              <a:defRPr sz="1000"/>
            </a:lvl2pPr>
            <a:lvl3pPr marL="761790" indent="0">
              <a:buNone/>
              <a:defRPr sz="800"/>
            </a:lvl3pPr>
            <a:lvl4pPr marL="1142683" indent="0">
              <a:buNone/>
              <a:defRPr sz="700"/>
            </a:lvl4pPr>
            <a:lvl5pPr marL="1523573" indent="0">
              <a:buNone/>
              <a:defRPr sz="700"/>
            </a:lvl5pPr>
            <a:lvl6pPr marL="1904467" indent="0">
              <a:buNone/>
              <a:defRPr sz="700"/>
            </a:lvl6pPr>
            <a:lvl7pPr marL="2285362" indent="0">
              <a:buNone/>
              <a:defRPr sz="700"/>
            </a:lvl7pPr>
            <a:lvl8pPr marL="2666253" indent="0">
              <a:buNone/>
              <a:defRPr sz="700"/>
            </a:lvl8pPr>
            <a:lvl9pPr marL="3047146" indent="0">
              <a:buNone/>
              <a:defRPr sz="7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97EEC-B5BC-42C5-B73F-31CC660D4D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27" descr="ti_logo_powerpoint_1_lin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9362" y="6376352"/>
            <a:ext cx="1562364" cy="257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445395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3383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elected_powerpoint_bg_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0" y="6324600"/>
            <a:ext cx="8804275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grpSp>
        <p:nvGrpSpPr>
          <p:cNvPr id="6" name="Group 13"/>
          <p:cNvGrpSpPr>
            <a:grpSpLocks/>
          </p:cNvGrpSpPr>
          <p:nvPr userDrawn="1"/>
        </p:nvGrpSpPr>
        <p:grpSpPr bwMode="auto">
          <a:xfrm>
            <a:off x="-7938" y="6323013"/>
            <a:ext cx="8815388" cy="466725"/>
            <a:chOff x="-7620" y="6323077"/>
            <a:chExt cx="8814816" cy="466344"/>
          </a:xfrm>
        </p:grpSpPr>
        <p:cxnSp>
          <p:nvCxnSpPr>
            <p:cNvPr id="7" name="Straight Connector 6"/>
            <p:cNvCxnSpPr/>
            <p:nvPr userDrawn="1"/>
          </p:nvCxnSpPr>
          <p:spPr>
            <a:xfrm>
              <a:off x="-7620" y="6789421"/>
              <a:ext cx="8814816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 userDrawn="1"/>
          </p:nvCxnSpPr>
          <p:spPr>
            <a:xfrm>
              <a:off x="-7620" y="6324663"/>
              <a:ext cx="8814816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 userDrawn="1"/>
          </p:nvCxnSpPr>
          <p:spPr>
            <a:xfrm rot="16200000">
              <a:off x="8570849" y="6556249"/>
              <a:ext cx="466344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10" name="Picture 27" descr="ti_logo_powerpoint_1_lin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438" y="6440488"/>
            <a:ext cx="187483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31"/>
          <p:cNvSpPr txBox="1">
            <a:spLocks noChangeArrowheads="1"/>
          </p:cNvSpPr>
          <p:nvPr userDrawn="1"/>
        </p:nvSpPr>
        <p:spPr bwMode="auto">
          <a:xfrm>
            <a:off x="314325" y="6038850"/>
            <a:ext cx="2533650" cy="2159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800" dirty="0"/>
              <a:t>TI Confidential – NDA Restrictions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943100"/>
            <a:ext cx="8458200" cy="1470025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3698875"/>
            <a:ext cx="8458200" cy="148590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6038850"/>
            <a:ext cx="2133600" cy="206375"/>
          </a:xfrm>
        </p:spPr>
        <p:txBody>
          <a:bodyPr/>
          <a:lstStyle>
            <a:lvl1pPr>
              <a:defRPr/>
            </a:lvl1pPr>
          </a:lstStyle>
          <a:p>
            <a:fld id="{70CD9EAB-8F78-40CC-BA95-598E2CFCED8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4468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elected_powerpoint_bg_1_grey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0" y="6324600"/>
            <a:ext cx="878205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grpSp>
        <p:nvGrpSpPr>
          <p:cNvPr id="6" name="Group 13"/>
          <p:cNvGrpSpPr>
            <a:grpSpLocks/>
          </p:cNvGrpSpPr>
          <p:nvPr userDrawn="1"/>
        </p:nvGrpSpPr>
        <p:grpSpPr bwMode="auto">
          <a:xfrm>
            <a:off x="-7938" y="6323013"/>
            <a:ext cx="8815388" cy="466725"/>
            <a:chOff x="-7620" y="6323077"/>
            <a:chExt cx="8814816" cy="466344"/>
          </a:xfrm>
        </p:grpSpPr>
        <p:cxnSp>
          <p:nvCxnSpPr>
            <p:cNvPr id="7" name="Straight Connector 6"/>
            <p:cNvCxnSpPr/>
            <p:nvPr userDrawn="1"/>
          </p:nvCxnSpPr>
          <p:spPr>
            <a:xfrm>
              <a:off x="-7620" y="6789421"/>
              <a:ext cx="8814816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 userDrawn="1"/>
          </p:nvCxnSpPr>
          <p:spPr>
            <a:xfrm>
              <a:off x="-7620" y="6324663"/>
              <a:ext cx="8814816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 userDrawn="1"/>
          </p:nvCxnSpPr>
          <p:spPr>
            <a:xfrm rot="16200000">
              <a:off x="8570849" y="6556249"/>
              <a:ext cx="466344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10" name="Picture 27" descr="ti_logo_powerpoint_1_lin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438" y="6440488"/>
            <a:ext cx="187483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31"/>
          <p:cNvSpPr txBox="1">
            <a:spLocks noChangeArrowheads="1"/>
          </p:cNvSpPr>
          <p:nvPr userDrawn="1"/>
        </p:nvSpPr>
        <p:spPr bwMode="auto">
          <a:xfrm>
            <a:off x="314325" y="6038850"/>
            <a:ext cx="2533650" cy="2159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800" dirty="0"/>
              <a:t>TI Confidential – NDA Restrictions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943100"/>
            <a:ext cx="8458200" cy="1470025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3698875"/>
            <a:ext cx="8458200" cy="148590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6038850"/>
            <a:ext cx="2133600" cy="206375"/>
          </a:xfrm>
        </p:spPr>
        <p:txBody>
          <a:bodyPr/>
          <a:lstStyle>
            <a:lvl1pPr>
              <a:defRPr/>
            </a:lvl1pPr>
          </a:lstStyle>
          <a:p>
            <a:fld id="{F55A6CB9-446A-4E05-8F0E-9EFCD32C1D99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287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5" y="1048468"/>
            <a:ext cx="8467725" cy="4945932"/>
          </a:xfrm>
        </p:spPr>
        <p:txBody>
          <a:bodyPr/>
          <a:lstStyle>
            <a:lvl1pPr>
              <a:spcBef>
                <a:spcPts val="800"/>
              </a:spcBef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b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800" b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800" b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800" b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13DE65-C57D-4450-BFF9-7FBA20818AF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349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38925" y="6049963"/>
            <a:ext cx="2133600" cy="206375"/>
          </a:xfrm>
        </p:spPr>
        <p:txBody>
          <a:bodyPr/>
          <a:lstStyle>
            <a:lvl1pPr>
              <a:defRPr/>
            </a:lvl1pPr>
          </a:lstStyle>
          <a:p>
            <a:fld id="{51AA6613-2349-4E94-9B84-CF026563D9A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909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3375" y="1185863"/>
            <a:ext cx="4157663" cy="4692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185863"/>
            <a:ext cx="4157662" cy="4692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8A0F35-E2C0-483C-9C99-6153ED99376D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933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48284D-AC35-4D22-B76D-CBF6AFD75163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728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B4DBA7-EC4A-417E-AF27-EDFC10F85905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33375" y="1048468"/>
            <a:ext cx="8467725" cy="4945932"/>
          </a:xfrm>
        </p:spPr>
        <p:txBody>
          <a:bodyPr/>
          <a:lstStyle>
            <a:lvl1pPr>
              <a:spcBef>
                <a:spcPts val="800"/>
              </a:spcBef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b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800" b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800" b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800" b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5961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6324600"/>
            <a:ext cx="8804275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1275" y="6324600"/>
            <a:ext cx="8740775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1028" name="Picture 8" descr="ti_logo_powerpoint_1_line.png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438" y="6440488"/>
            <a:ext cx="187483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1775" y="142875"/>
            <a:ext cx="845820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3375" y="1058863"/>
            <a:ext cx="8467725" cy="493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42100" y="6049963"/>
            <a:ext cx="2133600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fld id="{AD6E35B8-C097-4340-810A-6B91D121A492}" type="slidenum">
              <a:rPr lang="en-US"/>
              <a:pPr/>
              <a:t>‹#›</a:t>
            </a:fld>
            <a:endParaRPr lang="en-US" dirty="0"/>
          </a:p>
        </p:txBody>
      </p:sp>
      <p:grpSp>
        <p:nvGrpSpPr>
          <p:cNvPr id="1032" name="Group 16"/>
          <p:cNvGrpSpPr>
            <a:grpSpLocks/>
          </p:cNvGrpSpPr>
          <p:nvPr/>
        </p:nvGrpSpPr>
        <p:grpSpPr bwMode="auto">
          <a:xfrm>
            <a:off x="-7938" y="6323013"/>
            <a:ext cx="8815388" cy="466725"/>
            <a:chOff x="-7620" y="6323077"/>
            <a:chExt cx="8814816" cy="466344"/>
          </a:xfrm>
        </p:grpSpPr>
        <p:cxnSp>
          <p:nvCxnSpPr>
            <p:cNvPr id="13" name="Straight Connector 12"/>
            <p:cNvCxnSpPr/>
            <p:nvPr userDrawn="1"/>
          </p:nvCxnSpPr>
          <p:spPr>
            <a:xfrm>
              <a:off x="-7620" y="6789421"/>
              <a:ext cx="8814816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>
              <a:off x="-7620" y="6324663"/>
              <a:ext cx="8814816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rot="16200000">
              <a:off x="8570849" y="6556249"/>
              <a:ext cx="466344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033" name="Text Box 31"/>
          <p:cNvSpPr txBox="1">
            <a:spLocks noChangeArrowheads="1"/>
          </p:cNvSpPr>
          <p:nvPr/>
        </p:nvSpPr>
        <p:spPr bwMode="auto">
          <a:xfrm>
            <a:off x="314325" y="6038850"/>
            <a:ext cx="2533650" cy="2159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800" dirty="0"/>
              <a:t>TI Confidential – NDA Restrictions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5" r:id="rId1"/>
    <p:sldLayoutId id="2147484236" r:id="rId2"/>
    <p:sldLayoutId id="2147484237" r:id="rId3"/>
    <p:sldLayoutId id="2147484238" r:id="rId4"/>
    <p:sldLayoutId id="2147484226" r:id="rId5"/>
    <p:sldLayoutId id="2147484239" r:id="rId6"/>
    <p:sldLayoutId id="2147484227" r:id="rId7"/>
    <p:sldLayoutId id="2147484228" r:id="rId8"/>
    <p:sldLayoutId id="2147484229" r:id="rId9"/>
    <p:sldLayoutId id="2147484230" r:id="rId10"/>
    <p:sldLayoutId id="2147484231" r:id="rId11"/>
    <p:sldLayoutId id="2147484232" r:id="rId12"/>
    <p:sldLayoutId id="2147484233" r:id="rId13"/>
    <p:sldLayoutId id="2147484234" r:id="rId14"/>
  </p:sldLayoutIdLst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9pPr>
    </p:titleStyle>
    <p:bodyStyle>
      <a:lvl1pPr marL="227013" indent="-227013" algn="l" rtl="0" eaLnBrk="0" fontAlgn="base" hangingPunct="0">
        <a:spcBef>
          <a:spcPts val="800"/>
        </a:spcBef>
        <a:spcAft>
          <a:spcPct val="0"/>
        </a:spcAft>
        <a:buFont typeface="Wingdings" panose="05000000000000000000" pitchFamily="2" charset="2"/>
        <a:buChar char="q"/>
        <a:defRPr sz="2000" baseline="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574675" indent="-23336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v"/>
        <a:defRPr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854075" indent="-165100" algn="l" rtl="0" eaLnBrk="0" fontAlgn="base" hangingPunct="0">
        <a:spcBef>
          <a:spcPct val="15000"/>
        </a:spcBef>
        <a:spcAft>
          <a:spcPct val="0"/>
        </a:spcAft>
        <a:buFont typeface="Wingdings" panose="05000000000000000000" pitchFamily="2" charset="2"/>
        <a:buChar char="Ø"/>
        <a:defRPr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201738" indent="-233363" algn="l" rtl="0" eaLnBrk="0" fontAlgn="base" hangingPunct="0">
        <a:spcBef>
          <a:spcPct val="5000"/>
        </a:spcBef>
        <a:spcAft>
          <a:spcPct val="0"/>
        </a:spcAft>
        <a:buFont typeface="Wingdings" panose="05000000000000000000" pitchFamily="2" charset="2"/>
        <a:buChar char="§"/>
        <a:defRPr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489075" indent="-173038" algn="l" rtl="0" eaLnBrk="0" fontAlgn="base" hangingPunct="0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946275" indent="-173038" algn="l" rtl="0" fontAlgn="base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403475" indent="-173038" algn="l" rtl="0" fontAlgn="base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2860675" indent="-173038" algn="l" rtl="0" fontAlgn="base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317875" indent="-173038" algn="l" rtl="0" fontAlgn="base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1775" y="142885"/>
            <a:ext cx="8458200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3379" y="1058866"/>
            <a:ext cx="8467725" cy="49355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67503" y="5923723"/>
            <a:ext cx="2133600" cy="206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r">
              <a:defRPr sz="700"/>
            </a:lvl1pPr>
          </a:lstStyle>
          <a:p>
            <a:pPr>
              <a:defRPr/>
            </a:pPr>
            <a:fld id="{B6C70261-DCF8-4A97-9502-E8EEF2364C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2663C74-62AB-B64B-BCBB-0866ABE6E2D3}"/>
              </a:ext>
            </a:extLst>
          </p:cNvPr>
          <p:cNvCxnSpPr>
            <a:cxnSpLocks/>
          </p:cNvCxnSpPr>
          <p:nvPr/>
        </p:nvCxnSpPr>
        <p:spPr>
          <a:xfrm>
            <a:off x="0" y="6209263"/>
            <a:ext cx="892889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Box 31">
            <a:extLst>
              <a:ext uri="{FF2B5EF4-FFF2-40B4-BE49-F238E27FC236}">
                <a16:creationId xmlns:a16="http://schemas.microsoft.com/office/drawing/2014/main" id="{BBEA79FD-0CFB-464E-959F-0C18C60480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014" y="6195580"/>
            <a:ext cx="2111375" cy="184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6179" tIns="38088" rIns="76179" bIns="3808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700" dirty="0">
                <a:cs typeface="+mn-cs"/>
              </a:rPr>
              <a:t>TI Confidential – NDA Restrictions</a:t>
            </a:r>
          </a:p>
        </p:txBody>
      </p:sp>
    </p:spTree>
    <p:extLst>
      <p:ext uri="{BB962C8B-B14F-4D97-AF65-F5344CB8AC3E}">
        <p14:creationId xmlns:p14="http://schemas.microsoft.com/office/powerpoint/2010/main" val="31267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1" r:id="rId1"/>
    <p:sldLayoutId id="2147484242" r:id="rId2"/>
    <p:sldLayoutId id="2147484243" r:id="rId3"/>
    <p:sldLayoutId id="2147484244" r:id="rId4"/>
    <p:sldLayoutId id="2147484245" r:id="rId5"/>
    <p:sldLayoutId id="2147484246" r:id="rId6"/>
    <p:sldLayoutId id="2147484247" r:id="rId7"/>
    <p:sldLayoutId id="2147484248" r:id="rId8"/>
    <p:sldLayoutId id="2147484249" r:id="rId9"/>
    <p:sldLayoutId id="2147484250" r:id="rId10"/>
  </p:sldLayoutIdLst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5pPr>
      <a:lvl6pPr marL="380895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6pPr>
      <a:lvl7pPr marL="76179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7pPr>
      <a:lvl8pPr marL="1142683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8pPr>
      <a:lvl9pPr marL="1523573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9pPr>
    </p:titleStyle>
    <p:bodyStyle>
      <a:lvl1pPr marL="189124" indent="-189124" algn="l" rtl="0" eaLnBrk="1" fontAlgn="base" hangingPunct="1">
        <a:spcBef>
          <a:spcPts val="667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78763" indent="-194416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711530" indent="-137548" algn="l" rtl="0" eaLnBrk="1" fontAlgn="base" hangingPunct="1">
        <a:spcBef>
          <a:spcPct val="15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001168" indent="-194416" algn="l" rtl="0" eaLnBrk="1" fontAlgn="base" hangingPunct="1">
        <a:spcBef>
          <a:spcPct val="5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240546" indent="-144163" algn="l" rtl="0" eaLnBrk="1" fontAlgn="base" hangingPunct="1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1621441" indent="-144163" algn="l" rtl="0" eaLnBrk="1" fontAlgn="base" hangingPunct="1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6pPr>
      <a:lvl7pPr marL="2002336" indent="-144163" algn="l" rtl="0" eaLnBrk="1" fontAlgn="base" hangingPunct="1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7pPr>
      <a:lvl8pPr marL="2383230" indent="-144163" algn="l" rtl="0" eaLnBrk="1" fontAlgn="base" hangingPunct="1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8pPr>
      <a:lvl9pPr marL="2764124" indent="-144163" algn="l" rtl="0" eaLnBrk="1" fontAlgn="base" hangingPunct="1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895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790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683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573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467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362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253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146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32ABD-C82F-4366-A8FD-FAE208CEAC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TPS2372 Support Needs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9A397F-EAB7-4F39-A6D7-0B7C854F5D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BA23CF-AA30-4A18-B744-605C3E9DBF07}" type="slidenum">
              <a:rPr lang="en-US">
                <a:solidFill>
                  <a:srgbClr val="000000"/>
                </a:solidFill>
                <a:cs typeface="+mn-cs"/>
              </a:rPr>
              <a:pPr>
                <a:defRPr/>
              </a:pPr>
              <a:t>1</a:t>
            </a:fld>
            <a:endParaRPr lang="en-US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199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17063"/>
            <a:ext cx="8566149" cy="814388"/>
          </a:xfrm>
        </p:spPr>
        <p:txBody>
          <a:bodyPr/>
          <a:lstStyle/>
          <a:p>
            <a:r>
              <a:rPr lang="en-US" dirty="0" err="1"/>
              <a:t>Sofias</a:t>
            </a:r>
            <a:r>
              <a:rPr lang="en-US" dirty="0"/>
              <a:t> test_ </a:t>
            </a:r>
            <a:r>
              <a:rPr lang="en-US" dirty="0" err="1"/>
              <a:t>BackfeedV</a:t>
            </a:r>
            <a:r>
              <a:rPr lang="en-US" dirty="0"/>
              <a:t> </a:t>
            </a:r>
            <a:r>
              <a:rPr lang="en-US" dirty="0" err="1"/>
              <a:t>falied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F5A567-D5A9-48B4-8CDB-C3E39E03BC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746" y="1007649"/>
            <a:ext cx="8662507" cy="147732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E608357-F9C9-4B74-866C-A0DC87CCA7A6}"/>
              </a:ext>
            </a:extLst>
          </p:cNvPr>
          <p:cNvSpPr txBox="1"/>
          <p:nvPr/>
        </p:nvSpPr>
        <p:spPr>
          <a:xfrm>
            <a:off x="301706" y="3861415"/>
            <a:ext cx="86625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   The </a:t>
            </a:r>
            <a:r>
              <a:rPr lang="en-US" dirty="0" err="1"/>
              <a:t>BackfeedV</a:t>
            </a:r>
            <a:r>
              <a:rPr lang="en-US" dirty="0"/>
              <a:t> parameter item failed when TPS2372 is carried out </a:t>
            </a:r>
            <a:r>
              <a:rPr lang="en-US" dirty="0" err="1"/>
              <a:t>Sifos</a:t>
            </a:r>
            <a:r>
              <a:rPr lang="en-US" dirty="0"/>
              <a:t> </a:t>
            </a:r>
            <a:r>
              <a:rPr lang="en-US" dirty="0" err="1"/>
              <a:t>test，The</a:t>
            </a:r>
            <a:r>
              <a:rPr lang="en-US" dirty="0"/>
              <a:t> attachment shows the </a:t>
            </a:r>
            <a:r>
              <a:rPr lang="en-US" dirty="0" err="1"/>
              <a:t>schemactic</a:t>
            </a:r>
            <a:r>
              <a:rPr lang="en-US" dirty="0"/>
              <a:t>, can you help analysis the potential reason for this issue?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1DDD537-E46E-4191-90C2-894A4698DB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679" y="2976411"/>
            <a:ext cx="8016241" cy="497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524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17063"/>
            <a:ext cx="8566149" cy="814388"/>
          </a:xfrm>
        </p:spPr>
        <p:txBody>
          <a:bodyPr/>
          <a:lstStyle/>
          <a:p>
            <a:r>
              <a:rPr lang="en-US" dirty="0"/>
              <a:t>Power consumption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608357-F9C9-4B74-866C-A0DC87CCA7A6}"/>
              </a:ext>
            </a:extLst>
          </p:cNvPr>
          <p:cNvSpPr txBox="1"/>
          <p:nvPr/>
        </p:nvSpPr>
        <p:spPr>
          <a:xfrm>
            <a:off x="240746" y="2973288"/>
            <a:ext cx="866250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Based on the schematic</a:t>
            </a:r>
            <a:r>
              <a:rPr lang="zh-CN" altLang="en-US" sz="1600" dirty="0"/>
              <a:t>，</a:t>
            </a:r>
            <a:r>
              <a:rPr lang="en-US" altLang="zh-CN" sz="1600" dirty="0"/>
              <a:t>The power consumption of TPS28372-3 is large when the output is 15W.  After removing the D703 TVS even</a:t>
            </a:r>
            <a:r>
              <a:rPr lang="zh-CN" altLang="en-US" sz="1600" dirty="0"/>
              <a:t>，</a:t>
            </a:r>
            <a:r>
              <a:rPr lang="en-US" altLang="zh-CN" sz="1600" dirty="0"/>
              <a:t>the power consumptions is about </a:t>
            </a:r>
            <a:r>
              <a:rPr lang="en-US" sz="1600" dirty="0"/>
              <a:t>5.8mA</a:t>
            </a:r>
            <a:r>
              <a:rPr lang="zh-CN" altLang="en-US" sz="1600" dirty="0"/>
              <a:t>（</a:t>
            </a:r>
            <a:r>
              <a:rPr lang="en-US" sz="1600" dirty="0"/>
              <a:t>323.18-317.3mA</a:t>
            </a:r>
            <a:r>
              <a:rPr lang="zh-CN" altLang="en-US" sz="1600" dirty="0"/>
              <a:t>）</a:t>
            </a:r>
            <a:r>
              <a:rPr lang="en-US" altLang="zh-CN" sz="1600" dirty="0"/>
              <a:t>still</a:t>
            </a:r>
            <a:r>
              <a:rPr lang="zh-CN" altLang="en-US" sz="1600" dirty="0"/>
              <a:t>，</a:t>
            </a:r>
            <a:r>
              <a:rPr lang="en-US" altLang="zh-CN" sz="1600" dirty="0"/>
              <a:t>the test point </a:t>
            </a:r>
            <a:r>
              <a:rPr lang="en-US" sz="1600" dirty="0"/>
              <a:t>323.18 is the </a:t>
            </a:r>
            <a:r>
              <a:rPr lang="en-US" altLang="zh-CN" sz="1600" dirty="0"/>
              <a:t>input current</a:t>
            </a:r>
            <a:r>
              <a:rPr lang="zh-CN" altLang="en-US" sz="1600" dirty="0"/>
              <a:t>，</a:t>
            </a:r>
            <a:r>
              <a:rPr lang="en-US" sz="1600" dirty="0"/>
              <a:t>317.3mA</a:t>
            </a:r>
            <a:r>
              <a:rPr lang="zh-CN" altLang="en-US" sz="1600" dirty="0"/>
              <a:t> </a:t>
            </a:r>
            <a:r>
              <a:rPr lang="en-US" altLang="zh-CN" sz="1600" dirty="0"/>
              <a:t>is</a:t>
            </a:r>
            <a:r>
              <a:rPr lang="zh-CN" altLang="en-US" sz="1600" dirty="0"/>
              <a:t> </a:t>
            </a:r>
            <a:r>
              <a:rPr lang="en-US" altLang="zh-CN" sz="1600" dirty="0"/>
              <a:t>the</a:t>
            </a:r>
            <a:r>
              <a:rPr lang="zh-CN" altLang="en-US" sz="1600" dirty="0"/>
              <a:t> </a:t>
            </a:r>
            <a:r>
              <a:rPr lang="en-US" altLang="zh-CN" sz="1600" dirty="0"/>
              <a:t>current</a:t>
            </a:r>
            <a:r>
              <a:rPr lang="zh-CN" altLang="en-US" sz="1600" dirty="0"/>
              <a:t> </a:t>
            </a:r>
            <a:r>
              <a:rPr lang="en-US" altLang="zh-CN" sz="1600" dirty="0"/>
              <a:t>flows through </a:t>
            </a:r>
            <a:r>
              <a:rPr lang="en-US" sz="1600" dirty="0"/>
              <a:t>L601,</a:t>
            </a:r>
            <a:r>
              <a:rPr lang="zh-CN" altLang="en-US" sz="1600" dirty="0"/>
              <a:t> </a:t>
            </a:r>
            <a:r>
              <a:rPr lang="en-US" altLang="zh-CN" sz="1600" dirty="0"/>
              <a:t>customer</a:t>
            </a:r>
            <a:r>
              <a:rPr lang="zh-CN" altLang="en-US" sz="1600" dirty="0"/>
              <a:t> </a:t>
            </a:r>
            <a:r>
              <a:rPr lang="en-US" altLang="zh-CN" sz="1600" dirty="0"/>
              <a:t>consider the difference of this two value is the consumption of </a:t>
            </a:r>
            <a:r>
              <a:rPr lang="en-US" sz="1600" dirty="0"/>
              <a:t>TPS2372.</a:t>
            </a:r>
          </a:p>
          <a:p>
            <a:r>
              <a:rPr lang="en-US" altLang="zh-CN" sz="1600" dirty="0"/>
              <a:t>Can you help to analysis:</a:t>
            </a:r>
            <a:r>
              <a:rPr lang="zh-CN" altLang="en-US" sz="1600" dirty="0"/>
              <a:t> </a:t>
            </a:r>
            <a:endParaRPr lang="en-US" altLang="zh-CN" sz="1600" dirty="0"/>
          </a:p>
          <a:p>
            <a:pPr marL="342900" indent="-342900">
              <a:buAutoNum type="arabicPeriod"/>
            </a:pPr>
            <a:r>
              <a:rPr lang="en-US" altLang="zh-CN" sz="1600" b="1" dirty="0"/>
              <a:t>when</a:t>
            </a:r>
            <a:r>
              <a:rPr lang="zh-CN" altLang="en-US" sz="1600" b="1" dirty="0"/>
              <a:t> </a:t>
            </a:r>
            <a:r>
              <a:rPr lang="en-US" altLang="zh-CN" sz="1600" b="1" dirty="0"/>
              <a:t>the</a:t>
            </a:r>
            <a:r>
              <a:rPr lang="zh-CN" altLang="en-US" sz="1600" b="1" dirty="0"/>
              <a:t> </a:t>
            </a:r>
            <a:r>
              <a:rPr lang="en-US" altLang="zh-CN" sz="1600" b="1" dirty="0"/>
              <a:t>input is </a:t>
            </a:r>
            <a:r>
              <a:rPr lang="en-US" sz="1600" b="1" dirty="0"/>
              <a:t>57V,</a:t>
            </a:r>
            <a:r>
              <a:rPr lang="zh-CN" altLang="en-US" sz="1600" b="1" dirty="0"/>
              <a:t> </a:t>
            </a:r>
            <a:r>
              <a:rPr lang="en-US" altLang="zh-CN" sz="1600" b="1" dirty="0"/>
              <a:t>the</a:t>
            </a:r>
            <a:r>
              <a:rPr lang="zh-CN" altLang="en-US" sz="1600" b="1" dirty="0"/>
              <a:t> </a:t>
            </a:r>
            <a:r>
              <a:rPr lang="en-US" altLang="zh-CN" sz="1600" b="1" dirty="0"/>
              <a:t>load</a:t>
            </a:r>
            <a:r>
              <a:rPr lang="zh-CN" altLang="en-US" sz="1600" b="1" dirty="0"/>
              <a:t> </a:t>
            </a:r>
            <a:r>
              <a:rPr lang="en-US" altLang="zh-CN" sz="1600" b="1" dirty="0"/>
              <a:t>is</a:t>
            </a:r>
            <a:r>
              <a:rPr lang="zh-CN" altLang="en-US" sz="1600" b="1" dirty="0"/>
              <a:t> </a:t>
            </a:r>
            <a:r>
              <a:rPr lang="en-US" altLang="zh-CN" sz="1600" b="1" dirty="0"/>
              <a:t>15W</a:t>
            </a:r>
            <a:r>
              <a:rPr lang="zh-CN" altLang="en-US" sz="1600" b="1" dirty="0"/>
              <a:t>，</a:t>
            </a:r>
            <a:r>
              <a:rPr lang="en-US" altLang="zh-CN" sz="1600" b="1" dirty="0"/>
              <a:t>Is it reasonable  that the </a:t>
            </a:r>
            <a:r>
              <a:rPr lang="en-US" sz="1600" b="1" dirty="0"/>
              <a:t>TPS2372-3 current consumption is 5.8mA?</a:t>
            </a:r>
            <a:r>
              <a:rPr lang="zh-CN" altLang="en-US" sz="1600" b="1" dirty="0"/>
              <a:t> </a:t>
            </a:r>
            <a:endParaRPr lang="en-US" altLang="zh-CN" sz="1600" b="1" dirty="0"/>
          </a:p>
          <a:p>
            <a:pPr marL="342900" indent="-342900">
              <a:buAutoNum type="arabicPeriod"/>
            </a:pPr>
            <a:r>
              <a:rPr lang="en-US" altLang="zh-CN" sz="1600" b="1" dirty="0"/>
              <a:t>If the schematic design is right? </a:t>
            </a:r>
          </a:p>
          <a:p>
            <a:pPr marL="342900" indent="-342900">
              <a:buAutoNum type="arabicPeriod"/>
            </a:pPr>
            <a:r>
              <a:rPr lang="en-US" altLang="zh-CN" sz="1600" b="1" dirty="0"/>
              <a:t>Is there any way to reduce the consumption?</a:t>
            </a:r>
            <a:r>
              <a:rPr lang="zh-CN" altLang="en-US" sz="1600" b="1" dirty="0"/>
              <a:t> </a:t>
            </a:r>
            <a:r>
              <a:rPr lang="en-US" altLang="zh-CN" sz="1600" b="1" dirty="0"/>
              <a:t>The TPS2378 consumption is about 0.5A when customer use the same way to test.</a:t>
            </a:r>
            <a:endParaRPr lang="en-US" sz="1600" b="1" dirty="0"/>
          </a:p>
        </p:txBody>
      </p:sp>
      <p:pic>
        <p:nvPicPr>
          <p:cNvPr id="2050" name="Picture 2" descr="_Foxmail">
            <a:extLst>
              <a:ext uri="{FF2B5EF4-FFF2-40B4-BE49-F238E27FC236}">
                <a16:creationId xmlns:a16="http://schemas.microsoft.com/office/drawing/2014/main" id="{78E1A79F-AF3F-4023-BE28-907545CE4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639" y="811214"/>
            <a:ext cx="4538662" cy="2071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2637311"/>
      </p:ext>
    </p:extLst>
  </p:cSld>
  <p:clrMapOvr>
    <a:masterClrMapping/>
  </p:clrMapOvr>
</p:sld>
</file>

<file path=ppt/theme/theme1.xml><?xml version="1.0" encoding="utf-8"?>
<a:theme xmlns:a="http://schemas.openxmlformats.org/drawingml/2006/main" name="FinalPowerpoint">
  <a:themeElements>
    <a:clrScheme name="Custom 1">
      <a:dk1>
        <a:srgbClr val="000000"/>
      </a:dk1>
      <a:lt1>
        <a:srgbClr val="FFFFFF"/>
      </a:lt1>
      <a:dk2>
        <a:srgbClr val="DE0000"/>
      </a:dk2>
      <a:lt2>
        <a:srgbClr val="808080"/>
      </a:lt2>
      <a:accent1>
        <a:srgbClr val="DE0000"/>
      </a:accent1>
      <a:accent2>
        <a:srgbClr val="AEAEAE"/>
      </a:accent2>
      <a:accent3>
        <a:srgbClr val="117788"/>
      </a:accent3>
      <a:accent4>
        <a:srgbClr val="404040"/>
      </a:accent4>
      <a:accent5>
        <a:srgbClr val="7F7F7F"/>
      </a:accent5>
      <a:accent6>
        <a:srgbClr val="32B4CE"/>
      </a:accent6>
      <a:hlink>
        <a:srgbClr val="DE0000"/>
      </a:hlink>
      <a:folHlink>
        <a:srgbClr val="AAAAAA"/>
      </a:folHlink>
    </a:clrScheme>
    <a:fontScheme name="Final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nalPowerpoint 1">
        <a:dk1>
          <a:srgbClr val="000000"/>
        </a:dk1>
        <a:lt1>
          <a:srgbClr val="FFFFFF"/>
        </a:lt1>
        <a:dk2>
          <a:srgbClr val="FF0000"/>
        </a:dk2>
        <a:lt2>
          <a:srgbClr val="808080"/>
        </a:lt2>
        <a:accent1>
          <a:srgbClr val="AAAAAA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D2D2D2"/>
        </a:accent5>
        <a:accent6>
          <a:srgbClr val="000000"/>
        </a:accent6>
        <a:hlink>
          <a:srgbClr val="FF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Powerpoint 2">
        <a:dk1>
          <a:srgbClr val="AAAAAA"/>
        </a:dk1>
        <a:lt1>
          <a:srgbClr val="FFFFFF"/>
        </a:lt1>
        <a:dk2>
          <a:srgbClr val="000000"/>
        </a:dk2>
        <a:lt2>
          <a:srgbClr val="FFFFFF"/>
        </a:lt2>
        <a:accent1>
          <a:srgbClr val="AAAAAA"/>
        </a:accent1>
        <a:accent2>
          <a:srgbClr val="FFFFFF"/>
        </a:accent2>
        <a:accent3>
          <a:srgbClr val="AAAAAA"/>
        </a:accent3>
        <a:accent4>
          <a:srgbClr val="DADADA"/>
        </a:accent4>
        <a:accent5>
          <a:srgbClr val="D2D2D2"/>
        </a:accent5>
        <a:accent6>
          <a:srgbClr val="E7E7E7"/>
        </a:accent6>
        <a:hlink>
          <a:srgbClr val="AAAAAA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3">
        <a:dk1>
          <a:srgbClr val="808080"/>
        </a:dk1>
        <a:lt1>
          <a:srgbClr val="FFFFFF"/>
        </a:lt1>
        <a:dk2>
          <a:srgbClr val="AAAAAA"/>
        </a:dk2>
        <a:lt2>
          <a:srgbClr val="000000"/>
        </a:lt2>
        <a:accent1>
          <a:srgbClr val="000000"/>
        </a:accent1>
        <a:accent2>
          <a:srgbClr val="AAAAAA"/>
        </a:accent2>
        <a:accent3>
          <a:srgbClr val="D2D2D2"/>
        </a:accent3>
        <a:accent4>
          <a:srgbClr val="DADADA"/>
        </a:accent4>
        <a:accent5>
          <a:srgbClr val="AAAAAA"/>
        </a:accent5>
        <a:accent6>
          <a:srgbClr val="9A9A9A"/>
        </a:accent6>
        <a:hlink>
          <a:srgbClr val="FF00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4">
        <a:dk1>
          <a:srgbClr val="000000"/>
        </a:dk1>
        <a:lt1>
          <a:srgbClr val="FF0000"/>
        </a:lt1>
        <a:dk2>
          <a:srgbClr val="FFFFFF"/>
        </a:dk2>
        <a:lt2>
          <a:srgbClr val="000000"/>
        </a:lt2>
        <a:accent1>
          <a:srgbClr val="AAAAAA"/>
        </a:accent1>
        <a:accent2>
          <a:srgbClr val="FFFFFF"/>
        </a:accent2>
        <a:accent3>
          <a:srgbClr val="FFAAAA"/>
        </a:accent3>
        <a:accent4>
          <a:srgbClr val="000000"/>
        </a:accent4>
        <a:accent5>
          <a:srgbClr val="D2D2D2"/>
        </a:accent5>
        <a:accent6>
          <a:srgbClr val="E7E7E7"/>
        </a:accent6>
        <a:hlink>
          <a:srgbClr val="00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Theme-new">
  <a:themeElements>
    <a:clrScheme name="Custom 1">
      <a:dk1>
        <a:srgbClr val="000000"/>
      </a:dk1>
      <a:lt1>
        <a:srgbClr val="FFFFFF"/>
      </a:lt1>
      <a:dk2>
        <a:srgbClr val="DE0000"/>
      </a:dk2>
      <a:lt2>
        <a:srgbClr val="808080"/>
      </a:lt2>
      <a:accent1>
        <a:srgbClr val="DE0000"/>
      </a:accent1>
      <a:accent2>
        <a:srgbClr val="A4A4A4"/>
      </a:accent2>
      <a:accent3>
        <a:srgbClr val="117788"/>
      </a:accent3>
      <a:accent4>
        <a:srgbClr val="404040"/>
      </a:accent4>
      <a:accent5>
        <a:srgbClr val="4ABED4"/>
      </a:accent5>
      <a:accent6>
        <a:srgbClr val="7F7F7F"/>
      </a:accent6>
      <a:hlink>
        <a:srgbClr val="DE0000"/>
      </a:hlink>
      <a:folHlink>
        <a:srgbClr val="AAAAAA"/>
      </a:folHlink>
    </a:clrScheme>
    <a:fontScheme name="Final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nalPowerpoint 1">
        <a:dk1>
          <a:srgbClr val="000000"/>
        </a:dk1>
        <a:lt1>
          <a:srgbClr val="FFFFFF"/>
        </a:lt1>
        <a:dk2>
          <a:srgbClr val="FF0000"/>
        </a:dk2>
        <a:lt2>
          <a:srgbClr val="808080"/>
        </a:lt2>
        <a:accent1>
          <a:srgbClr val="AAAAAA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D2D2D2"/>
        </a:accent5>
        <a:accent6>
          <a:srgbClr val="000000"/>
        </a:accent6>
        <a:hlink>
          <a:srgbClr val="FF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Powerpoint 2">
        <a:dk1>
          <a:srgbClr val="AAAAAA"/>
        </a:dk1>
        <a:lt1>
          <a:srgbClr val="FFFFFF"/>
        </a:lt1>
        <a:dk2>
          <a:srgbClr val="000000"/>
        </a:dk2>
        <a:lt2>
          <a:srgbClr val="FFFFFF"/>
        </a:lt2>
        <a:accent1>
          <a:srgbClr val="AAAAAA"/>
        </a:accent1>
        <a:accent2>
          <a:srgbClr val="FFFFFF"/>
        </a:accent2>
        <a:accent3>
          <a:srgbClr val="AAAAAA"/>
        </a:accent3>
        <a:accent4>
          <a:srgbClr val="DADADA"/>
        </a:accent4>
        <a:accent5>
          <a:srgbClr val="D2D2D2"/>
        </a:accent5>
        <a:accent6>
          <a:srgbClr val="E7E7E7"/>
        </a:accent6>
        <a:hlink>
          <a:srgbClr val="AAAAAA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3">
        <a:dk1>
          <a:srgbClr val="808080"/>
        </a:dk1>
        <a:lt1>
          <a:srgbClr val="FFFFFF"/>
        </a:lt1>
        <a:dk2>
          <a:srgbClr val="AAAAAA"/>
        </a:dk2>
        <a:lt2>
          <a:srgbClr val="000000"/>
        </a:lt2>
        <a:accent1>
          <a:srgbClr val="000000"/>
        </a:accent1>
        <a:accent2>
          <a:srgbClr val="AAAAAA"/>
        </a:accent2>
        <a:accent3>
          <a:srgbClr val="D2D2D2"/>
        </a:accent3>
        <a:accent4>
          <a:srgbClr val="DADADA"/>
        </a:accent4>
        <a:accent5>
          <a:srgbClr val="AAAAAA"/>
        </a:accent5>
        <a:accent6>
          <a:srgbClr val="9A9A9A"/>
        </a:accent6>
        <a:hlink>
          <a:srgbClr val="FF00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4">
        <a:dk1>
          <a:srgbClr val="000000"/>
        </a:dk1>
        <a:lt1>
          <a:srgbClr val="FF0000"/>
        </a:lt1>
        <a:dk2>
          <a:srgbClr val="FFFFFF"/>
        </a:dk2>
        <a:lt2>
          <a:srgbClr val="000000"/>
        </a:lt2>
        <a:accent1>
          <a:srgbClr val="AAAAAA"/>
        </a:accent1>
        <a:accent2>
          <a:srgbClr val="FFFFFF"/>
        </a:accent2>
        <a:accent3>
          <a:srgbClr val="FFAAAA"/>
        </a:accent3>
        <a:accent4>
          <a:srgbClr val="000000"/>
        </a:accent4>
        <a:accent5>
          <a:srgbClr val="D2D2D2"/>
        </a:accent5>
        <a:accent6>
          <a:srgbClr val="E7E7E7"/>
        </a:accent6>
        <a:hlink>
          <a:srgbClr val="00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Default Theme-new" id="{4B444CA8-5089-4C8C-A892-5383A8EDC2CD}" vid="{B9F702C9-368E-4FE6-9D0C-1E6C532F79B3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92D0BF44F10D747BEB2C6A2CD99E62E" ma:contentTypeVersion="1" ma:contentTypeDescription="Create a new document." ma:contentTypeScope="" ma:versionID="083ac65b692f950dfe3e0d792308367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c96ba11fc0b0f11135d6dc28d8a2ff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750E021-0EFC-4CAD-8D06-43943473786F}">
  <ds:schemaRefs>
    <ds:schemaRef ds:uri="http://schemas.microsoft.com/office/infopath/2007/PartnerControls"/>
    <ds:schemaRef ds:uri="http://purl.org/dc/dcmitype/"/>
    <ds:schemaRef ds:uri="http://purl.org/dc/elements/1.1/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F91C85F-C834-4CFA-9E46-9454E20271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B2155AF-F530-4AC2-AA34-9882B056CE6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80573</TotalTime>
  <Words>175</Words>
  <Application>Microsoft Office PowerPoint</Application>
  <PresentationFormat>On-screen Show (4:3)</PresentationFormat>
  <Paragraphs>10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Tahoma</vt:lpstr>
      <vt:lpstr>Wingdings</vt:lpstr>
      <vt:lpstr>FinalPowerpoint</vt:lpstr>
      <vt:lpstr>Default Theme-new</vt:lpstr>
      <vt:lpstr>TPS2372 Support Needs</vt:lpstr>
      <vt:lpstr>Sofias test_ BackfeedV falied</vt:lpstr>
      <vt:lpstr>Power consumption</vt:lpstr>
    </vt:vector>
  </TitlesOfParts>
  <Company>Texas Instruments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here</dc:title>
  <dc:creator>Greene, Matt</dc:creator>
  <cp:lastModifiedBy>Ma, Harry</cp:lastModifiedBy>
  <cp:revision>848</cp:revision>
  <cp:lastPrinted>2014-07-14T15:13:03Z</cp:lastPrinted>
  <dcterms:created xsi:type="dcterms:W3CDTF">2007-12-19T20:51:45Z</dcterms:created>
  <dcterms:modified xsi:type="dcterms:W3CDTF">2025-08-25T14:56:30Z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0x010100E92D0BF44F10D747BEB2C6A2CD99E62E</vt:lpwstr>
  </property>
  <property fmtid="{D5CDD505-2E9C-101B-9397-08002B2CF9AE}" pid="3" name="Order">
    <vt:r8>5700</vt:r8>
  </property>
  <property fmtid="{D5CDD505-2E9C-101B-9397-08002B2CF9AE}" pid="4" name="xd_ProgID">
    <vt:lpwstr/>
  </property>
  <property fmtid="{D5CDD505-2E9C-101B-9397-08002B2CF9AE}" pid="5" name="TemplateUrl">
    <vt:lpwstr/>
  </property>
</Properties>
</file>