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1" r:id="rId3"/>
    <p:sldId id="260" r:id="rId4"/>
    <p:sldId id="262" r:id="rId5"/>
  </p:sldIdLst>
  <p:sldSz cx="9144000" cy="5143500" type="screen16x9"/>
  <p:notesSz cx="9296400" cy="14770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38089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76179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14268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52357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1904467" algn="l" defTabSz="76179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285362" algn="l" defTabSz="76179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2666253" algn="l" defTabSz="76179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047146" algn="l" defTabSz="76179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7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4652">
          <p15:clr>
            <a:srgbClr val="A4A3A4"/>
          </p15:clr>
        </p15:guide>
        <p15:guide id="2" pos="292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51" d="100"/>
          <a:sy n="151" d="100"/>
        </p:scale>
        <p:origin x="456" y="162"/>
      </p:cViewPr>
      <p:guideLst>
        <p:guide orient="horz" pos="1620"/>
        <p:guide pos="287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4652"/>
        <p:guide pos="292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2900" y="1457331"/>
            <a:ext cx="8458200" cy="1102519"/>
          </a:xfrm>
        </p:spPr>
        <p:txBody>
          <a:bodyPr/>
          <a:lstStyle>
            <a:lvl1pPr>
              <a:defRPr sz="3300">
                <a:solidFill>
                  <a:schemeClr val="tx2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2900" y="2774158"/>
            <a:ext cx="8458200" cy="1114425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ja-JP" altLang="en-US"/>
              <a:t>マスター サブタイトルの書式設定</a:t>
            </a:r>
            <a:endParaRPr lang="en-US"/>
          </a:p>
        </p:txBody>
      </p:sp>
      <p:sp>
        <p:nvSpPr>
          <p:cNvPr id="7" name="Rectangle 2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642100" y="4439927"/>
            <a:ext cx="2133600" cy="15478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BA23CF-AA30-4A18-B744-605C3E9DBF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56687D7-76F0-8040-93B6-084C7529F854}"/>
              </a:ext>
            </a:extLst>
          </p:cNvPr>
          <p:cNvSpPr txBox="1"/>
          <p:nvPr/>
        </p:nvSpPr>
        <p:spPr>
          <a:xfrm>
            <a:off x="4705815" y="478015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27" descr="ti_logo_powerpoint_1_line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29362" y="4782264"/>
            <a:ext cx="1562364" cy="193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2900" y="1457331"/>
            <a:ext cx="8458200" cy="1102519"/>
          </a:xfrm>
        </p:spPr>
        <p:txBody>
          <a:bodyPr/>
          <a:lstStyle>
            <a:lvl1pPr>
              <a:defRPr sz="3300">
                <a:solidFill>
                  <a:schemeClr val="tx2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2900" y="2774158"/>
            <a:ext cx="8458200" cy="1114425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ja-JP" altLang="en-US"/>
              <a:t>マスター サブタイトルの書式設定</a:t>
            </a:r>
            <a:endParaRPr lang="en-US"/>
          </a:p>
        </p:txBody>
      </p:sp>
      <p:sp>
        <p:nvSpPr>
          <p:cNvPr id="5" name="Rectangle 24">
            <a:extLst>
              <a:ext uri="{FF2B5EF4-FFF2-40B4-BE49-F238E27FC236}">
                <a16:creationId xmlns:a16="http://schemas.microsoft.com/office/drawing/2014/main" id="{73F1F293-7B5B-6248-AEF0-BCB7B73543E3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6642100" y="4439927"/>
            <a:ext cx="2133600" cy="15478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BA23CF-AA30-4A18-B744-605C3E9DBF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6" name="Picture 27" descr="ti_logo_powerpoint_1_line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29362" y="4782264"/>
            <a:ext cx="1562364" cy="193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56105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8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2900" y="2774158"/>
            <a:ext cx="8458200" cy="1114425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ja-JP" altLang="en-US"/>
              <a:t>マスター サブタイトルの書式設定</a:t>
            </a:r>
            <a:endParaRPr lang="en-US"/>
          </a:p>
        </p:txBody>
      </p:sp>
      <p:sp>
        <p:nvSpPr>
          <p:cNvPr id="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2900" y="1457331"/>
            <a:ext cx="8458200" cy="1102519"/>
          </a:xfrm>
        </p:spPr>
        <p:txBody>
          <a:bodyPr/>
          <a:lstStyle>
            <a:lvl1pPr>
              <a:defRPr sz="3300">
                <a:solidFill>
                  <a:schemeClr val="tx2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5" name="Rectangle 24">
            <a:extLst>
              <a:ext uri="{FF2B5EF4-FFF2-40B4-BE49-F238E27FC236}">
                <a16:creationId xmlns:a16="http://schemas.microsoft.com/office/drawing/2014/main" id="{7815B5F2-A5A7-1E49-BC30-BA3F75996177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6642100" y="4439927"/>
            <a:ext cx="2133600" cy="15478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03BA23CF-AA30-4A18-B744-605C3E9DBF0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6" name="Picture 27" descr="ti_logo_powerpoint_1_line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29362" y="4782264"/>
            <a:ext cx="1562364" cy="193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46851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2900" y="1457331"/>
            <a:ext cx="8458200" cy="1102519"/>
          </a:xfrm>
        </p:spPr>
        <p:txBody>
          <a:bodyPr/>
          <a:lstStyle>
            <a:lvl1pPr>
              <a:defRPr sz="3300">
                <a:solidFill>
                  <a:schemeClr val="tx2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2900" y="2774158"/>
            <a:ext cx="8458200" cy="1114425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ja-JP" altLang="en-US"/>
              <a:t>マスター サブタイトルの書式設定</a:t>
            </a:r>
            <a:endParaRPr lang="en-US"/>
          </a:p>
        </p:txBody>
      </p:sp>
      <p:sp>
        <p:nvSpPr>
          <p:cNvPr id="5" name="Rectangle 24">
            <a:extLst>
              <a:ext uri="{FF2B5EF4-FFF2-40B4-BE49-F238E27FC236}">
                <a16:creationId xmlns:a16="http://schemas.microsoft.com/office/drawing/2014/main" id="{73F1F293-7B5B-6248-AEF0-BCB7B73543E3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6642100" y="4439927"/>
            <a:ext cx="2133600" cy="15478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BA23CF-AA30-4A18-B744-605C3E9DBF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6" name="Picture 5" descr="A picture containing drawing, cup&#10;&#10;Description automatically generated">
            <a:extLst>
              <a:ext uri="{FF2B5EF4-FFF2-40B4-BE49-F238E27FC236}">
                <a16:creationId xmlns:a16="http://schemas.microsoft.com/office/drawing/2014/main" id="{7CC34E39-7310-7442-846F-66689DD005D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9868" y="4782676"/>
            <a:ext cx="1563597" cy="191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813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378" y="786357"/>
            <a:ext cx="8467725" cy="3709449"/>
          </a:xfrm>
        </p:spPr>
        <p:txBody>
          <a:bodyPr/>
          <a:lstStyle>
            <a:lvl1pPr>
              <a:spcBef>
                <a:spcPts val="667"/>
              </a:spcBef>
              <a:defRPr/>
            </a:lvl1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97888F-6AF7-4263-B69D-592D8C33BA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5" name="Picture 27" descr="ti_logo_powerpoint_1_line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29362" y="4782264"/>
            <a:ext cx="1562364" cy="193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3375" y="889398"/>
            <a:ext cx="4157663" cy="3519488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1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889398"/>
            <a:ext cx="4157662" cy="3519488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3548F6-AAA9-4A8D-A869-511B3DFE32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6" name="Picture 27" descr="ti_logo_powerpoint_1_line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29362" y="4782264"/>
            <a:ext cx="1562364" cy="193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895" indent="0">
              <a:buNone/>
              <a:defRPr sz="1700" b="1"/>
            </a:lvl2pPr>
            <a:lvl3pPr marL="761790" indent="0">
              <a:buNone/>
              <a:defRPr sz="1500" b="1"/>
            </a:lvl3pPr>
            <a:lvl4pPr marL="1142683" indent="0">
              <a:buNone/>
              <a:defRPr sz="1300" b="1"/>
            </a:lvl4pPr>
            <a:lvl5pPr marL="1523573" indent="0">
              <a:buNone/>
              <a:defRPr sz="1300" b="1"/>
            </a:lvl5pPr>
            <a:lvl6pPr marL="1904467" indent="0">
              <a:buNone/>
              <a:defRPr sz="1300" b="1"/>
            </a:lvl6pPr>
            <a:lvl7pPr marL="2285362" indent="0">
              <a:buNone/>
              <a:defRPr sz="1300" b="1"/>
            </a:lvl7pPr>
            <a:lvl8pPr marL="2666253" indent="0">
              <a:buNone/>
              <a:defRPr sz="1300" b="1"/>
            </a:lvl8pPr>
            <a:lvl9pPr marL="3047146" indent="0">
              <a:buNone/>
              <a:defRPr sz="13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7"/>
            <a:ext cx="4040188" cy="2963466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1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895" indent="0">
              <a:buNone/>
              <a:defRPr sz="1700" b="1"/>
            </a:lvl2pPr>
            <a:lvl3pPr marL="761790" indent="0">
              <a:buNone/>
              <a:defRPr sz="1500" b="1"/>
            </a:lvl3pPr>
            <a:lvl4pPr marL="1142683" indent="0">
              <a:buNone/>
              <a:defRPr sz="1300" b="1"/>
            </a:lvl4pPr>
            <a:lvl5pPr marL="1523573" indent="0">
              <a:buNone/>
              <a:defRPr sz="1300" b="1"/>
            </a:lvl5pPr>
            <a:lvl6pPr marL="1904467" indent="0">
              <a:buNone/>
              <a:defRPr sz="1300" b="1"/>
            </a:lvl6pPr>
            <a:lvl7pPr marL="2285362" indent="0">
              <a:buNone/>
              <a:defRPr sz="1300" b="1"/>
            </a:lvl7pPr>
            <a:lvl8pPr marL="2666253" indent="0">
              <a:buNone/>
              <a:defRPr sz="1300" b="1"/>
            </a:lvl8pPr>
            <a:lvl9pPr marL="3047146" indent="0">
              <a:buNone/>
              <a:defRPr sz="13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7"/>
            <a:ext cx="4041775" cy="2963466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1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4C35C9-3222-4444-B33E-8AB075BE83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" name="Picture 27" descr="ti_logo_powerpoint_1_line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29362" y="4782264"/>
            <a:ext cx="1562364" cy="193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C52F08-588C-488E-A5AB-DF69250DE8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4" name="Picture 27" descr="ti_logo_powerpoint_1_line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29362" y="4782264"/>
            <a:ext cx="1562364" cy="193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8"/>
          </a:xfrm>
        </p:spPr>
        <p:txBody>
          <a:bodyPr anchor="b"/>
          <a:lstStyle>
            <a:lvl1pPr algn="l">
              <a:defRPr sz="2700" b="1">
                <a:solidFill>
                  <a:schemeClr val="tx2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8298"/>
          </a:xfrm>
        </p:spPr>
        <p:txBody>
          <a:bodyPr/>
          <a:lstStyle>
            <a:lvl1pPr marL="0" indent="0">
              <a:buNone/>
              <a:defRPr sz="1700"/>
            </a:lvl1pPr>
            <a:lvl2pPr marL="380895" indent="0">
              <a:buNone/>
              <a:defRPr sz="1000"/>
            </a:lvl2pPr>
            <a:lvl3pPr marL="761790" indent="0">
              <a:buNone/>
              <a:defRPr sz="800"/>
            </a:lvl3pPr>
            <a:lvl4pPr marL="1142683" indent="0">
              <a:buNone/>
              <a:defRPr sz="700"/>
            </a:lvl4pPr>
            <a:lvl5pPr marL="1523573" indent="0">
              <a:buNone/>
              <a:defRPr sz="700"/>
            </a:lvl5pPr>
            <a:lvl6pPr marL="1904467" indent="0">
              <a:buNone/>
              <a:defRPr sz="700"/>
            </a:lvl6pPr>
            <a:lvl7pPr marL="2285362" indent="0">
              <a:buNone/>
              <a:defRPr sz="700"/>
            </a:lvl7pPr>
            <a:lvl8pPr marL="2666253" indent="0">
              <a:buNone/>
              <a:defRPr sz="700"/>
            </a:lvl8pPr>
            <a:lvl9pPr marL="3047146" indent="0">
              <a:buNone/>
              <a:defRPr sz="7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B97EEC-B5BC-42C5-B73F-31CC660D4D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6" name="Picture 27" descr="ti_logo_powerpoint_1_line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29362" y="4782264"/>
            <a:ext cx="1562364" cy="193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31775" y="107163"/>
            <a:ext cx="8458200" cy="610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3378" y="794149"/>
            <a:ext cx="8467725" cy="370165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67503" y="4442792"/>
            <a:ext cx="2133600" cy="154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algn="r">
              <a:defRPr sz="700"/>
            </a:lvl1pPr>
          </a:lstStyle>
          <a:p>
            <a:pPr>
              <a:defRPr/>
            </a:pPr>
            <a:fld id="{B6C70261-DCF8-4A97-9502-E8EEF2364C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92663C74-62AB-B64B-BCBB-0866ABE6E2D3}"/>
              </a:ext>
            </a:extLst>
          </p:cNvPr>
          <p:cNvCxnSpPr>
            <a:cxnSpLocks/>
          </p:cNvCxnSpPr>
          <p:nvPr/>
        </p:nvCxnSpPr>
        <p:spPr>
          <a:xfrm>
            <a:off x="0" y="4656947"/>
            <a:ext cx="892889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Box 31">
            <a:extLst>
              <a:ext uri="{FF2B5EF4-FFF2-40B4-BE49-F238E27FC236}">
                <a16:creationId xmlns:a16="http://schemas.microsoft.com/office/drawing/2014/main" id="{BBEA79FD-0CFB-464E-959F-0C18C60480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013" y="4646685"/>
            <a:ext cx="2111375" cy="184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6179" tIns="38088" rIns="76179" bIns="38088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700" dirty="0">
                <a:cs typeface="+mn-cs"/>
              </a:rPr>
              <a:t>TI Confidential – NDA Restrictions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6" r:id="rId2"/>
    <p:sldLayoutId id="2147483735" r:id="rId3"/>
    <p:sldLayoutId id="2147483750" r:id="rId4"/>
    <p:sldLayoutId id="2147483709" r:id="rId5"/>
    <p:sldLayoutId id="2147483711" r:id="rId6"/>
    <p:sldLayoutId id="2147483712" r:id="rId7"/>
    <p:sldLayoutId id="2147483713" r:id="rId8"/>
    <p:sldLayoutId id="2147483715" r:id="rId9"/>
  </p:sldLayoutIdLst>
  <p:hf hdr="0" ftr="0" dt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kumimoji="1" sz="27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kumimoji="1" sz="2700" b="1">
          <a:solidFill>
            <a:schemeClr val="tx2"/>
          </a:solidFill>
          <a:latin typeface="Arial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kumimoji="1" sz="2700" b="1">
          <a:solidFill>
            <a:schemeClr val="tx2"/>
          </a:solidFill>
          <a:latin typeface="Arial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kumimoji="1" sz="2700" b="1">
          <a:solidFill>
            <a:schemeClr val="tx2"/>
          </a:solidFill>
          <a:latin typeface="Arial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kumimoji="1" sz="2700" b="1">
          <a:solidFill>
            <a:schemeClr val="tx2"/>
          </a:solidFill>
          <a:latin typeface="Arial" charset="0"/>
        </a:defRPr>
      </a:lvl5pPr>
      <a:lvl6pPr marL="380895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kumimoji="1" sz="2700" b="1">
          <a:solidFill>
            <a:srgbClr val="FF0000"/>
          </a:solidFill>
          <a:latin typeface="Arial" charset="0"/>
        </a:defRPr>
      </a:lvl6pPr>
      <a:lvl7pPr marL="76179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kumimoji="1" sz="2700" b="1">
          <a:solidFill>
            <a:srgbClr val="FF0000"/>
          </a:solidFill>
          <a:latin typeface="Arial" charset="0"/>
        </a:defRPr>
      </a:lvl7pPr>
      <a:lvl8pPr marL="1142683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kumimoji="1" sz="2700" b="1">
          <a:solidFill>
            <a:srgbClr val="FF0000"/>
          </a:solidFill>
          <a:latin typeface="Arial" charset="0"/>
        </a:defRPr>
      </a:lvl8pPr>
      <a:lvl9pPr marL="1523573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kumimoji="1" sz="2700" b="1">
          <a:solidFill>
            <a:srgbClr val="FF0000"/>
          </a:solidFill>
          <a:latin typeface="Arial" charset="0"/>
        </a:defRPr>
      </a:lvl9pPr>
    </p:titleStyle>
    <p:bodyStyle>
      <a:lvl1pPr marL="189124" indent="-189124" algn="l" rtl="0" eaLnBrk="1" fontAlgn="base" hangingPunct="1">
        <a:spcBef>
          <a:spcPts val="667"/>
        </a:spcBef>
        <a:spcAft>
          <a:spcPct val="0"/>
        </a:spcAft>
        <a:buChar char="•"/>
        <a:defRPr kumimoji="1" sz="1800">
          <a:solidFill>
            <a:schemeClr val="tx1"/>
          </a:solidFill>
          <a:latin typeface="+mn-lt"/>
          <a:ea typeface="+mn-ea"/>
          <a:cs typeface="+mn-cs"/>
        </a:defRPr>
      </a:lvl1pPr>
      <a:lvl2pPr marL="478763" indent="-194416" algn="l" rtl="0" eaLnBrk="1" fontAlgn="base" hangingPunct="1">
        <a:spcBef>
          <a:spcPct val="20000"/>
        </a:spcBef>
        <a:spcAft>
          <a:spcPct val="0"/>
        </a:spcAft>
        <a:buChar char="–"/>
        <a:defRPr kumimoji="1" sz="1600">
          <a:solidFill>
            <a:schemeClr val="tx1"/>
          </a:solidFill>
          <a:latin typeface="+mn-lt"/>
        </a:defRPr>
      </a:lvl2pPr>
      <a:lvl3pPr marL="711530" indent="-137548" algn="l" rtl="0" eaLnBrk="1" fontAlgn="base" hangingPunct="1">
        <a:spcBef>
          <a:spcPct val="15000"/>
        </a:spcBef>
        <a:spcAft>
          <a:spcPct val="0"/>
        </a:spcAft>
        <a:buChar char="•"/>
        <a:defRPr kumimoji="1" sz="1600">
          <a:solidFill>
            <a:schemeClr val="tx1"/>
          </a:solidFill>
          <a:latin typeface="+mn-lt"/>
        </a:defRPr>
      </a:lvl3pPr>
      <a:lvl4pPr marL="1001168" indent="-194416" algn="l" rtl="0" eaLnBrk="1" fontAlgn="base" hangingPunct="1">
        <a:spcBef>
          <a:spcPct val="5000"/>
        </a:spcBef>
        <a:spcAft>
          <a:spcPct val="0"/>
        </a:spcAft>
        <a:buChar char="–"/>
        <a:defRPr kumimoji="1" sz="1600">
          <a:solidFill>
            <a:schemeClr val="tx1"/>
          </a:solidFill>
          <a:latin typeface="+mn-lt"/>
        </a:defRPr>
      </a:lvl4pPr>
      <a:lvl5pPr marL="1240546" indent="-144163" algn="l" rtl="0" eaLnBrk="1" fontAlgn="base" hangingPunct="1">
        <a:spcBef>
          <a:spcPct val="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</a:defRPr>
      </a:lvl5pPr>
      <a:lvl6pPr marL="1621441" indent="-144163" algn="l" rtl="0" eaLnBrk="1" fontAlgn="base" hangingPunct="1">
        <a:spcBef>
          <a:spcPct val="0"/>
        </a:spcBef>
        <a:spcAft>
          <a:spcPct val="0"/>
        </a:spcAft>
        <a:buChar char="»"/>
        <a:defRPr kumimoji="1" sz="1300">
          <a:solidFill>
            <a:schemeClr val="tx1"/>
          </a:solidFill>
          <a:latin typeface="+mn-lt"/>
        </a:defRPr>
      </a:lvl6pPr>
      <a:lvl7pPr marL="2002336" indent="-144163" algn="l" rtl="0" eaLnBrk="1" fontAlgn="base" hangingPunct="1">
        <a:spcBef>
          <a:spcPct val="0"/>
        </a:spcBef>
        <a:spcAft>
          <a:spcPct val="0"/>
        </a:spcAft>
        <a:buChar char="»"/>
        <a:defRPr kumimoji="1" sz="1300">
          <a:solidFill>
            <a:schemeClr val="tx1"/>
          </a:solidFill>
          <a:latin typeface="+mn-lt"/>
        </a:defRPr>
      </a:lvl7pPr>
      <a:lvl8pPr marL="2383230" indent="-144163" algn="l" rtl="0" eaLnBrk="1" fontAlgn="base" hangingPunct="1">
        <a:spcBef>
          <a:spcPct val="0"/>
        </a:spcBef>
        <a:spcAft>
          <a:spcPct val="0"/>
        </a:spcAft>
        <a:buChar char="»"/>
        <a:defRPr kumimoji="1" sz="1300">
          <a:solidFill>
            <a:schemeClr val="tx1"/>
          </a:solidFill>
          <a:latin typeface="+mn-lt"/>
        </a:defRPr>
      </a:lvl8pPr>
      <a:lvl9pPr marL="2764124" indent="-144163" algn="l" rtl="0" eaLnBrk="1" fontAlgn="base" hangingPunct="1">
        <a:spcBef>
          <a:spcPct val="0"/>
        </a:spcBef>
        <a:spcAft>
          <a:spcPct val="0"/>
        </a:spcAft>
        <a:buChar char="»"/>
        <a:defRPr kumimoji="1" sz="13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761790" rtl="0" eaLnBrk="1" latinLnBrk="0" hangingPunct="1"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895" algn="l" defTabSz="761790" rtl="0" eaLnBrk="1" latinLnBrk="0" hangingPunct="1"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790" algn="l" defTabSz="761790" rtl="0" eaLnBrk="1" latinLnBrk="0" hangingPunct="1"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683" algn="l" defTabSz="761790" rtl="0" eaLnBrk="1" latinLnBrk="0" hangingPunct="1"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573" algn="l" defTabSz="761790" rtl="0" eaLnBrk="1" latinLnBrk="0" hangingPunct="1"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467" algn="l" defTabSz="761790" rtl="0" eaLnBrk="1" latinLnBrk="0" hangingPunct="1"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362" algn="l" defTabSz="761790" rtl="0" eaLnBrk="1" latinLnBrk="0" hangingPunct="1"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253" algn="l" defTabSz="761790" rtl="0" eaLnBrk="1" latinLnBrk="0" hangingPunct="1"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146" algn="l" defTabSz="761790" rtl="0" eaLnBrk="1" latinLnBrk="0" hangingPunct="1"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0D0CB04-7F59-4425-BB7A-609A7738A1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Case 1_1: </a:t>
            </a:r>
            <a:r>
              <a:rPr lang="en-US" altLang="ja-JP" dirty="0" err="1"/>
              <a:t>tSTRT</a:t>
            </a:r>
            <a:r>
              <a:rPr lang="en-US" altLang="ja-JP" dirty="0"/>
              <a:t> &gt; </a:t>
            </a:r>
            <a:r>
              <a:rPr lang="en-US" altLang="ja-JP" dirty="0" err="1"/>
              <a:t>tVDD_VIT</a:t>
            </a:r>
            <a:r>
              <a:rPr lang="en-US" altLang="ja-JP" dirty="0"/>
              <a:t>+ w/ </a:t>
            </a:r>
            <a:r>
              <a:rPr lang="en-US" altLang="ja-JP" dirty="0" err="1"/>
              <a:t>no_cap</a:t>
            </a:r>
            <a:br>
              <a:rPr lang="en-US" altLang="ja-JP" dirty="0"/>
            </a:br>
            <a:r>
              <a:rPr lang="en-US" altLang="ja-JP" dirty="0"/>
              <a:t>(VDD can ramp up to VIT+ within </a:t>
            </a:r>
            <a:r>
              <a:rPr lang="en-US" altLang="ja-JP" dirty="0" err="1"/>
              <a:t>tSTRT</a:t>
            </a:r>
            <a:r>
              <a:rPr lang="en-US" altLang="ja-JP" dirty="0"/>
              <a:t> time)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327A023-A737-46FD-AB0B-1C1AC82CD02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97888F-6AF7-4263-B69D-592D8C33BAC7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B0E7F165-293C-4491-814C-7EF68906AD3A}"/>
              </a:ext>
            </a:extLst>
          </p:cNvPr>
          <p:cNvCxnSpPr/>
          <p:nvPr/>
        </p:nvCxnSpPr>
        <p:spPr>
          <a:xfrm>
            <a:off x="393700" y="2290841"/>
            <a:ext cx="13525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6D8CF455-EE3A-46FB-B161-E87DADE230A6}"/>
              </a:ext>
            </a:extLst>
          </p:cNvPr>
          <p:cNvCxnSpPr>
            <a:cxnSpLocks/>
          </p:cNvCxnSpPr>
          <p:nvPr/>
        </p:nvCxnSpPr>
        <p:spPr>
          <a:xfrm>
            <a:off x="7470915" y="1117600"/>
            <a:ext cx="144941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AD5C31D9-5C18-4882-8047-C16D132CEEAF}"/>
              </a:ext>
            </a:extLst>
          </p:cNvPr>
          <p:cNvCxnSpPr/>
          <p:nvPr/>
        </p:nvCxnSpPr>
        <p:spPr>
          <a:xfrm>
            <a:off x="1328568" y="1289050"/>
            <a:ext cx="7591764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ECB1DCE4-0967-436F-BEF8-B4A680A58607}"/>
              </a:ext>
            </a:extLst>
          </p:cNvPr>
          <p:cNvCxnSpPr/>
          <p:nvPr/>
        </p:nvCxnSpPr>
        <p:spPr>
          <a:xfrm>
            <a:off x="1328568" y="1441450"/>
            <a:ext cx="7591764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AAED0D9C-FE35-46DE-9093-3199B7F9CE49}"/>
              </a:ext>
            </a:extLst>
          </p:cNvPr>
          <p:cNvCxnSpPr/>
          <p:nvPr/>
        </p:nvCxnSpPr>
        <p:spPr>
          <a:xfrm>
            <a:off x="1328568" y="1612900"/>
            <a:ext cx="7591764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27A9EEE4-7346-4D46-AC44-2626FC0AEDAD}"/>
              </a:ext>
            </a:extLst>
          </p:cNvPr>
          <p:cNvCxnSpPr>
            <a:cxnSpLocks/>
          </p:cNvCxnSpPr>
          <p:nvPr/>
        </p:nvCxnSpPr>
        <p:spPr>
          <a:xfrm>
            <a:off x="1492767" y="1993900"/>
            <a:ext cx="7427565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6D616ACE-E8F1-4565-A8D8-4455D93ED8B7}"/>
              </a:ext>
            </a:extLst>
          </p:cNvPr>
          <p:cNvCxnSpPr>
            <a:cxnSpLocks/>
          </p:cNvCxnSpPr>
          <p:nvPr/>
        </p:nvCxnSpPr>
        <p:spPr>
          <a:xfrm flipV="1">
            <a:off x="1756674" y="3207325"/>
            <a:ext cx="291748" cy="27580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id="{87B374DF-5E9C-4236-9261-EE2251331281}"/>
              </a:ext>
            </a:extLst>
          </p:cNvPr>
          <p:cNvCxnSpPr>
            <a:cxnSpLocks/>
          </p:cNvCxnSpPr>
          <p:nvPr/>
        </p:nvCxnSpPr>
        <p:spPr>
          <a:xfrm>
            <a:off x="393700" y="3473450"/>
            <a:ext cx="136297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24673C84-424A-4BE6-856A-726E12B25FD6}"/>
              </a:ext>
            </a:extLst>
          </p:cNvPr>
          <p:cNvCxnSpPr/>
          <p:nvPr/>
        </p:nvCxnSpPr>
        <p:spPr>
          <a:xfrm>
            <a:off x="1328568" y="3195559"/>
            <a:ext cx="7591764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3980F5E4-4D9F-4D38-80D4-418A72C13DB6}"/>
              </a:ext>
            </a:extLst>
          </p:cNvPr>
          <p:cNvCxnSpPr/>
          <p:nvPr/>
        </p:nvCxnSpPr>
        <p:spPr>
          <a:xfrm>
            <a:off x="1328568" y="2800350"/>
            <a:ext cx="7591764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54938A7D-2841-436F-87A7-B89391989565}"/>
              </a:ext>
            </a:extLst>
          </p:cNvPr>
          <p:cNvSpPr txBox="1"/>
          <p:nvPr/>
        </p:nvSpPr>
        <p:spPr>
          <a:xfrm>
            <a:off x="725276" y="3097291"/>
            <a:ext cx="3914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800" dirty="0"/>
              <a:t>VOL</a:t>
            </a:r>
            <a:endParaRPr kumimoji="1" lang="ja-JP" altLang="en-US" sz="800" dirty="0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CA089662-C3D2-492A-A791-427C6A68A030}"/>
              </a:ext>
            </a:extLst>
          </p:cNvPr>
          <p:cNvSpPr txBox="1"/>
          <p:nvPr/>
        </p:nvSpPr>
        <p:spPr>
          <a:xfrm>
            <a:off x="725276" y="2691035"/>
            <a:ext cx="40748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800" dirty="0"/>
              <a:t>VOH</a:t>
            </a:r>
            <a:endParaRPr kumimoji="1" lang="ja-JP" altLang="en-US" sz="800" dirty="0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187C5C70-88D9-4349-BD05-64517116404C}"/>
              </a:ext>
            </a:extLst>
          </p:cNvPr>
          <p:cNvSpPr txBox="1"/>
          <p:nvPr/>
        </p:nvSpPr>
        <p:spPr>
          <a:xfrm>
            <a:off x="725276" y="1890648"/>
            <a:ext cx="47641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800"/>
              <a:t>VPOR</a:t>
            </a:r>
            <a:endParaRPr kumimoji="1" lang="ja-JP" altLang="en-US" sz="800" dirty="0"/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752CA80A-EE1E-4507-B1D8-B10212CE0428}"/>
              </a:ext>
            </a:extLst>
          </p:cNvPr>
          <p:cNvSpPr txBox="1"/>
          <p:nvPr/>
        </p:nvSpPr>
        <p:spPr>
          <a:xfrm>
            <a:off x="725276" y="1511173"/>
            <a:ext cx="65594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800" dirty="0"/>
              <a:t>VDD(MIN)</a:t>
            </a:r>
            <a:endParaRPr kumimoji="1" lang="ja-JP" altLang="en-US" sz="800" dirty="0"/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DB481EB9-9B53-4A37-A9DF-1146061B5681}"/>
              </a:ext>
            </a:extLst>
          </p:cNvPr>
          <p:cNvSpPr txBox="1"/>
          <p:nvPr/>
        </p:nvSpPr>
        <p:spPr>
          <a:xfrm>
            <a:off x="725276" y="1328361"/>
            <a:ext cx="37863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800" dirty="0"/>
              <a:t>VIT-</a:t>
            </a:r>
            <a:endParaRPr kumimoji="1" lang="ja-JP" altLang="en-US" sz="800" dirty="0"/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31024576-A2A7-4595-B1C6-C5AD0762C4BA}"/>
              </a:ext>
            </a:extLst>
          </p:cNvPr>
          <p:cNvSpPr txBox="1"/>
          <p:nvPr/>
        </p:nvSpPr>
        <p:spPr>
          <a:xfrm>
            <a:off x="725276" y="1183222"/>
            <a:ext cx="40427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800" dirty="0"/>
              <a:t>VIT+</a:t>
            </a:r>
            <a:endParaRPr kumimoji="1" lang="ja-JP" altLang="en-US" sz="800" dirty="0"/>
          </a:p>
        </p:txBody>
      </p:sp>
      <p:cxnSp>
        <p:nvCxnSpPr>
          <p:cNvPr id="26" name="直線コネクタ 25">
            <a:extLst>
              <a:ext uri="{FF2B5EF4-FFF2-40B4-BE49-F238E27FC236}">
                <a16:creationId xmlns:a16="http://schemas.microsoft.com/office/drawing/2014/main" id="{98C3F815-90C8-44C6-BA3F-61D9CE18EBE0}"/>
              </a:ext>
            </a:extLst>
          </p:cNvPr>
          <p:cNvCxnSpPr>
            <a:cxnSpLocks/>
          </p:cNvCxnSpPr>
          <p:nvPr/>
        </p:nvCxnSpPr>
        <p:spPr>
          <a:xfrm flipV="1">
            <a:off x="1746250" y="1117600"/>
            <a:ext cx="1225550" cy="1173245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コネクタ 26">
            <a:extLst>
              <a:ext uri="{FF2B5EF4-FFF2-40B4-BE49-F238E27FC236}">
                <a16:creationId xmlns:a16="http://schemas.microsoft.com/office/drawing/2014/main" id="{C001EFCB-5557-497E-910E-9B7E79C6E9BB}"/>
              </a:ext>
            </a:extLst>
          </p:cNvPr>
          <p:cNvCxnSpPr>
            <a:cxnSpLocks/>
          </p:cNvCxnSpPr>
          <p:nvPr/>
        </p:nvCxnSpPr>
        <p:spPr>
          <a:xfrm>
            <a:off x="4943219" y="2590542"/>
            <a:ext cx="396764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コネクタ 27">
            <a:extLst>
              <a:ext uri="{FF2B5EF4-FFF2-40B4-BE49-F238E27FC236}">
                <a16:creationId xmlns:a16="http://schemas.microsoft.com/office/drawing/2014/main" id="{359C0970-B062-4F4E-8B7B-7A2C75BB6BAB}"/>
              </a:ext>
            </a:extLst>
          </p:cNvPr>
          <p:cNvCxnSpPr>
            <a:cxnSpLocks/>
          </p:cNvCxnSpPr>
          <p:nvPr/>
        </p:nvCxnSpPr>
        <p:spPr>
          <a:xfrm>
            <a:off x="4943219" y="2596892"/>
            <a:ext cx="0" cy="8699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D406AD64-8169-4600-BD4D-58CC509480AE}"/>
              </a:ext>
            </a:extLst>
          </p:cNvPr>
          <p:cNvSpPr txBox="1"/>
          <p:nvPr/>
        </p:nvSpPr>
        <p:spPr>
          <a:xfrm>
            <a:off x="3477735" y="2500651"/>
            <a:ext cx="405880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600" dirty="0" err="1">
                <a:highlight>
                  <a:srgbClr val="FFFF00"/>
                </a:highlight>
              </a:rPr>
              <a:t>tSTRT</a:t>
            </a:r>
            <a:endParaRPr kumimoji="1" lang="ja-JP" altLang="en-US" sz="600" dirty="0">
              <a:highlight>
                <a:srgbClr val="FFFF00"/>
              </a:highlight>
            </a:endParaRPr>
          </a:p>
        </p:txBody>
      </p:sp>
      <p:cxnSp>
        <p:nvCxnSpPr>
          <p:cNvPr id="33" name="直線コネクタ 32">
            <a:extLst>
              <a:ext uri="{FF2B5EF4-FFF2-40B4-BE49-F238E27FC236}">
                <a16:creationId xmlns:a16="http://schemas.microsoft.com/office/drawing/2014/main" id="{08F828D6-86AB-4D5C-B805-AFCF3F3FA7F7}"/>
              </a:ext>
            </a:extLst>
          </p:cNvPr>
          <p:cNvCxnSpPr>
            <a:cxnSpLocks/>
          </p:cNvCxnSpPr>
          <p:nvPr/>
        </p:nvCxnSpPr>
        <p:spPr>
          <a:xfrm>
            <a:off x="2048422" y="3473450"/>
            <a:ext cx="290355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コネクタ 33">
            <a:extLst>
              <a:ext uri="{FF2B5EF4-FFF2-40B4-BE49-F238E27FC236}">
                <a16:creationId xmlns:a16="http://schemas.microsoft.com/office/drawing/2014/main" id="{A1595769-724A-4F40-AFC2-62B797E9ABEC}"/>
              </a:ext>
            </a:extLst>
          </p:cNvPr>
          <p:cNvCxnSpPr>
            <a:cxnSpLocks/>
          </p:cNvCxnSpPr>
          <p:nvPr/>
        </p:nvCxnSpPr>
        <p:spPr>
          <a:xfrm>
            <a:off x="2971800" y="1117600"/>
            <a:ext cx="4499115" cy="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39E3DE9B-69DF-4850-A09A-C60B3B8DAAF5}"/>
              </a:ext>
            </a:extLst>
          </p:cNvPr>
          <p:cNvSpPr txBox="1"/>
          <p:nvPr/>
        </p:nvSpPr>
        <p:spPr>
          <a:xfrm>
            <a:off x="76130" y="1511173"/>
            <a:ext cx="5084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/>
              <a:t>VDD</a:t>
            </a:r>
            <a:endParaRPr kumimoji="1" lang="ja-JP" altLang="en-US" sz="1200" dirty="0"/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D3CF0B32-6FE6-4FCB-8842-4DADBE63E7A1}"/>
              </a:ext>
            </a:extLst>
          </p:cNvPr>
          <p:cNvSpPr txBox="1"/>
          <p:nvPr/>
        </p:nvSpPr>
        <p:spPr>
          <a:xfrm>
            <a:off x="76130" y="2832280"/>
            <a:ext cx="7409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/>
              <a:t>/RESET</a:t>
            </a:r>
            <a:endParaRPr kumimoji="1" lang="ja-JP" altLang="en-US" sz="1200" dirty="0"/>
          </a:p>
        </p:txBody>
      </p:sp>
      <p:cxnSp>
        <p:nvCxnSpPr>
          <p:cNvPr id="42" name="直線コネクタ 41">
            <a:extLst>
              <a:ext uri="{FF2B5EF4-FFF2-40B4-BE49-F238E27FC236}">
                <a16:creationId xmlns:a16="http://schemas.microsoft.com/office/drawing/2014/main" id="{0DC0A029-A733-4467-AFDE-16CC104434AD}"/>
              </a:ext>
            </a:extLst>
          </p:cNvPr>
          <p:cNvCxnSpPr>
            <a:cxnSpLocks/>
          </p:cNvCxnSpPr>
          <p:nvPr/>
        </p:nvCxnSpPr>
        <p:spPr>
          <a:xfrm>
            <a:off x="2048422" y="3207325"/>
            <a:ext cx="0" cy="27789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矢印コネクタ 43">
            <a:extLst>
              <a:ext uri="{FF2B5EF4-FFF2-40B4-BE49-F238E27FC236}">
                <a16:creationId xmlns:a16="http://schemas.microsoft.com/office/drawing/2014/main" id="{BDFB5765-4F2E-464B-BEFF-2EE48F34BF34}"/>
              </a:ext>
            </a:extLst>
          </p:cNvPr>
          <p:cNvCxnSpPr>
            <a:cxnSpLocks/>
          </p:cNvCxnSpPr>
          <p:nvPr/>
        </p:nvCxnSpPr>
        <p:spPr>
          <a:xfrm>
            <a:off x="2454822" y="2664386"/>
            <a:ext cx="2497154" cy="0"/>
          </a:xfrm>
          <a:prstGeom prst="straightConnector1">
            <a:avLst/>
          </a:prstGeom>
          <a:ln w="3175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CFB4342E-B0BC-44F0-92F3-CCA33F3E9259}"/>
              </a:ext>
            </a:extLst>
          </p:cNvPr>
          <p:cNvCxnSpPr>
            <a:cxnSpLocks/>
          </p:cNvCxnSpPr>
          <p:nvPr/>
        </p:nvCxnSpPr>
        <p:spPr>
          <a:xfrm>
            <a:off x="2454822" y="867251"/>
            <a:ext cx="0" cy="2958148"/>
          </a:xfrm>
          <a:prstGeom prst="line">
            <a:avLst/>
          </a:prstGeom>
          <a:ln w="31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線コネクタ 55">
            <a:extLst>
              <a:ext uri="{FF2B5EF4-FFF2-40B4-BE49-F238E27FC236}">
                <a16:creationId xmlns:a16="http://schemas.microsoft.com/office/drawing/2014/main" id="{62D6FC2D-250C-4F34-B6F7-B80AAE4CD42C}"/>
              </a:ext>
            </a:extLst>
          </p:cNvPr>
          <p:cNvCxnSpPr>
            <a:cxnSpLocks/>
          </p:cNvCxnSpPr>
          <p:nvPr/>
        </p:nvCxnSpPr>
        <p:spPr>
          <a:xfrm>
            <a:off x="2048422" y="3207325"/>
            <a:ext cx="0" cy="27789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線コネクタ 59">
            <a:extLst>
              <a:ext uri="{FF2B5EF4-FFF2-40B4-BE49-F238E27FC236}">
                <a16:creationId xmlns:a16="http://schemas.microsoft.com/office/drawing/2014/main" id="{DA549EC1-E79D-480D-A527-805B465CF42A}"/>
              </a:ext>
            </a:extLst>
          </p:cNvPr>
          <p:cNvCxnSpPr>
            <a:cxnSpLocks/>
          </p:cNvCxnSpPr>
          <p:nvPr/>
        </p:nvCxnSpPr>
        <p:spPr>
          <a:xfrm>
            <a:off x="4943219" y="867251"/>
            <a:ext cx="0" cy="2958148"/>
          </a:xfrm>
          <a:prstGeom prst="line">
            <a:avLst/>
          </a:prstGeom>
          <a:ln w="31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28250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0D0CB04-7F59-4425-BB7A-609A7738A1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Case 1_1: </a:t>
            </a:r>
            <a:r>
              <a:rPr lang="en-US" altLang="ja-JP" dirty="0" err="1"/>
              <a:t>tSTRT</a:t>
            </a:r>
            <a:r>
              <a:rPr lang="en-US" altLang="ja-JP" dirty="0"/>
              <a:t> &gt; </a:t>
            </a:r>
            <a:r>
              <a:rPr lang="en-US" altLang="ja-JP" dirty="0" err="1"/>
              <a:t>tVDD_VIT</a:t>
            </a:r>
            <a:r>
              <a:rPr lang="en-US" altLang="ja-JP" dirty="0"/>
              <a:t>+ w/ CT</a:t>
            </a:r>
            <a:br>
              <a:rPr lang="en-US" altLang="ja-JP" dirty="0"/>
            </a:br>
            <a:r>
              <a:rPr lang="en-US" altLang="ja-JP" dirty="0"/>
              <a:t>(VDD can ramp up to VIT+ within </a:t>
            </a:r>
            <a:r>
              <a:rPr lang="en-US" altLang="ja-JP" dirty="0" err="1"/>
              <a:t>tSTRT</a:t>
            </a:r>
            <a:r>
              <a:rPr lang="en-US" altLang="ja-JP" dirty="0"/>
              <a:t> time)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327A023-A737-46FD-AB0B-1C1AC82CD02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97888F-6AF7-4263-B69D-592D8C33BAC7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B0E7F165-293C-4491-814C-7EF68906AD3A}"/>
              </a:ext>
            </a:extLst>
          </p:cNvPr>
          <p:cNvCxnSpPr/>
          <p:nvPr/>
        </p:nvCxnSpPr>
        <p:spPr>
          <a:xfrm>
            <a:off x="393700" y="2290841"/>
            <a:ext cx="13525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6D8CF455-EE3A-46FB-B161-E87DADE230A6}"/>
              </a:ext>
            </a:extLst>
          </p:cNvPr>
          <p:cNvCxnSpPr>
            <a:cxnSpLocks/>
          </p:cNvCxnSpPr>
          <p:nvPr/>
        </p:nvCxnSpPr>
        <p:spPr>
          <a:xfrm>
            <a:off x="7470915" y="1117600"/>
            <a:ext cx="144941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AD5C31D9-5C18-4882-8047-C16D132CEEAF}"/>
              </a:ext>
            </a:extLst>
          </p:cNvPr>
          <p:cNvCxnSpPr/>
          <p:nvPr/>
        </p:nvCxnSpPr>
        <p:spPr>
          <a:xfrm>
            <a:off x="1328568" y="1289050"/>
            <a:ext cx="7591764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ECB1DCE4-0967-436F-BEF8-B4A680A58607}"/>
              </a:ext>
            </a:extLst>
          </p:cNvPr>
          <p:cNvCxnSpPr/>
          <p:nvPr/>
        </p:nvCxnSpPr>
        <p:spPr>
          <a:xfrm>
            <a:off x="1328568" y="1441450"/>
            <a:ext cx="7591764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AAED0D9C-FE35-46DE-9093-3199B7F9CE49}"/>
              </a:ext>
            </a:extLst>
          </p:cNvPr>
          <p:cNvCxnSpPr/>
          <p:nvPr/>
        </p:nvCxnSpPr>
        <p:spPr>
          <a:xfrm>
            <a:off x="1328568" y="1612900"/>
            <a:ext cx="7591764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27A9EEE4-7346-4D46-AC44-2626FC0AEDAD}"/>
              </a:ext>
            </a:extLst>
          </p:cNvPr>
          <p:cNvCxnSpPr>
            <a:cxnSpLocks/>
          </p:cNvCxnSpPr>
          <p:nvPr/>
        </p:nvCxnSpPr>
        <p:spPr>
          <a:xfrm>
            <a:off x="1492767" y="1993900"/>
            <a:ext cx="7427565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6D616ACE-E8F1-4565-A8D8-4455D93ED8B7}"/>
              </a:ext>
            </a:extLst>
          </p:cNvPr>
          <p:cNvCxnSpPr>
            <a:cxnSpLocks/>
          </p:cNvCxnSpPr>
          <p:nvPr/>
        </p:nvCxnSpPr>
        <p:spPr>
          <a:xfrm flipV="1">
            <a:off x="1756674" y="3207325"/>
            <a:ext cx="291748" cy="27580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id="{87B374DF-5E9C-4236-9261-EE2251331281}"/>
              </a:ext>
            </a:extLst>
          </p:cNvPr>
          <p:cNvCxnSpPr>
            <a:cxnSpLocks/>
          </p:cNvCxnSpPr>
          <p:nvPr/>
        </p:nvCxnSpPr>
        <p:spPr>
          <a:xfrm>
            <a:off x="393700" y="3473450"/>
            <a:ext cx="136297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D40C0EE0-506A-4A7F-AB93-2E29C03C10D6}"/>
              </a:ext>
            </a:extLst>
          </p:cNvPr>
          <p:cNvCxnSpPr>
            <a:cxnSpLocks/>
          </p:cNvCxnSpPr>
          <p:nvPr/>
        </p:nvCxnSpPr>
        <p:spPr>
          <a:xfrm>
            <a:off x="2459902" y="867251"/>
            <a:ext cx="0" cy="2958148"/>
          </a:xfrm>
          <a:prstGeom prst="line">
            <a:avLst/>
          </a:prstGeom>
          <a:ln w="31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24673C84-424A-4BE6-856A-726E12B25FD6}"/>
              </a:ext>
            </a:extLst>
          </p:cNvPr>
          <p:cNvCxnSpPr/>
          <p:nvPr/>
        </p:nvCxnSpPr>
        <p:spPr>
          <a:xfrm>
            <a:off x="1328568" y="3195559"/>
            <a:ext cx="7591764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3980F5E4-4D9F-4D38-80D4-418A72C13DB6}"/>
              </a:ext>
            </a:extLst>
          </p:cNvPr>
          <p:cNvCxnSpPr/>
          <p:nvPr/>
        </p:nvCxnSpPr>
        <p:spPr>
          <a:xfrm>
            <a:off x="1328568" y="2800350"/>
            <a:ext cx="7591764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54938A7D-2841-436F-87A7-B89391989565}"/>
              </a:ext>
            </a:extLst>
          </p:cNvPr>
          <p:cNvSpPr txBox="1"/>
          <p:nvPr/>
        </p:nvSpPr>
        <p:spPr>
          <a:xfrm>
            <a:off x="725276" y="3097291"/>
            <a:ext cx="3914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800" dirty="0"/>
              <a:t>VOL</a:t>
            </a:r>
            <a:endParaRPr kumimoji="1" lang="ja-JP" altLang="en-US" sz="800" dirty="0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CA089662-C3D2-492A-A791-427C6A68A030}"/>
              </a:ext>
            </a:extLst>
          </p:cNvPr>
          <p:cNvSpPr txBox="1"/>
          <p:nvPr/>
        </p:nvSpPr>
        <p:spPr>
          <a:xfrm>
            <a:off x="725276" y="2691035"/>
            <a:ext cx="40748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800" dirty="0"/>
              <a:t>VOH</a:t>
            </a:r>
            <a:endParaRPr kumimoji="1" lang="ja-JP" altLang="en-US" sz="800" dirty="0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187C5C70-88D9-4349-BD05-64517116404C}"/>
              </a:ext>
            </a:extLst>
          </p:cNvPr>
          <p:cNvSpPr txBox="1"/>
          <p:nvPr/>
        </p:nvSpPr>
        <p:spPr>
          <a:xfrm>
            <a:off x="725276" y="1890648"/>
            <a:ext cx="47641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800"/>
              <a:t>VPOR</a:t>
            </a:r>
            <a:endParaRPr kumimoji="1" lang="ja-JP" altLang="en-US" sz="800" dirty="0"/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752CA80A-EE1E-4507-B1D8-B10212CE0428}"/>
              </a:ext>
            </a:extLst>
          </p:cNvPr>
          <p:cNvSpPr txBox="1"/>
          <p:nvPr/>
        </p:nvSpPr>
        <p:spPr>
          <a:xfrm>
            <a:off x="725276" y="1511173"/>
            <a:ext cx="65594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800" dirty="0"/>
              <a:t>VDD(MIN)</a:t>
            </a:r>
            <a:endParaRPr kumimoji="1" lang="ja-JP" altLang="en-US" sz="800" dirty="0"/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DB481EB9-9B53-4A37-A9DF-1146061B5681}"/>
              </a:ext>
            </a:extLst>
          </p:cNvPr>
          <p:cNvSpPr txBox="1"/>
          <p:nvPr/>
        </p:nvSpPr>
        <p:spPr>
          <a:xfrm>
            <a:off x="725276" y="1328361"/>
            <a:ext cx="37863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800" dirty="0"/>
              <a:t>VIT-</a:t>
            </a:r>
            <a:endParaRPr kumimoji="1" lang="ja-JP" altLang="en-US" sz="800" dirty="0"/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31024576-A2A7-4595-B1C6-C5AD0762C4BA}"/>
              </a:ext>
            </a:extLst>
          </p:cNvPr>
          <p:cNvSpPr txBox="1"/>
          <p:nvPr/>
        </p:nvSpPr>
        <p:spPr>
          <a:xfrm>
            <a:off x="725276" y="1183222"/>
            <a:ext cx="40427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800" dirty="0"/>
              <a:t>VIT+</a:t>
            </a:r>
            <a:endParaRPr kumimoji="1" lang="ja-JP" altLang="en-US" sz="800" dirty="0"/>
          </a:p>
        </p:txBody>
      </p:sp>
      <p:cxnSp>
        <p:nvCxnSpPr>
          <p:cNvPr id="26" name="直線コネクタ 25">
            <a:extLst>
              <a:ext uri="{FF2B5EF4-FFF2-40B4-BE49-F238E27FC236}">
                <a16:creationId xmlns:a16="http://schemas.microsoft.com/office/drawing/2014/main" id="{98C3F815-90C8-44C6-BA3F-61D9CE18EBE0}"/>
              </a:ext>
            </a:extLst>
          </p:cNvPr>
          <p:cNvCxnSpPr>
            <a:cxnSpLocks/>
          </p:cNvCxnSpPr>
          <p:nvPr/>
        </p:nvCxnSpPr>
        <p:spPr>
          <a:xfrm flipV="1">
            <a:off x="1746250" y="1117600"/>
            <a:ext cx="1225550" cy="1173245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コネクタ 26">
            <a:extLst>
              <a:ext uri="{FF2B5EF4-FFF2-40B4-BE49-F238E27FC236}">
                <a16:creationId xmlns:a16="http://schemas.microsoft.com/office/drawing/2014/main" id="{C001EFCB-5557-497E-910E-9B7E79C6E9BB}"/>
              </a:ext>
            </a:extLst>
          </p:cNvPr>
          <p:cNvCxnSpPr>
            <a:cxnSpLocks/>
          </p:cNvCxnSpPr>
          <p:nvPr/>
        </p:nvCxnSpPr>
        <p:spPr>
          <a:xfrm>
            <a:off x="5286864" y="2590542"/>
            <a:ext cx="362399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コネクタ 27">
            <a:extLst>
              <a:ext uri="{FF2B5EF4-FFF2-40B4-BE49-F238E27FC236}">
                <a16:creationId xmlns:a16="http://schemas.microsoft.com/office/drawing/2014/main" id="{359C0970-B062-4F4E-8B7B-7A2C75BB6BAB}"/>
              </a:ext>
            </a:extLst>
          </p:cNvPr>
          <p:cNvCxnSpPr>
            <a:cxnSpLocks/>
          </p:cNvCxnSpPr>
          <p:nvPr/>
        </p:nvCxnSpPr>
        <p:spPr>
          <a:xfrm>
            <a:off x="5287256" y="2596892"/>
            <a:ext cx="0" cy="8699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D406AD64-8169-4600-BD4D-58CC509480AE}"/>
              </a:ext>
            </a:extLst>
          </p:cNvPr>
          <p:cNvSpPr txBox="1"/>
          <p:nvPr/>
        </p:nvSpPr>
        <p:spPr>
          <a:xfrm>
            <a:off x="3477735" y="2500651"/>
            <a:ext cx="405880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600" dirty="0" err="1">
                <a:highlight>
                  <a:srgbClr val="FFFF00"/>
                </a:highlight>
              </a:rPr>
              <a:t>tSTRT</a:t>
            </a:r>
            <a:endParaRPr kumimoji="1" lang="ja-JP" altLang="en-US" sz="600" dirty="0">
              <a:highlight>
                <a:srgbClr val="FFFF00"/>
              </a:highlight>
            </a:endParaRPr>
          </a:p>
        </p:txBody>
      </p:sp>
      <p:cxnSp>
        <p:nvCxnSpPr>
          <p:cNvPr id="33" name="直線コネクタ 32">
            <a:extLst>
              <a:ext uri="{FF2B5EF4-FFF2-40B4-BE49-F238E27FC236}">
                <a16:creationId xmlns:a16="http://schemas.microsoft.com/office/drawing/2014/main" id="{08F828D6-86AB-4D5C-B805-AFCF3F3FA7F7}"/>
              </a:ext>
            </a:extLst>
          </p:cNvPr>
          <p:cNvCxnSpPr>
            <a:cxnSpLocks/>
          </p:cNvCxnSpPr>
          <p:nvPr/>
        </p:nvCxnSpPr>
        <p:spPr>
          <a:xfrm>
            <a:off x="2048422" y="3473450"/>
            <a:ext cx="323844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コネクタ 33">
            <a:extLst>
              <a:ext uri="{FF2B5EF4-FFF2-40B4-BE49-F238E27FC236}">
                <a16:creationId xmlns:a16="http://schemas.microsoft.com/office/drawing/2014/main" id="{A1595769-724A-4F40-AFC2-62B797E9ABEC}"/>
              </a:ext>
            </a:extLst>
          </p:cNvPr>
          <p:cNvCxnSpPr>
            <a:cxnSpLocks/>
          </p:cNvCxnSpPr>
          <p:nvPr/>
        </p:nvCxnSpPr>
        <p:spPr>
          <a:xfrm>
            <a:off x="2971800" y="1117600"/>
            <a:ext cx="4499115" cy="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39E3DE9B-69DF-4850-A09A-C60B3B8DAAF5}"/>
              </a:ext>
            </a:extLst>
          </p:cNvPr>
          <p:cNvSpPr txBox="1"/>
          <p:nvPr/>
        </p:nvSpPr>
        <p:spPr>
          <a:xfrm>
            <a:off x="76130" y="1511173"/>
            <a:ext cx="5084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/>
              <a:t>VDD</a:t>
            </a:r>
            <a:endParaRPr kumimoji="1" lang="ja-JP" altLang="en-US" sz="1200" dirty="0"/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D3CF0B32-6FE6-4FCB-8842-4DADBE63E7A1}"/>
              </a:ext>
            </a:extLst>
          </p:cNvPr>
          <p:cNvSpPr txBox="1"/>
          <p:nvPr/>
        </p:nvSpPr>
        <p:spPr>
          <a:xfrm>
            <a:off x="76130" y="2832280"/>
            <a:ext cx="7409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/>
              <a:t>/RESET</a:t>
            </a:r>
            <a:endParaRPr kumimoji="1" lang="ja-JP" altLang="en-US" sz="1200" dirty="0"/>
          </a:p>
        </p:txBody>
      </p:sp>
      <p:cxnSp>
        <p:nvCxnSpPr>
          <p:cNvPr id="42" name="直線コネクタ 41">
            <a:extLst>
              <a:ext uri="{FF2B5EF4-FFF2-40B4-BE49-F238E27FC236}">
                <a16:creationId xmlns:a16="http://schemas.microsoft.com/office/drawing/2014/main" id="{0DC0A029-A733-4467-AFDE-16CC104434AD}"/>
              </a:ext>
            </a:extLst>
          </p:cNvPr>
          <p:cNvCxnSpPr>
            <a:cxnSpLocks/>
          </p:cNvCxnSpPr>
          <p:nvPr/>
        </p:nvCxnSpPr>
        <p:spPr>
          <a:xfrm>
            <a:off x="2048422" y="3207325"/>
            <a:ext cx="0" cy="27789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矢印コネクタ 43">
            <a:extLst>
              <a:ext uri="{FF2B5EF4-FFF2-40B4-BE49-F238E27FC236}">
                <a16:creationId xmlns:a16="http://schemas.microsoft.com/office/drawing/2014/main" id="{BDFB5765-4F2E-464B-BEFF-2EE48F34BF34}"/>
              </a:ext>
            </a:extLst>
          </p:cNvPr>
          <p:cNvCxnSpPr>
            <a:cxnSpLocks/>
          </p:cNvCxnSpPr>
          <p:nvPr/>
        </p:nvCxnSpPr>
        <p:spPr>
          <a:xfrm>
            <a:off x="2459902" y="2664386"/>
            <a:ext cx="2492074" cy="0"/>
          </a:xfrm>
          <a:prstGeom prst="straightConnector1">
            <a:avLst/>
          </a:prstGeom>
          <a:ln w="3175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線コネクタ 55">
            <a:extLst>
              <a:ext uri="{FF2B5EF4-FFF2-40B4-BE49-F238E27FC236}">
                <a16:creationId xmlns:a16="http://schemas.microsoft.com/office/drawing/2014/main" id="{62D6FC2D-250C-4F34-B6F7-B80AAE4CD42C}"/>
              </a:ext>
            </a:extLst>
          </p:cNvPr>
          <p:cNvCxnSpPr>
            <a:cxnSpLocks/>
          </p:cNvCxnSpPr>
          <p:nvPr/>
        </p:nvCxnSpPr>
        <p:spPr>
          <a:xfrm>
            <a:off x="2048422" y="3207325"/>
            <a:ext cx="0" cy="27789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線コネクタ 59">
            <a:extLst>
              <a:ext uri="{FF2B5EF4-FFF2-40B4-BE49-F238E27FC236}">
                <a16:creationId xmlns:a16="http://schemas.microsoft.com/office/drawing/2014/main" id="{DA549EC1-E79D-480D-A527-805B465CF42A}"/>
              </a:ext>
            </a:extLst>
          </p:cNvPr>
          <p:cNvCxnSpPr>
            <a:cxnSpLocks/>
          </p:cNvCxnSpPr>
          <p:nvPr/>
        </p:nvCxnSpPr>
        <p:spPr>
          <a:xfrm>
            <a:off x="4943219" y="867251"/>
            <a:ext cx="0" cy="2958148"/>
          </a:xfrm>
          <a:prstGeom prst="line">
            <a:avLst/>
          </a:prstGeom>
          <a:ln w="31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線コネクタ 63">
            <a:extLst>
              <a:ext uri="{FF2B5EF4-FFF2-40B4-BE49-F238E27FC236}">
                <a16:creationId xmlns:a16="http://schemas.microsoft.com/office/drawing/2014/main" id="{B503BBB0-E31C-4F6A-AD12-BD25880B64BD}"/>
              </a:ext>
            </a:extLst>
          </p:cNvPr>
          <p:cNvCxnSpPr>
            <a:cxnSpLocks/>
          </p:cNvCxnSpPr>
          <p:nvPr/>
        </p:nvCxnSpPr>
        <p:spPr>
          <a:xfrm>
            <a:off x="5286864" y="867251"/>
            <a:ext cx="0" cy="2958148"/>
          </a:xfrm>
          <a:prstGeom prst="line">
            <a:avLst/>
          </a:prstGeom>
          <a:ln w="31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テキスト ボックス 64">
            <a:extLst>
              <a:ext uri="{FF2B5EF4-FFF2-40B4-BE49-F238E27FC236}">
                <a16:creationId xmlns:a16="http://schemas.microsoft.com/office/drawing/2014/main" id="{97BF744E-8E4D-40F8-99D0-2D557D58119A}"/>
              </a:ext>
            </a:extLst>
          </p:cNvPr>
          <p:cNvSpPr txBox="1"/>
          <p:nvPr/>
        </p:nvSpPr>
        <p:spPr>
          <a:xfrm>
            <a:off x="4926842" y="2084302"/>
            <a:ext cx="415498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600" dirty="0" err="1">
                <a:highlight>
                  <a:srgbClr val="FFFF00"/>
                </a:highlight>
              </a:rPr>
              <a:t>tD</a:t>
            </a:r>
            <a:r>
              <a:rPr kumimoji="1" lang="en-US" altLang="ja-JP" sz="600" dirty="0">
                <a:highlight>
                  <a:srgbClr val="FFFF00"/>
                </a:highlight>
              </a:rPr>
              <a:t>(CT)</a:t>
            </a:r>
            <a:endParaRPr kumimoji="1" lang="ja-JP" altLang="en-US" sz="600" dirty="0">
              <a:highlight>
                <a:srgbClr val="FFFF00"/>
              </a:highlight>
            </a:endParaRPr>
          </a:p>
        </p:txBody>
      </p:sp>
      <p:cxnSp>
        <p:nvCxnSpPr>
          <p:cNvPr id="66" name="直線矢印コネクタ 65">
            <a:extLst>
              <a:ext uri="{FF2B5EF4-FFF2-40B4-BE49-F238E27FC236}">
                <a16:creationId xmlns:a16="http://schemas.microsoft.com/office/drawing/2014/main" id="{55A9F0BA-94D0-412A-A7BF-166B74C10441}"/>
              </a:ext>
            </a:extLst>
          </p:cNvPr>
          <p:cNvCxnSpPr>
            <a:cxnSpLocks/>
          </p:cNvCxnSpPr>
          <p:nvPr/>
        </p:nvCxnSpPr>
        <p:spPr>
          <a:xfrm>
            <a:off x="4934275" y="2251419"/>
            <a:ext cx="352589" cy="0"/>
          </a:xfrm>
          <a:prstGeom prst="straightConnector1">
            <a:avLst/>
          </a:prstGeom>
          <a:ln w="3175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34467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9FD1750-CFA6-4B53-AEA1-4717472767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Case 2: </a:t>
            </a:r>
            <a:r>
              <a:rPr lang="en-US" altLang="ja-JP" dirty="0" err="1"/>
              <a:t>tSTRT</a:t>
            </a:r>
            <a:r>
              <a:rPr lang="en-US" altLang="ja-JP" dirty="0"/>
              <a:t> &lt; </a:t>
            </a:r>
            <a:r>
              <a:rPr lang="en-US" altLang="ja-JP" dirty="0" err="1"/>
              <a:t>tVDD_VIT</a:t>
            </a:r>
            <a:r>
              <a:rPr lang="en-US" altLang="ja-JP" dirty="0"/>
              <a:t>+ w/ </a:t>
            </a:r>
            <a:r>
              <a:rPr lang="en-US" altLang="ja-JP" dirty="0" err="1"/>
              <a:t>no_cap</a:t>
            </a:r>
            <a:br>
              <a:rPr lang="en-US" altLang="ja-JP" dirty="0"/>
            </a:br>
            <a:r>
              <a:rPr lang="en-US" altLang="ja-JP" dirty="0"/>
              <a:t>(VDD cannot ramp up to VIT+ within </a:t>
            </a:r>
            <a:r>
              <a:rPr lang="en-US" altLang="ja-JP" dirty="0" err="1"/>
              <a:t>tSTRT</a:t>
            </a:r>
            <a:r>
              <a:rPr lang="en-US" altLang="ja-JP" dirty="0"/>
              <a:t> time)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53BDB59-7A1D-46D9-A831-6A0CDD62FC7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97888F-6AF7-4263-B69D-592D8C33BAC7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BEA2AD76-352E-49C6-8F8D-864FE12F45E6}"/>
              </a:ext>
            </a:extLst>
          </p:cNvPr>
          <p:cNvCxnSpPr>
            <a:cxnSpLocks/>
          </p:cNvCxnSpPr>
          <p:nvPr/>
        </p:nvCxnSpPr>
        <p:spPr>
          <a:xfrm>
            <a:off x="6944401" y="860643"/>
            <a:ext cx="0" cy="2958148"/>
          </a:xfrm>
          <a:prstGeom prst="line">
            <a:avLst/>
          </a:prstGeom>
          <a:ln w="31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8D63DFD2-DC1D-4D86-931A-BE569AE75B3E}"/>
              </a:ext>
            </a:extLst>
          </p:cNvPr>
          <p:cNvCxnSpPr/>
          <p:nvPr/>
        </p:nvCxnSpPr>
        <p:spPr>
          <a:xfrm>
            <a:off x="393700" y="2290841"/>
            <a:ext cx="13525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AFC0004C-34C3-428A-8D7D-3906F8B76E93}"/>
              </a:ext>
            </a:extLst>
          </p:cNvPr>
          <p:cNvCxnSpPr>
            <a:cxnSpLocks/>
          </p:cNvCxnSpPr>
          <p:nvPr/>
        </p:nvCxnSpPr>
        <p:spPr>
          <a:xfrm flipV="1">
            <a:off x="1746250" y="1117600"/>
            <a:ext cx="5724665" cy="117324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50894EDF-518E-4975-B2F3-4EFB98726208}"/>
              </a:ext>
            </a:extLst>
          </p:cNvPr>
          <p:cNvCxnSpPr>
            <a:cxnSpLocks/>
          </p:cNvCxnSpPr>
          <p:nvPr/>
        </p:nvCxnSpPr>
        <p:spPr>
          <a:xfrm>
            <a:off x="7470915" y="1117600"/>
            <a:ext cx="144941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3E856086-F5A4-4408-871E-4A57E6EC079E}"/>
              </a:ext>
            </a:extLst>
          </p:cNvPr>
          <p:cNvCxnSpPr/>
          <p:nvPr/>
        </p:nvCxnSpPr>
        <p:spPr>
          <a:xfrm>
            <a:off x="1328568" y="1289050"/>
            <a:ext cx="7591764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F469D6E4-0A49-41AA-9A66-27B0D83630C7}"/>
              </a:ext>
            </a:extLst>
          </p:cNvPr>
          <p:cNvCxnSpPr/>
          <p:nvPr/>
        </p:nvCxnSpPr>
        <p:spPr>
          <a:xfrm>
            <a:off x="1328568" y="1441450"/>
            <a:ext cx="7591764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8AB1C260-D91C-4106-8D62-4ECC30987228}"/>
              </a:ext>
            </a:extLst>
          </p:cNvPr>
          <p:cNvCxnSpPr/>
          <p:nvPr/>
        </p:nvCxnSpPr>
        <p:spPr>
          <a:xfrm>
            <a:off x="1328568" y="1612900"/>
            <a:ext cx="7591764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B76F190C-03BD-4968-ADBB-77716554CB76}"/>
              </a:ext>
            </a:extLst>
          </p:cNvPr>
          <p:cNvCxnSpPr>
            <a:cxnSpLocks/>
          </p:cNvCxnSpPr>
          <p:nvPr/>
        </p:nvCxnSpPr>
        <p:spPr>
          <a:xfrm>
            <a:off x="1492767" y="1993900"/>
            <a:ext cx="7427565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61B3ED8C-93E2-4215-BB8E-83B09B52D20A}"/>
              </a:ext>
            </a:extLst>
          </p:cNvPr>
          <p:cNvCxnSpPr>
            <a:cxnSpLocks/>
          </p:cNvCxnSpPr>
          <p:nvPr/>
        </p:nvCxnSpPr>
        <p:spPr>
          <a:xfrm flipV="1">
            <a:off x="1756674" y="3187416"/>
            <a:ext cx="1414663" cy="2957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9E601B88-D213-47B5-B1D9-9F221E60BCF0}"/>
              </a:ext>
            </a:extLst>
          </p:cNvPr>
          <p:cNvCxnSpPr>
            <a:cxnSpLocks/>
          </p:cNvCxnSpPr>
          <p:nvPr/>
        </p:nvCxnSpPr>
        <p:spPr>
          <a:xfrm>
            <a:off x="393700" y="3473450"/>
            <a:ext cx="136297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id="{047DCB86-E37C-47CA-BD1C-89717986A8E4}"/>
              </a:ext>
            </a:extLst>
          </p:cNvPr>
          <p:cNvCxnSpPr>
            <a:cxnSpLocks/>
          </p:cNvCxnSpPr>
          <p:nvPr/>
        </p:nvCxnSpPr>
        <p:spPr>
          <a:xfrm>
            <a:off x="5039462" y="867251"/>
            <a:ext cx="0" cy="2958148"/>
          </a:xfrm>
          <a:prstGeom prst="line">
            <a:avLst/>
          </a:prstGeom>
          <a:ln w="31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5A10F425-A1DF-4071-A5ED-4FEB7698BED2}"/>
              </a:ext>
            </a:extLst>
          </p:cNvPr>
          <p:cNvCxnSpPr/>
          <p:nvPr/>
        </p:nvCxnSpPr>
        <p:spPr>
          <a:xfrm>
            <a:off x="1328568" y="3195559"/>
            <a:ext cx="7591764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27A602F2-E391-4BD6-BECB-7CE5B0DEEB30}"/>
              </a:ext>
            </a:extLst>
          </p:cNvPr>
          <p:cNvCxnSpPr/>
          <p:nvPr/>
        </p:nvCxnSpPr>
        <p:spPr>
          <a:xfrm>
            <a:off x="1328568" y="2800350"/>
            <a:ext cx="7591764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5C17B31F-04E6-4F60-B197-401F3B659E6E}"/>
              </a:ext>
            </a:extLst>
          </p:cNvPr>
          <p:cNvSpPr txBox="1"/>
          <p:nvPr/>
        </p:nvSpPr>
        <p:spPr>
          <a:xfrm>
            <a:off x="725276" y="3097291"/>
            <a:ext cx="3914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800" dirty="0"/>
              <a:t>VOL</a:t>
            </a:r>
            <a:endParaRPr kumimoji="1" lang="ja-JP" altLang="en-US" sz="800" dirty="0"/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C0452EE3-2CB5-4F86-AE73-C278F7F7CEC6}"/>
              </a:ext>
            </a:extLst>
          </p:cNvPr>
          <p:cNvSpPr txBox="1"/>
          <p:nvPr/>
        </p:nvSpPr>
        <p:spPr>
          <a:xfrm>
            <a:off x="725276" y="2691035"/>
            <a:ext cx="40748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800" dirty="0"/>
              <a:t>VOH</a:t>
            </a:r>
            <a:endParaRPr kumimoji="1" lang="ja-JP" altLang="en-US" sz="800" dirty="0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F4EAF2D8-D6F8-4357-BC32-14941FCE2F8B}"/>
              </a:ext>
            </a:extLst>
          </p:cNvPr>
          <p:cNvSpPr txBox="1"/>
          <p:nvPr/>
        </p:nvSpPr>
        <p:spPr>
          <a:xfrm>
            <a:off x="725276" y="1890648"/>
            <a:ext cx="47641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800"/>
              <a:t>VPOR</a:t>
            </a:r>
            <a:endParaRPr kumimoji="1" lang="ja-JP" altLang="en-US" sz="800" dirty="0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CD9BA64A-E653-4B63-9D41-7BEFDCFFDA1A}"/>
              </a:ext>
            </a:extLst>
          </p:cNvPr>
          <p:cNvSpPr txBox="1"/>
          <p:nvPr/>
        </p:nvSpPr>
        <p:spPr>
          <a:xfrm>
            <a:off x="725276" y="1511173"/>
            <a:ext cx="65594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800" dirty="0"/>
              <a:t>VDD(MIN)</a:t>
            </a:r>
            <a:endParaRPr kumimoji="1" lang="ja-JP" altLang="en-US" sz="800" dirty="0"/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D21152A0-B03B-47C7-8B78-77586007852B}"/>
              </a:ext>
            </a:extLst>
          </p:cNvPr>
          <p:cNvSpPr txBox="1"/>
          <p:nvPr/>
        </p:nvSpPr>
        <p:spPr>
          <a:xfrm>
            <a:off x="725276" y="1328361"/>
            <a:ext cx="37863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800" dirty="0"/>
              <a:t>VIT-</a:t>
            </a:r>
            <a:endParaRPr kumimoji="1" lang="ja-JP" altLang="en-US" sz="800" dirty="0"/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64D5B51F-757A-40A5-BA19-9CD1E3B9CD26}"/>
              </a:ext>
            </a:extLst>
          </p:cNvPr>
          <p:cNvSpPr txBox="1"/>
          <p:nvPr/>
        </p:nvSpPr>
        <p:spPr>
          <a:xfrm>
            <a:off x="725276" y="1183222"/>
            <a:ext cx="40427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800" dirty="0"/>
              <a:t>VIT+</a:t>
            </a:r>
            <a:endParaRPr kumimoji="1" lang="ja-JP" altLang="en-US" sz="800" dirty="0"/>
          </a:p>
        </p:txBody>
      </p:sp>
      <p:cxnSp>
        <p:nvCxnSpPr>
          <p:cNvPr id="26" name="直線コネクタ 25">
            <a:extLst>
              <a:ext uri="{FF2B5EF4-FFF2-40B4-BE49-F238E27FC236}">
                <a16:creationId xmlns:a16="http://schemas.microsoft.com/office/drawing/2014/main" id="{98AD251B-2ED8-46B0-92EE-1AB80DECF297}"/>
              </a:ext>
            </a:extLst>
          </p:cNvPr>
          <p:cNvCxnSpPr>
            <a:cxnSpLocks/>
          </p:cNvCxnSpPr>
          <p:nvPr/>
        </p:nvCxnSpPr>
        <p:spPr>
          <a:xfrm>
            <a:off x="6944401" y="2590542"/>
            <a:ext cx="19664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コネクタ 26">
            <a:extLst>
              <a:ext uri="{FF2B5EF4-FFF2-40B4-BE49-F238E27FC236}">
                <a16:creationId xmlns:a16="http://schemas.microsoft.com/office/drawing/2014/main" id="{BF7B968F-A466-47AA-9D13-F0F5CB721983}"/>
              </a:ext>
            </a:extLst>
          </p:cNvPr>
          <p:cNvCxnSpPr>
            <a:cxnSpLocks/>
          </p:cNvCxnSpPr>
          <p:nvPr/>
        </p:nvCxnSpPr>
        <p:spPr>
          <a:xfrm>
            <a:off x="6944401" y="2596892"/>
            <a:ext cx="0" cy="8699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コネクタ 27">
            <a:extLst>
              <a:ext uri="{FF2B5EF4-FFF2-40B4-BE49-F238E27FC236}">
                <a16:creationId xmlns:a16="http://schemas.microsoft.com/office/drawing/2014/main" id="{D7779D17-E03A-4DB9-AEF2-8791F96B5B29}"/>
              </a:ext>
            </a:extLst>
          </p:cNvPr>
          <p:cNvCxnSpPr>
            <a:cxnSpLocks/>
          </p:cNvCxnSpPr>
          <p:nvPr/>
        </p:nvCxnSpPr>
        <p:spPr>
          <a:xfrm>
            <a:off x="6620015" y="867251"/>
            <a:ext cx="0" cy="2958148"/>
          </a:xfrm>
          <a:prstGeom prst="line">
            <a:avLst/>
          </a:prstGeom>
          <a:ln w="31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142E3A4E-3E44-4410-AC5D-AB6CF96D5A26}"/>
              </a:ext>
            </a:extLst>
          </p:cNvPr>
          <p:cNvSpPr txBox="1"/>
          <p:nvPr/>
        </p:nvSpPr>
        <p:spPr>
          <a:xfrm>
            <a:off x="6667503" y="2320952"/>
            <a:ext cx="56778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600" dirty="0" err="1">
                <a:highlight>
                  <a:srgbClr val="FFFF00"/>
                </a:highlight>
              </a:rPr>
              <a:t>tD</a:t>
            </a:r>
            <a:r>
              <a:rPr kumimoji="1" lang="en-US" altLang="ja-JP" sz="600" dirty="0">
                <a:highlight>
                  <a:srgbClr val="FFFF00"/>
                </a:highlight>
              </a:rPr>
              <a:t>(</a:t>
            </a:r>
            <a:r>
              <a:rPr kumimoji="1" lang="en-US" altLang="ja-JP" sz="600" dirty="0" err="1">
                <a:highlight>
                  <a:srgbClr val="FFFF00"/>
                </a:highlight>
              </a:rPr>
              <a:t>no_cap</a:t>
            </a:r>
            <a:r>
              <a:rPr kumimoji="1" lang="en-US" altLang="ja-JP" sz="600" dirty="0">
                <a:highlight>
                  <a:srgbClr val="FFFF00"/>
                </a:highlight>
              </a:rPr>
              <a:t>)</a:t>
            </a:r>
            <a:endParaRPr kumimoji="1" lang="ja-JP" altLang="en-US" sz="600" dirty="0">
              <a:highlight>
                <a:srgbClr val="FFFF00"/>
              </a:highlight>
            </a:endParaRPr>
          </a:p>
        </p:txBody>
      </p:sp>
      <p:cxnSp>
        <p:nvCxnSpPr>
          <p:cNvPr id="32" name="直線コネクタ 31">
            <a:extLst>
              <a:ext uri="{FF2B5EF4-FFF2-40B4-BE49-F238E27FC236}">
                <a16:creationId xmlns:a16="http://schemas.microsoft.com/office/drawing/2014/main" id="{A0141A8E-2288-4EA4-A85F-6DC790F75E1D}"/>
              </a:ext>
            </a:extLst>
          </p:cNvPr>
          <p:cNvCxnSpPr>
            <a:cxnSpLocks/>
          </p:cNvCxnSpPr>
          <p:nvPr/>
        </p:nvCxnSpPr>
        <p:spPr>
          <a:xfrm>
            <a:off x="3171337" y="3473450"/>
            <a:ext cx="377306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578AF9E2-8A30-4E29-BB24-425FFBBF055F}"/>
              </a:ext>
            </a:extLst>
          </p:cNvPr>
          <p:cNvSpPr txBox="1"/>
          <p:nvPr/>
        </p:nvSpPr>
        <p:spPr>
          <a:xfrm>
            <a:off x="76130" y="1511173"/>
            <a:ext cx="5084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/>
              <a:t>VDD</a:t>
            </a:r>
            <a:endParaRPr kumimoji="1" lang="ja-JP" altLang="en-US" sz="1200" dirty="0"/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FC3DBD97-FFF9-4BA7-B567-EF141790BD26}"/>
              </a:ext>
            </a:extLst>
          </p:cNvPr>
          <p:cNvSpPr txBox="1"/>
          <p:nvPr/>
        </p:nvSpPr>
        <p:spPr>
          <a:xfrm>
            <a:off x="76130" y="2832280"/>
            <a:ext cx="7409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/>
              <a:t>/RESET</a:t>
            </a:r>
            <a:endParaRPr kumimoji="1" lang="ja-JP" altLang="en-US" sz="1200" dirty="0"/>
          </a:p>
        </p:txBody>
      </p:sp>
      <p:cxnSp>
        <p:nvCxnSpPr>
          <p:cNvPr id="41" name="直線コネクタ 40">
            <a:extLst>
              <a:ext uri="{FF2B5EF4-FFF2-40B4-BE49-F238E27FC236}">
                <a16:creationId xmlns:a16="http://schemas.microsoft.com/office/drawing/2014/main" id="{9923B359-CD74-4755-8CCE-3D1AEA66B78C}"/>
              </a:ext>
            </a:extLst>
          </p:cNvPr>
          <p:cNvCxnSpPr>
            <a:cxnSpLocks/>
          </p:cNvCxnSpPr>
          <p:nvPr/>
        </p:nvCxnSpPr>
        <p:spPr>
          <a:xfrm>
            <a:off x="3176182" y="3195559"/>
            <a:ext cx="0" cy="27789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77A096C1-2A1D-4CE1-A5C8-6280617CAF0C}"/>
              </a:ext>
            </a:extLst>
          </p:cNvPr>
          <p:cNvSpPr txBox="1"/>
          <p:nvPr/>
        </p:nvSpPr>
        <p:spPr>
          <a:xfrm>
            <a:off x="6187473" y="2251419"/>
            <a:ext cx="34336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600" dirty="0" err="1">
                <a:highlight>
                  <a:srgbClr val="FFFF00"/>
                </a:highlight>
              </a:rPr>
              <a:t>twait</a:t>
            </a:r>
            <a:endParaRPr kumimoji="1" lang="ja-JP" altLang="en-US" sz="600" dirty="0">
              <a:highlight>
                <a:srgbClr val="FFFF00"/>
              </a:highlight>
            </a:endParaRPr>
          </a:p>
        </p:txBody>
      </p:sp>
      <p:cxnSp>
        <p:nvCxnSpPr>
          <p:cNvPr id="45" name="直線矢印コネクタ 44">
            <a:extLst>
              <a:ext uri="{FF2B5EF4-FFF2-40B4-BE49-F238E27FC236}">
                <a16:creationId xmlns:a16="http://schemas.microsoft.com/office/drawing/2014/main" id="{D1D787AA-5E30-4E12-B727-F4017E0FB1F1}"/>
              </a:ext>
            </a:extLst>
          </p:cNvPr>
          <p:cNvCxnSpPr>
            <a:cxnSpLocks/>
          </p:cNvCxnSpPr>
          <p:nvPr/>
        </p:nvCxnSpPr>
        <p:spPr>
          <a:xfrm>
            <a:off x="6079736" y="2436085"/>
            <a:ext cx="540279" cy="0"/>
          </a:xfrm>
          <a:prstGeom prst="straightConnector1">
            <a:avLst/>
          </a:prstGeom>
          <a:ln w="3175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矢印コネクタ 45">
            <a:extLst>
              <a:ext uri="{FF2B5EF4-FFF2-40B4-BE49-F238E27FC236}">
                <a16:creationId xmlns:a16="http://schemas.microsoft.com/office/drawing/2014/main" id="{B9F967DC-D933-4205-9E6C-82E883F4A79C}"/>
              </a:ext>
            </a:extLst>
          </p:cNvPr>
          <p:cNvCxnSpPr>
            <a:cxnSpLocks/>
          </p:cNvCxnSpPr>
          <p:nvPr/>
        </p:nvCxnSpPr>
        <p:spPr>
          <a:xfrm>
            <a:off x="6630213" y="2504686"/>
            <a:ext cx="314188" cy="0"/>
          </a:xfrm>
          <a:prstGeom prst="straightConnector1">
            <a:avLst/>
          </a:prstGeom>
          <a:ln w="3175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16EA869-EBC7-4089-8996-3B5CDD7D30DA}"/>
              </a:ext>
            </a:extLst>
          </p:cNvPr>
          <p:cNvSpPr txBox="1"/>
          <p:nvPr/>
        </p:nvSpPr>
        <p:spPr>
          <a:xfrm>
            <a:off x="5363848" y="2500651"/>
            <a:ext cx="405880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600" dirty="0" err="1">
                <a:highlight>
                  <a:srgbClr val="FFFF00"/>
                </a:highlight>
              </a:rPr>
              <a:t>tSTRT</a:t>
            </a:r>
            <a:endParaRPr kumimoji="1" lang="ja-JP" altLang="en-US" sz="600" dirty="0">
              <a:highlight>
                <a:srgbClr val="FFFF00"/>
              </a:highlight>
            </a:endParaRPr>
          </a:p>
        </p:txBody>
      </p:sp>
      <p:cxnSp>
        <p:nvCxnSpPr>
          <p:cNvPr id="49" name="直線矢印コネクタ 48">
            <a:extLst>
              <a:ext uri="{FF2B5EF4-FFF2-40B4-BE49-F238E27FC236}">
                <a16:creationId xmlns:a16="http://schemas.microsoft.com/office/drawing/2014/main" id="{0A89498B-97EF-4B9A-981F-46EC5D091AAF}"/>
              </a:ext>
            </a:extLst>
          </p:cNvPr>
          <p:cNvCxnSpPr>
            <a:cxnSpLocks/>
          </p:cNvCxnSpPr>
          <p:nvPr/>
        </p:nvCxnSpPr>
        <p:spPr>
          <a:xfrm>
            <a:off x="5039462" y="2664386"/>
            <a:ext cx="1040274" cy="0"/>
          </a:xfrm>
          <a:prstGeom prst="straightConnector1">
            <a:avLst/>
          </a:prstGeom>
          <a:ln w="3175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コネクタ 50">
            <a:extLst>
              <a:ext uri="{FF2B5EF4-FFF2-40B4-BE49-F238E27FC236}">
                <a16:creationId xmlns:a16="http://schemas.microsoft.com/office/drawing/2014/main" id="{69209777-79A9-4DE9-B154-E3B52E07EB36}"/>
              </a:ext>
            </a:extLst>
          </p:cNvPr>
          <p:cNvCxnSpPr>
            <a:cxnSpLocks/>
          </p:cNvCxnSpPr>
          <p:nvPr/>
        </p:nvCxnSpPr>
        <p:spPr>
          <a:xfrm>
            <a:off x="6079736" y="867251"/>
            <a:ext cx="0" cy="2958148"/>
          </a:xfrm>
          <a:prstGeom prst="line">
            <a:avLst/>
          </a:prstGeom>
          <a:ln w="31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5153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9FD1750-CFA6-4B53-AEA1-4717472767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Case 2: </a:t>
            </a:r>
            <a:r>
              <a:rPr lang="en-US" altLang="ja-JP" dirty="0" err="1"/>
              <a:t>tSTRT</a:t>
            </a:r>
            <a:r>
              <a:rPr lang="en-US" altLang="ja-JP" dirty="0"/>
              <a:t> &lt; </a:t>
            </a:r>
            <a:r>
              <a:rPr lang="en-US" altLang="ja-JP" dirty="0" err="1"/>
              <a:t>tVDD_VIT</a:t>
            </a:r>
            <a:r>
              <a:rPr lang="en-US" altLang="ja-JP" dirty="0"/>
              <a:t>+ w/ CT</a:t>
            </a:r>
            <a:br>
              <a:rPr lang="en-US" altLang="ja-JP" dirty="0"/>
            </a:br>
            <a:r>
              <a:rPr lang="en-US" altLang="ja-JP" dirty="0"/>
              <a:t>(VDD cannot ramp up to VIT+ within </a:t>
            </a:r>
            <a:r>
              <a:rPr lang="en-US" altLang="ja-JP" dirty="0" err="1"/>
              <a:t>tSTRT</a:t>
            </a:r>
            <a:r>
              <a:rPr lang="en-US" altLang="ja-JP" dirty="0"/>
              <a:t> time)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53BDB59-7A1D-46D9-A831-6A0CDD62FC7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97888F-6AF7-4263-B69D-592D8C33BAC7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BEA2AD76-352E-49C6-8F8D-864FE12F45E6}"/>
              </a:ext>
            </a:extLst>
          </p:cNvPr>
          <p:cNvCxnSpPr>
            <a:cxnSpLocks/>
          </p:cNvCxnSpPr>
          <p:nvPr/>
        </p:nvCxnSpPr>
        <p:spPr>
          <a:xfrm>
            <a:off x="7241581" y="860643"/>
            <a:ext cx="0" cy="2958148"/>
          </a:xfrm>
          <a:prstGeom prst="line">
            <a:avLst/>
          </a:prstGeom>
          <a:ln w="31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8D63DFD2-DC1D-4D86-931A-BE569AE75B3E}"/>
              </a:ext>
            </a:extLst>
          </p:cNvPr>
          <p:cNvCxnSpPr/>
          <p:nvPr/>
        </p:nvCxnSpPr>
        <p:spPr>
          <a:xfrm>
            <a:off x="393700" y="2290841"/>
            <a:ext cx="13525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AFC0004C-34C3-428A-8D7D-3906F8B76E93}"/>
              </a:ext>
            </a:extLst>
          </p:cNvPr>
          <p:cNvCxnSpPr>
            <a:cxnSpLocks/>
          </p:cNvCxnSpPr>
          <p:nvPr/>
        </p:nvCxnSpPr>
        <p:spPr>
          <a:xfrm flipV="1">
            <a:off x="1746250" y="1117600"/>
            <a:ext cx="5724665" cy="117324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50894EDF-518E-4975-B2F3-4EFB98726208}"/>
              </a:ext>
            </a:extLst>
          </p:cNvPr>
          <p:cNvCxnSpPr>
            <a:cxnSpLocks/>
          </p:cNvCxnSpPr>
          <p:nvPr/>
        </p:nvCxnSpPr>
        <p:spPr>
          <a:xfrm>
            <a:off x="7470915" y="1117600"/>
            <a:ext cx="144941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3E856086-F5A4-4408-871E-4A57E6EC079E}"/>
              </a:ext>
            </a:extLst>
          </p:cNvPr>
          <p:cNvCxnSpPr/>
          <p:nvPr/>
        </p:nvCxnSpPr>
        <p:spPr>
          <a:xfrm>
            <a:off x="1328568" y="1289050"/>
            <a:ext cx="7591764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F469D6E4-0A49-41AA-9A66-27B0D83630C7}"/>
              </a:ext>
            </a:extLst>
          </p:cNvPr>
          <p:cNvCxnSpPr/>
          <p:nvPr/>
        </p:nvCxnSpPr>
        <p:spPr>
          <a:xfrm>
            <a:off x="1328568" y="1441450"/>
            <a:ext cx="7591764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8AB1C260-D91C-4106-8D62-4ECC30987228}"/>
              </a:ext>
            </a:extLst>
          </p:cNvPr>
          <p:cNvCxnSpPr/>
          <p:nvPr/>
        </p:nvCxnSpPr>
        <p:spPr>
          <a:xfrm>
            <a:off x="1328568" y="1612900"/>
            <a:ext cx="7591764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B76F190C-03BD-4968-ADBB-77716554CB76}"/>
              </a:ext>
            </a:extLst>
          </p:cNvPr>
          <p:cNvCxnSpPr>
            <a:cxnSpLocks/>
          </p:cNvCxnSpPr>
          <p:nvPr/>
        </p:nvCxnSpPr>
        <p:spPr>
          <a:xfrm>
            <a:off x="1492767" y="1993900"/>
            <a:ext cx="7427565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61B3ED8C-93E2-4215-BB8E-83B09B52D20A}"/>
              </a:ext>
            </a:extLst>
          </p:cNvPr>
          <p:cNvCxnSpPr>
            <a:cxnSpLocks/>
          </p:cNvCxnSpPr>
          <p:nvPr/>
        </p:nvCxnSpPr>
        <p:spPr>
          <a:xfrm flipV="1">
            <a:off x="1756674" y="3187416"/>
            <a:ext cx="1414663" cy="2957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9E601B88-D213-47B5-B1D9-9F221E60BCF0}"/>
              </a:ext>
            </a:extLst>
          </p:cNvPr>
          <p:cNvCxnSpPr>
            <a:cxnSpLocks/>
          </p:cNvCxnSpPr>
          <p:nvPr/>
        </p:nvCxnSpPr>
        <p:spPr>
          <a:xfrm>
            <a:off x="393700" y="3473450"/>
            <a:ext cx="136297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id="{047DCB86-E37C-47CA-BD1C-89717986A8E4}"/>
              </a:ext>
            </a:extLst>
          </p:cNvPr>
          <p:cNvCxnSpPr>
            <a:cxnSpLocks/>
          </p:cNvCxnSpPr>
          <p:nvPr/>
        </p:nvCxnSpPr>
        <p:spPr>
          <a:xfrm>
            <a:off x="5039462" y="867251"/>
            <a:ext cx="0" cy="2958148"/>
          </a:xfrm>
          <a:prstGeom prst="line">
            <a:avLst/>
          </a:prstGeom>
          <a:ln w="31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5A10F425-A1DF-4071-A5ED-4FEB7698BED2}"/>
              </a:ext>
            </a:extLst>
          </p:cNvPr>
          <p:cNvCxnSpPr/>
          <p:nvPr/>
        </p:nvCxnSpPr>
        <p:spPr>
          <a:xfrm>
            <a:off x="1328568" y="3195559"/>
            <a:ext cx="7591764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27A602F2-E391-4BD6-BECB-7CE5B0DEEB30}"/>
              </a:ext>
            </a:extLst>
          </p:cNvPr>
          <p:cNvCxnSpPr/>
          <p:nvPr/>
        </p:nvCxnSpPr>
        <p:spPr>
          <a:xfrm>
            <a:off x="1328568" y="2800350"/>
            <a:ext cx="7591764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5C17B31F-04E6-4F60-B197-401F3B659E6E}"/>
              </a:ext>
            </a:extLst>
          </p:cNvPr>
          <p:cNvSpPr txBox="1"/>
          <p:nvPr/>
        </p:nvSpPr>
        <p:spPr>
          <a:xfrm>
            <a:off x="725276" y="3097291"/>
            <a:ext cx="3914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800" dirty="0"/>
              <a:t>VOL</a:t>
            </a:r>
            <a:endParaRPr kumimoji="1" lang="ja-JP" altLang="en-US" sz="800" dirty="0"/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C0452EE3-2CB5-4F86-AE73-C278F7F7CEC6}"/>
              </a:ext>
            </a:extLst>
          </p:cNvPr>
          <p:cNvSpPr txBox="1"/>
          <p:nvPr/>
        </p:nvSpPr>
        <p:spPr>
          <a:xfrm>
            <a:off x="725276" y="2691035"/>
            <a:ext cx="40748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800" dirty="0"/>
              <a:t>VOH</a:t>
            </a:r>
            <a:endParaRPr kumimoji="1" lang="ja-JP" altLang="en-US" sz="800" dirty="0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F4EAF2D8-D6F8-4357-BC32-14941FCE2F8B}"/>
              </a:ext>
            </a:extLst>
          </p:cNvPr>
          <p:cNvSpPr txBox="1"/>
          <p:nvPr/>
        </p:nvSpPr>
        <p:spPr>
          <a:xfrm>
            <a:off x="725276" y="1890648"/>
            <a:ext cx="47641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800"/>
              <a:t>VPOR</a:t>
            </a:r>
            <a:endParaRPr kumimoji="1" lang="ja-JP" altLang="en-US" sz="800" dirty="0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CD9BA64A-E653-4B63-9D41-7BEFDCFFDA1A}"/>
              </a:ext>
            </a:extLst>
          </p:cNvPr>
          <p:cNvSpPr txBox="1"/>
          <p:nvPr/>
        </p:nvSpPr>
        <p:spPr>
          <a:xfrm>
            <a:off x="725276" y="1511173"/>
            <a:ext cx="65594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800" dirty="0"/>
              <a:t>VDD(MIN)</a:t>
            </a:r>
            <a:endParaRPr kumimoji="1" lang="ja-JP" altLang="en-US" sz="800" dirty="0"/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D21152A0-B03B-47C7-8B78-77586007852B}"/>
              </a:ext>
            </a:extLst>
          </p:cNvPr>
          <p:cNvSpPr txBox="1"/>
          <p:nvPr/>
        </p:nvSpPr>
        <p:spPr>
          <a:xfrm>
            <a:off x="725276" y="1328361"/>
            <a:ext cx="37863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800" dirty="0"/>
              <a:t>VIT-</a:t>
            </a:r>
            <a:endParaRPr kumimoji="1" lang="ja-JP" altLang="en-US" sz="800" dirty="0"/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64D5B51F-757A-40A5-BA19-9CD1E3B9CD26}"/>
              </a:ext>
            </a:extLst>
          </p:cNvPr>
          <p:cNvSpPr txBox="1"/>
          <p:nvPr/>
        </p:nvSpPr>
        <p:spPr>
          <a:xfrm>
            <a:off x="725276" y="1183222"/>
            <a:ext cx="40427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800" dirty="0"/>
              <a:t>VIT+</a:t>
            </a:r>
            <a:endParaRPr kumimoji="1" lang="ja-JP" altLang="en-US" sz="800" dirty="0"/>
          </a:p>
        </p:txBody>
      </p:sp>
      <p:cxnSp>
        <p:nvCxnSpPr>
          <p:cNvPr id="26" name="直線コネクタ 25">
            <a:extLst>
              <a:ext uri="{FF2B5EF4-FFF2-40B4-BE49-F238E27FC236}">
                <a16:creationId xmlns:a16="http://schemas.microsoft.com/office/drawing/2014/main" id="{98AD251B-2ED8-46B0-92EE-1AB80DECF297}"/>
              </a:ext>
            </a:extLst>
          </p:cNvPr>
          <p:cNvCxnSpPr>
            <a:cxnSpLocks/>
          </p:cNvCxnSpPr>
          <p:nvPr/>
        </p:nvCxnSpPr>
        <p:spPr>
          <a:xfrm>
            <a:off x="7241581" y="2590542"/>
            <a:ext cx="16692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コネクタ 26">
            <a:extLst>
              <a:ext uri="{FF2B5EF4-FFF2-40B4-BE49-F238E27FC236}">
                <a16:creationId xmlns:a16="http://schemas.microsoft.com/office/drawing/2014/main" id="{BF7B968F-A466-47AA-9D13-F0F5CB721983}"/>
              </a:ext>
            </a:extLst>
          </p:cNvPr>
          <p:cNvCxnSpPr>
            <a:cxnSpLocks/>
          </p:cNvCxnSpPr>
          <p:nvPr/>
        </p:nvCxnSpPr>
        <p:spPr>
          <a:xfrm>
            <a:off x="7241581" y="2596892"/>
            <a:ext cx="0" cy="8699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コネクタ 27">
            <a:extLst>
              <a:ext uri="{FF2B5EF4-FFF2-40B4-BE49-F238E27FC236}">
                <a16:creationId xmlns:a16="http://schemas.microsoft.com/office/drawing/2014/main" id="{D7779D17-E03A-4DB9-AEF2-8791F96B5B29}"/>
              </a:ext>
            </a:extLst>
          </p:cNvPr>
          <p:cNvCxnSpPr>
            <a:cxnSpLocks/>
          </p:cNvCxnSpPr>
          <p:nvPr/>
        </p:nvCxnSpPr>
        <p:spPr>
          <a:xfrm>
            <a:off x="6620015" y="867251"/>
            <a:ext cx="0" cy="2958148"/>
          </a:xfrm>
          <a:prstGeom prst="line">
            <a:avLst/>
          </a:prstGeom>
          <a:ln w="31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142E3A4E-3E44-4410-AC5D-AB6CF96D5A26}"/>
              </a:ext>
            </a:extLst>
          </p:cNvPr>
          <p:cNvSpPr txBox="1"/>
          <p:nvPr/>
        </p:nvSpPr>
        <p:spPr>
          <a:xfrm>
            <a:off x="6736904" y="2315985"/>
            <a:ext cx="415498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600" dirty="0" err="1">
                <a:highlight>
                  <a:srgbClr val="FFFF00"/>
                </a:highlight>
              </a:rPr>
              <a:t>tD</a:t>
            </a:r>
            <a:r>
              <a:rPr kumimoji="1" lang="en-US" altLang="ja-JP" sz="600" dirty="0">
                <a:highlight>
                  <a:srgbClr val="FFFF00"/>
                </a:highlight>
              </a:rPr>
              <a:t>(CT)</a:t>
            </a:r>
            <a:endParaRPr kumimoji="1" lang="ja-JP" altLang="en-US" sz="600" dirty="0">
              <a:highlight>
                <a:srgbClr val="FFFF00"/>
              </a:highlight>
            </a:endParaRPr>
          </a:p>
        </p:txBody>
      </p:sp>
      <p:cxnSp>
        <p:nvCxnSpPr>
          <p:cNvPr id="32" name="直線コネクタ 31">
            <a:extLst>
              <a:ext uri="{FF2B5EF4-FFF2-40B4-BE49-F238E27FC236}">
                <a16:creationId xmlns:a16="http://schemas.microsoft.com/office/drawing/2014/main" id="{A0141A8E-2288-4EA4-A85F-6DC790F75E1D}"/>
              </a:ext>
            </a:extLst>
          </p:cNvPr>
          <p:cNvCxnSpPr>
            <a:cxnSpLocks/>
          </p:cNvCxnSpPr>
          <p:nvPr/>
        </p:nvCxnSpPr>
        <p:spPr>
          <a:xfrm>
            <a:off x="3171337" y="3473450"/>
            <a:ext cx="407024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578AF9E2-8A30-4E29-BB24-425FFBBF055F}"/>
              </a:ext>
            </a:extLst>
          </p:cNvPr>
          <p:cNvSpPr txBox="1"/>
          <p:nvPr/>
        </p:nvSpPr>
        <p:spPr>
          <a:xfrm>
            <a:off x="76130" y="1511173"/>
            <a:ext cx="5084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/>
              <a:t>VDD</a:t>
            </a:r>
            <a:endParaRPr kumimoji="1" lang="ja-JP" altLang="en-US" sz="1200" dirty="0"/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FC3DBD97-FFF9-4BA7-B567-EF141790BD26}"/>
              </a:ext>
            </a:extLst>
          </p:cNvPr>
          <p:cNvSpPr txBox="1"/>
          <p:nvPr/>
        </p:nvSpPr>
        <p:spPr>
          <a:xfrm>
            <a:off x="76130" y="2832280"/>
            <a:ext cx="7409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/>
              <a:t>/RESET</a:t>
            </a:r>
            <a:endParaRPr kumimoji="1" lang="ja-JP" altLang="en-US" sz="1200" dirty="0"/>
          </a:p>
        </p:txBody>
      </p:sp>
      <p:cxnSp>
        <p:nvCxnSpPr>
          <p:cNvPr id="41" name="直線コネクタ 40">
            <a:extLst>
              <a:ext uri="{FF2B5EF4-FFF2-40B4-BE49-F238E27FC236}">
                <a16:creationId xmlns:a16="http://schemas.microsoft.com/office/drawing/2014/main" id="{9923B359-CD74-4755-8CCE-3D1AEA66B78C}"/>
              </a:ext>
            </a:extLst>
          </p:cNvPr>
          <p:cNvCxnSpPr>
            <a:cxnSpLocks/>
          </p:cNvCxnSpPr>
          <p:nvPr/>
        </p:nvCxnSpPr>
        <p:spPr>
          <a:xfrm>
            <a:off x="3176182" y="3195559"/>
            <a:ext cx="0" cy="27789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77A096C1-2A1D-4CE1-A5C8-6280617CAF0C}"/>
              </a:ext>
            </a:extLst>
          </p:cNvPr>
          <p:cNvSpPr txBox="1"/>
          <p:nvPr/>
        </p:nvSpPr>
        <p:spPr>
          <a:xfrm>
            <a:off x="6187473" y="2251419"/>
            <a:ext cx="34336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600" dirty="0" err="1">
                <a:highlight>
                  <a:srgbClr val="FFFF00"/>
                </a:highlight>
              </a:rPr>
              <a:t>twait</a:t>
            </a:r>
            <a:endParaRPr kumimoji="1" lang="ja-JP" altLang="en-US" sz="600" dirty="0">
              <a:highlight>
                <a:srgbClr val="FFFF00"/>
              </a:highlight>
            </a:endParaRPr>
          </a:p>
        </p:txBody>
      </p:sp>
      <p:cxnSp>
        <p:nvCxnSpPr>
          <p:cNvPr id="45" name="直線矢印コネクタ 44">
            <a:extLst>
              <a:ext uri="{FF2B5EF4-FFF2-40B4-BE49-F238E27FC236}">
                <a16:creationId xmlns:a16="http://schemas.microsoft.com/office/drawing/2014/main" id="{D1D787AA-5E30-4E12-B727-F4017E0FB1F1}"/>
              </a:ext>
            </a:extLst>
          </p:cNvPr>
          <p:cNvCxnSpPr>
            <a:cxnSpLocks/>
          </p:cNvCxnSpPr>
          <p:nvPr/>
        </p:nvCxnSpPr>
        <p:spPr>
          <a:xfrm>
            <a:off x="6079736" y="2436085"/>
            <a:ext cx="540279" cy="0"/>
          </a:xfrm>
          <a:prstGeom prst="straightConnector1">
            <a:avLst/>
          </a:prstGeom>
          <a:ln w="3175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矢印コネクタ 45">
            <a:extLst>
              <a:ext uri="{FF2B5EF4-FFF2-40B4-BE49-F238E27FC236}">
                <a16:creationId xmlns:a16="http://schemas.microsoft.com/office/drawing/2014/main" id="{B9F967DC-D933-4205-9E6C-82E883F4A79C}"/>
              </a:ext>
            </a:extLst>
          </p:cNvPr>
          <p:cNvCxnSpPr>
            <a:cxnSpLocks/>
          </p:cNvCxnSpPr>
          <p:nvPr/>
        </p:nvCxnSpPr>
        <p:spPr>
          <a:xfrm>
            <a:off x="6630213" y="2504686"/>
            <a:ext cx="611368" cy="0"/>
          </a:xfrm>
          <a:prstGeom prst="straightConnector1">
            <a:avLst/>
          </a:prstGeom>
          <a:ln w="3175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16EA869-EBC7-4089-8996-3B5CDD7D30DA}"/>
              </a:ext>
            </a:extLst>
          </p:cNvPr>
          <p:cNvSpPr txBox="1"/>
          <p:nvPr/>
        </p:nvSpPr>
        <p:spPr>
          <a:xfrm>
            <a:off x="5403717" y="2500651"/>
            <a:ext cx="405880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600" dirty="0" err="1">
                <a:highlight>
                  <a:srgbClr val="FFFF00"/>
                </a:highlight>
              </a:rPr>
              <a:t>tSTRT</a:t>
            </a:r>
            <a:endParaRPr kumimoji="1" lang="ja-JP" altLang="en-US" sz="600" dirty="0">
              <a:highlight>
                <a:srgbClr val="FFFF00"/>
              </a:highlight>
            </a:endParaRPr>
          </a:p>
        </p:txBody>
      </p:sp>
      <p:cxnSp>
        <p:nvCxnSpPr>
          <p:cNvPr id="49" name="直線矢印コネクタ 48">
            <a:extLst>
              <a:ext uri="{FF2B5EF4-FFF2-40B4-BE49-F238E27FC236}">
                <a16:creationId xmlns:a16="http://schemas.microsoft.com/office/drawing/2014/main" id="{0A89498B-97EF-4B9A-981F-46EC5D091AAF}"/>
              </a:ext>
            </a:extLst>
          </p:cNvPr>
          <p:cNvCxnSpPr>
            <a:cxnSpLocks/>
          </p:cNvCxnSpPr>
          <p:nvPr/>
        </p:nvCxnSpPr>
        <p:spPr>
          <a:xfrm>
            <a:off x="5039462" y="2664386"/>
            <a:ext cx="1040274" cy="0"/>
          </a:xfrm>
          <a:prstGeom prst="straightConnector1">
            <a:avLst/>
          </a:prstGeom>
          <a:ln w="3175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コネクタ 50">
            <a:extLst>
              <a:ext uri="{FF2B5EF4-FFF2-40B4-BE49-F238E27FC236}">
                <a16:creationId xmlns:a16="http://schemas.microsoft.com/office/drawing/2014/main" id="{69209777-79A9-4DE9-B154-E3B52E07EB36}"/>
              </a:ext>
            </a:extLst>
          </p:cNvPr>
          <p:cNvCxnSpPr>
            <a:cxnSpLocks/>
          </p:cNvCxnSpPr>
          <p:nvPr/>
        </p:nvCxnSpPr>
        <p:spPr>
          <a:xfrm>
            <a:off x="6079736" y="867251"/>
            <a:ext cx="0" cy="2958148"/>
          </a:xfrm>
          <a:prstGeom prst="line">
            <a:avLst/>
          </a:prstGeom>
          <a:ln w="31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993800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Theme-new">
  <a:themeElements>
    <a:clrScheme name="Custom 1">
      <a:dk1>
        <a:srgbClr val="000000"/>
      </a:dk1>
      <a:lt1>
        <a:srgbClr val="FFFFFF"/>
      </a:lt1>
      <a:dk2>
        <a:srgbClr val="DE0000"/>
      </a:dk2>
      <a:lt2>
        <a:srgbClr val="808080"/>
      </a:lt2>
      <a:accent1>
        <a:srgbClr val="DE0000"/>
      </a:accent1>
      <a:accent2>
        <a:srgbClr val="A4A4A4"/>
      </a:accent2>
      <a:accent3>
        <a:srgbClr val="117788"/>
      </a:accent3>
      <a:accent4>
        <a:srgbClr val="404040"/>
      </a:accent4>
      <a:accent5>
        <a:srgbClr val="4ABED4"/>
      </a:accent5>
      <a:accent6>
        <a:srgbClr val="7F7F7F"/>
      </a:accent6>
      <a:hlink>
        <a:srgbClr val="DE0000"/>
      </a:hlink>
      <a:folHlink>
        <a:srgbClr val="AAAAAA"/>
      </a:folHlink>
    </a:clrScheme>
    <a:fontScheme name="FinalPowerpoi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FinalPowerpoint 1">
        <a:dk1>
          <a:srgbClr val="000000"/>
        </a:dk1>
        <a:lt1>
          <a:srgbClr val="FFFFFF"/>
        </a:lt1>
        <a:dk2>
          <a:srgbClr val="FF0000"/>
        </a:dk2>
        <a:lt2>
          <a:srgbClr val="808080"/>
        </a:lt2>
        <a:accent1>
          <a:srgbClr val="AAAAAA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D2D2D2"/>
        </a:accent5>
        <a:accent6>
          <a:srgbClr val="000000"/>
        </a:accent6>
        <a:hlink>
          <a:srgbClr val="FF0000"/>
        </a:hlink>
        <a:folHlink>
          <a:srgbClr val="AAAAA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lPowerpoint 2">
        <a:dk1>
          <a:srgbClr val="AAAAAA"/>
        </a:dk1>
        <a:lt1>
          <a:srgbClr val="FFFFFF"/>
        </a:lt1>
        <a:dk2>
          <a:srgbClr val="000000"/>
        </a:dk2>
        <a:lt2>
          <a:srgbClr val="FFFFFF"/>
        </a:lt2>
        <a:accent1>
          <a:srgbClr val="AAAAAA"/>
        </a:accent1>
        <a:accent2>
          <a:srgbClr val="FFFFFF"/>
        </a:accent2>
        <a:accent3>
          <a:srgbClr val="AAAAAA"/>
        </a:accent3>
        <a:accent4>
          <a:srgbClr val="DADADA"/>
        </a:accent4>
        <a:accent5>
          <a:srgbClr val="D2D2D2"/>
        </a:accent5>
        <a:accent6>
          <a:srgbClr val="E7E7E7"/>
        </a:accent6>
        <a:hlink>
          <a:srgbClr val="AAAAAA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lPowerpoint 3">
        <a:dk1>
          <a:srgbClr val="808080"/>
        </a:dk1>
        <a:lt1>
          <a:srgbClr val="FFFFFF"/>
        </a:lt1>
        <a:dk2>
          <a:srgbClr val="AAAAAA"/>
        </a:dk2>
        <a:lt2>
          <a:srgbClr val="000000"/>
        </a:lt2>
        <a:accent1>
          <a:srgbClr val="000000"/>
        </a:accent1>
        <a:accent2>
          <a:srgbClr val="AAAAAA"/>
        </a:accent2>
        <a:accent3>
          <a:srgbClr val="D2D2D2"/>
        </a:accent3>
        <a:accent4>
          <a:srgbClr val="DADADA"/>
        </a:accent4>
        <a:accent5>
          <a:srgbClr val="AAAAAA"/>
        </a:accent5>
        <a:accent6>
          <a:srgbClr val="9A9A9A"/>
        </a:accent6>
        <a:hlink>
          <a:srgbClr val="FF0000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lPowerpoint 4">
        <a:dk1>
          <a:srgbClr val="000000"/>
        </a:dk1>
        <a:lt1>
          <a:srgbClr val="FF0000"/>
        </a:lt1>
        <a:dk2>
          <a:srgbClr val="FFFFFF"/>
        </a:dk2>
        <a:lt2>
          <a:srgbClr val="000000"/>
        </a:lt2>
        <a:accent1>
          <a:srgbClr val="AAAAAA"/>
        </a:accent1>
        <a:accent2>
          <a:srgbClr val="FFFFFF"/>
        </a:accent2>
        <a:accent3>
          <a:srgbClr val="FFAAAA"/>
        </a:accent3>
        <a:accent4>
          <a:srgbClr val="000000"/>
        </a:accent4>
        <a:accent5>
          <a:srgbClr val="D2D2D2"/>
        </a:accent5>
        <a:accent6>
          <a:srgbClr val="E7E7E7"/>
        </a:accent6>
        <a:hlink>
          <a:srgbClr val="000000"/>
        </a:hlink>
        <a:folHlink>
          <a:srgbClr val="AAAAA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Default Theme-new" id="{4B444CA8-5089-4C8C-A892-5383A8EDC2CD}" vid="{B9F702C9-368E-4FE6-9D0C-1E6C532F79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337</TotalTime>
  <Words>180</Words>
  <Application>Microsoft Office PowerPoint</Application>
  <PresentationFormat>On-screen Show (16:9)</PresentationFormat>
  <Paragraphs>49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6" baseType="lpstr">
      <vt:lpstr>Arial</vt:lpstr>
      <vt:lpstr>Default Theme-new</vt:lpstr>
      <vt:lpstr>Case 1_1: tSTRT &gt; tVDD_VIT+ w/ no_cap (VDD can ramp up to VIT+ within tSTRT time)</vt:lpstr>
      <vt:lpstr>Case 1_1: tSTRT &gt; tVDD_VIT+ w/ CT (VDD can ramp up to VIT+ within tSTRT time)</vt:lpstr>
      <vt:lpstr>Case 2: tSTRT &lt; tVDD_VIT+ w/ no_cap (VDD cannot ramp up to VIT+ within tSTRT time)</vt:lpstr>
      <vt:lpstr>Case 2: tSTRT &lt; tVDD_VIT+ w/ CT (VDD cannot ramp up to VIT+ within tSTRT time)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Nomiyama, Kai</dc:creator>
  <cp:lastModifiedBy>Ambriz, Oscar</cp:lastModifiedBy>
  <cp:revision>17</cp:revision>
  <dcterms:created xsi:type="dcterms:W3CDTF">2022-09-13T01:31:36Z</dcterms:created>
  <dcterms:modified xsi:type="dcterms:W3CDTF">2022-09-16T18:47:25Z</dcterms:modified>
</cp:coreProperties>
</file>