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60" r:id="rId5"/>
    <p:sldId id="262" r:id="rId6"/>
    <p:sldId id="264" r:id="rId7"/>
    <p:sldId id="265" r:id="rId8"/>
    <p:sldId id="257" r:id="rId9"/>
    <p:sldId id="258" r:id="rId10"/>
    <p:sldId id="261"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43B978-4F4B-4FF3-89EC-8058A88BD08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315004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3B978-4F4B-4FF3-89EC-8058A88BD08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404425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3B978-4F4B-4FF3-89EC-8058A88BD08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28151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3B978-4F4B-4FF3-89EC-8058A88BD08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81490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3B978-4F4B-4FF3-89EC-8058A88BD08F}"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259820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43B978-4F4B-4FF3-89EC-8058A88BD08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3399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3B978-4F4B-4FF3-89EC-8058A88BD08F}"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327394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3B978-4F4B-4FF3-89EC-8058A88BD08F}"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373683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3B978-4F4B-4FF3-89EC-8058A88BD08F}"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303442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3B978-4F4B-4FF3-89EC-8058A88BD08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187775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3B978-4F4B-4FF3-89EC-8058A88BD08F}"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56DF9-D609-47EB-9050-D7E1DFA61764}" type="slidenum">
              <a:rPr lang="en-US" smtClean="0"/>
              <a:t>‹#›</a:t>
            </a:fld>
            <a:endParaRPr lang="en-US"/>
          </a:p>
        </p:txBody>
      </p:sp>
    </p:spTree>
    <p:extLst>
      <p:ext uri="{BB962C8B-B14F-4D97-AF65-F5344CB8AC3E}">
        <p14:creationId xmlns:p14="http://schemas.microsoft.com/office/powerpoint/2010/main" val="52889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3B978-4F4B-4FF3-89EC-8058A88BD08F}"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56DF9-D609-47EB-9050-D7E1DFA61764}" type="slidenum">
              <a:rPr lang="en-US" smtClean="0"/>
              <a:t>‹#›</a:t>
            </a:fld>
            <a:endParaRPr lang="en-US"/>
          </a:p>
        </p:txBody>
      </p:sp>
    </p:spTree>
    <p:extLst>
      <p:ext uri="{BB962C8B-B14F-4D97-AF65-F5344CB8AC3E}">
        <p14:creationId xmlns:p14="http://schemas.microsoft.com/office/powerpoint/2010/main" val="255868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TPS54340 VOUT DROPOUT ISSUE</a:t>
            </a:r>
            <a:endParaRPr lang="en-US" dirty="0"/>
          </a:p>
        </p:txBody>
      </p:sp>
      <p:sp>
        <p:nvSpPr>
          <p:cNvPr id="3" name="Subtitle 2"/>
          <p:cNvSpPr>
            <a:spLocks noGrp="1"/>
          </p:cNvSpPr>
          <p:nvPr>
            <p:ph type="subTitle" idx="1"/>
          </p:nvPr>
        </p:nvSpPr>
        <p:spPr/>
        <p:txBody>
          <a:bodyPr/>
          <a:lstStyle/>
          <a:p>
            <a:pPr algn="r"/>
            <a:endParaRPr lang="en-US" dirty="0" smtClean="0"/>
          </a:p>
          <a:p>
            <a:pPr algn="r"/>
            <a:endParaRPr lang="en-US" dirty="0"/>
          </a:p>
          <a:p>
            <a:pPr algn="r"/>
            <a:r>
              <a:rPr lang="en-US" dirty="0" smtClean="0"/>
              <a:t>01/12/2017</a:t>
            </a:r>
            <a:endParaRPr lang="en-US" dirty="0"/>
          </a:p>
        </p:txBody>
      </p:sp>
    </p:spTree>
    <p:extLst>
      <p:ext uri="{BB962C8B-B14F-4D97-AF65-F5344CB8AC3E}">
        <p14:creationId xmlns:p14="http://schemas.microsoft.com/office/powerpoint/2010/main" val="99643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TPS54340 VOUT DROPOUT INTERNAL SS PROBE</a:t>
            </a:r>
            <a:endParaRPr lang="en-US" sz="3600" b="1" dirty="0"/>
          </a:p>
        </p:txBody>
      </p:sp>
      <p:sp>
        <p:nvSpPr>
          <p:cNvPr id="5" name="TextBox 4"/>
          <p:cNvSpPr txBox="1"/>
          <p:nvPr/>
        </p:nvSpPr>
        <p:spPr>
          <a:xfrm>
            <a:off x="1143000" y="5638800"/>
            <a:ext cx="2590800" cy="1077218"/>
          </a:xfrm>
          <a:prstGeom prst="rect">
            <a:avLst/>
          </a:prstGeom>
          <a:noFill/>
          <a:ln w="19050">
            <a:solidFill>
              <a:schemeClr val="tx1"/>
            </a:solidFill>
          </a:ln>
        </p:spPr>
        <p:txBody>
          <a:bodyPr wrap="square" rtlCol="0">
            <a:spAutoFit/>
          </a:bodyPr>
          <a:lstStyle/>
          <a:p>
            <a:r>
              <a:rPr lang="en-US" sz="1600" b="1" dirty="0" smtClean="0"/>
              <a:t>TPS54340 EVM design</a:t>
            </a:r>
          </a:p>
          <a:p>
            <a:pPr marL="342900" indent="-342900">
              <a:buAutoNum type="arabicPeriod"/>
            </a:pPr>
            <a:r>
              <a:rPr lang="en-US" sz="1600" b="1" dirty="0" smtClean="0"/>
              <a:t>VIN=5.1V</a:t>
            </a:r>
          </a:p>
          <a:p>
            <a:pPr marL="342900" indent="-342900">
              <a:buAutoNum type="arabicPeriod"/>
            </a:pPr>
            <a:r>
              <a:rPr lang="en-US" sz="1600" b="1" dirty="0" smtClean="0"/>
              <a:t>VOUT=5V</a:t>
            </a:r>
          </a:p>
          <a:p>
            <a:pPr marL="342900" indent="-342900">
              <a:buAutoNum type="arabicPeriod"/>
            </a:pPr>
            <a:r>
              <a:rPr lang="en-US" sz="1600" b="1" dirty="0" smtClean="0"/>
              <a:t>RLOAD=7</a:t>
            </a:r>
            <a:r>
              <a:rPr lang="el-GR" sz="1600" b="1" dirty="0" smtClean="0"/>
              <a:t>Ω</a:t>
            </a:r>
            <a:endParaRPr lang="en-US" sz="16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90600"/>
            <a:ext cx="5994400" cy="4495800"/>
          </a:xfrm>
          <a:prstGeom prst="rect">
            <a:avLst/>
          </a:prstGeom>
        </p:spPr>
      </p:pic>
      <p:sp>
        <p:nvSpPr>
          <p:cNvPr id="8" name="Oval 7"/>
          <p:cNvSpPr/>
          <p:nvPr/>
        </p:nvSpPr>
        <p:spPr>
          <a:xfrm>
            <a:off x="1600200" y="1600200"/>
            <a:ext cx="1143000" cy="25146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152400" y="2667000"/>
            <a:ext cx="1143000" cy="769441"/>
          </a:xfrm>
          <a:prstGeom prst="rect">
            <a:avLst/>
          </a:prstGeom>
          <a:noFill/>
          <a:ln w="25400">
            <a:solidFill>
              <a:schemeClr val="tx1"/>
            </a:solidFill>
          </a:ln>
        </p:spPr>
        <p:txBody>
          <a:bodyPr wrap="square" rtlCol="0">
            <a:spAutoFit/>
          </a:bodyPr>
          <a:lstStyle/>
          <a:p>
            <a:r>
              <a:rPr lang="en-US" sz="1100" b="1" dirty="0" smtClean="0"/>
              <a:t>VOUT in drop out &lt;5V regulation voltage</a:t>
            </a:r>
            <a:endParaRPr lang="en-US" sz="1100" b="1" dirty="0"/>
          </a:p>
        </p:txBody>
      </p:sp>
      <p:cxnSp>
        <p:nvCxnSpPr>
          <p:cNvPr id="11" name="Straight Arrow Connector 10"/>
          <p:cNvCxnSpPr>
            <a:stCxn id="9" idx="3"/>
          </p:cNvCxnSpPr>
          <p:nvPr/>
        </p:nvCxnSpPr>
        <p:spPr>
          <a:xfrm flipV="1">
            <a:off x="1295400" y="1600200"/>
            <a:ext cx="609600" cy="1451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a:off x="1295400" y="3051721"/>
            <a:ext cx="685800" cy="1063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267200" y="5577244"/>
            <a:ext cx="2667000" cy="1200329"/>
          </a:xfrm>
          <a:prstGeom prst="rect">
            <a:avLst/>
          </a:prstGeom>
          <a:ln w="25400">
            <a:solidFill>
              <a:schemeClr val="tx1"/>
            </a:solidFill>
          </a:ln>
        </p:spPr>
        <p:txBody>
          <a:bodyPr wrap="square">
            <a:spAutoFit/>
          </a:bodyPr>
          <a:lstStyle/>
          <a:p>
            <a:r>
              <a:rPr lang="en-US" b="1" dirty="0" smtClean="0"/>
              <a:t>CH1: VOUT</a:t>
            </a:r>
          </a:p>
          <a:p>
            <a:r>
              <a:rPr lang="en-US" b="1" dirty="0" smtClean="0"/>
              <a:t>CH2: PH</a:t>
            </a:r>
          </a:p>
          <a:p>
            <a:r>
              <a:rPr lang="en-US" b="1" dirty="0" smtClean="0"/>
              <a:t>CH3: DOWN_COUNT</a:t>
            </a:r>
          </a:p>
          <a:p>
            <a:r>
              <a:rPr lang="en-US" b="1" dirty="0" smtClean="0"/>
              <a:t>CH4: INT_SS</a:t>
            </a:r>
            <a:endParaRPr lang="en-US" b="1" dirty="0"/>
          </a:p>
        </p:txBody>
      </p:sp>
    </p:spTree>
    <p:extLst>
      <p:ext uri="{BB962C8B-B14F-4D97-AF65-F5344CB8AC3E}">
        <p14:creationId xmlns:p14="http://schemas.microsoft.com/office/powerpoint/2010/main" val="3499202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52400"/>
            <a:ext cx="8229600" cy="838200"/>
          </a:xfrm>
        </p:spPr>
        <p:txBody>
          <a:bodyPr>
            <a:normAutofit/>
          </a:bodyPr>
          <a:lstStyle/>
          <a:p>
            <a:r>
              <a:rPr lang="en-US" sz="2000" b="1" dirty="0" smtClean="0"/>
              <a:t>TPS54340 “INT_SS” “DOWN_COUNT” internal probing zoomed in</a:t>
            </a:r>
            <a:endParaRPr lang="en-US" sz="2000" b="1" dirty="0"/>
          </a:p>
        </p:txBody>
      </p:sp>
      <p:sp>
        <p:nvSpPr>
          <p:cNvPr id="5" name="TextBox 4"/>
          <p:cNvSpPr txBox="1"/>
          <p:nvPr/>
        </p:nvSpPr>
        <p:spPr>
          <a:xfrm>
            <a:off x="6400800" y="795126"/>
            <a:ext cx="2590800" cy="1077218"/>
          </a:xfrm>
          <a:prstGeom prst="rect">
            <a:avLst/>
          </a:prstGeom>
          <a:noFill/>
          <a:ln w="19050">
            <a:solidFill>
              <a:schemeClr val="tx1"/>
            </a:solidFill>
          </a:ln>
        </p:spPr>
        <p:txBody>
          <a:bodyPr wrap="square" rtlCol="0">
            <a:spAutoFit/>
          </a:bodyPr>
          <a:lstStyle/>
          <a:p>
            <a:r>
              <a:rPr lang="en-US" sz="1600" b="1" dirty="0" smtClean="0"/>
              <a:t>TPS54340 EVM design</a:t>
            </a:r>
          </a:p>
          <a:p>
            <a:pPr marL="342900" indent="-342900">
              <a:buAutoNum type="arabicPeriod"/>
            </a:pPr>
            <a:r>
              <a:rPr lang="en-US" sz="1600" b="1" dirty="0" smtClean="0"/>
              <a:t>VIN=5.1V</a:t>
            </a:r>
          </a:p>
          <a:p>
            <a:pPr marL="342900" indent="-342900">
              <a:buAutoNum type="arabicPeriod"/>
            </a:pPr>
            <a:r>
              <a:rPr lang="en-US" sz="1600" b="1" dirty="0" smtClean="0"/>
              <a:t>VOUT=5V</a:t>
            </a:r>
          </a:p>
          <a:p>
            <a:pPr marL="342900" indent="-342900">
              <a:buAutoNum type="arabicPeriod"/>
            </a:pPr>
            <a:r>
              <a:rPr lang="en-US" sz="1600" b="1" dirty="0" smtClean="0"/>
              <a:t>RLOAD=7</a:t>
            </a:r>
            <a:r>
              <a:rPr lang="el-GR" sz="1600" b="1" dirty="0" smtClean="0"/>
              <a:t>Ω</a:t>
            </a:r>
            <a:endParaRPr lang="en-US" sz="1600" b="1" dirty="0" smtClean="0"/>
          </a:p>
        </p:txBody>
      </p:sp>
      <p:sp>
        <p:nvSpPr>
          <p:cNvPr id="14" name="Rectangle 13"/>
          <p:cNvSpPr/>
          <p:nvPr/>
        </p:nvSpPr>
        <p:spPr>
          <a:xfrm>
            <a:off x="6362700" y="2471526"/>
            <a:ext cx="2667000" cy="1200329"/>
          </a:xfrm>
          <a:prstGeom prst="rect">
            <a:avLst/>
          </a:prstGeom>
          <a:ln w="25400">
            <a:solidFill>
              <a:schemeClr val="tx1"/>
            </a:solidFill>
          </a:ln>
        </p:spPr>
        <p:txBody>
          <a:bodyPr wrap="square">
            <a:spAutoFit/>
          </a:bodyPr>
          <a:lstStyle/>
          <a:p>
            <a:r>
              <a:rPr lang="en-US" b="1" dirty="0" smtClean="0"/>
              <a:t>CH1: VOUT</a:t>
            </a:r>
          </a:p>
          <a:p>
            <a:r>
              <a:rPr lang="en-US" b="1" dirty="0" smtClean="0"/>
              <a:t>CH2: PH</a:t>
            </a:r>
          </a:p>
          <a:p>
            <a:r>
              <a:rPr lang="en-US" b="1" dirty="0" smtClean="0"/>
              <a:t>CH3: DOWN_COUNT</a:t>
            </a:r>
          </a:p>
          <a:p>
            <a:r>
              <a:rPr lang="en-US" b="1" dirty="0" smtClean="0"/>
              <a:t>CH4: INT_SS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88" y="478349"/>
            <a:ext cx="5981700" cy="4486275"/>
          </a:xfrm>
          <a:prstGeom prst="rect">
            <a:avLst/>
          </a:prstGeom>
        </p:spPr>
      </p:pic>
      <p:sp>
        <p:nvSpPr>
          <p:cNvPr id="12" name="TextBox 11"/>
          <p:cNvSpPr txBox="1"/>
          <p:nvPr/>
        </p:nvSpPr>
        <p:spPr>
          <a:xfrm>
            <a:off x="206828" y="5105400"/>
            <a:ext cx="8822872" cy="1754326"/>
          </a:xfrm>
          <a:prstGeom prst="rect">
            <a:avLst/>
          </a:prstGeom>
          <a:noFill/>
          <a:ln w="19050">
            <a:solidFill>
              <a:schemeClr val="tx1"/>
            </a:solidFill>
          </a:ln>
        </p:spPr>
        <p:txBody>
          <a:bodyPr wrap="square" rtlCol="0">
            <a:spAutoFit/>
          </a:bodyPr>
          <a:lstStyle/>
          <a:p>
            <a:pPr marL="342900" indent="-342900">
              <a:buAutoNum type="arabicPeriod"/>
            </a:pPr>
            <a:r>
              <a:rPr lang="en-US" sz="1200" b="1" dirty="0" smtClean="0"/>
              <a:t>“DOWN_COUNT” =1 when IC is clamping COMP pin voltage.</a:t>
            </a:r>
          </a:p>
          <a:p>
            <a:pPr marL="342900" indent="-342900">
              <a:buAutoNum type="arabicPeriod"/>
            </a:pPr>
            <a:r>
              <a:rPr lang="en-US" sz="1200" b="1" dirty="0" smtClean="0"/>
              <a:t>In the above scenario IC is clamping COMP pin voltage because VOUT is in drop out which means VFB&lt;0.8V (internal reference voltage). This causes the error amplifier to pull COMP pin voltage high.</a:t>
            </a:r>
          </a:p>
          <a:p>
            <a:pPr marL="342900" indent="-342900">
              <a:buAutoNum type="arabicPeriod"/>
            </a:pPr>
            <a:r>
              <a:rPr lang="en-US" sz="1200" b="1" dirty="0" smtClean="0"/>
              <a:t>From the above waveform, when DOWN_COUNT=0 INT_SS voltage is stepped up by SS_DAC circuitry.</a:t>
            </a:r>
          </a:p>
          <a:p>
            <a:pPr marL="342900" indent="-342900">
              <a:buAutoNum type="arabicPeriod"/>
            </a:pPr>
            <a:r>
              <a:rPr lang="en-US" sz="1200" b="1" dirty="0" smtClean="0"/>
              <a:t>When DOWN_COUNT=1 INT_SS voltage is stepped down.</a:t>
            </a:r>
          </a:p>
          <a:p>
            <a:pPr marL="342900" indent="-342900">
              <a:buAutoNum type="arabicPeriod"/>
            </a:pPr>
            <a:r>
              <a:rPr lang="en-US" sz="1200" b="1" dirty="0" smtClean="0"/>
              <a:t>In the image above the first three instances of DOWN_COUNT going high results in correct operation. INT_SS voltage is stepped down in ~30mV steps at the down count clock frequency.</a:t>
            </a:r>
          </a:p>
          <a:p>
            <a:pPr marL="342900" indent="-342900">
              <a:buAutoNum type="arabicPeriod"/>
            </a:pPr>
            <a:r>
              <a:rPr lang="en-US" sz="1200" b="1" dirty="0" smtClean="0"/>
              <a:t>The fourth instance of DOWN_COUNT going high results in incorrect operation where INT_SS voltage steps down by ~800mV.</a:t>
            </a:r>
          </a:p>
          <a:p>
            <a:pPr marL="342900" indent="-342900">
              <a:buAutoNum type="arabicPeriod"/>
            </a:pPr>
            <a:endParaRPr lang="en-US" sz="1200" b="1" dirty="0" smtClean="0"/>
          </a:p>
        </p:txBody>
      </p:sp>
      <p:sp>
        <p:nvSpPr>
          <p:cNvPr id="6" name="TextBox 5"/>
          <p:cNvSpPr txBox="1"/>
          <p:nvPr/>
        </p:nvSpPr>
        <p:spPr>
          <a:xfrm>
            <a:off x="1771650" y="3733800"/>
            <a:ext cx="285750" cy="369332"/>
          </a:xfrm>
          <a:prstGeom prst="rect">
            <a:avLst/>
          </a:prstGeom>
          <a:noFill/>
          <a:ln>
            <a:solidFill>
              <a:schemeClr val="bg1"/>
            </a:solidFill>
          </a:ln>
        </p:spPr>
        <p:txBody>
          <a:bodyPr wrap="square" rtlCol="0">
            <a:spAutoFit/>
          </a:bodyPr>
          <a:lstStyle/>
          <a:p>
            <a:r>
              <a:rPr lang="en-US" b="1" dirty="0" smtClean="0">
                <a:solidFill>
                  <a:schemeClr val="bg1"/>
                </a:solidFill>
              </a:rPr>
              <a:t>5</a:t>
            </a:r>
            <a:endParaRPr lang="en-US" b="1" dirty="0">
              <a:solidFill>
                <a:schemeClr val="bg1"/>
              </a:solidFill>
            </a:endParaRPr>
          </a:p>
        </p:txBody>
      </p:sp>
      <p:cxnSp>
        <p:nvCxnSpPr>
          <p:cNvPr id="10" name="Straight Arrow Connector 9"/>
          <p:cNvCxnSpPr>
            <a:stCxn id="6" idx="0"/>
          </p:cNvCxnSpPr>
          <p:nvPr/>
        </p:nvCxnSpPr>
        <p:spPr>
          <a:xfrm flipH="1" flipV="1">
            <a:off x="1524001" y="3429000"/>
            <a:ext cx="390524"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p:cNvCxnSpPr>
          <p:nvPr/>
        </p:nvCxnSpPr>
        <p:spPr>
          <a:xfrm flipH="1" flipV="1">
            <a:off x="1905000" y="3352800"/>
            <a:ext cx="952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0"/>
          </p:cNvCxnSpPr>
          <p:nvPr/>
        </p:nvCxnSpPr>
        <p:spPr>
          <a:xfrm flipV="1">
            <a:off x="1914525" y="3352800"/>
            <a:ext cx="52387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62400" y="2887024"/>
            <a:ext cx="285750" cy="369332"/>
          </a:xfrm>
          <a:prstGeom prst="rect">
            <a:avLst/>
          </a:prstGeom>
          <a:noFill/>
          <a:ln>
            <a:solidFill>
              <a:schemeClr val="bg1"/>
            </a:solidFill>
          </a:ln>
        </p:spPr>
        <p:txBody>
          <a:bodyPr wrap="square" rtlCol="0">
            <a:spAutoFit/>
          </a:bodyPr>
          <a:lstStyle/>
          <a:p>
            <a:r>
              <a:rPr lang="en-US" b="1" dirty="0" smtClean="0">
                <a:solidFill>
                  <a:schemeClr val="bg1"/>
                </a:solidFill>
              </a:rPr>
              <a:t>6</a:t>
            </a:r>
            <a:endParaRPr lang="en-US" b="1" dirty="0">
              <a:solidFill>
                <a:schemeClr val="bg1"/>
              </a:solidFill>
            </a:endParaRPr>
          </a:p>
        </p:txBody>
      </p:sp>
      <p:cxnSp>
        <p:nvCxnSpPr>
          <p:cNvPr id="26" name="Straight Arrow Connector 25"/>
          <p:cNvCxnSpPr/>
          <p:nvPr/>
        </p:nvCxnSpPr>
        <p:spPr>
          <a:xfrm flipH="1">
            <a:off x="3352800" y="3039424"/>
            <a:ext cx="635000" cy="160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4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52400"/>
            <a:ext cx="8229600" cy="838200"/>
          </a:xfrm>
        </p:spPr>
        <p:txBody>
          <a:bodyPr>
            <a:normAutofit/>
          </a:bodyPr>
          <a:lstStyle/>
          <a:p>
            <a:r>
              <a:rPr lang="en-US" sz="2000" b="1" dirty="0" smtClean="0"/>
              <a:t>TPS54340 “INT_SS” “DOWN_COUNT” internal probing zoomed in</a:t>
            </a:r>
            <a:endParaRPr lang="en-US" sz="2000" b="1" dirty="0"/>
          </a:p>
        </p:txBody>
      </p:sp>
      <p:sp>
        <p:nvSpPr>
          <p:cNvPr id="5" name="TextBox 4"/>
          <p:cNvSpPr txBox="1"/>
          <p:nvPr/>
        </p:nvSpPr>
        <p:spPr>
          <a:xfrm>
            <a:off x="6400800" y="795126"/>
            <a:ext cx="2590800" cy="1077218"/>
          </a:xfrm>
          <a:prstGeom prst="rect">
            <a:avLst/>
          </a:prstGeom>
          <a:noFill/>
          <a:ln w="19050">
            <a:solidFill>
              <a:schemeClr val="tx1"/>
            </a:solidFill>
          </a:ln>
        </p:spPr>
        <p:txBody>
          <a:bodyPr wrap="square" rtlCol="0">
            <a:spAutoFit/>
          </a:bodyPr>
          <a:lstStyle/>
          <a:p>
            <a:r>
              <a:rPr lang="en-US" sz="1600" b="1" dirty="0" smtClean="0"/>
              <a:t>TPS54340 EVM design</a:t>
            </a:r>
          </a:p>
          <a:p>
            <a:pPr marL="342900" indent="-342900">
              <a:buAutoNum type="arabicPeriod"/>
            </a:pPr>
            <a:r>
              <a:rPr lang="en-US" sz="1600" b="1" dirty="0" smtClean="0"/>
              <a:t>VIN=5.1V</a:t>
            </a:r>
          </a:p>
          <a:p>
            <a:pPr marL="342900" indent="-342900">
              <a:buAutoNum type="arabicPeriod"/>
            </a:pPr>
            <a:r>
              <a:rPr lang="en-US" sz="1600" b="1" dirty="0" smtClean="0"/>
              <a:t>VOUT=5V</a:t>
            </a:r>
          </a:p>
          <a:p>
            <a:pPr marL="342900" indent="-342900">
              <a:buAutoNum type="arabicPeriod"/>
            </a:pPr>
            <a:r>
              <a:rPr lang="en-US" sz="1600" b="1" dirty="0" smtClean="0"/>
              <a:t>RLOAD=7</a:t>
            </a:r>
            <a:r>
              <a:rPr lang="el-GR" sz="1600" b="1" dirty="0" smtClean="0"/>
              <a:t>Ω</a:t>
            </a:r>
            <a:endParaRPr lang="en-US" sz="1600" b="1" dirty="0" smtClean="0"/>
          </a:p>
        </p:txBody>
      </p:sp>
      <p:sp>
        <p:nvSpPr>
          <p:cNvPr id="14" name="Rectangle 13"/>
          <p:cNvSpPr/>
          <p:nvPr/>
        </p:nvSpPr>
        <p:spPr>
          <a:xfrm>
            <a:off x="6362700" y="2471526"/>
            <a:ext cx="2667000" cy="1200329"/>
          </a:xfrm>
          <a:prstGeom prst="rect">
            <a:avLst/>
          </a:prstGeom>
          <a:ln w="25400">
            <a:solidFill>
              <a:schemeClr val="tx1"/>
            </a:solidFill>
          </a:ln>
        </p:spPr>
        <p:txBody>
          <a:bodyPr wrap="square">
            <a:spAutoFit/>
          </a:bodyPr>
          <a:lstStyle/>
          <a:p>
            <a:r>
              <a:rPr lang="en-US" b="1" dirty="0" smtClean="0"/>
              <a:t>CH1: VOUT</a:t>
            </a:r>
          </a:p>
          <a:p>
            <a:r>
              <a:rPr lang="en-US" b="1" dirty="0" smtClean="0"/>
              <a:t>CH2: PH</a:t>
            </a:r>
          </a:p>
          <a:p>
            <a:r>
              <a:rPr lang="en-US" b="1" dirty="0" smtClean="0"/>
              <a:t>CH3: DOWN_COUNT</a:t>
            </a:r>
          </a:p>
          <a:p>
            <a:r>
              <a:rPr lang="en-US" b="1" dirty="0" smtClean="0"/>
              <a:t>CH4: INT_SS</a:t>
            </a:r>
            <a:endParaRPr lang="en-US" b="1" dirty="0"/>
          </a:p>
        </p:txBody>
      </p:sp>
      <p:sp>
        <p:nvSpPr>
          <p:cNvPr id="12" name="TextBox 11"/>
          <p:cNvSpPr txBox="1"/>
          <p:nvPr/>
        </p:nvSpPr>
        <p:spPr>
          <a:xfrm>
            <a:off x="206828" y="5105400"/>
            <a:ext cx="8822872" cy="1200329"/>
          </a:xfrm>
          <a:prstGeom prst="rect">
            <a:avLst/>
          </a:prstGeom>
          <a:noFill/>
          <a:ln w="19050">
            <a:solidFill>
              <a:schemeClr val="tx1"/>
            </a:solidFill>
          </a:ln>
        </p:spPr>
        <p:txBody>
          <a:bodyPr wrap="square" rtlCol="0">
            <a:spAutoFit/>
          </a:bodyPr>
          <a:lstStyle/>
          <a:p>
            <a:pPr marL="342900" indent="-342900">
              <a:buAutoNum type="arabicPeriod"/>
            </a:pPr>
            <a:r>
              <a:rPr lang="en-US" sz="1200" b="1" dirty="0" smtClean="0"/>
              <a:t>In the image above the first two instances of DOWN_COUNT going high results in correct operation. INT_SS voltage is stepped down in ~30mV steps at the down count clock frequency.</a:t>
            </a:r>
          </a:p>
          <a:p>
            <a:pPr marL="342900" indent="-342900">
              <a:buAutoNum type="arabicPeriod"/>
            </a:pPr>
            <a:r>
              <a:rPr lang="en-US" sz="1200" b="1" dirty="0" smtClean="0"/>
              <a:t>The third instance of DOWN_COUNT going high results  INT_SS being stepped down correctly.</a:t>
            </a:r>
          </a:p>
          <a:p>
            <a:pPr marL="342900" indent="-342900">
              <a:buAutoNum type="arabicPeriod"/>
            </a:pPr>
            <a:r>
              <a:rPr lang="en-US" sz="1200" b="1" dirty="0" smtClean="0"/>
              <a:t>However at the falling edge of DOWN_COUNT INT_SS voltage steps down by ~800mV. This is incorrect operation. This results in FB voltage to follow INT_SS which causes VOUT to fall.</a:t>
            </a:r>
          </a:p>
          <a:p>
            <a:pPr marL="342900" indent="-342900">
              <a:buAutoNum type="arabicPeriod"/>
            </a:pPr>
            <a:endParaRPr lang="en-US" sz="12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542924"/>
            <a:ext cx="5898697" cy="4424023"/>
          </a:xfrm>
          <a:prstGeom prst="rect">
            <a:avLst/>
          </a:prstGeom>
        </p:spPr>
      </p:pic>
      <p:sp>
        <p:nvSpPr>
          <p:cNvPr id="16" name="TextBox 15"/>
          <p:cNvSpPr txBox="1"/>
          <p:nvPr/>
        </p:nvSpPr>
        <p:spPr>
          <a:xfrm>
            <a:off x="838200" y="3733800"/>
            <a:ext cx="285750" cy="369332"/>
          </a:xfrm>
          <a:prstGeom prst="rect">
            <a:avLst/>
          </a:prstGeom>
          <a:noFill/>
          <a:ln>
            <a:solidFill>
              <a:schemeClr val="bg1"/>
            </a:solidFill>
          </a:ln>
        </p:spPr>
        <p:txBody>
          <a:bodyPr wrap="square" rtlCol="0">
            <a:spAutoFit/>
          </a:bodyPr>
          <a:lstStyle/>
          <a:p>
            <a:r>
              <a:rPr lang="en-US" b="1" dirty="0" smtClean="0">
                <a:solidFill>
                  <a:schemeClr val="bg1"/>
                </a:solidFill>
              </a:rPr>
              <a:t>1</a:t>
            </a:r>
            <a:endParaRPr lang="en-US" b="1" dirty="0">
              <a:solidFill>
                <a:schemeClr val="bg1"/>
              </a:solidFill>
            </a:endParaRPr>
          </a:p>
        </p:txBody>
      </p:sp>
      <p:cxnSp>
        <p:nvCxnSpPr>
          <p:cNvPr id="17" name="Straight Arrow Connector 16"/>
          <p:cNvCxnSpPr>
            <a:stCxn id="16" idx="0"/>
          </p:cNvCxnSpPr>
          <p:nvPr/>
        </p:nvCxnSpPr>
        <p:spPr>
          <a:xfrm flipH="1" flipV="1">
            <a:off x="457200" y="3429000"/>
            <a:ext cx="52387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0"/>
          </p:cNvCxnSpPr>
          <p:nvPr/>
        </p:nvCxnSpPr>
        <p:spPr>
          <a:xfrm flipV="1">
            <a:off x="981075" y="3429000"/>
            <a:ext cx="61912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43200" y="3663434"/>
            <a:ext cx="533400" cy="369332"/>
          </a:xfrm>
          <a:prstGeom prst="rect">
            <a:avLst/>
          </a:prstGeom>
          <a:noFill/>
          <a:ln>
            <a:solidFill>
              <a:schemeClr val="bg1"/>
            </a:solidFill>
          </a:ln>
        </p:spPr>
        <p:txBody>
          <a:bodyPr wrap="square" rtlCol="0">
            <a:spAutoFit/>
          </a:bodyPr>
          <a:lstStyle/>
          <a:p>
            <a:r>
              <a:rPr lang="en-US" b="1" dirty="0" smtClean="0">
                <a:solidFill>
                  <a:schemeClr val="bg1"/>
                </a:solidFill>
              </a:rPr>
              <a:t>2,3</a:t>
            </a:r>
            <a:endParaRPr lang="en-US" b="1" dirty="0">
              <a:solidFill>
                <a:schemeClr val="bg1"/>
              </a:solidFill>
            </a:endParaRPr>
          </a:p>
        </p:txBody>
      </p:sp>
      <p:cxnSp>
        <p:nvCxnSpPr>
          <p:cNvPr id="21" name="Straight Arrow Connector 20"/>
          <p:cNvCxnSpPr>
            <a:stCxn id="20" idx="0"/>
          </p:cNvCxnSpPr>
          <p:nvPr/>
        </p:nvCxnSpPr>
        <p:spPr>
          <a:xfrm flipV="1">
            <a:off x="3009900" y="3429000"/>
            <a:ext cx="146276" cy="234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83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52400"/>
            <a:ext cx="8229600" cy="838200"/>
          </a:xfrm>
        </p:spPr>
        <p:txBody>
          <a:bodyPr>
            <a:normAutofit/>
          </a:bodyPr>
          <a:lstStyle/>
          <a:p>
            <a:r>
              <a:rPr lang="en-US" sz="2000" b="1" dirty="0" smtClean="0"/>
              <a:t>TPS54340 internal probing zoom in on last “DOWN_COUNT” </a:t>
            </a:r>
            <a:endParaRPr lang="en-US" sz="2000" b="1" dirty="0"/>
          </a:p>
        </p:txBody>
      </p:sp>
      <p:sp>
        <p:nvSpPr>
          <p:cNvPr id="5" name="TextBox 4"/>
          <p:cNvSpPr txBox="1"/>
          <p:nvPr/>
        </p:nvSpPr>
        <p:spPr>
          <a:xfrm>
            <a:off x="6400800" y="795126"/>
            <a:ext cx="2590800" cy="1077218"/>
          </a:xfrm>
          <a:prstGeom prst="rect">
            <a:avLst/>
          </a:prstGeom>
          <a:noFill/>
          <a:ln w="19050">
            <a:solidFill>
              <a:schemeClr val="tx1"/>
            </a:solidFill>
          </a:ln>
        </p:spPr>
        <p:txBody>
          <a:bodyPr wrap="square" rtlCol="0">
            <a:spAutoFit/>
          </a:bodyPr>
          <a:lstStyle/>
          <a:p>
            <a:r>
              <a:rPr lang="en-US" sz="1600" b="1" dirty="0" smtClean="0"/>
              <a:t>TPS54340 EVM design</a:t>
            </a:r>
          </a:p>
          <a:p>
            <a:pPr marL="342900" indent="-342900">
              <a:buAutoNum type="arabicPeriod"/>
            </a:pPr>
            <a:r>
              <a:rPr lang="en-US" sz="1600" b="1" dirty="0" smtClean="0"/>
              <a:t>VIN=5.1V</a:t>
            </a:r>
          </a:p>
          <a:p>
            <a:pPr marL="342900" indent="-342900">
              <a:buAutoNum type="arabicPeriod"/>
            </a:pPr>
            <a:r>
              <a:rPr lang="en-US" sz="1600" b="1" dirty="0" smtClean="0"/>
              <a:t>VOUT=5V</a:t>
            </a:r>
          </a:p>
          <a:p>
            <a:pPr marL="342900" indent="-342900">
              <a:buAutoNum type="arabicPeriod"/>
            </a:pPr>
            <a:r>
              <a:rPr lang="en-US" sz="1600" b="1" dirty="0" smtClean="0"/>
              <a:t>RLOAD=7</a:t>
            </a:r>
            <a:r>
              <a:rPr lang="el-GR" sz="1600" b="1" dirty="0" smtClean="0"/>
              <a:t>Ω</a:t>
            </a:r>
            <a:endParaRPr lang="en-US" sz="1600" b="1" dirty="0" smtClean="0"/>
          </a:p>
        </p:txBody>
      </p:sp>
      <p:sp>
        <p:nvSpPr>
          <p:cNvPr id="14" name="Rectangle 13"/>
          <p:cNvSpPr/>
          <p:nvPr/>
        </p:nvSpPr>
        <p:spPr>
          <a:xfrm>
            <a:off x="6362700" y="2471526"/>
            <a:ext cx="2667000" cy="1200329"/>
          </a:xfrm>
          <a:prstGeom prst="rect">
            <a:avLst/>
          </a:prstGeom>
          <a:ln w="25400">
            <a:solidFill>
              <a:schemeClr val="tx1"/>
            </a:solidFill>
          </a:ln>
        </p:spPr>
        <p:txBody>
          <a:bodyPr wrap="square">
            <a:spAutoFit/>
          </a:bodyPr>
          <a:lstStyle/>
          <a:p>
            <a:r>
              <a:rPr lang="en-US" b="1" dirty="0" smtClean="0"/>
              <a:t>CH1: VOUT</a:t>
            </a:r>
          </a:p>
          <a:p>
            <a:r>
              <a:rPr lang="en-US" b="1" dirty="0" smtClean="0"/>
              <a:t>CH2: PH</a:t>
            </a:r>
          </a:p>
          <a:p>
            <a:r>
              <a:rPr lang="en-US" b="1" dirty="0" smtClean="0"/>
              <a:t>CH3: DOWN_COUNT</a:t>
            </a:r>
          </a:p>
          <a:p>
            <a:r>
              <a:rPr lang="en-US" b="1" dirty="0" smtClean="0"/>
              <a:t>CH4: INT_SS</a:t>
            </a:r>
            <a:endParaRPr lang="en-US" b="1" dirty="0"/>
          </a:p>
        </p:txBody>
      </p:sp>
      <p:sp>
        <p:nvSpPr>
          <p:cNvPr id="12" name="TextBox 11"/>
          <p:cNvSpPr txBox="1"/>
          <p:nvPr/>
        </p:nvSpPr>
        <p:spPr>
          <a:xfrm>
            <a:off x="206828" y="5334000"/>
            <a:ext cx="8822872" cy="830997"/>
          </a:xfrm>
          <a:prstGeom prst="rect">
            <a:avLst/>
          </a:prstGeom>
          <a:noFill/>
          <a:ln w="19050">
            <a:solidFill>
              <a:schemeClr val="tx1"/>
            </a:solidFill>
          </a:ln>
        </p:spPr>
        <p:txBody>
          <a:bodyPr wrap="square" rtlCol="0">
            <a:spAutoFit/>
          </a:bodyPr>
          <a:lstStyle/>
          <a:p>
            <a:pPr marL="342900" indent="-342900">
              <a:buAutoNum type="arabicPeriod"/>
            </a:pPr>
            <a:r>
              <a:rPr lang="en-US" sz="1600" b="1" dirty="0" smtClean="0"/>
              <a:t>In the image above at the rising edge of “DOWN_COUNT” “INT_SS” is stepped down.</a:t>
            </a:r>
          </a:p>
          <a:p>
            <a:pPr marL="342900" indent="-342900">
              <a:buAutoNum type="arabicPeriod"/>
            </a:pPr>
            <a:r>
              <a:rPr lang="en-US" sz="1600" b="1" dirty="0" smtClean="0"/>
              <a:t>At the falling edge of “DOWN_COUNT” “INT_SS” is pulled down by ~0.8V. Incorrect operation.</a:t>
            </a:r>
          </a:p>
          <a:p>
            <a:pPr marL="342900" indent="-342900">
              <a:buAutoNum type="arabicPeriod"/>
            </a:pPr>
            <a:endParaRPr lang="en-US" sz="16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28" y="695325"/>
            <a:ext cx="5892800" cy="4419600"/>
          </a:xfrm>
          <a:prstGeom prst="rect">
            <a:avLst/>
          </a:prstGeom>
        </p:spPr>
      </p:pic>
      <p:sp>
        <p:nvSpPr>
          <p:cNvPr id="13" name="TextBox 12"/>
          <p:cNvSpPr txBox="1"/>
          <p:nvPr/>
        </p:nvSpPr>
        <p:spPr>
          <a:xfrm>
            <a:off x="3886200" y="3905250"/>
            <a:ext cx="285750" cy="369332"/>
          </a:xfrm>
          <a:prstGeom prst="rect">
            <a:avLst/>
          </a:prstGeom>
          <a:noFill/>
          <a:ln>
            <a:solidFill>
              <a:schemeClr val="bg1"/>
            </a:solidFill>
          </a:ln>
        </p:spPr>
        <p:txBody>
          <a:bodyPr wrap="square" rtlCol="0">
            <a:spAutoFit/>
          </a:bodyPr>
          <a:lstStyle/>
          <a:p>
            <a:r>
              <a:rPr lang="en-US" b="1" dirty="0" smtClean="0">
                <a:solidFill>
                  <a:schemeClr val="bg1"/>
                </a:solidFill>
              </a:rPr>
              <a:t>1</a:t>
            </a:r>
            <a:endParaRPr lang="en-US" b="1" dirty="0">
              <a:solidFill>
                <a:schemeClr val="bg1"/>
              </a:solidFill>
            </a:endParaRPr>
          </a:p>
        </p:txBody>
      </p:sp>
      <p:cxnSp>
        <p:nvCxnSpPr>
          <p:cNvPr id="15" name="Straight Arrow Connector 14"/>
          <p:cNvCxnSpPr>
            <a:stCxn id="13" idx="0"/>
          </p:cNvCxnSpPr>
          <p:nvPr/>
        </p:nvCxnSpPr>
        <p:spPr>
          <a:xfrm flipV="1">
            <a:off x="4029075" y="3600450"/>
            <a:ext cx="61912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52975" y="3897868"/>
            <a:ext cx="285750" cy="369332"/>
          </a:xfrm>
          <a:prstGeom prst="rect">
            <a:avLst/>
          </a:prstGeom>
          <a:noFill/>
          <a:ln>
            <a:solidFill>
              <a:schemeClr val="bg1"/>
            </a:solidFill>
          </a:ln>
        </p:spPr>
        <p:txBody>
          <a:bodyPr wrap="square" rtlCol="0">
            <a:spAutoFit/>
          </a:bodyPr>
          <a:lstStyle/>
          <a:p>
            <a:r>
              <a:rPr lang="en-US" b="1" dirty="0" smtClean="0">
                <a:solidFill>
                  <a:schemeClr val="bg1"/>
                </a:solidFill>
              </a:rPr>
              <a:t>2</a:t>
            </a:r>
            <a:endParaRPr lang="en-US" b="1" dirty="0">
              <a:solidFill>
                <a:schemeClr val="bg1"/>
              </a:solidFill>
            </a:endParaRPr>
          </a:p>
        </p:txBody>
      </p:sp>
      <p:cxnSp>
        <p:nvCxnSpPr>
          <p:cNvPr id="22" name="Straight Arrow Connector 21"/>
          <p:cNvCxnSpPr>
            <a:stCxn id="19" idx="0"/>
          </p:cNvCxnSpPr>
          <p:nvPr/>
        </p:nvCxnSpPr>
        <p:spPr>
          <a:xfrm flipV="1">
            <a:off x="4895850" y="3593068"/>
            <a:ext cx="61912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249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52400"/>
            <a:ext cx="8229600" cy="838200"/>
          </a:xfrm>
        </p:spPr>
        <p:txBody>
          <a:bodyPr>
            <a:normAutofit/>
          </a:bodyPr>
          <a:lstStyle/>
          <a:p>
            <a:r>
              <a:rPr lang="en-US" sz="2000" b="1" dirty="0" smtClean="0"/>
              <a:t>TPS54340 block level simulation with similar “DOWN_COUNT” pulse-width</a:t>
            </a:r>
            <a:endParaRPr lang="en-US" sz="2000" b="1" dirty="0"/>
          </a:p>
        </p:txBody>
      </p:sp>
      <p:sp>
        <p:nvSpPr>
          <p:cNvPr id="12" name="TextBox 11"/>
          <p:cNvSpPr txBox="1"/>
          <p:nvPr/>
        </p:nvSpPr>
        <p:spPr>
          <a:xfrm>
            <a:off x="206828" y="5105400"/>
            <a:ext cx="8822872" cy="1569660"/>
          </a:xfrm>
          <a:prstGeom prst="rect">
            <a:avLst/>
          </a:prstGeom>
          <a:noFill/>
          <a:ln w="19050">
            <a:solidFill>
              <a:schemeClr val="tx1"/>
            </a:solidFill>
          </a:ln>
        </p:spPr>
        <p:txBody>
          <a:bodyPr wrap="square" rtlCol="0">
            <a:spAutoFit/>
          </a:bodyPr>
          <a:lstStyle/>
          <a:p>
            <a:pPr marL="342900" indent="-342900">
              <a:buAutoNum type="arabicPeriod"/>
            </a:pPr>
            <a:r>
              <a:rPr lang="en-US" sz="1600" b="1" dirty="0" smtClean="0"/>
              <a:t>Block level simulation with a ~7.5usec pulse-width signal on “DOWN_COUNT” does not show incorrect “INT_SS” operation.</a:t>
            </a:r>
          </a:p>
          <a:p>
            <a:pPr marL="342900" indent="-342900">
              <a:buAutoNum type="arabicPeriod"/>
            </a:pPr>
            <a:r>
              <a:rPr lang="en-US" sz="1600" b="1" dirty="0" smtClean="0"/>
              <a:t>When DOWN_COUNT=0 “INT_SS” up counts at fsw/32 frequency and then when DOWN_COUNT=1 “INT_SS” down counts at fsw frequency. For this simulation fsw=500 KHz.</a:t>
            </a:r>
          </a:p>
          <a:p>
            <a:pPr marL="342900" indent="-342900">
              <a:buAutoNum type="arabicPeriod"/>
            </a:pPr>
            <a:r>
              <a:rPr lang="en-US" sz="1600" b="1" dirty="0" smtClean="0"/>
              <a:t>At the falling edge of DOWN_COUNT in the simulation we do not see “INT_SS” step down by more than ~30mV.</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8" y="685800"/>
            <a:ext cx="8382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26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76200"/>
            <a:ext cx="8229600" cy="838200"/>
          </a:xfrm>
        </p:spPr>
        <p:txBody>
          <a:bodyPr>
            <a:normAutofit/>
          </a:bodyPr>
          <a:lstStyle/>
          <a:p>
            <a:r>
              <a:rPr lang="en-US" sz="2400" b="1" dirty="0" smtClean="0"/>
              <a:t>TPS54340 VOUT FALSE DROP OUT ISSUE STATUS AND NEXT STEPS</a:t>
            </a:r>
            <a:endParaRPr lang="en-US" sz="2400" b="1" dirty="0"/>
          </a:p>
        </p:txBody>
      </p:sp>
      <p:sp>
        <p:nvSpPr>
          <p:cNvPr id="12" name="TextBox 11"/>
          <p:cNvSpPr txBox="1"/>
          <p:nvPr/>
        </p:nvSpPr>
        <p:spPr>
          <a:xfrm>
            <a:off x="206828" y="930057"/>
            <a:ext cx="8822872" cy="3108543"/>
          </a:xfrm>
          <a:prstGeom prst="rect">
            <a:avLst/>
          </a:prstGeom>
          <a:noFill/>
          <a:ln w="19050">
            <a:solidFill>
              <a:schemeClr val="tx1"/>
            </a:solidFill>
          </a:ln>
        </p:spPr>
        <p:txBody>
          <a:bodyPr wrap="square" rtlCol="0">
            <a:spAutoFit/>
          </a:bodyPr>
          <a:lstStyle/>
          <a:p>
            <a:pPr algn="ctr"/>
            <a:r>
              <a:rPr lang="en-US" sz="2000" b="1" u="sng" dirty="0" smtClean="0"/>
              <a:t>STATUS</a:t>
            </a:r>
          </a:p>
          <a:p>
            <a:pPr marL="342900" indent="-342900">
              <a:buAutoNum type="arabicPeriod"/>
            </a:pPr>
            <a:r>
              <a:rPr lang="en-US" sz="1600" b="1" dirty="0" smtClean="0"/>
              <a:t>Internal SS voltage being pulled low incorrectly when the IC is in dropout. This results in VOUT being pulled low.</a:t>
            </a:r>
          </a:p>
          <a:p>
            <a:pPr marL="342900" indent="-342900">
              <a:buAutoNum type="arabicPeriod"/>
            </a:pPr>
            <a:r>
              <a:rPr lang="en-US" sz="1600" b="1" dirty="0" smtClean="0"/>
              <a:t>Multiple hi-lo transitions on “DOWN_COUNT” seems to be triggering incorrect operation on internal SS voltage. </a:t>
            </a:r>
          </a:p>
          <a:p>
            <a:pPr marL="342900" indent="-342900">
              <a:buAutoNum type="arabicPeriod"/>
            </a:pPr>
            <a:r>
              <a:rPr lang="en-US" sz="1600" b="1" dirty="0" smtClean="0"/>
              <a:t>“DOWN_COUNT” goes hi when IC is clamping external COMP pin voltage to a maximum value of ~1.8V.</a:t>
            </a:r>
          </a:p>
          <a:p>
            <a:pPr marL="342900" indent="-342900">
              <a:buAutoNum type="arabicPeriod"/>
            </a:pPr>
            <a:r>
              <a:rPr lang="en-US" sz="1600" b="1" dirty="0" smtClean="0"/>
              <a:t>TOP LEVEL simulation so far have not been able to reproduce customer issue or incorrect step down of internal SS voltage.</a:t>
            </a:r>
          </a:p>
          <a:p>
            <a:pPr marL="342900" indent="-342900">
              <a:buAutoNum type="arabicPeriod"/>
            </a:pPr>
            <a:r>
              <a:rPr lang="en-US" sz="1600" b="1" dirty="0" smtClean="0"/>
              <a:t>BLOCK LEVEL simulation of “SS_DAC” circuitry so far have not been able to reproduce incorrect internal SS operation.</a:t>
            </a:r>
            <a:endParaRPr lang="en-US" sz="1600" b="1" dirty="0"/>
          </a:p>
          <a:p>
            <a:pPr marL="342900" indent="-342900">
              <a:buAutoNum type="arabicPeriod"/>
            </a:pPr>
            <a:endParaRPr lang="en-US" sz="1600" b="1" dirty="0" smtClean="0"/>
          </a:p>
        </p:txBody>
      </p:sp>
      <p:sp>
        <p:nvSpPr>
          <p:cNvPr id="4" name="TextBox 3"/>
          <p:cNvSpPr txBox="1"/>
          <p:nvPr/>
        </p:nvSpPr>
        <p:spPr>
          <a:xfrm>
            <a:off x="206828" y="4165699"/>
            <a:ext cx="8822872" cy="2616101"/>
          </a:xfrm>
          <a:prstGeom prst="rect">
            <a:avLst/>
          </a:prstGeom>
          <a:noFill/>
          <a:ln w="19050">
            <a:solidFill>
              <a:schemeClr val="tx1"/>
            </a:solidFill>
          </a:ln>
        </p:spPr>
        <p:txBody>
          <a:bodyPr wrap="square" rtlCol="0">
            <a:spAutoFit/>
          </a:bodyPr>
          <a:lstStyle/>
          <a:p>
            <a:pPr algn="ctr"/>
            <a:r>
              <a:rPr lang="en-US" sz="2000" b="1" dirty="0" smtClean="0"/>
              <a:t>NEXT STEPS</a:t>
            </a:r>
          </a:p>
          <a:p>
            <a:pPr marL="342900" indent="-342900">
              <a:buAutoNum type="arabicPeriod"/>
            </a:pPr>
            <a:r>
              <a:rPr lang="en-US" sz="1600" b="1" dirty="0" smtClean="0"/>
              <a:t>“SS_DAC” circuitry probing of internal nodes to find the signal(s) that could be causing incorrect operation of internal SS voltage.</a:t>
            </a:r>
          </a:p>
          <a:p>
            <a:pPr marL="342900" indent="-342900">
              <a:buAutoNum type="arabicPeriod"/>
            </a:pPr>
            <a:r>
              <a:rPr lang="en-US" sz="1600" b="1" dirty="0" smtClean="0"/>
              <a:t>Simulate BLOCK LEVEL “SS_DAC” circuit by exciting the circuit with the signal(s) from internal probing to verify hypothesis in simulation.</a:t>
            </a:r>
          </a:p>
          <a:p>
            <a:pPr marL="342900" indent="-342900">
              <a:buAutoNum type="arabicPeriod"/>
            </a:pPr>
            <a:r>
              <a:rPr lang="en-US" sz="1600" b="1" dirty="0" smtClean="0"/>
              <a:t>While internal probing of nodes is on-going running block level simulations with varying DOWN_COUNT negative edge w.r.t internal count bits to see if the incorrect “INT_SS” behavior can be simulated due to logic design.</a:t>
            </a:r>
          </a:p>
          <a:p>
            <a:endParaRPr lang="en-US" sz="1600" b="1" dirty="0"/>
          </a:p>
          <a:p>
            <a:pPr marL="342900" indent="-342900">
              <a:buAutoNum type="arabicPeriod"/>
            </a:pPr>
            <a:endParaRPr lang="en-US" sz="1600" b="1" dirty="0" smtClean="0"/>
          </a:p>
        </p:txBody>
      </p:sp>
    </p:spTree>
    <p:extLst>
      <p:ext uri="{BB962C8B-B14F-4D97-AF65-F5344CB8AC3E}">
        <p14:creationId xmlns:p14="http://schemas.microsoft.com/office/powerpoint/2010/main" val="2306313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76200"/>
            <a:ext cx="8229600" cy="838200"/>
          </a:xfrm>
        </p:spPr>
        <p:txBody>
          <a:bodyPr>
            <a:normAutofit/>
          </a:bodyPr>
          <a:lstStyle/>
          <a:p>
            <a:r>
              <a:rPr lang="en-US" sz="2400" b="1" dirty="0" smtClean="0"/>
              <a:t>TPS54340 UPDATE</a:t>
            </a:r>
            <a:endParaRPr lang="en-US" sz="2400" b="1" dirty="0"/>
          </a:p>
        </p:txBody>
      </p:sp>
      <p:sp>
        <p:nvSpPr>
          <p:cNvPr id="5" name="TextBox 4"/>
          <p:cNvSpPr txBox="1"/>
          <p:nvPr/>
        </p:nvSpPr>
        <p:spPr>
          <a:xfrm>
            <a:off x="206828" y="914400"/>
            <a:ext cx="8822872" cy="1938992"/>
          </a:xfrm>
          <a:prstGeom prst="rect">
            <a:avLst/>
          </a:prstGeom>
          <a:noFill/>
          <a:ln w="19050">
            <a:solidFill>
              <a:schemeClr val="tx1"/>
            </a:solidFill>
          </a:ln>
        </p:spPr>
        <p:txBody>
          <a:bodyPr wrap="square" rtlCol="0">
            <a:spAutoFit/>
          </a:bodyPr>
          <a:lstStyle/>
          <a:p>
            <a:pPr algn="ctr"/>
            <a:r>
              <a:rPr lang="en-US" sz="2000" b="1" dirty="0" smtClean="0"/>
              <a:t>Internal Probing of SS_DAC circuitry</a:t>
            </a:r>
          </a:p>
          <a:p>
            <a:pPr algn="ctr"/>
            <a:endParaRPr lang="en-US" sz="2000" b="1" dirty="0" smtClean="0"/>
          </a:p>
          <a:p>
            <a:pPr marL="342900" indent="-342900">
              <a:buAutoNum type="arabicPeriod"/>
            </a:pPr>
            <a:r>
              <a:rPr lang="en-US" sz="1600" b="1" dirty="0" smtClean="0"/>
              <a:t>“DOWN_COUNT” goes HI when external COMP pin voltage is clamped max by IC.</a:t>
            </a:r>
          </a:p>
          <a:p>
            <a:pPr marL="342900" indent="-342900">
              <a:buAutoNum type="arabicPeriod"/>
            </a:pPr>
            <a:r>
              <a:rPr lang="en-US" sz="1600" b="1" dirty="0" smtClean="0"/>
              <a:t>From previous probing of internal nodes we know that at the falling edge of “DOWN_COUNT” internal soft start </a:t>
            </a:r>
            <a:r>
              <a:rPr lang="en-US" sz="1600" b="1" dirty="0" err="1" smtClean="0"/>
              <a:t>votlage</a:t>
            </a:r>
            <a:r>
              <a:rPr lang="en-US" sz="1600" b="1" dirty="0" smtClean="0"/>
              <a:t> “INT_SS” gets reset to ~0mV.</a:t>
            </a:r>
          </a:p>
          <a:p>
            <a:pPr marL="342900" indent="-342900">
              <a:buAutoNum type="arabicPeriod"/>
            </a:pPr>
            <a:r>
              <a:rPr lang="en-US" sz="1600" b="1" dirty="0" smtClean="0"/>
              <a:t>FA has probed “SYSTEM_CLK” (slide #3) at the onset of the false “INT_SS” pull down.</a:t>
            </a:r>
          </a:p>
          <a:p>
            <a:pPr marL="342900" indent="-342900">
              <a:buFontTx/>
              <a:buAutoNum type="arabicPeriod"/>
            </a:pPr>
            <a:r>
              <a:rPr lang="en-US" sz="1600" b="1" dirty="0"/>
              <a:t>18C pico probe with ~20fF of probe capacitance was used to probe “SYSTEM_CLK</a:t>
            </a:r>
            <a:r>
              <a:rPr lang="en-US" sz="1600" b="1" dirty="0" smtClean="0"/>
              <a:t>”.</a:t>
            </a:r>
          </a:p>
        </p:txBody>
      </p:sp>
      <p:sp>
        <p:nvSpPr>
          <p:cNvPr id="6" name="TextBox 5"/>
          <p:cNvSpPr txBox="1"/>
          <p:nvPr/>
        </p:nvSpPr>
        <p:spPr>
          <a:xfrm>
            <a:off x="206828" y="3200400"/>
            <a:ext cx="8822872" cy="3077766"/>
          </a:xfrm>
          <a:prstGeom prst="rect">
            <a:avLst/>
          </a:prstGeom>
          <a:noFill/>
          <a:ln w="19050">
            <a:solidFill>
              <a:schemeClr val="tx1"/>
            </a:solidFill>
          </a:ln>
        </p:spPr>
        <p:txBody>
          <a:bodyPr wrap="square" rtlCol="0">
            <a:spAutoFit/>
          </a:bodyPr>
          <a:lstStyle/>
          <a:p>
            <a:pPr algn="ctr"/>
            <a:r>
              <a:rPr lang="en-US" sz="2000" b="1" dirty="0" smtClean="0"/>
              <a:t>Internal Probing sequence</a:t>
            </a:r>
          </a:p>
          <a:p>
            <a:endParaRPr lang="en-US" sz="2000" b="1" dirty="0"/>
          </a:p>
          <a:p>
            <a:pPr marL="342900" indent="-342900">
              <a:buAutoNum type="arabicPeriod"/>
            </a:pPr>
            <a:r>
              <a:rPr lang="en-US" sz="1400" b="1" dirty="0" smtClean="0"/>
              <a:t>Customer returned unit on TI EVM was used to verify this issue. Regulation VOUT~5.1V and Rload~1</a:t>
            </a:r>
            <a:r>
              <a:rPr lang="el-GR" sz="1400" b="1" dirty="0" smtClean="0"/>
              <a:t>Ω</a:t>
            </a:r>
            <a:r>
              <a:rPr lang="en-US" sz="1400" b="1" dirty="0" smtClean="0"/>
              <a:t>. </a:t>
            </a:r>
            <a:endParaRPr lang="en-US" sz="1400" b="1" dirty="0"/>
          </a:p>
          <a:p>
            <a:pPr marL="342900" indent="-342900">
              <a:buAutoNum type="arabicPeriod"/>
            </a:pPr>
            <a:r>
              <a:rPr lang="en-US" sz="1400" b="1" dirty="0" smtClean="0">
                <a:sym typeface="Wingdings" panose="05000000000000000000" pitchFamily="2" charset="2"/>
              </a:rPr>
              <a:t>VIN voltage was lowered from 5.4V to ~4.85V. At VIN~4.85V we observe false VOUT pull down.</a:t>
            </a:r>
          </a:p>
          <a:p>
            <a:pPr marL="342900" indent="-342900">
              <a:buAutoNum type="arabicPeriod"/>
            </a:pPr>
            <a:r>
              <a:rPr lang="en-US" sz="1400" b="1" dirty="0" smtClean="0">
                <a:sym typeface="Wingdings" panose="05000000000000000000" pitchFamily="2" charset="2"/>
              </a:rPr>
              <a:t>From previous probing we know this is due to “INT_SS” getting falsely reset to ~0mV.</a:t>
            </a:r>
          </a:p>
          <a:p>
            <a:pPr marL="342900" indent="-342900">
              <a:buAutoNum type="arabicPeriod"/>
            </a:pPr>
            <a:r>
              <a:rPr lang="en-US" sz="1400" b="1" dirty="0" smtClean="0">
                <a:sym typeface="Wingdings" panose="05000000000000000000" pitchFamily="2" charset="2"/>
              </a:rPr>
              <a:t>Probed “SYSTEM_CLK” to observe behavior of this signal during false “INT_SS” reset.</a:t>
            </a:r>
          </a:p>
          <a:p>
            <a:pPr marL="342900" indent="-342900">
              <a:buAutoNum type="arabicPeriod"/>
            </a:pPr>
            <a:r>
              <a:rPr lang="en-US" sz="1400" b="1" dirty="0" smtClean="0">
                <a:sym typeface="Wingdings" panose="05000000000000000000" pitchFamily="2" charset="2"/>
              </a:rPr>
              <a:t>Probing “SYSTEM_CLK” with pico probe adds ~20fF of capacitance to this node.</a:t>
            </a:r>
          </a:p>
          <a:p>
            <a:pPr marL="342900" indent="-342900">
              <a:buAutoNum type="arabicPeriod"/>
            </a:pPr>
            <a:r>
              <a:rPr lang="en-US" sz="1400" b="1" dirty="0" smtClean="0">
                <a:sym typeface="Wingdings" panose="05000000000000000000" pitchFamily="2" charset="2"/>
              </a:rPr>
              <a:t>Probing “SYSTEM_CLK” results in correct behavior where “INT_SS” does not get reset and VOUT does not drop. VOUT voltage continues to stay in drop out. Waveform of “SYSTEM_CLK” shown on next slide.</a:t>
            </a:r>
          </a:p>
          <a:p>
            <a:pPr marL="342900" indent="-342900">
              <a:buAutoNum type="arabicPeriod"/>
            </a:pPr>
            <a:r>
              <a:rPr lang="en-US" sz="1400" b="1" u="sng" dirty="0" smtClean="0">
                <a:sym typeface="Wingdings" panose="05000000000000000000" pitchFamily="2" charset="2"/>
              </a:rPr>
              <a:t>HYPOTHESIS:</a:t>
            </a:r>
          </a:p>
          <a:p>
            <a:r>
              <a:rPr lang="en-US" sz="1400" b="1" dirty="0" smtClean="0">
                <a:sym typeface="Wingdings" panose="05000000000000000000" pitchFamily="2" charset="2"/>
              </a:rPr>
              <a:t>         Glitch on “SYSTEM_CLK” results in resetting internal soft start voltage to ~0mV.</a:t>
            </a:r>
          </a:p>
          <a:p>
            <a:r>
              <a:rPr lang="en-US" sz="1400" b="1" dirty="0">
                <a:sym typeface="Wingdings" panose="05000000000000000000" pitchFamily="2" charset="2"/>
              </a:rPr>
              <a:t> </a:t>
            </a:r>
            <a:r>
              <a:rPr lang="en-US" sz="1400" b="1" dirty="0" smtClean="0">
                <a:sym typeface="Wingdings" panose="05000000000000000000" pitchFamily="2" charset="2"/>
              </a:rPr>
              <a:t>        When we probe this node we add capacitance to this node. This reduces the pulse-width of the glitch. This causes internal circuitry to not re-act to the glitch on “SYSTEM_CLK”.</a:t>
            </a:r>
          </a:p>
        </p:txBody>
      </p:sp>
    </p:spTree>
    <p:extLst>
      <p:ext uri="{BB962C8B-B14F-4D97-AF65-F5344CB8AC3E}">
        <p14:creationId xmlns:p14="http://schemas.microsoft.com/office/powerpoint/2010/main" val="1060503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76200"/>
            <a:ext cx="8229600" cy="838200"/>
          </a:xfrm>
        </p:spPr>
        <p:txBody>
          <a:bodyPr>
            <a:normAutofit/>
          </a:bodyPr>
          <a:lstStyle/>
          <a:p>
            <a:r>
              <a:rPr lang="en-US" sz="2400" b="1" dirty="0" smtClean="0"/>
              <a:t>TPS54340 SYSTEM_CLK waveform</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14400"/>
            <a:ext cx="6553200" cy="4914900"/>
          </a:xfrm>
          <a:prstGeom prst="rect">
            <a:avLst/>
          </a:prstGeom>
        </p:spPr>
      </p:pic>
      <p:sp>
        <p:nvSpPr>
          <p:cNvPr id="7" name="TextBox 6"/>
          <p:cNvSpPr txBox="1"/>
          <p:nvPr/>
        </p:nvSpPr>
        <p:spPr>
          <a:xfrm>
            <a:off x="1447800" y="5943600"/>
            <a:ext cx="3200400" cy="738664"/>
          </a:xfrm>
          <a:prstGeom prst="rect">
            <a:avLst/>
          </a:prstGeom>
          <a:noFill/>
        </p:spPr>
        <p:txBody>
          <a:bodyPr wrap="square" rtlCol="0">
            <a:spAutoFit/>
          </a:bodyPr>
          <a:lstStyle/>
          <a:p>
            <a:r>
              <a:rPr lang="en-US" sz="1400" b="1" dirty="0" smtClean="0"/>
              <a:t>CH1: VOUT</a:t>
            </a:r>
          </a:p>
          <a:p>
            <a:r>
              <a:rPr lang="en-US" sz="1400" b="1" dirty="0" smtClean="0"/>
              <a:t>CH3: SYSTEM_CLK</a:t>
            </a:r>
          </a:p>
          <a:p>
            <a:r>
              <a:rPr lang="en-US" sz="1400" b="1" dirty="0" smtClean="0"/>
              <a:t>CH4:DOWN_COUNT</a:t>
            </a:r>
            <a:endParaRPr lang="en-US" sz="1400" b="1" dirty="0"/>
          </a:p>
        </p:txBody>
      </p:sp>
    </p:spTree>
    <p:extLst>
      <p:ext uri="{BB962C8B-B14F-4D97-AF65-F5344CB8AC3E}">
        <p14:creationId xmlns:p14="http://schemas.microsoft.com/office/powerpoint/2010/main" val="94237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76200"/>
            <a:ext cx="8229600" cy="838200"/>
          </a:xfrm>
        </p:spPr>
        <p:txBody>
          <a:bodyPr>
            <a:normAutofit/>
          </a:bodyPr>
          <a:lstStyle/>
          <a:p>
            <a:r>
              <a:rPr lang="en-US" sz="2400" b="1" dirty="0" smtClean="0"/>
              <a:t>TPS54340 UPDATE</a:t>
            </a:r>
            <a:endParaRPr lang="en-US" sz="2400" b="1" dirty="0"/>
          </a:p>
        </p:txBody>
      </p:sp>
      <p:sp>
        <p:nvSpPr>
          <p:cNvPr id="5" name="TextBox 4"/>
          <p:cNvSpPr txBox="1"/>
          <p:nvPr/>
        </p:nvSpPr>
        <p:spPr>
          <a:xfrm>
            <a:off x="206828" y="914400"/>
            <a:ext cx="8822872" cy="3785652"/>
          </a:xfrm>
          <a:prstGeom prst="rect">
            <a:avLst/>
          </a:prstGeom>
          <a:noFill/>
          <a:ln w="19050">
            <a:solidFill>
              <a:schemeClr val="tx1"/>
            </a:solidFill>
          </a:ln>
        </p:spPr>
        <p:txBody>
          <a:bodyPr wrap="square" rtlCol="0">
            <a:spAutoFit/>
          </a:bodyPr>
          <a:lstStyle/>
          <a:p>
            <a:pPr algn="ctr"/>
            <a:r>
              <a:rPr lang="en-US" sz="2000" b="1" dirty="0" smtClean="0"/>
              <a:t>RECOMMENDATION</a:t>
            </a:r>
          </a:p>
          <a:p>
            <a:pPr algn="ctr"/>
            <a:endParaRPr lang="en-US" sz="2000" b="1" dirty="0" smtClean="0"/>
          </a:p>
          <a:p>
            <a:pPr marL="342900" indent="-342900">
              <a:buAutoNum type="arabicPeriod"/>
            </a:pPr>
            <a:r>
              <a:rPr lang="en-US" sz="1600" b="1" dirty="0" smtClean="0"/>
              <a:t>Internal SS_DAC circuitry incorrectly resets “INT_SS” voltage to ~0mV when “DOWN_COUNT”.</a:t>
            </a:r>
          </a:p>
          <a:p>
            <a:pPr marL="342900" indent="-342900">
              <a:buAutoNum type="arabicPeriod"/>
            </a:pPr>
            <a:r>
              <a:rPr lang="en-US" sz="1600" b="1" dirty="0" smtClean="0"/>
              <a:t>At the falling edge of “DOWN_COUNT” a glitch on “SYSTEM_CLK” results in “INT_SS” getting reset to ~0mV.</a:t>
            </a:r>
          </a:p>
          <a:p>
            <a:pPr marL="342900" indent="-342900">
              <a:buAutoNum type="arabicPeriod"/>
            </a:pPr>
            <a:r>
              <a:rPr lang="en-US" sz="1600" b="1" dirty="0" smtClean="0"/>
              <a:t>To stay away from this region of operation the following 2 conditions is recommended.</a:t>
            </a:r>
          </a:p>
          <a:p>
            <a:r>
              <a:rPr lang="en-US" sz="1600" b="1" dirty="0"/>
              <a:t> </a:t>
            </a:r>
            <a:r>
              <a:rPr lang="en-US" sz="1600" b="1" dirty="0" smtClean="0"/>
              <a:t>       a) PH duty cycle &lt;95%. This should include losses in the system due to HS rdson and output inductance resistance.</a:t>
            </a:r>
          </a:p>
          <a:p>
            <a:r>
              <a:rPr lang="en-US" sz="1600" b="1" dirty="0"/>
              <a:t> </a:t>
            </a:r>
            <a:r>
              <a:rPr lang="en-US" sz="1600" b="1" dirty="0" smtClean="0"/>
              <a:t>       b) </a:t>
            </a:r>
            <a:r>
              <a:rPr lang="en-US" sz="1600" b="1" dirty="0"/>
              <a:t>The “INT_SS” voltage signal can also incorrectly reset to 0 mV when operating at current limit. The external COMP pin voltage is clamped max by the IC when operating at current limit. If SS resetting when operating in current limit is an issue, the peak current should be kept below the 4.5 A minimum shown in the Electrical Characteristics table</a:t>
            </a:r>
            <a:r>
              <a:rPr lang="en-US" sz="1600" dirty="0"/>
              <a:t>.</a:t>
            </a:r>
          </a:p>
          <a:p>
            <a:r>
              <a:rPr lang="en-US" sz="1600" b="1" dirty="0" smtClean="0"/>
              <a:t>.</a:t>
            </a:r>
            <a:endParaRPr lang="en-US" sz="1600" b="1" dirty="0" smtClean="0"/>
          </a:p>
          <a:p>
            <a:endParaRPr lang="en-US" sz="1600" b="1" dirty="0" smtClean="0"/>
          </a:p>
        </p:txBody>
      </p:sp>
    </p:spTree>
    <p:extLst>
      <p:ext uri="{BB962C8B-B14F-4D97-AF65-F5344CB8AC3E}">
        <p14:creationId xmlns:p14="http://schemas.microsoft.com/office/powerpoint/2010/main" val="23952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a:bodyPr>
          <a:lstStyle/>
          <a:p>
            <a:r>
              <a:rPr lang="en-US" sz="3600" b="1" dirty="0" smtClean="0"/>
              <a:t>TPS54340 FUNCTIONAL DIAGRAM</a:t>
            </a:r>
            <a:endParaRPr lang="en-US" sz="3600" b="1" dirty="0"/>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14400"/>
            <a:ext cx="7183709"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481943" y="4572000"/>
            <a:ext cx="2209800" cy="1219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1981200" y="5181600"/>
            <a:ext cx="50074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76200" y="4648200"/>
            <a:ext cx="1905000" cy="1200329"/>
          </a:xfrm>
          <a:prstGeom prst="rect">
            <a:avLst/>
          </a:prstGeom>
          <a:noFill/>
          <a:ln w="25400">
            <a:solidFill>
              <a:schemeClr val="tx1"/>
            </a:solidFill>
          </a:ln>
        </p:spPr>
        <p:txBody>
          <a:bodyPr wrap="square" rtlCol="0">
            <a:spAutoFit/>
          </a:bodyPr>
          <a:lstStyle/>
          <a:p>
            <a:r>
              <a:rPr lang="en-US" dirty="0" smtClean="0"/>
              <a:t>INT_SS DAC circuitry + COMP pin maximum clamp</a:t>
            </a:r>
            <a:endParaRPr lang="en-US" dirty="0"/>
          </a:p>
        </p:txBody>
      </p:sp>
    </p:spTree>
    <p:extLst>
      <p:ext uri="{BB962C8B-B14F-4D97-AF65-F5344CB8AC3E}">
        <p14:creationId xmlns:p14="http://schemas.microsoft.com/office/powerpoint/2010/main" val="131342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fontScale="90000"/>
          </a:bodyPr>
          <a:lstStyle/>
          <a:p>
            <a:r>
              <a:rPr lang="en-US" sz="3600" b="1" dirty="0" smtClean="0"/>
              <a:t>TPS54340 INTERNAL SS CIRCUITRY BLOCK DIAGRAM (REPRESENTATIVE – NOT ACTUAL CIRCUITRY)</a:t>
            </a:r>
            <a:endParaRPr lang="en-US" sz="3600" b="1" dirty="0"/>
          </a:p>
        </p:txBody>
      </p:sp>
      <p:sp>
        <p:nvSpPr>
          <p:cNvPr id="6" name="TextBox 5"/>
          <p:cNvSpPr txBox="1"/>
          <p:nvPr/>
        </p:nvSpPr>
        <p:spPr>
          <a:xfrm>
            <a:off x="6019800" y="1219200"/>
            <a:ext cx="2895600" cy="5262979"/>
          </a:xfrm>
          <a:prstGeom prst="rect">
            <a:avLst/>
          </a:prstGeom>
          <a:noFill/>
          <a:ln w="25400">
            <a:solidFill>
              <a:schemeClr val="tx1"/>
            </a:solidFill>
          </a:ln>
        </p:spPr>
        <p:txBody>
          <a:bodyPr wrap="square" rtlCol="0">
            <a:spAutoFit/>
          </a:bodyPr>
          <a:lstStyle/>
          <a:p>
            <a:pPr marL="342900" indent="-342900">
              <a:buFont typeface="+mj-lt"/>
              <a:buAutoNum type="arabicPeriod"/>
            </a:pPr>
            <a:r>
              <a:rPr lang="en-US" sz="1200" b="1" dirty="0" smtClean="0"/>
              <a:t>Internal SS voltage is ramped up by stepping up an internal resistor divider network  tap points that steps up to ~1.6V maximum voltage.</a:t>
            </a:r>
          </a:p>
          <a:p>
            <a:pPr marL="342900" indent="-342900">
              <a:buFont typeface="+mj-lt"/>
              <a:buAutoNum type="arabicPeriod"/>
            </a:pPr>
            <a:r>
              <a:rPr lang="en-US" sz="1200" b="1" dirty="0" smtClean="0"/>
              <a:t>The step size for each resistor tap point is ~30mV.</a:t>
            </a:r>
          </a:p>
          <a:p>
            <a:pPr marL="342900" indent="-342900">
              <a:buFont typeface="+mj-lt"/>
              <a:buAutoNum type="arabicPeriod"/>
            </a:pPr>
            <a:r>
              <a:rPr lang="en-US" sz="1200" b="1" dirty="0" smtClean="0"/>
              <a:t>A digital counter counts at fsw/32 frequency when internal SS voltage needs to be stepped up. </a:t>
            </a:r>
          </a:p>
          <a:p>
            <a:pPr marL="342900" indent="-342900">
              <a:buFont typeface="+mj-lt"/>
              <a:buAutoNum type="arabicPeriod"/>
            </a:pPr>
            <a:r>
              <a:rPr lang="en-US" sz="1200" b="1" dirty="0" smtClean="0"/>
              <a:t>At the rising edge of “SS_DAC_UP_DOWN_CLK” the voltage on “INT_SS” is stepped up to the next resistor tap point.</a:t>
            </a:r>
          </a:p>
          <a:p>
            <a:pPr marL="342900" indent="-342900">
              <a:buFont typeface="+mj-lt"/>
              <a:buAutoNum type="arabicPeriod"/>
            </a:pPr>
            <a:r>
              <a:rPr lang="en-US" sz="1200" b="1" dirty="0" smtClean="0"/>
              <a:t>“DOWN_COUNT” detects the external COMP_PIN voltage being clamped by TPS54340 IC.</a:t>
            </a:r>
          </a:p>
          <a:p>
            <a:pPr marL="342900" indent="-342900">
              <a:buFont typeface="+mj-lt"/>
              <a:buAutoNum type="arabicPeriod"/>
            </a:pPr>
            <a:r>
              <a:rPr lang="en-US" sz="1200" b="1" dirty="0" smtClean="0"/>
              <a:t>When COMP_PIN voltage is clamped the DOWN_COUNT=1 which initiates “INT_SS” voltage being stepped down.</a:t>
            </a:r>
          </a:p>
          <a:p>
            <a:pPr marL="342900" indent="-342900">
              <a:buFont typeface="+mj-lt"/>
              <a:buAutoNum type="arabicPeriod"/>
            </a:pPr>
            <a:r>
              <a:rPr lang="en-US" sz="1200" b="1" dirty="0" smtClean="0"/>
              <a:t>This is accomplished by stepping down on the resistor divider at the “SYSTEM_CLK” frequency fsw.</a:t>
            </a:r>
          </a:p>
          <a:p>
            <a:pPr marL="342900" indent="-342900">
              <a:buFont typeface="+mj-lt"/>
              <a:buAutoNum type="arabicPeriod"/>
            </a:pPr>
            <a:r>
              <a:rPr lang="en-US" sz="1200" b="1" dirty="0" smtClean="0"/>
              <a:t>“SYSTEM_CLK” frequency is the same as the external frequency set by either RT pin resistor or CLK on RT pin.</a:t>
            </a:r>
          </a:p>
          <a:p>
            <a:pPr marL="342900" indent="-342900">
              <a:buFont typeface="+mj-lt"/>
              <a:buAutoNum type="arabicPeriod"/>
            </a:pPr>
            <a:endParaRPr lang="en-US" sz="12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2748806435"/>
              </p:ext>
            </p:extLst>
          </p:nvPr>
        </p:nvGraphicFramePr>
        <p:xfrm>
          <a:off x="609600" y="1143000"/>
          <a:ext cx="5181600" cy="5545525"/>
        </p:xfrm>
        <a:graphic>
          <a:graphicData uri="http://schemas.openxmlformats.org/presentationml/2006/ole">
            <mc:AlternateContent xmlns:mc="http://schemas.openxmlformats.org/markup-compatibility/2006">
              <mc:Choice xmlns:v="urn:schemas-microsoft-com:vml" Requires="v">
                <p:oleObj spid="_x0000_s7197" name="Visio" r:id="rId3" imgW="14969471" imgH="16013592" progId="Visio.Drawing.15">
                  <p:embed/>
                </p:oleObj>
              </mc:Choice>
              <mc:Fallback>
                <p:oleObj name="Visio" r:id="rId3" imgW="14969471" imgH="16013592" progId="Visio.Drawing.15">
                  <p:embed/>
                  <p:pic>
                    <p:nvPicPr>
                      <p:cNvPr id="0" name=""/>
                      <p:cNvPicPr/>
                      <p:nvPr/>
                    </p:nvPicPr>
                    <p:blipFill>
                      <a:blip r:embed="rId4"/>
                      <a:stretch>
                        <a:fillRect/>
                      </a:stretch>
                    </p:blipFill>
                    <p:spPr>
                      <a:xfrm>
                        <a:off x="609600" y="1143000"/>
                        <a:ext cx="5181600" cy="5545525"/>
                      </a:xfrm>
                      <a:prstGeom prst="rect">
                        <a:avLst/>
                      </a:prstGeom>
                      <a:ln w="25400">
                        <a:solidFill>
                          <a:schemeClr val="tx1"/>
                        </a:solidFill>
                      </a:ln>
                    </p:spPr>
                  </p:pic>
                </p:oleObj>
              </mc:Fallback>
            </mc:AlternateContent>
          </a:graphicData>
        </a:graphic>
      </p:graphicFrame>
    </p:spTree>
    <p:extLst>
      <p:ext uri="{BB962C8B-B14F-4D97-AF65-F5344CB8AC3E}">
        <p14:creationId xmlns:p14="http://schemas.microsoft.com/office/powerpoint/2010/main" val="3266212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TPS54340 INTERNAL SS DAC UP COUNT SIM</a:t>
            </a:r>
            <a:endParaRPr lang="en-US" sz="36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838200"/>
            <a:ext cx="8774681"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4953000"/>
            <a:ext cx="8077200" cy="923330"/>
          </a:xfrm>
          <a:prstGeom prst="rect">
            <a:avLst/>
          </a:prstGeom>
          <a:noFill/>
        </p:spPr>
        <p:txBody>
          <a:bodyPr wrap="square" rtlCol="0">
            <a:spAutoFit/>
          </a:bodyPr>
          <a:lstStyle/>
          <a:p>
            <a:pPr marL="342900" indent="-342900">
              <a:buFont typeface="+mj-lt"/>
              <a:buAutoNum type="arabicPeriod"/>
            </a:pPr>
            <a:r>
              <a:rPr lang="en-US" dirty="0" smtClean="0"/>
              <a:t>Block level SS DAC simulation showing SS DAC counting UP.</a:t>
            </a:r>
          </a:p>
          <a:p>
            <a:pPr marL="342900" indent="-342900">
              <a:buFont typeface="+mj-lt"/>
              <a:buAutoNum type="arabicPeriod"/>
            </a:pPr>
            <a:r>
              <a:rPr lang="en-US" dirty="0" smtClean="0"/>
              <a:t>Count UP is at fsw/32 frequency.</a:t>
            </a:r>
          </a:p>
          <a:p>
            <a:pPr marL="342900" indent="-342900">
              <a:buFont typeface="+mj-lt"/>
              <a:buAutoNum type="arabicPeriod"/>
            </a:pPr>
            <a:r>
              <a:rPr lang="en-US" dirty="0" smtClean="0"/>
              <a:t>Fsw=500KHz in the above simulation.</a:t>
            </a:r>
          </a:p>
        </p:txBody>
      </p:sp>
    </p:spTree>
    <p:extLst>
      <p:ext uri="{BB962C8B-B14F-4D97-AF65-F5344CB8AC3E}">
        <p14:creationId xmlns:p14="http://schemas.microsoft.com/office/powerpoint/2010/main" val="3352038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TPS54340 INTERNAL SS DAC UP COUNT SIM ZOOMED IN</a:t>
            </a:r>
            <a:endParaRPr lang="en-US" sz="3600" b="1" dirty="0"/>
          </a:p>
        </p:txBody>
      </p:sp>
      <p:sp>
        <p:nvSpPr>
          <p:cNvPr id="5" name="TextBox 4"/>
          <p:cNvSpPr txBox="1"/>
          <p:nvPr/>
        </p:nvSpPr>
        <p:spPr>
          <a:xfrm>
            <a:off x="304800" y="4953000"/>
            <a:ext cx="8077200" cy="1200329"/>
          </a:xfrm>
          <a:prstGeom prst="rect">
            <a:avLst/>
          </a:prstGeom>
          <a:noFill/>
        </p:spPr>
        <p:txBody>
          <a:bodyPr wrap="square" rtlCol="0">
            <a:spAutoFit/>
          </a:bodyPr>
          <a:lstStyle/>
          <a:p>
            <a:pPr marL="342900" indent="-342900">
              <a:buFont typeface="+mj-lt"/>
              <a:buAutoNum type="arabicPeriod"/>
            </a:pPr>
            <a:r>
              <a:rPr lang="en-US" dirty="0" err="1" smtClean="0"/>
              <a:t>System_CLK</a:t>
            </a:r>
            <a:r>
              <a:rPr lang="en-US" dirty="0" smtClean="0"/>
              <a:t> is running at 500 KHz frequency.</a:t>
            </a:r>
          </a:p>
          <a:p>
            <a:pPr marL="342900" indent="-342900">
              <a:buFont typeface="+mj-lt"/>
              <a:buAutoNum type="arabicPeriod"/>
            </a:pPr>
            <a:r>
              <a:rPr lang="en-US" dirty="0" smtClean="0"/>
              <a:t>SS_DAC_UP_DOWN_CLK is running at 15.625 KHz frequency (500 KHz/32).</a:t>
            </a:r>
          </a:p>
          <a:p>
            <a:pPr marL="342900" indent="-342900">
              <a:buFont typeface="+mj-lt"/>
              <a:buAutoNum type="arabicPeriod"/>
            </a:pPr>
            <a:r>
              <a:rPr lang="en-US" dirty="0" smtClean="0"/>
              <a:t>At the rising edge of SS_DAC_UP_DOWN_CLK the DAC voltage is stepped up by ~30mV.</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76960"/>
            <a:ext cx="8197125"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68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TPS54340 INTERNAL SS DAC DOWN COUNT SIM</a:t>
            </a:r>
            <a:endParaRPr lang="en-US" sz="3600" b="1" dirty="0"/>
          </a:p>
        </p:txBody>
      </p:sp>
      <p:sp>
        <p:nvSpPr>
          <p:cNvPr id="5" name="TextBox 4"/>
          <p:cNvSpPr txBox="1"/>
          <p:nvPr/>
        </p:nvSpPr>
        <p:spPr>
          <a:xfrm>
            <a:off x="304800" y="5248870"/>
            <a:ext cx="8077200" cy="923330"/>
          </a:xfrm>
          <a:prstGeom prst="rect">
            <a:avLst/>
          </a:prstGeom>
          <a:noFill/>
        </p:spPr>
        <p:txBody>
          <a:bodyPr wrap="square" rtlCol="0">
            <a:spAutoFit/>
          </a:bodyPr>
          <a:lstStyle/>
          <a:p>
            <a:pPr marL="342900" indent="-342900">
              <a:buFont typeface="+mj-lt"/>
              <a:buAutoNum type="arabicPeriod"/>
            </a:pPr>
            <a:r>
              <a:rPr lang="en-US" dirty="0" smtClean="0"/>
              <a:t>Block level SS DAC simulation showing SS DAC counting DOWN.</a:t>
            </a:r>
          </a:p>
          <a:p>
            <a:pPr marL="342900" indent="-342900">
              <a:buFont typeface="+mj-lt"/>
              <a:buAutoNum type="arabicPeriod"/>
            </a:pPr>
            <a:r>
              <a:rPr lang="en-US" dirty="0" smtClean="0"/>
              <a:t>Count DOWN is at fsw frequency.</a:t>
            </a:r>
          </a:p>
          <a:p>
            <a:pPr marL="342900" indent="-342900">
              <a:buFont typeface="+mj-lt"/>
              <a:buAutoNum type="arabicPeriod"/>
            </a:pPr>
            <a:r>
              <a:rPr lang="en-US" dirty="0" smtClean="0"/>
              <a:t>Fsw=500KHz in the above simulation.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7" y="1077383"/>
            <a:ext cx="8915400" cy="3937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355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TPS54340 INTERNAL SS DAC DOWN COUNT SIM ZOOMED IN</a:t>
            </a:r>
            <a:endParaRPr lang="en-US" sz="3600" b="1" dirty="0"/>
          </a:p>
        </p:txBody>
      </p:sp>
      <p:sp>
        <p:nvSpPr>
          <p:cNvPr id="5" name="TextBox 4"/>
          <p:cNvSpPr txBox="1"/>
          <p:nvPr/>
        </p:nvSpPr>
        <p:spPr>
          <a:xfrm>
            <a:off x="304800" y="4953000"/>
            <a:ext cx="8077200" cy="1754326"/>
          </a:xfrm>
          <a:prstGeom prst="rect">
            <a:avLst/>
          </a:prstGeom>
          <a:noFill/>
        </p:spPr>
        <p:txBody>
          <a:bodyPr wrap="square" rtlCol="0">
            <a:spAutoFit/>
          </a:bodyPr>
          <a:lstStyle/>
          <a:p>
            <a:pPr marL="342900" indent="-342900">
              <a:buFont typeface="+mj-lt"/>
              <a:buAutoNum type="arabicPeriod"/>
            </a:pPr>
            <a:r>
              <a:rPr lang="en-US" dirty="0" err="1" smtClean="0"/>
              <a:t>System_CLK</a:t>
            </a:r>
            <a:r>
              <a:rPr lang="en-US" dirty="0" smtClean="0"/>
              <a:t> is running at 500 KHz frequency.</a:t>
            </a:r>
          </a:p>
          <a:p>
            <a:pPr marL="342900" indent="-342900">
              <a:buFont typeface="+mj-lt"/>
              <a:buAutoNum type="arabicPeriod"/>
            </a:pPr>
            <a:r>
              <a:rPr lang="en-US" dirty="0" smtClean="0"/>
              <a:t>SS_DAC_UP_DOWN_CLK is running at 500 KHz frequency.</a:t>
            </a:r>
          </a:p>
          <a:p>
            <a:pPr marL="342900" indent="-342900">
              <a:buFont typeface="+mj-lt"/>
              <a:buAutoNum type="arabicPeriod"/>
            </a:pPr>
            <a:r>
              <a:rPr lang="en-US" dirty="0" smtClean="0"/>
              <a:t>At the rising edge of SS_DAC_UP_DOWN_CLK the DAC voltage is stepped down by ~30mV.</a:t>
            </a:r>
          </a:p>
          <a:p>
            <a:pPr marL="342900" indent="-342900">
              <a:buFont typeface="+mj-lt"/>
              <a:buAutoNum type="arabicPeriod"/>
            </a:pPr>
            <a:r>
              <a:rPr lang="en-US" dirty="0" smtClean="0"/>
              <a:t>“SS” voltage looks smooth because of the RC filter at the output of the SS_DAC circuitry.</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9975"/>
            <a:ext cx="8686800" cy="392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68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TPS54340 VOUT DROPOUT ISSUE</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990600"/>
            <a:ext cx="6098465" cy="4573849"/>
          </a:xfrm>
          <a:prstGeom prst="rect">
            <a:avLst/>
          </a:prstGeom>
        </p:spPr>
      </p:pic>
      <p:sp>
        <p:nvSpPr>
          <p:cNvPr id="5" name="TextBox 4"/>
          <p:cNvSpPr txBox="1"/>
          <p:nvPr/>
        </p:nvSpPr>
        <p:spPr>
          <a:xfrm>
            <a:off x="6629400" y="1003426"/>
            <a:ext cx="2286000" cy="2062103"/>
          </a:xfrm>
          <a:prstGeom prst="rect">
            <a:avLst/>
          </a:prstGeom>
          <a:noFill/>
          <a:ln w="19050">
            <a:solidFill>
              <a:schemeClr val="tx1"/>
            </a:solidFill>
          </a:ln>
        </p:spPr>
        <p:txBody>
          <a:bodyPr wrap="square" rtlCol="0">
            <a:spAutoFit/>
          </a:bodyPr>
          <a:lstStyle/>
          <a:p>
            <a:r>
              <a:rPr lang="en-US" sz="1600" b="1" dirty="0" smtClean="0"/>
              <a:t>TPS54340 EVM design</a:t>
            </a:r>
          </a:p>
          <a:p>
            <a:pPr marL="342900" indent="-342900">
              <a:buAutoNum type="arabicPeriod"/>
            </a:pPr>
            <a:r>
              <a:rPr lang="en-US" sz="1600" b="1" dirty="0" smtClean="0"/>
              <a:t>VIN=5.1V</a:t>
            </a:r>
          </a:p>
          <a:p>
            <a:pPr marL="342900" indent="-342900">
              <a:buAutoNum type="arabicPeriod"/>
            </a:pPr>
            <a:r>
              <a:rPr lang="en-US" sz="1600" b="1" dirty="0" smtClean="0"/>
              <a:t>VOUT=5V</a:t>
            </a:r>
          </a:p>
          <a:p>
            <a:pPr marL="342900" indent="-342900">
              <a:buAutoNum type="arabicPeriod"/>
            </a:pPr>
            <a:r>
              <a:rPr lang="en-US" sz="1600" b="1" dirty="0" smtClean="0"/>
              <a:t>RLOAD=7</a:t>
            </a:r>
            <a:r>
              <a:rPr lang="el-GR" sz="1600" b="1" dirty="0" smtClean="0"/>
              <a:t>Ω</a:t>
            </a:r>
            <a:endParaRPr lang="en-US" sz="1600" b="1" dirty="0" smtClean="0"/>
          </a:p>
          <a:p>
            <a:pPr marL="342900" indent="-342900">
              <a:buAutoNum type="arabicPeriod"/>
            </a:pPr>
            <a:endParaRPr lang="en-US" sz="1600" b="1" dirty="0"/>
          </a:p>
          <a:p>
            <a:pPr marL="342900" indent="-342900">
              <a:buAutoNum type="arabicPeriod"/>
            </a:pPr>
            <a:endParaRPr lang="en-US" sz="1600" b="1" dirty="0" smtClean="0"/>
          </a:p>
          <a:p>
            <a:r>
              <a:rPr lang="en-US" sz="1600" b="1" dirty="0" smtClean="0"/>
              <a:t>CH1: VOUT</a:t>
            </a:r>
          </a:p>
          <a:p>
            <a:r>
              <a:rPr lang="en-US" sz="1600" b="1" dirty="0" smtClean="0"/>
              <a:t>CH2: PH</a:t>
            </a:r>
            <a:endParaRPr lang="en-US" sz="1600" b="1" dirty="0"/>
          </a:p>
        </p:txBody>
      </p:sp>
      <p:sp>
        <p:nvSpPr>
          <p:cNvPr id="6" name="TextBox 5"/>
          <p:cNvSpPr txBox="1"/>
          <p:nvPr/>
        </p:nvSpPr>
        <p:spPr>
          <a:xfrm>
            <a:off x="533400" y="5715000"/>
            <a:ext cx="7924800" cy="369332"/>
          </a:xfrm>
          <a:prstGeom prst="rect">
            <a:avLst/>
          </a:prstGeom>
          <a:noFill/>
        </p:spPr>
        <p:txBody>
          <a:bodyPr wrap="square" rtlCol="0">
            <a:spAutoFit/>
          </a:bodyPr>
          <a:lstStyle/>
          <a:p>
            <a:r>
              <a:rPr lang="en-US" b="1" dirty="0" smtClean="0"/>
              <a:t>VOUT drops by &gt;1V when VIN gets to within a few 100mVs of VOUT.</a:t>
            </a:r>
            <a:endParaRPr lang="en-US" b="1" dirty="0"/>
          </a:p>
        </p:txBody>
      </p:sp>
    </p:spTree>
    <p:extLst>
      <p:ext uri="{BB962C8B-B14F-4D97-AF65-F5344CB8AC3E}">
        <p14:creationId xmlns:p14="http://schemas.microsoft.com/office/powerpoint/2010/main" val="2808110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TPS54340 INTERNAL SS PROBING BY FA</a:t>
            </a:r>
            <a:endParaRPr lang="en-US" sz="3600" b="1" dirty="0"/>
          </a:p>
        </p:txBody>
      </p:sp>
      <p:sp>
        <p:nvSpPr>
          <p:cNvPr id="5" name="TextBox 4"/>
          <p:cNvSpPr txBox="1"/>
          <p:nvPr/>
        </p:nvSpPr>
        <p:spPr>
          <a:xfrm>
            <a:off x="6629400" y="1003426"/>
            <a:ext cx="2286000" cy="2308324"/>
          </a:xfrm>
          <a:prstGeom prst="rect">
            <a:avLst/>
          </a:prstGeom>
          <a:noFill/>
          <a:ln w="19050">
            <a:solidFill>
              <a:schemeClr val="tx1"/>
            </a:solidFill>
          </a:ln>
        </p:spPr>
        <p:txBody>
          <a:bodyPr wrap="square" rtlCol="0">
            <a:spAutoFit/>
          </a:bodyPr>
          <a:lstStyle/>
          <a:p>
            <a:r>
              <a:rPr lang="en-US" sz="1600" b="1" dirty="0" smtClean="0"/>
              <a:t>TPS54340 EVM design</a:t>
            </a:r>
          </a:p>
          <a:p>
            <a:pPr marL="342900" indent="-342900">
              <a:buAutoNum type="arabicPeriod"/>
            </a:pPr>
            <a:r>
              <a:rPr lang="en-US" sz="1600" b="1" dirty="0" smtClean="0"/>
              <a:t>VIN=5.1V</a:t>
            </a:r>
          </a:p>
          <a:p>
            <a:pPr marL="342900" indent="-342900">
              <a:buAutoNum type="arabicPeriod"/>
            </a:pPr>
            <a:r>
              <a:rPr lang="en-US" sz="1600" b="1" dirty="0" smtClean="0"/>
              <a:t>VOUT=5V</a:t>
            </a:r>
          </a:p>
          <a:p>
            <a:pPr marL="342900" indent="-342900">
              <a:buAutoNum type="arabicPeriod"/>
            </a:pPr>
            <a:r>
              <a:rPr lang="en-US" sz="1600" b="1" dirty="0" smtClean="0"/>
              <a:t>RLOAD=7</a:t>
            </a:r>
            <a:r>
              <a:rPr lang="el-GR" sz="1600" b="1" dirty="0" smtClean="0"/>
              <a:t>Ω</a:t>
            </a:r>
            <a:endParaRPr lang="en-US" sz="1600" b="1" dirty="0" smtClean="0"/>
          </a:p>
          <a:p>
            <a:pPr marL="342900" indent="-342900">
              <a:buAutoNum type="arabicPeriod"/>
            </a:pPr>
            <a:endParaRPr lang="en-US" sz="1600" b="1" dirty="0"/>
          </a:p>
          <a:p>
            <a:pPr marL="342900" indent="-342900">
              <a:buAutoNum type="arabicPeriod"/>
            </a:pPr>
            <a:endParaRPr lang="en-US" sz="1600" b="1" dirty="0" smtClean="0"/>
          </a:p>
          <a:p>
            <a:r>
              <a:rPr lang="en-US" sz="1600" b="1" dirty="0" smtClean="0"/>
              <a:t>CH1: VOUT</a:t>
            </a:r>
          </a:p>
          <a:p>
            <a:r>
              <a:rPr lang="en-US" sz="1600" b="1" dirty="0" smtClean="0"/>
              <a:t>CH2: PH</a:t>
            </a:r>
          </a:p>
          <a:p>
            <a:r>
              <a:rPr lang="en-US" sz="1600" b="1" dirty="0" smtClean="0"/>
              <a:t>CH3: INT. SS</a:t>
            </a:r>
            <a:endParaRPr lang="en-US" sz="1600" b="1" dirty="0"/>
          </a:p>
        </p:txBody>
      </p:sp>
      <p:sp>
        <p:nvSpPr>
          <p:cNvPr id="6" name="TextBox 5"/>
          <p:cNvSpPr txBox="1"/>
          <p:nvPr/>
        </p:nvSpPr>
        <p:spPr>
          <a:xfrm>
            <a:off x="533400" y="5334000"/>
            <a:ext cx="79248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Internal SS (CH3) is pulled down incorrectly.</a:t>
            </a:r>
          </a:p>
          <a:p>
            <a:pPr marL="285750" indent="-285750">
              <a:buFont typeface="Arial" panose="020B0604020202020204" pitchFamily="34" charset="0"/>
              <a:buChar char="•"/>
            </a:pPr>
            <a:r>
              <a:rPr lang="en-US" b="1" dirty="0" smtClean="0"/>
              <a:t>This causes FB voltage which was regulating close to ~0.8V (internal reference nominally) to be pulled down to within a few mVs of internal SS voltage.</a:t>
            </a:r>
          </a:p>
          <a:p>
            <a:pPr marL="285750" indent="-285750">
              <a:buFont typeface="Arial" panose="020B0604020202020204" pitchFamily="34" charset="0"/>
              <a:buChar char="•"/>
            </a:pPr>
            <a:r>
              <a:rPr lang="en-US" b="1" dirty="0" smtClean="0"/>
              <a:t>Root cause of VOUT getting pulled down incorrectly is internal SS voltage being pulled down.</a:t>
            </a:r>
            <a:endParaRPr lang="en-US" b="1"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33400" y="949281"/>
            <a:ext cx="5562600" cy="4232495"/>
          </a:xfrm>
          <a:prstGeom prst="rect">
            <a:avLst/>
          </a:prstGeom>
        </p:spPr>
      </p:pic>
    </p:spTree>
    <p:extLst>
      <p:ext uri="{BB962C8B-B14F-4D97-AF65-F5344CB8AC3E}">
        <p14:creationId xmlns:p14="http://schemas.microsoft.com/office/powerpoint/2010/main" val="128740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1564</Words>
  <Application>Microsoft Office PowerPoint</Application>
  <PresentationFormat>On-screen Show (4:3)</PresentationFormat>
  <Paragraphs>155</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Visio</vt:lpstr>
      <vt:lpstr>TPS54340 VOUT DROPOUT ISSUE</vt:lpstr>
      <vt:lpstr>TPS54340 FUNCTIONAL DIAGRAM</vt:lpstr>
      <vt:lpstr>TPS54340 INTERNAL SS CIRCUITRY BLOCK DIAGRAM (REPRESENTATIVE – NOT ACTUAL CIRCUITRY)</vt:lpstr>
      <vt:lpstr>TPS54340 INTERNAL SS DAC UP COUNT SIM</vt:lpstr>
      <vt:lpstr>TPS54340 INTERNAL SS DAC UP COUNT SIM ZOOMED IN</vt:lpstr>
      <vt:lpstr>TPS54340 INTERNAL SS DAC DOWN COUNT SIM</vt:lpstr>
      <vt:lpstr>TPS54340 INTERNAL SS DAC DOWN COUNT SIM ZOOMED IN</vt:lpstr>
      <vt:lpstr>TPS54340 VOUT DROPOUT ISSUE</vt:lpstr>
      <vt:lpstr>TPS54340 INTERNAL SS PROBING BY FA</vt:lpstr>
      <vt:lpstr>TPS54340 VOUT DROPOUT INTERNAL SS PROBE</vt:lpstr>
      <vt:lpstr>TPS54340 “INT_SS” “DOWN_COUNT” internal probing zoomed in</vt:lpstr>
      <vt:lpstr>TPS54340 “INT_SS” “DOWN_COUNT” internal probing zoomed in</vt:lpstr>
      <vt:lpstr>TPS54340 internal probing zoom in on last “DOWN_COUNT” </vt:lpstr>
      <vt:lpstr>TPS54340 block level simulation with similar “DOWN_COUNT” pulse-width</vt:lpstr>
      <vt:lpstr>TPS54340 VOUT FALSE DROP OUT ISSUE STATUS AND NEXT STEPS</vt:lpstr>
      <vt:lpstr>TPS54340 UPDATE</vt:lpstr>
      <vt:lpstr>TPS54340 SYSTEM_CLK waveform</vt:lpstr>
      <vt:lpstr>TPS54340 UPDATE</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TPS54340 VOUT DROPOUT ISSUE</dc:title>
  <dc:creator>a0270896</dc:creator>
  <cp:lastModifiedBy>a0270896</cp:lastModifiedBy>
  <cp:revision>50</cp:revision>
  <dcterms:created xsi:type="dcterms:W3CDTF">2016-12-13T21:53:44Z</dcterms:created>
  <dcterms:modified xsi:type="dcterms:W3CDTF">2017-01-14T00:32:58Z</dcterms:modified>
</cp:coreProperties>
</file>