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613" r:id="rId3"/>
    <p:sldId id="567" r:id="rId4"/>
    <p:sldId id="614" r:id="rId5"/>
    <p:sldId id="606" r:id="rId6"/>
    <p:sldId id="384" r:id="rId7"/>
    <p:sldId id="568" r:id="rId8"/>
    <p:sldId id="611" r:id="rId9"/>
    <p:sldId id="607" r:id="rId10"/>
    <p:sldId id="374" r:id="rId11"/>
    <p:sldId id="573" r:id="rId12"/>
    <p:sldId id="585" r:id="rId13"/>
    <p:sldId id="574" r:id="rId14"/>
    <p:sldId id="586" r:id="rId15"/>
    <p:sldId id="575" r:id="rId16"/>
    <p:sldId id="576" r:id="rId17"/>
    <p:sldId id="578" r:id="rId18"/>
    <p:sldId id="569" r:id="rId19"/>
    <p:sldId id="577" r:id="rId20"/>
    <p:sldId id="570" r:id="rId21"/>
    <p:sldId id="381" r:id="rId22"/>
    <p:sldId id="571" r:id="rId23"/>
    <p:sldId id="572" r:id="rId24"/>
    <p:sldId id="579" r:id="rId25"/>
    <p:sldId id="580" r:id="rId26"/>
    <p:sldId id="581" r:id="rId27"/>
    <p:sldId id="582" r:id="rId28"/>
    <p:sldId id="583" r:id="rId29"/>
    <p:sldId id="584" r:id="rId30"/>
    <p:sldId id="529" r:id="rId31"/>
    <p:sldId id="551" r:id="rId32"/>
    <p:sldId id="552" r:id="rId33"/>
    <p:sldId id="553" r:id="rId34"/>
    <p:sldId id="615" r:id="rId35"/>
    <p:sldId id="612" r:id="rId36"/>
    <p:sldId id="608" r:id="rId37"/>
    <p:sldId id="587" r:id="rId38"/>
    <p:sldId id="588" r:id="rId39"/>
    <p:sldId id="589" r:id="rId40"/>
    <p:sldId id="609" r:id="rId41"/>
    <p:sldId id="594" r:id="rId42"/>
    <p:sldId id="590" r:id="rId43"/>
    <p:sldId id="597" r:id="rId44"/>
    <p:sldId id="598" r:id="rId45"/>
    <p:sldId id="599" r:id="rId46"/>
    <p:sldId id="600" r:id="rId47"/>
    <p:sldId id="601" r:id="rId48"/>
    <p:sldId id="610" r:id="rId49"/>
    <p:sldId id="591" r:id="rId50"/>
    <p:sldId id="592" r:id="rId51"/>
    <p:sldId id="593" r:id="rId52"/>
    <p:sldId id="595" r:id="rId53"/>
    <p:sldId id="596" r:id="rId54"/>
    <p:sldId id="603" r:id="rId55"/>
    <p:sldId id="604" r:id="rId56"/>
    <p:sldId id="605" r:id="rId57"/>
    <p:sldId id="602" r:id="rId58"/>
    <p:sldId id="528" r:id="rId59"/>
    <p:sldId id="527" r:id="rId60"/>
    <p:sldId id="549" r:id="rId61"/>
    <p:sldId id="30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27E82-0198-4DD3-9A2A-0F841D76645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EAB65-5527-4426-A21B-4AD683C3F1E3}" type="slidenum">
              <a:rPr lang="en-US" smtClean="0"/>
              <a:t>‹#›</a:t>
            </a:fld>
            <a:endParaRPr lang="en-US"/>
          </a:p>
        </p:txBody>
      </p:sp>
    </p:spTree>
    <p:extLst>
      <p:ext uri="{BB962C8B-B14F-4D97-AF65-F5344CB8AC3E}">
        <p14:creationId xmlns:p14="http://schemas.microsoft.com/office/powerpoint/2010/main" val="133238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tool is NOT functional, as the tool is currently not published. This will be fixed in a future revision of the presentation.</a:t>
            </a:r>
          </a:p>
        </p:txBody>
      </p:sp>
      <p:sp>
        <p:nvSpPr>
          <p:cNvPr id="4" name="Slide Number Placeholder 3"/>
          <p:cNvSpPr>
            <a:spLocks noGrp="1"/>
          </p:cNvSpPr>
          <p:nvPr>
            <p:ph type="sldNum" sz="quarter" idx="5"/>
          </p:nvPr>
        </p:nvSpPr>
        <p:spPr/>
        <p:txBody>
          <a:bodyPr/>
          <a:lstStyle/>
          <a:p>
            <a:fld id="{A0EEAB65-5527-4426-A21B-4AD683C3F1E3}" type="slidenum">
              <a:rPr lang="en-US" smtClean="0"/>
              <a:t>13</a:t>
            </a:fld>
            <a:endParaRPr lang="en-US"/>
          </a:p>
        </p:txBody>
      </p:sp>
    </p:spTree>
    <p:extLst>
      <p:ext uri="{BB962C8B-B14F-4D97-AF65-F5344CB8AC3E}">
        <p14:creationId xmlns:p14="http://schemas.microsoft.com/office/powerpoint/2010/main" val="78292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C306D4-36DE-4B16-8790-3929EB23CFC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75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C306D4-36DE-4B16-8790-3929EB23CFC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936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6BC5-423B-4DDE-BF94-A467EDB63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B3DB5E-F165-4F86-9CA4-B081A3BD8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E0AF5-4B92-4A19-8212-77D9BE9C9646}"/>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BF4C5D31-2E75-4F55-A605-0F51DAC8B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10BC7-C949-488D-B54D-0949D1F7A9E7}"/>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140459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5127-D731-47F7-9450-24CDC3C362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F56C53-D1C1-4076-8A07-17F924A767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E15CF-C054-4082-9199-FF70F801BEE9}"/>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2F84C3FF-610E-4C4D-82F6-B47A2E46D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E5EE-718B-4FA1-830E-9E9F0A2A016C}"/>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80044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8AEC6-51BD-4286-B580-8CBAE16D5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0C50A1-D66E-462D-A67C-8D4A3C1923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C602F-712C-4EE0-93FA-C73B19FD6F3B}"/>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094F3BDA-F235-496F-A895-19E306C06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DC88B-BDFD-4FCE-A20F-085743926894}"/>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367836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8856133" y="6038852"/>
            <a:ext cx="2844800" cy="207433"/>
          </a:xfrm>
        </p:spPr>
        <p:txBody>
          <a:bodyPr/>
          <a:lstStyle>
            <a:lvl1pPr>
              <a:defRPr/>
            </a:lvl1pPr>
          </a:lstStyle>
          <a:p>
            <a:pPr>
              <a:defRPr/>
            </a:pPr>
            <a:fld id="{FEA96ECA-D164-4AD1-B686-39956CBFCAD9}" type="slidenum">
              <a:rPr lang="en-US"/>
              <a:pPr>
                <a:defRPr/>
              </a:pPr>
              <a:t>‹#›</a:t>
            </a:fld>
            <a:endParaRPr lang="en-US"/>
          </a:p>
        </p:txBody>
      </p:sp>
    </p:spTree>
    <p:extLst>
      <p:ext uri="{BB962C8B-B14F-4D97-AF65-F5344CB8AC3E}">
        <p14:creationId xmlns:p14="http://schemas.microsoft.com/office/powerpoint/2010/main" val="349510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9" descr="selected_powerpoint_bg_2_1280x7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userDrawn="1"/>
        </p:nvGrpSpPr>
        <p:grpSpPr bwMode="auto">
          <a:xfrm>
            <a:off x="0" y="6275918"/>
            <a:ext cx="11768667" cy="518583"/>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7" name="Picture 27"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8856133" y="6038852"/>
            <a:ext cx="2844800" cy="207433"/>
          </a:xfrm>
        </p:spPr>
        <p:txBody>
          <a:bodyPr/>
          <a:lstStyle>
            <a:lvl1pPr>
              <a:defRPr/>
            </a:lvl1pPr>
          </a:lstStyle>
          <a:p>
            <a:pPr>
              <a:defRPr/>
            </a:pPr>
            <a:fld id="{1339349B-9F94-488B-AA85-C1742D039415}" type="slidenum">
              <a:rPr lang="en-US"/>
              <a:pPr>
                <a:defRPr/>
              </a:pPr>
              <a:t>‹#›</a:t>
            </a:fld>
            <a:endParaRPr lang="en-US"/>
          </a:p>
        </p:txBody>
      </p:sp>
    </p:spTree>
    <p:extLst>
      <p:ext uri="{BB962C8B-B14F-4D97-AF65-F5344CB8AC3E}">
        <p14:creationId xmlns:p14="http://schemas.microsoft.com/office/powerpoint/2010/main" val="18546717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9" descr="selected_powerpoint_bg_1_1280x7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userDrawn="1"/>
        </p:nvGrpSpPr>
        <p:grpSpPr bwMode="auto">
          <a:xfrm>
            <a:off x="0" y="6275918"/>
            <a:ext cx="11768667" cy="518583"/>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7" name="Picture 27"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8856133" y="6038852"/>
            <a:ext cx="2844800" cy="207433"/>
          </a:xfrm>
        </p:spPr>
        <p:txBody>
          <a:bodyPr/>
          <a:lstStyle>
            <a:lvl1pPr>
              <a:defRPr/>
            </a:lvl1pPr>
          </a:lstStyle>
          <a:p>
            <a:pPr>
              <a:defRPr/>
            </a:pPr>
            <a:fld id="{0DA3ABD9-4732-4DF5-BF73-FD26EB4E548A}" type="slidenum">
              <a:rPr lang="en-US"/>
              <a:pPr>
                <a:defRPr/>
              </a:pPr>
              <a:t>‹#›</a:t>
            </a:fld>
            <a:endParaRPr lang="en-US"/>
          </a:p>
        </p:txBody>
      </p:sp>
    </p:spTree>
    <p:extLst>
      <p:ext uri="{BB962C8B-B14F-4D97-AF65-F5344CB8AC3E}">
        <p14:creationId xmlns:p14="http://schemas.microsoft.com/office/powerpoint/2010/main" val="824238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9" descr="selected_powerpoint_bg_1_grey1280x7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userDrawn="1"/>
        </p:nvGrpSpPr>
        <p:grpSpPr bwMode="auto">
          <a:xfrm>
            <a:off x="0" y="6275918"/>
            <a:ext cx="11768667" cy="518583"/>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7" name="Picture 27"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8856133" y="6038852"/>
            <a:ext cx="2844800" cy="207433"/>
          </a:xfrm>
        </p:spPr>
        <p:txBody>
          <a:bodyPr/>
          <a:lstStyle>
            <a:lvl1pPr>
              <a:defRPr/>
            </a:lvl1pPr>
          </a:lstStyle>
          <a:p>
            <a:pPr>
              <a:defRPr/>
            </a:pPr>
            <a:fld id="{FF4F08D3-1758-49E0-B241-A23A113AE6D4}" type="slidenum">
              <a:rPr lang="en-US"/>
              <a:pPr>
                <a:defRPr/>
              </a:pPr>
              <a:t>‹#›</a:t>
            </a:fld>
            <a:endParaRPr lang="en-US"/>
          </a:p>
        </p:txBody>
      </p:sp>
    </p:spTree>
    <p:extLst>
      <p:ext uri="{BB962C8B-B14F-4D97-AF65-F5344CB8AC3E}">
        <p14:creationId xmlns:p14="http://schemas.microsoft.com/office/powerpoint/2010/main" val="32417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4505" y="1048477"/>
            <a:ext cx="11290300" cy="4945932"/>
          </a:xfrm>
        </p:spPr>
        <p:txBody>
          <a:bodyPr/>
          <a:lstStyle>
            <a:lvl1pPr>
              <a:spcBef>
                <a:spcPts val="889"/>
              </a:spcBef>
              <a:defRPr/>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EB43575-A7E4-4CBA-9EF8-EB02FBB87118}" type="slidenum">
              <a:rPr lang="en-US"/>
              <a:pPr>
                <a:defRPr/>
              </a:pPr>
              <a:t>‹#›</a:t>
            </a:fld>
            <a:endParaRPr lang="en-US"/>
          </a:p>
        </p:txBody>
      </p:sp>
    </p:spTree>
    <p:extLst>
      <p:ext uri="{BB962C8B-B14F-4D97-AF65-F5344CB8AC3E}">
        <p14:creationId xmlns:p14="http://schemas.microsoft.com/office/powerpoint/2010/main" val="28614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847" indent="0">
              <a:buNone/>
              <a:defRPr sz="2000"/>
            </a:lvl2pPr>
            <a:lvl3pPr marL="1015695" indent="0">
              <a:buNone/>
              <a:defRPr sz="1733"/>
            </a:lvl3pPr>
            <a:lvl4pPr marL="1523539" indent="0">
              <a:buNone/>
              <a:defRPr sz="1600"/>
            </a:lvl4pPr>
            <a:lvl5pPr marL="2031380" indent="0">
              <a:buNone/>
              <a:defRPr sz="1600"/>
            </a:lvl5pPr>
            <a:lvl6pPr marL="2539226" indent="0">
              <a:buNone/>
              <a:defRPr sz="1600"/>
            </a:lvl6pPr>
            <a:lvl7pPr marL="3047073" indent="0">
              <a:buNone/>
              <a:defRPr sz="1600"/>
            </a:lvl7pPr>
            <a:lvl8pPr marL="3554915" indent="0">
              <a:buNone/>
              <a:defRPr sz="1600"/>
            </a:lvl8pPr>
            <a:lvl9pPr marL="406276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xfrm>
            <a:off x="8851900" y="6049434"/>
            <a:ext cx="2844800" cy="207433"/>
          </a:xfrm>
        </p:spPr>
        <p:txBody>
          <a:bodyPr/>
          <a:lstStyle>
            <a:lvl1pPr>
              <a:defRPr/>
            </a:lvl1pPr>
          </a:lstStyle>
          <a:p>
            <a:pPr>
              <a:defRPr/>
            </a:pPr>
            <a:fld id="{DC536399-F9FC-4C3F-AFC9-120BE41DA2F1}" type="slidenum">
              <a:rPr lang="en-US"/>
              <a:pPr>
                <a:defRPr/>
              </a:pPr>
              <a:t>‹#›</a:t>
            </a:fld>
            <a:endParaRPr lang="en-US" dirty="0"/>
          </a:p>
        </p:txBody>
      </p:sp>
    </p:spTree>
    <p:extLst>
      <p:ext uri="{BB962C8B-B14F-4D97-AF65-F5344CB8AC3E}">
        <p14:creationId xmlns:p14="http://schemas.microsoft.com/office/powerpoint/2010/main" val="337805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CD45BE6C-B0EE-4765-9606-584931EB2F39}" type="slidenum">
              <a:rPr lang="en-US"/>
              <a:pPr>
                <a:defRPr/>
              </a:pPr>
              <a:t>‹#›</a:t>
            </a:fld>
            <a:endParaRPr lang="en-US"/>
          </a:p>
        </p:txBody>
      </p:sp>
    </p:spTree>
    <p:extLst>
      <p:ext uri="{BB962C8B-B14F-4D97-AF65-F5344CB8AC3E}">
        <p14:creationId xmlns:p14="http://schemas.microsoft.com/office/powerpoint/2010/main" val="57612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D30636C-6932-4C78-9E1B-0C60A8C5676A}" type="slidenum">
              <a:rPr lang="en-US"/>
              <a:pPr>
                <a:defRPr/>
              </a:pPr>
              <a:t>‹#›</a:t>
            </a:fld>
            <a:endParaRPr lang="en-US"/>
          </a:p>
        </p:txBody>
      </p:sp>
    </p:spTree>
    <p:extLst>
      <p:ext uri="{BB962C8B-B14F-4D97-AF65-F5344CB8AC3E}">
        <p14:creationId xmlns:p14="http://schemas.microsoft.com/office/powerpoint/2010/main" val="4431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3DDA-CC15-43FE-A54B-A1B92E8CE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4B3DA-7201-442B-A28C-6A7FC6F0BD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19EAF-E114-42A5-B067-D5F520152FDD}"/>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14DFEEBC-C39C-4D35-B9D6-69A21DDB4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54553-443B-4BF4-A26C-F6F24A8652F1}"/>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124835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19B0F8D-0B16-4D45-BBD4-4F3BB10BDCFC}" type="slidenum">
              <a:rPr lang="en-US"/>
              <a:pPr>
                <a:defRPr/>
              </a:pPr>
              <a:t>‹#›</a:t>
            </a:fld>
            <a:endParaRPr lang="en-US"/>
          </a:p>
        </p:txBody>
      </p:sp>
    </p:spTree>
    <p:extLst>
      <p:ext uri="{BB962C8B-B14F-4D97-AF65-F5344CB8AC3E}">
        <p14:creationId xmlns:p14="http://schemas.microsoft.com/office/powerpoint/2010/main" val="1073577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D4D62F6-676A-47E8-A84A-5FB7E43F3DEB}" type="slidenum">
              <a:rPr lang="en-US"/>
              <a:pPr>
                <a:defRPr/>
              </a:pPr>
              <a:t>‹#›</a:t>
            </a:fld>
            <a:endParaRPr lang="en-US"/>
          </a:p>
        </p:txBody>
      </p:sp>
    </p:spTree>
    <p:extLst>
      <p:ext uri="{BB962C8B-B14F-4D97-AF65-F5344CB8AC3E}">
        <p14:creationId xmlns:p14="http://schemas.microsoft.com/office/powerpoint/2010/main" val="2472318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FE1878-D304-4657-B40A-23BAD44E9E98}" type="slidenum">
              <a:rPr lang="en-US"/>
              <a:pPr>
                <a:defRPr/>
              </a:pPr>
              <a:t>‹#›</a:t>
            </a:fld>
            <a:endParaRPr lang="en-US"/>
          </a:p>
        </p:txBody>
      </p:sp>
    </p:spTree>
    <p:extLst>
      <p:ext uri="{BB962C8B-B14F-4D97-AF65-F5344CB8AC3E}">
        <p14:creationId xmlns:p14="http://schemas.microsoft.com/office/powerpoint/2010/main" val="33347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7"/>
          </a:xfrm>
        </p:spPr>
        <p:txBody>
          <a:bodyPr anchor="b"/>
          <a:lstStyle>
            <a:lvl1pPr algn="l">
              <a:defRPr sz="3067"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600"/>
            </a:lvl1pPr>
            <a:lvl2pPr marL="507847" indent="0">
              <a:buNone/>
              <a:defRPr sz="3067"/>
            </a:lvl2pPr>
            <a:lvl3pPr marL="1015695" indent="0">
              <a:buNone/>
              <a:defRPr sz="2667"/>
            </a:lvl3pPr>
            <a:lvl4pPr marL="1523539" indent="0">
              <a:buNone/>
              <a:defRPr sz="2267"/>
            </a:lvl4pPr>
            <a:lvl5pPr marL="2031380" indent="0">
              <a:buNone/>
              <a:defRPr sz="2267"/>
            </a:lvl5pPr>
            <a:lvl6pPr marL="2539226" indent="0">
              <a:buNone/>
              <a:defRPr sz="2267"/>
            </a:lvl6pPr>
            <a:lvl7pPr marL="3047073" indent="0">
              <a:buNone/>
              <a:defRPr sz="2267"/>
            </a:lvl7pPr>
            <a:lvl8pPr marL="3554915" indent="0">
              <a:buNone/>
              <a:defRPr sz="2267"/>
            </a:lvl8pPr>
            <a:lvl9pPr marL="4062760" indent="0">
              <a:buNone/>
              <a:defRPr sz="22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a:noFill/>
          <a:ln w="9525" algn="ctr">
            <a:noFill/>
            <a:miter lim="800000"/>
            <a:headEnd/>
            <a:tailEnd/>
          </a:ln>
        </p:spPr>
        <p:txBody>
          <a:bodyPr/>
          <a:lstStyle>
            <a:lvl1pPr marL="0" indent="0" algn="l" rtl="0" eaLnBrk="0" fontAlgn="base" hangingPunct="0">
              <a:spcAft>
                <a:spcPct val="0"/>
              </a:spcAft>
              <a:buNone/>
              <a:defRPr lang="en-US" sz="2267" smtClean="0">
                <a:solidFill>
                  <a:schemeClr val="tx1"/>
                </a:solidFill>
                <a:latin typeface="+mn-lt"/>
                <a:ea typeface="+mn-ea"/>
                <a:cs typeface="+mn-cs"/>
              </a:defRPr>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E6D5330-B7DF-475B-8D12-25B65A278B7F}" type="slidenum">
              <a:rPr lang="en-US"/>
              <a:pPr>
                <a:defRPr/>
              </a:pPr>
              <a:t>‹#›</a:t>
            </a:fld>
            <a:endParaRPr lang="en-US"/>
          </a:p>
        </p:txBody>
      </p:sp>
    </p:spTree>
    <p:extLst>
      <p:ext uri="{BB962C8B-B14F-4D97-AF65-F5344CB8AC3E}">
        <p14:creationId xmlns:p14="http://schemas.microsoft.com/office/powerpoint/2010/main" val="207857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FE372E0-A15B-4AAF-9B82-2BA20C858F62}" type="slidenum">
              <a:rPr lang="en-US"/>
              <a:pPr>
                <a:defRPr/>
              </a:pPr>
              <a:t>‹#›</a:t>
            </a:fld>
            <a:endParaRPr lang="en-US"/>
          </a:p>
        </p:txBody>
      </p:sp>
    </p:spTree>
    <p:extLst>
      <p:ext uri="{BB962C8B-B14F-4D97-AF65-F5344CB8AC3E}">
        <p14:creationId xmlns:p14="http://schemas.microsoft.com/office/powerpoint/2010/main" val="183672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42876"/>
            <a:ext cx="2855383"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09033" y="142876"/>
            <a:ext cx="8367184" cy="5735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9A63343-CF7D-44B3-9FFA-24F8799BD6C5}" type="slidenum">
              <a:rPr lang="en-US"/>
              <a:pPr>
                <a:defRPr/>
              </a:pPr>
              <a:t>‹#›</a:t>
            </a:fld>
            <a:endParaRPr lang="en-US"/>
          </a:p>
        </p:txBody>
      </p:sp>
    </p:spTree>
    <p:extLst>
      <p:ext uri="{BB962C8B-B14F-4D97-AF65-F5344CB8AC3E}">
        <p14:creationId xmlns:p14="http://schemas.microsoft.com/office/powerpoint/2010/main" val="383703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5027-328E-4F66-81DB-EC185799A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479F77-781E-42BF-885C-13840A16D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9CCB10-123C-407C-B8F2-70082F568F63}"/>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37EA9406-1EFF-4BDE-BFD9-A686239AE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40C5-C236-4D59-90BC-EA07EEE67B06}"/>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17253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7B51-BC05-4D64-80AC-F80F0823E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85649-6F57-42DE-A8F9-03A4BCFB6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00DE6-81EB-45F4-95C3-73FFBF4A74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447A07-71FB-43B8-9072-8659D9CC927E}"/>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6" name="Footer Placeholder 5">
            <a:extLst>
              <a:ext uri="{FF2B5EF4-FFF2-40B4-BE49-F238E27FC236}">
                <a16:creationId xmlns:a16="http://schemas.microsoft.com/office/drawing/2014/main" id="{1F6F9B8D-5B96-4D10-A00C-3AA626539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CA756-A531-4677-9FBF-A173F7C2A75D}"/>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111742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17BF-A054-455A-A674-E6CF25FD4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67879-5F69-49DF-8CC4-41F67B63E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EDF497-9216-4BEC-A345-0455E90655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65B66-F0FE-438B-BE78-3B036C180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9138B1-D85A-489E-8AFB-56C5331306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71C02-E056-48D2-8774-1013AF50921E}"/>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8" name="Footer Placeholder 7">
            <a:extLst>
              <a:ext uri="{FF2B5EF4-FFF2-40B4-BE49-F238E27FC236}">
                <a16:creationId xmlns:a16="http://schemas.microsoft.com/office/drawing/2014/main" id="{185BBB1A-0FB7-4C90-BC1D-7460AD01C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2FC59-1C2F-4E71-8907-AC094A2ADF53}"/>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232218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8BC5-C5C7-4F33-93D3-C3A19F3E6A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7FD3C8-1DB3-4014-8A02-D8F7272FAB9C}"/>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4" name="Footer Placeholder 3">
            <a:extLst>
              <a:ext uri="{FF2B5EF4-FFF2-40B4-BE49-F238E27FC236}">
                <a16:creationId xmlns:a16="http://schemas.microsoft.com/office/drawing/2014/main" id="{BCDA399A-375A-4EEA-84DD-C5D2C1BD3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29221-3EA3-4D8F-A30E-B31FF22730EF}"/>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26776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9D0F9-CC38-468D-A1C7-312FC826032A}"/>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3" name="Footer Placeholder 2">
            <a:extLst>
              <a:ext uri="{FF2B5EF4-FFF2-40B4-BE49-F238E27FC236}">
                <a16:creationId xmlns:a16="http://schemas.microsoft.com/office/drawing/2014/main" id="{24C2E6B0-124C-4F0D-AA16-62FB4CCB3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E91BA-F797-4066-86DB-FE6B0285484D}"/>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135482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B621-2C84-4468-A157-4A166AFCD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08614-83B9-4041-922E-43F04A353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0E438-B5D4-4F09-AC80-CD173B331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A16A3-6B61-47CF-8991-D674BD4C7CE0}"/>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6" name="Footer Placeholder 5">
            <a:extLst>
              <a:ext uri="{FF2B5EF4-FFF2-40B4-BE49-F238E27FC236}">
                <a16:creationId xmlns:a16="http://schemas.microsoft.com/office/drawing/2014/main" id="{3540B151-3497-409B-96FE-471A2C789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06FCF-28AD-4C81-B182-94364B64BFC7}"/>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287332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274A-3034-4434-BEA2-D13E51DE5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E01B5-A304-4844-8A3D-A6368EEE1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1A8BE-9CD0-4DF1-88A6-CB1F5B54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C00E01-628B-4CFF-91E4-948ABA8E56DD}"/>
              </a:ext>
            </a:extLst>
          </p:cNvPr>
          <p:cNvSpPr>
            <a:spLocks noGrp="1"/>
          </p:cNvSpPr>
          <p:nvPr>
            <p:ph type="dt" sz="half" idx="10"/>
          </p:nvPr>
        </p:nvSpPr>
        <p:spPr/>
        <p:txBody>
          <a:bodyPr/>
          <a:lstStyle/>
          <a:p>
            <a:fld id="{C8DD20AD-8269-4817-9B77-7E8F5FBBB0C6}" type="datetimeFigureOut">
              <a:rPr lang="en-US" smtClean="0"/>
              <a:t>6/14/2021</a:t>
            </a:fld>
            <a:endParaRPr lang="en-US"/>
          </a:p>
        </p:txBody>
      </p:sp>
      <p:sp>
        <p:nvSpPr>
          <p:cNvPr id="6" name="Footer Placeholder 5">
            <a:extLst>
              <a:ext uri="{FF2B5EF4-FFF2-40B4-BE49-F238E27FC236}">
                <a16:creationId xmlns:a16="http://schemas.microsoft.com/office/drawing/2014/main" id="{18D23473-9075-497B-AA09-7096FB869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692B8-1224-4FA5-A7E4-68507E0D7242}"/>
              </a:ext>
            </a:extLst>
          </p:cNvPr>
          <p:cNvSpPr>
            <a:spLocks noGrp="1"/>
          </p:cNvSpPr>
          <p:nvPr>
            <p:ph type="sldNum" sz="quarter" idx="12"/>
          </p:nvPr>
        </p:nvSpPr>
        <p:spPr/>
        <p:txBody>
          <a:bodyPr/>
          <a:lstStyle/>
          <a:p>
            <a:fld id="{9C1846F4-BFC2-4DE4-B26B-2121B3409B1F}" type="slidenum">
              <a:rPr lang="en-US" smtClean="0"/>
              <a:t>‹#›</a:t>
            </a:fld>
            <a:endParaRPr lang="en-US"/>
          </a:p>
        </p:txBody>
      </p:sp>
    </p:spTree>
    <p:extLst>
      <p:ext uri="{BB962C8B-B14F-4D97-AF65-F5344CB8AC3E}">
        <p14:creationId xmlns:p14="http://schemas.microsoft.com/office/powerpoint/2010/main" val="246785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30276-83A2-467A-8683-B79FDEA02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710B7-09AE-4E36-8C65-E0C3854C0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2BEE8-49B4-427F-A926-0B4F023D5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D20AD-8269-4817-9B77-7E8F5FBBB0C6}" type="datetimeFigureOut">
              <a:rPr lang="en-US" smtClean="0"/>
              <a:t>6/14/2021</a:t>
            </a:fld>
            <a:endParaRPr lang="en-US"/>
          </a:p>
        </p:txBody>
      </p:sp>
      <p:sp>
        <p:nvSpPr>
          <p:cNvPr id="5" name="Footer Placeholder 4">
            <a:extLst>
              <a:ext uri="{FF2B5EF4-FFF2-40B4-BE49-F238E27FC236}">
                <a16:creationId xmlns:a16="http://schemas.microsoft.com/office/drawing/2014/main" id="{C7CB15BF-2A44-4B4E-9599-EA524D2CE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3D1662-9E6B-4748-A011-064425661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846F4-BFC2-4DE4-B26B-2121B3409B1F}" type="slidenum">
              <a:rPr lang="en-US" smtClean="0"/>
              <a:t>‹#›</a:t>
            </a:fld>
            <a:endParaRPr lang="en-US"/>
          </a:p>
        </p:txBody>
      </p:sp>
    </p:spTree>
    <p:extLst>
      <p:ext uri="{BB962C8B-B14F-4D97-AF65-F5344CB8AC3E}">
        <p14:creationId xmlns:p14="http://schemas.microsoft.com/office/powerpoint/2010/main" val="322774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anchor="ctr"/>
          <a:lstStyle/>
          <a:p>
            <a:pPr algn="ctr">
              <a:defRPr/>
            </a:pPr>
            <a:endParaRPr lang="en-US" sz="2400"/>
          </a:p>
        </p:txBody>
      </p:sp>
      <p:sp>
        <p:nvSpPr>
          <p:cNvPr id="19" name="Rectangle 18"/>
          <p:cNvSpPr/>
          <p:nvPr/>
        </p:nvSpPr>
        <p:spPr>
          <a:xfrm>
            <a:off x="55034" y="6324600"/>
            <a:ext cx="1165436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anchor="ctr"/>
          <a:lstStyle/>
          <a:p>
            <a:pPr algn="ctr">
              <a:defRPr/>
            </a:pPr>
            <a:endParaRPr lang="en-US" sz="2400"/>
          </a:p>
        </p:txBody>
      </p:sp>
      <p:sp>
        <p:nvSpPr>
          <p:cNvPr id="1028" name="Rectangle 2"/>
          <p:cNvSpPr>
            <a:spLocks noGrp="1" noChangeArrowheads="1"/>
          </p:cNvSpPr>
          <p:nvPr>
            <p:ph type="title"/>
          </p:nvPr>
        </p:nvSpPr>
        <p:spPr bwMode="auto">
          <a:xfrm>
            <a:off x="309033" y="143933"/>
            <a:ext cx="11277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79" tIns="38088" rIns="76179" bIns="38088"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44501" y="1058333"/>
            <a:ext cx="11290300" cy="493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76179" tIns="38088" rIns="76179" bIns="380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856133" y="6049434"/>
            <a:ext cx="2844800" cy="207433"/>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cs typeface="+mn-cs"/>
              </a:defRPr>
            </a:lvl1pPr>
          </a:lstStyle>
          <a:p>
            <a:pPr>
              <a:defRPr/>
            </a:pPr>
            <a:fld id="{CABFA251-BA95-4928-817F-1972E173521A}" type="slidenum">
              <a:rPr lang="en-US"/>
              <a:pPr>
                <a:defRPr/>
              </a:pPr>
              <a:t>‹#›</a:t>
            </a:fld>
            <a:endParaRPr lang="en-US"/>
          </a:p>
        </p:txBody>
      </p:sp>
      <p:grpSp>
        <p:nvGrpSpPr>
          <p:cNvPr id="1031" name="Group 15"/>
          <p:cNvGrpSpPr>
            <a:grpSpLocks/>
          </p:cNvGrpSpPr>
          <p:nvPr/>
        </p:nvGrpSpPr>
        <p:grpSpPr bwMode="auto">
          <a:xfrm>
            <a:off x="0" y="6275918"/>
            <a:ext cx="11768667" cy="518583"/>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1033" name="Picture 27" descr="ti_logo_powerpoint_1_line.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903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1878" indent="-251878" algn="l" rtl="0" eaLnBrk="0" fontAlgn="base" hangingPunct="0">
        <a:spcBef>
          <a:spcPts val="884"/>
        </a:spcBef>
        <a:spcAft>
          <a:spcPct val="0"/>
        </a:spcAft>
        <a:buChar char="•"/>
        <a:defRPr sz="2267">
          <a:solidFill>
            <a:schemeClr val="tx1"/>
          </a:solidFill>
          <a:latin typeface="+mn-lt"/>
          <a:ea typeface="+mn-ea"/>
          <a:cs typeface="+mn-cs"/>
        </a:defRPr>
      </a:lvl1pPr>
      <a:lvl2pPr marL="637101" indent="-258227" algn="l" rtl="0" eaLnBrk="0" fontAlgn="base" hangingPunct="0">
        <a:spcBef>
          <a:spcPct val="20000"/>
        </a:spcBef>
        <a:spcAft>
          <a:spcPct val="0"/>
        </a:spcAft>
        <a:buChar char="–"/>
        <a:defRPr>
          <a:solidFill>
            <a:schemeClr val="tx1"/>
          </a:solidFill>
          <a:latin typeface="+mn-lt"/>
        </a:defRPr>
      </a:lvl2pPr>
      <a:lvl3pPr marL="948243" indent="-182029" algn="l" rtl="0" eaLnBrk="0" fontAlgn="base" hangingPunct="0">
        <a:spcBef>
          <a:spcPct val="15000"/>
        </a:spcBef>
        <a:spcAft>
          <a:spcPct val="0"/>
        </a:spcAft>
        <a:buChar char="•"/>
        <a:defRPr sz="2000">
          <a:solidFill>
            <a:schemeClr val="tx1"/>
          </a:solidFill>
          <a:latin typeface="+mn-lt"/>
        </a:defRPr>
      </a:lvl3pPr>
      <a:lvl4pPr marL="1333467" indent="-258227" algn="l" rtl="0" eaLnBrk="0" fontAlgn="base" hangingPunct="0">
        <a:spcBef>
          <a:spcPct val="5000"/>
        </a:spcBef>
        <a:spcAft>
          <a:spcPct val="0"/>
        </a:spcAft>
        <a:buChar char="–"/>
        <a:defRPr sz="2000">
          <a:solidFill>
            <a:schemeClr val="tx1"/>
          </a:solidFill>
          <a:latin typeface="+mn-lt"/>
        </a:defRPr>
      </a:lvl4pPr>
      <a:lvl5pPr marL="1653076" indent="-190495" algn="l" rtl="0" eaLnBrk="0" fontAlgn="base" hangingPunct="0">
        <a:spcBef>
          <a:spcPct val="0"/>
        </a:spcBef>
        <a:spcAft>
          <a:spcPct val="0"/>
        </a:spcAft>
        <a:buChar char="»"/>
        <a:defRPr sz="2000">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hyperlink" Target="LINK%20DOES%20NOT%20EXIST%20YET" TargetMode="External"/><Relationship Id="rId4" Type="http://schemas.openxmlformats.org/officeDocument/2006/relationships/image" Target="../media/image18.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Dartfish%20Checklist/TPS543B20_TPS543C20A_TPS543C20_Calculator_Checklist.xlsx" TargetMode="External"/><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slide" Target="slide28.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1.xml"/><Relationship Id="rId18" Type="http://schemas.openxmlformats.org/officeDocument/2006/relationships/slide" Target="slide49.xml"/><Relationship Id="rId3" Type="http://schemas.openxmlformats.org/officeDocument/2006/relationships/image" Target="../media/image6.png"/><Relationship Id="rId21" Type="http://schemas.openxmlformats.org/officeDocument/2006/relationships/slide" Target="slide40.xml"/><Relationship Id="rId7" Type="http://schemas.openxmlformats.org/officeDocument/2006/relationships/slide" Target="slide41.xml"/><Relationship Id="rId12" Type="http://schemas.openxmlformats.org/officeDocument/2006/relationships/slide" Target="slide16.xml"/><Relationship Id="rId17" Type="http://schemas.openxmlformats.org/officeDocument/2006/relationships/slide" Target="slide55.xml"/><Relationship Id="rId2" Type="http://schemas.openxmlformats.org/officeDocument/2006/relationships/image" Target="../media/image38.png"/><Relationship Id="rId16" Type="http://schemas.openxmlformats.org/officeDocument/2006/relationships/slide" Target="slide54.xml"/><Relationship Id="rId20" Type="http://schemas.openxmlformats.org/officeDocument/2006/relationships/slide" Target="slide53.xml"/><Relationship Id="rId1" Type="http://schemas.openxmlformats.org/officeDocument/2006/relationships/slideLayout" Target="../slideLayouts/slideLayout20.xml"/><Relationship Id="rId6" Type="http://schemas.openxmlformats.org/officeDocument/2006/relationships/slide" Target="slide42.xml"/><Relationship Id="rId11" Type="http://schemas.openxmlformats.org/officeDocument/2006/relationships/slide" Target="slide39.xml"/><Relationship Id="rId5" Type="http://schemas.openxmlformats.org/officeDocument/2006/relationships/image" Target="../media/image8.png"/><Relationship Id="rId15" Type="http://schemas.openxmlformats.org/officeDocument/2006/relationships/slide" Target="slide50.xml"/><Relationship Id="rId10" Type="http://schemas.openxmlformats.org/officeDocument/2006/relationships/slide" Target="slide38.xml"/><Relationship Id="rId19" Type="http://schemas.openxmlformats.org/officeDocument/2006/relationships/slide" Target="slide48.xml"/><Relationship Id="rId4" Type="http://schemas.openxmlformats.org/officeDocument/2006/relationships/image" Target="../media/image7.png"/><Relationship Id="rId9" Type="http://schemas.openxmlformats.org/officeDocument/2006/relationships/slide" Target="slide36.xml"/><Relationship Id="rId14" Type="http://schemas.openxmlformats.org/officeDocument/2006/relationships/slide" Target="slide56.xml"/><Relationship Id="rId22" Type="http://schemas.openxmlformats.org/officeDocument/2006/relationships/slide" Target="slide47.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slide" Target="slide43.xml"/><Relationship Id="rId4" Type="http://schemas.openxmlformats.org/officeDocument/2006/relationships/image" Target="../media/image39.png"/><Relationship Id="rId9"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oleObject" Target="../embeddings/oleObject2.bin"/><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slide" Target="slide19.xml"/><Relationship Id="rId3" Type="http://schemas.openxmlformats.org/officeDocument/2006/relationships/image" Target="../media/image6.png"/><Relationship Id="rId21" Type="http://schemas.openxmlformats.org/officeDocument/2006/relationships/slide" Target="slide9.xml"/><Relationship Id="rId7" Type="http://schemas.openxmlformats.org/officeDocument/2006/relationships/slide" Target="slide6.xml"/><Relationship Id="rId12" Type="http://schemas.openxmlformats.org/officeDocument/2006/relationships/slide" Target="slide24.xml"/><Relationship Id="rId17" Type="http://schemas.openxmlformats.org/officeDocument/2006/relationships/slide" Target="slide13.xml"/><Relationship Id="rId2" Type="http://schemas.openxmlformats.org/officeDocument/2006/relationships/image" Target="../media/image5.png"/><Relationship Id="rId16" Type="http://schemas.openxmlformats.org/officeDocument/2006/relationships/slide" Target="slide17.xml"/><Relationship Id="rId20" Type="http://schemas.openxmlformats.org/officeDocument/2006/relationships/slide" Target="slide8.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slide" Target="slide15.xml"/><Relationship Id="rId5" Type="http://schemas.openxmlformats.org/officeDocument/2006/relationships/image" Target="../media/image8.png"/><Relationship Id="rId15" Type="http://schemas.openxmlformats.org/officeDocument/2006/relationships/slide" Target="slide26.xml"/><Relationship Id="rId23" Type="http://schemas.openxmlformats.org/officeDocument/2006/relationships/slide" Target="slide7.xml"/><Relationship Id="rId10" Type="http://schemas.openxmlformats.org/officeDocument/2006/relationships/slide" Target="slide11.xml"/><Relationship Id="rId19" Type="http://schemas.openxmlformats.org/officeDocument/2006/relationships/slide" Target="slide16.xml"/><Relationship Id="rId4" Type="http://schemas.openxmlformats.org/officeDocument/2006/relationships/image" Target="../media/image7.png"/><Relationship Id="rId9" Type="http://schemas.openxmlformats.org/officeDocument/2006/relationships/slide" Target="slide10.xml"/><Relationship Id="rId14" Type="http://schemas.openxmlformats.org/officeDocument/2006/relationships/slide" Target="slide27.xml"/><Relationship Id="rId22"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35.xml"/><Relationship Id="rId2"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slide" Target="slide45.xml"/><Relationship Id="rId5" Type="http://schemas.openxmlformats.org/officeDocument/2006/relationships/image" Target="../media/image45.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slide" Target="slide46.xml"/><Relationship Id="rId5" Type="http://schemas.openxmlformats.org/officeDocument/2006/relationships/image" Target="../media/image45.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45.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8.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slide" Target="slide35.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8.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000" dirty="0"/>
              <a:t>TPS543C20 TPS543C20A TPS543B20 </a:t>
            </a:r>
            <a:r>
              <a:rPr lang="en-US" sz="3700" dirty="0"/>
              <a:t>Schematic &amp; Layout Checklist</a:t>
            </a:r>
          </a:p>
        </p:txBody>
      </p:sp>
      <p:sp>
        <p:nvSpPr>
          <p:cNvPr id="8" name="Subtitle 7"/>
          <p:cNvSpPr>
            <a:spLocks noGrp="1"/>
          </p:cNvSpPr>
          <p:nvPr>
            <p:ph type="subTitle" idx="1"/>
          </p:nvPr>
        </p:nvSpPr>
        <p:spPr/>
        <p:txBody>
          <a:bodyPr/>
          <a:lstStyle/>
          <a:p>
            <a:r>
              <a:rPr lang="en-US" dirty="0"/>
              <a:t>Texas Instruments</a:t>
            </a:r>
          </a:p>
          <a:p>
            <a:r>
              <a:rPr lang="en-US" dirty="0"/>
              <a:t>BSR-MV HC</a:t>
            </a:r>
          </a:p>
          <a:p>
            <a:r>
              <a:rPr lang="en-US" dirty="0"/>
              <a:t>May 2021</a:t>
            </a:r>
          </a:p>
        </p:txBody>
      </p:sp>
      <p:sp>
        <p:nvSpPr>
          <p:cNvPr id="4" name="Slide Number Placeholder 3"/>
          <p:cNvSpPr>
            <a:spLocks noGrp="1"/>
          </p:cNvSpPr>
          <p:nvPr>
            <p:ph type="sldNum" sz="quarter" idx="10"/>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1339349B-9F94-488B-AA85-C1742D039415}" type="slidenum">
              <a:rPr kumimoji="0" lang="en-US" sz="933" b="0" i="0" u="none" strike="noStrike" kern="1200" cap="none" spc="0" normalizeH="0" baseline="0" noProof="0">
                <a:ln>
                  <a:noFill/>
                </a:ln>
                <a:solidFill>
                  <a:srgbClr val="000000"/>
                </a:solidFill>
                <a:effectLst/>
                <a:uLnTx/>
                <a:uFillTx/>
                <a:latin typeface="Arial" charset="0"/>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1</a:t>
            </a:fld>
            <a:endParaRPr kumimoji="0" lang="en-US" sz="933"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540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2D6AF9-B66D-43B4-81DE-DD4F11096A50}"/>
              </a:ext>
            </a:extLst>
          </p:cNvPr>
          <p:cNvPicPr>
            <a:picLocks noChangeAspect="1"/>
          </p:cNvPicPr>
          <p:nvPr/>
        </p:nvPicPr>
        <p:blipFill>
          <a:blip r:embed="rId2"/>
          <a:stretch>
            <a:fillRect/>
          </a:stretch>
        </p:blipFill>
        <p:spPr>
          <a:xfrm>
            <a:off x="3005137" y="782955"/>
            <a:ext cx="6181725" cy="3895725"/>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PGD</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10</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188591043"/>
              </p:ext>
            </p:extLst>
          </p:nvPr>
        </p:nvGraphicFramePr>
        <p:xfrm>
          <a:off x="1220324" y="4959915"/>
          <a:ext cx="9455017" cy="74048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Have a </a:t>
                      </a:r>
                      <a:r>
                        <a:rPr lang="en-US" sz="1300" b="1" dirty="0">
                          <a:latin typeface="Segoe UI Light" panose="020B0502040204020203" pitchFamily="34" charset="0"/>
                          <a:cs typeface="Segoe UI Light" panose="020B0502040204020203" pitchFamily="34" charset="0"/>
                        </a:rPr>
                        <a:t>100k</a:t>
                      </a:r>
                      <a:r>
                        <a:rPr lang="en-US" sz="1300" dirty="0">
                          <a:latin typeface="Segoe UI Light" panose="020B0502040204020203" pitchFamily="34" charset="0"/>
                          <a:cs typeface="Segoe UI Light" panose="020B0502040204020203" pitchFamily="34" charset="0"/>
                        </a:rPr>
                        <a:t> resistor connected between the pin to BP</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3667760"/>
            <a:ext cx="1747520" cy="1676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14BF2F23-4791-4A77-AB55-FFC90A12719A}"/>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9" name="Picture 8">
            <a:extLst>
              <a:ext uri="{FF2B5EF4-FFF2-40B4-BE49-F238E27FC236}">
                <a16:creationId xmlns:a16="http://schemas.microsoft.com/office/drawing/2014/main" id="{E32B142C-9F20-4A4E-AC14-387D24A64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A3D26974-1D79-44A0-981B-8205BE9BB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A1A87833-1739-4A9C-8067-4634BE7EF1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402947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269C5A-2CA8-4239-A18E-ED0953C5B3E3}"/>
              </a:ext>
            </a:extLst>
          </p:cNvPr>
          <p:cNvPicPr>
            <a:picLocks noChangeAspect="1"/>
          </p:cNvPicPr>
          <p:nvPr/>
        </p:nvPicPr>
        <p:blipFill>
          <a:blip r:embed="rId2"/>
          <a:stretch>
            <a:fillRect/>
          </a:stretch>
        </p:blipFill>
        <p:spPr>
          <a:xfrm>
            <a:off x="737975" y="1084580"/>
            <a:ext cx="5356487" cy="3375660"/>
          </a:xfrm>
          <a:prstGeom prst="rect">
            <a:avLst/>
          </a:prstGeom>
        </p:spPr>
      </p:pic>
      <p:pic>
        <p:nvPicPr>
          <p:cNvPr id="7" name="Picture 6">
            <a:extLst>
              <a:ext uri="{FF2B5EF4-FFF2-40B4-BE49-F238E27FC236}">
                <a16:creationId xmlns:a16="http://schemas.microsoft.com/office/drawing/2014/main" id="{3A85C23A-B403-4835-8C26-4953F7B43AD1}"/>
              </a:ext>
            </a:extLst>
          </p:cNvPr>
          <p:cNvPicPr>
            <a:picLocks noChangeAspect="1"/>
          </p:cNvPicPr>
          <p:nvPr/>
        </p:nvPicPr>
        <p:blipFill>
          <a:blip r:embed="rId3"/>
          <a:stretch>
            <a:fillRect/>
          </a:stretch>
        </p:blipFill>
        <p:spPr>
          <a:xfrm>
            <a:off x="6265333" y="877570"/>
            <a:ext cx="5181600" cy="3105150"/>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VSEL</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11</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2140506168"/>
              </p:ext>
            </p:extLst>
          </p:nvPr>
        </p:nvGraphicFramePr>
        <p:xfrm>
          <a:off x="1220324" y="5002107"/>
          <a:ext cx="9455017" cy="103632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VSEL is used to program the initial boot voltage value between 0.6V and 1.1V, based on the value of the resistor connected between VSEL and AGND.  The table lists the different voltage options, and the corresponding resistor values.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1976120"/>
            <a:ext cx="1818640" cy="3368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93B5264-9847-4EE1-B4A8-E78744F751FE}"/>
              </a:ext>
            </a:extLst>
          </p:cNvPr>
          <p:cNvCxnSpPr>
            <a:cxnSpLocks/>
          </p:cNvCxnSpPr>
          <p:nvPr/>
        </p:nvCxnSpPr>
        <p:spPr>
          <a:xfrm flipV="1">
            <a:off x="2082800" y="2804161"/>
            <a:ext cx="5374640" cy="2539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4" action="ppaction://hlinksldjump"/>
            <a:extLst>
              <a:ext uri="{FF2B5EF4-FFF2-40B4-BE49-F238E27FC236}">
                <a16:creationId xmlns:a16="http://schemas.microsoft.com/office/drawing/2014/main" id="{09986AB2-B24B-4FD3-B3A2-B03B9B62E8D2}"/>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2" name="Picture 11">
            <a:extLst>
              <a:ext uri="{FF2B5EF4-FFF2-40B4-BE49-F238E27FC236}">
                <a16:creationId xmlns:a16="http://schemas.microsoft.com/office/drawing/2014/main" id="{7FC17A68-0F79-43A2-A716-D2FD50551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3" name="Picture 12">
            <a:extLst>
              <a:ext uri="{FF2B5EF4-FFF2-40B4-BE49-F238E27FC236}">
                <a16:creationId xmlns:a16="http://schemas.microsoft.com/office/drawing/2014/main" id="{48DBF0F6-5751-4ADB-AFFA-7680D04075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82C271DE-2D22-4601-A7B5-78D0CCF980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43243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2AFB85-02F7-4404-9AB7-48665EFF3BAD}"/>
              </a:ext>
            </a:extLst>
          </p:cNvPr>
          <p:cNvPicPr>
            <a:picLocks noChangeAspect="1"/>
          </p:cNvPicPr>
          <p:nvPr/>
        </p:nvPicPr>
        <p:blipFill>
          <a:blip r:embed="rId2"/>
          <a:stretch>
            <a:fillRect/>
          </a:stretch>
        </p:blipFill>
        <p:spPr>
          <a:xfrm>
            <a:off x="155498" y="1349561"/>
            <a:ext cx="4747887" cy="2992120"/>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SS</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12</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1747853263"/>
              </p:ext>
            </p:extLst>
          </p:nvPr>
        </p:nvGraphicFramePr>
        <p:xfrm>
          <a:off x="1220324" y="4453873"/>
          <a:ext cx="9455017" cy="175260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If using the default soft-start time, add a placeholder for a resistor between SS pin to ground. </a:t>
                      </a:r>
                    </a:p>
                    <a:p>
                      <a:pPr algn="l"/>
                      <a:r>
                        <a:rPr lang="en-US" sz="1300" dirty="0">
                          <a:latin typeface="Segoe UI Light" panose="020B0502040204020203" pitchFamily="34" charset="0"/>
                          <a:cs typeface="Segoe UI Light" panose="020B0502040204020203" pitchFamily="34" charset="0"/>
                        </a:rPr>
                        <a:t>If the inrush current is high and you want to add a soft-start time, shorting it to ground will not allow for necessary design changes later on.</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20440">
                <a:tc>
                  <a:txBody>
                    <a:bodyPr/>
                    <a:lstStyle/>
                    <a:p>
                      <a:pPr algn="l"/>
                      <a:r>
                        <a:rPr lang="en-US" sz="1300" dirty="0">
                          <a:latin typeface="Segoe UI Light" panose="020B0502040204020203" pitchFamily="34" charset="0"/>
                          <a:cs typeface="Segoe UI Light" panose="020B0502040204020203" pitchFamily="34" charset="0"/>
                        </a:rPr>
                        <a:t>Otherwise, use the table to determine the resistor value required for the chosen soft start time.</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229482941"/>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2681588"/>
            <a:ext cx="1280160" cy="2662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D80CBAC-B644-4BBD-A9F0-7FFA3F3CBDC7}"/>
              </a:ext>
            </a:extLst>
          </p:cNvPr>
          <p:cNvPicPr>
            <a:picLocks noChangeAspect="1"/>
          </p:cNvPicPr>
          <p:nvPr/>
        </p:nvPicPr>
        <p:blipFill>
          <a:blip r:embed="rId3"/>
          <a:stretch>
            <a:fillRect/>
          </a:stretch>
        </p:blipFill>
        <p:spPr>
          <a:xfrm>
            <a:off x="4903385" y="1133687"/>
            <a:ext cx="7288615" cy="3095802"/>
          </a:xfrm>
          <a:prstGeom prst="rect">
            <a:avLst/>
          </a:prstGeom>
        </p:spPr>
      </p:pic>
      <p:cxnSp>
        <p:nvCxnSpPr>
          <p:cNvPr id="10" name="Straight Arrow Connector 9">
            <a:extLst>
              <a:ext uri="{FF2B5EF4-FFF2-40B4-BE49-F238E27FC236}">
                <a16:creationId xmlns:a16="http://schemas.microsoft.com/office/drawing/2014/main" id="{F93B5264-9847-4EE1-B4A8-E78744F751FE}"/>
              </a:ext>
            </a:extLst>
          </p:cNvPr>
          <p:cNvCxnSpPr>
            <a:cxnSpLocks/>
          </p:cNvCxnSpPr>
          <p:nvPr/>
        </p:nvCxnSpPr>
        <p:spPr>
          <a:xfrm flipV="1">
            <a:off x="7457440" y="4229489"/>
            <a:ext cx="325120" cy="1585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4" action="ppaction://hlinksldjump"/>
            <a:extLst>
              <a:ext uri="{FF2B5EF4-FFF2-40B4-BE49-F238E27FC236}">
                <a16:creationId xmlns:a16="http://schemas.microsoft.com/office/drawing/2014/main" id="{ABADB4B6-A020-4962-BEB8-94F5134E17D4}"/>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3" name="Picture 12">
            <a:extLst>
              <a:ext uri="{FF2B5EF4-FFF2-40B4-BE49-F238E27FC236}">
                <a16:creationId xmlns:a16="http://schemas.microsoft.com/office/drawing/2014/main" id="{978D9A1E-6A33-49BB-847E-160AF62CA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4" name="Picture 13">
            <a:extLst>
              <a:ext uri="{FF2B5EF4-FFF2-40B4-BE49-F238E27FC236}">
                <a16:creationId xmlns:a16="http://schemas.microsoft.com/office/drawing/2014/main" id="{F167F04A-6D56-4CE2-9C44-EA971A3571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5" name="Picture 14">
            <a:extLst>
              <a:ext uri="{FF2B5EF4-FFF2-40B4-BE49-F238E27FC236}">
                <a16:creationId xmlns:a16="http://schemas.microsoft.com/office/drawing/2014/main" id="{D8FAD759-85D1-4353-9B0E-CECCFA2086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14052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442AC-EAAB-4249-B40D-8421FA56FD92}"/>
              </a:ext>
            </a:extLst>
          </p:cNvPr>
          <p:cNvPicPr>
            <a:picLocks noChangeAspect="1"/>
          </p:cNvPicPr>
          <p:nvPr/>
        </p:nvPicPr>
        <p:blipFill>
          <a:blip r:embed="rId3"/>
          <a:stretch>
            <a:fillRect/>
          </a:stretch>
        </p:blipFill>
        <p:spPr>
          <a:xfrm>
            <a:off x="6545434" y="689094"/>
            <a:ext cx="4620406" cy="3224129"/>
          </a:xfrm>
          <a:prstGeom prst="rect">
            <a:avLst/>
          </a:prstGeom>
        </p:spPr>
      </p:pic>
      <p:pic>
        <p:nvPicPr>
          <p:cNvPr id="8" name="Picture 7">
            <a:extLst>
              <a:ext uri="{FF2B5EF4-FFF2-40B4-BE49-F238E27FC236}">
                <a16:creationId xmlns:a16="http://schemas.microsoft.com/office/drawing/2014/main" id="{F99D7022-424F-4D85-AA5F-4596AE84698F}"/>
              </a:ext>
            </a:extLst>
          </p:cNvPr>
          <p:cNvPicPr>
            <a:picLocks noChangeAspect="1"/>
          </p:cNvPicPr>
          <p:nvPr/>
        </p:nvPicPr>
        <p:blipFill>
          <a:blip r:embed="rId4"/>
          <a:stretch>
            <a:fillRect/>
          </a:stretch>
        </p:blipFill>
        <p:spPr>
          <a:xfrm>
            <a:off x="1103748" y="1712781"/>
            <a:ext cx="3799637" cy="1752600"/>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RAMP</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13</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3521810178"/>
              </p:ext>
            </p:extLst>
          </p:nvPr>
        </p:nvGraphicFramePr>
        <p:xfrm>
          <a:off x="1220324" y="4554472"/>
          <a:ext cx="9455017" cy="195072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The RAMP resistor sets the internal ramp capacitor, which in turn sets the internal ramp amplitude for the control loop. A higher ramp resistor will select a higher ramp capacitance and increase the bandwidth of the converter. </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20440">
                <a:tc>
                  <a:txBody>
                    <a:bodyPr/>
                    <a:lstStyle/>
                    <a:p>
                      <a:pPr marL="0" marR="0" lvl="0" indent="0" algn="l" defTabSz="1015695"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Determine which ramp capacitor to use by using the </a:t>
                      </a:r>
                      <a:r>
                        <a:rPr lang="en-US" sz="1300" dirty="0">
                          <a:latin typeface="Segoe UI Light" panose="020B0502040204020203" pitchFamily="34" charset="0"/>
                          <a:cs typeface="Segoe UI Light" panose="020B0502040204020203" pitchFamily="34" charset="0"/>
                          <a:hlinkClick r:id="rId5" action="ppaction://hlinkfile"/>
                        </a:rPr>
                        <a:t>Excel Design Calculator Tool</a:t>
                      </a:r>
                      <a:r>
                        <a:rPr lang="en-US" sz="1300" dirty="0">
                          <a:latin typeface="Segoe UI Light" panose="020B0502040204020203" pitchFamily="34" charset="0"/>
                          <a:cs typeface="Segoe UI Light" panose="020B0502040204020203" pitchFamily="34" charset="0"/>
                        </a:rPr>
                        <a:t> or WEBENCH. Consult WEBENCH for evaluating the impact of RAMP selection on phase margin and loop stability. The table to the right shows which resistor to select for a given ramp capacitor.</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228535531"/>
                  </a:ext>
                </a:extLst>
              </a:tr>
            </a:tbl>
          </a:graphicData>
        </a:graphic>
      </p:graphicFrame>
      <p:cxnSp>
        <p:nvCxnSpPr>
          <p:cNvPr id="10" name="Straight Arrow Connector 9">
            <a:extLst>
              <a:ext uri="{FF2B5EF4-FFF2-40B4-BE49-F238E27FC236}">
                <a16:creationId xmlns:a16="http://schemas.microsoft.com/office/drawing/2014/main" id="{F93B5264-9847-4EE1-B4A8-E78744F751FE}"/>
              </a:ext>
            </a:extLst>
          </p:cNvPr>
          <p:cNvCxnSpPr>
            <a:cxnSpLocks/>
          </p:cNvCxnSpPr>
          <p:nvPr/>
        </p:nvCxnSpPr>
        <p:spPr>
          <a:xfrm flipV="1">
            <a:off x="3604369" y="3759200"/>
            <a:ext cx="4371231" cy="23939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2357EC-6A6D-466A-9927-64353FD96471}"/>
              </a:ext>
            </a:extLst>
          </p:cNvPr>
          <p:cNvSpPr/>
          <p:nvPr/>
        </p:nvSpPr>
        <p:spPr>
          <a:xfrm>
            <a:off x="3048000" y="2913062"/>
            <a:ext cx="1855385" cy="927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67CA75-26CD-40AF-AC37-586E47BCFA83}"/>
              </a:ext>
            </a:extLst>
          </p:cNvPr>
          <p:cNvSpPr/>
          <p:nvPr/>
        </p:nvSpPr>
        <p:spPr>
          <a:xfrm>
            <a:off x="924662" y="2217879"/>
            <a:ext cx="2438298" cy="1247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1920240" y="2167487"/>
            <a:ext cx="2153920" cy="27804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A2D955D8-6EF4-4717-B201-E1E35D663CDC}"/>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4" name="Picture 13">
            <a:extLst>
              <a:ext uri="{FF2B5EF4-FFF2-40B4-BE49-F238E27FC236}">
                <a16:creationId xmlns:a16="http://schemas.microsoft.com/office/drawing/2014/main" id="{0045504D-A524-4BE7-AD2E-2BB1AA1342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5" name="Picture 14">
            <a:extLst>
              <a:ext uri="{FF2B5EF4-FFF2-40B4-BE49-F238E27FC236}">
                <a16:creationId xmlns:a16="http://schemas.microsoft.com/office/drawing/2014/main" id="{15162174-C67D-4D62-9750-1D34599CEA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6" name="Picture 15">
            <a:extLst>
              <a:ext uri="{FF2B5EF4-FFF2-40B4-BE49-F238E27FC236}">
                <a16:creationId xmlns:a16="http://schemas.microsoft.com/office/drawing/2014/main" id="{D3007D96-E1E8-4D00-AA8A-A3211D3DCD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05908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189C67-404E-41BC-889F-24A558C9CF51}"/>
              </a:ext>
            </a:extLst>
          </p:cNvPr>
          <p:cNvPicPr>
            <a:picLocks noChangeAspect="1"/>
          </p:cNvPicPr>
          <p:nvPr/>
        </p:nvPicPr>
        <p:blipFill>
          <a:blip r:embed="rId2"/>
          <a:stretch>
            <a:fillRect/>
          </a:stretch>
        </p:blipFill>
        <p:spPr>
          <a:xfrm>
            <a:off x="3005137" y="782955"/>
            <a:ext cx="6181725" cy="3895725"/>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EN</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14</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2385350529"/>
              </p:ext>
            </p:extLst>
          </p:nvPr>
        </p:nvGraphicFramePr>
        <p:xfrm>
          <a:off x="1220324" y="4959915"/>
          <a:ext cx="9455017" cy="12344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The recommended max voltage on the EN pin is </a:t>
                      </a:r>
                      <a:r>
                        <a:rPr lang="en-US" sz="1300" b="1" dirty="0">
                          <a:latin typeface="Segoe UI Light" panose="020B0502040204020203" pitchFamily="34" charset="0"/>
                          <a:cs typeface="Segoe UI Light" panose="020B0502040204020203" pitchFamily="34" charset="0"/>
                        </a:rPr>
                        <a:t>5.5V</a:t>
                      </a:r>
                      <a:r>
                        <a:rPr lang="en-US" sz="1300" dirty="0">
                          <a:latin typeface="Segoe UI Light" panose="020B0502040204020203" pitchFamily="34" charset="0"/>
                          <a:cs typeface="Segoe UI Light" panose="020B0502040204020203" pitchFamily="34" charset="0"/>
                        </a:rPr>
                        <a:t>. It cannot be connected to PVIN directly (unless PVIN max is below 5.5V)</a:t>
                      </a:r>
                    </a:p>
                    <a:p>
                      <a:pPr algn="l"/>
                      <a:r>
                        <a:rPr lang="en-US" sz="1300" dirty="0">
                          <a:latin typeface="Segoe UI Light" panose="020B0502040204020203" pitchFamily="34" charset="0"/>
                          <a:cs typeface="Segoe UI Light" panose="020B0502040204020203" pitchFamily="34" charset="0"/>
                        </a:rPr>
                        <a:t>R6 and R11 are placeholders in the event that a resistor divider is used to set the EN voltage.</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1971040"/>
            <a:ext cx="2479040" cy="33731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a:extLst>
              <a:ext uri="{FF2B5EF4-FFF2-40B4-BE49-F238E27FC236}">
                <a16:creationId xmlns:a16="http://schemas.microsoft.com/office/drawing/2014/main" id="{08B5CB68-D451-4350-83AB-46C4BB0AFD3E}"/>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9" name="Picture 8">
            <a:extLst>
              <a:ext uri="{FF2B5EF4-FFF2-40B4-BE49-F238E27FC236}">
                <a16:creationId xmlns:a16="http://schemas.microsoft.com/office/drawing/2014/main" id="{F9C3AA36-3085-4A6B-9B08-DC56FC03D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EEC129E8-9F9D-4F76-93DD-2CD1758B79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0C93C856-F729-44FB-9EE5-2D9C1CE871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363069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C23A41-0B67-4C6D-BA0D-B42CFEF749AD}"/>
              </a:ext>
            </a:extLst>
          </p:cNvPr>
          <p:cNvPicPr>
            <a:picLocks noChangeAspect="1"/>
          </p:cNvPicPr>
          <p:nvPr/>
        </p:nvPicPr>
        <p:blipFill>
          <a:blip r:embed="rId2"/>
          <a:stretch>
            <a:fillRect/>
          </a:stretch>
        </p:blipFill>
        <p:spPr>
          <a:xfrm>
            <a:off x="3005137" y="782955"/>
            <a:ext cx="6181725" cy="3895725"/>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ILIM</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15</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329662259"/>
              </p:ext>
            </p:extLst>
          </p:nvPr>
        </p:nvGraphicFramePr>
        <p:xfrm>
          <a:off x="1220324" y="4959915"/>
          <a:ext cx="9455017" cy="83820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322085">
                <a:tc>
                  <a:txBody>
                    <a:bodyPr/>
                    <a:lstStyle/>
                    <a:p>
                      <a:pPr algn="l"/>
                      <a:r>
                        <a:rPr lang="en-US" sz="1300" dirty="0">
                          <a:latin typeface="Segoe UI Light" panose="020B0502040204020203" pitchFamily="34" charset="0"/>
                          <a:cs typeface="Segoe UI Light" panose="020B0502040204020203" pitchFamily="34" charset="0"/>
                        </a:rPr>
                        <a:t>The current limit is set by a resistor connected between ILIM and GND.</a:t>
                      </a:r>
                    </a:p>
                    <a:p>
                      <a:pPr algn="l"/>
                      <a:r>
                        <a:rPr lang="en-US" sz="1300" dirty="0">
                          <a:latin typeface="Segoe UI Light" panose="020B0502040204020203" pitchFamily="34" charset="0"/>
                          <a:cs typeface="Segoe UI Light" panose="020B0502040204020203" pitchFamily="34" charset="0"/>
                        </a:rPr>
                        <a:t>Refer to </a:t>
                      </a:r>
                      <a:r>
                        <a:rPr lang="en-US" sz="1300" dirty="0">
                          <a:latin typeface="Segoe UI Light" panose="020B0502040204020203" pitchFamily="34" charset="0"/>
                          <a:cs typeface="Segoe UI Light" panose="020B0502040204020203" pitchFamily="34" charset="0"/>
                          <a:hlinkClick r:id="rId3" action="ppaction://hlinkfile"/>
                        </a:rPr>
                        <a:t>this Excel calculator </a:t>
                      </a:r>
                      <a:r>
                        <a:rPr lang="en-US" sz="1300" dirty="0">
                          <a:latin typeface="Segoe UI Light" panose="020B0502040204020203" pitchFamily="34" charset="0"/>
                          <a:cs typeface="Segoe UI Light" panose="020B0502040204020203" pitchFamily="34" charset="0"/>
                        </a:rPr>
                        <a:t>to determine the proper value for this resistor.</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1818640"/>
            <a:ext cx="4917440" cy="3525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4" action="ppaction://hlinksldjump"/>
            <a:extLst>
              <a:ext uri="{FF2B5EF4-FFF2-40B4-BE49-F238E27FC236}">
                <a16:creationId xmlns:a16="http://schemas.microsoft.com/office/drawing/2014/main" id="{0C47A713-51F2-4F8A-A04D-8B145A07C027}"/>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9" name="Picture 8">
            <a:extLst>
              <a:ext uri="{FF2B5EF4-FFF2-40B4-BE49-F238E27FC236}">
                <a16:creationId xmlns:a16="http://schemas.microsoft.com/office/drawing/2014/main" id="{4D0195A4-6178-45D8-95DF-C5A7C6427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DDB84B29-EEE4-4C14-A0F0-8BC9B7BF75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C629223F-6E10-4E24-B939-EFE4E62CDB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34780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C29A49-E9F4-4449-964C-4B79586A291D}"/>
              </a:ext>
            </a:extLst>
          </p:cNvPr>
          <p:cNvPicPr>
            <a:picLocks noChangeAspect="1"/>
          </p:cNvPicPr>
          <p:nvPr/>
        </p:nvPicPr>
        <p:blipFill>
          <a:blip r:embed="rId2"/>
          <a:stretch>
            <a:fillRect/>
          </a:stretch>
        </p:blipFill>
        <p:spPr>
          <a:xfrm>
            <a:off x="4171896" y="1035288"/>
            <a:ext cx="3551872" cy="3257768"/>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BP</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16</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4150843488"/>
              </p:ext>
            </p:extLst>
          </p:nvPr>
        </p:nvGraphicFramePr>
        <p:xfrm>
          <a:off x="1220324" y="4959915"/>
          <a:ext cx="9455017" cy="103632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0">
                <a:tc>
                  <a:txBody>
                    <a:bodyPr/>
                    <a:lstStyle/>
                    <a:p>
                      <a:pPr algn="l"/>
                      <a:r>
                        <a:rPr lang="en-US" sz="1300" dirty="0">
                          <a:latin typeface="Segoe UI Light" panose="020B0502040204020203" pitchFamily="34" charset="0"/>
                          <a:cs typeface="Segoe UI Light" panose="020B0502040204020203" pitchFamily="34" charset="0"/>
                        </a:rPr>
                        <a:t>This pin requires a </a:t>
                      </a:r>
                      <a:r>
                        <a:rPr lang="en-US" sz="1300" b="1" dirty="0">
                          <a:latin typeface="Segoe UI Light" panose="020B0502040204020203" pitchFamily="34" charset="0"/>
                          <a:cs typeface="Segoe UI Light" panose="020B0502040204020203" pitchFamily="34" charset="0"/>
                        </a:rPr>
                        <a:t>minimum 2.2µF, 16V, X5R capacitor </a:t>
                      </a:r>
                      <a:r>
                        <a:rPr lang="en-US" sz="1300" dirty="0">
                          <a:latin typeface="Segoe UI Light" panose="020B0502040204020203" pitchFamily="34" charset="0"/>
                          <a:cs typeface="Segoe UI Light" panose="020B0502040204020203" pitchFamily="34" charset="0"/>
                        </a:rPr>
                        <a:t>connected to GND.</a:t>
                      </a:r>
                    </a:p>
                    <a:p>
                      <a:pPr algn="l"/>
                      <a:r>
                        <a:rPr lang="en-US" sz="1300" dirty="0">
                          <a:latin typeface="Segoe UI Light" panose="020B0502040204020203" pitchFamily="34" charset="0"/>
                          <a:cs typeface="Segoe UI Light" panose="020B0502040204020203" pitchFamily="34" charset="0"/>
                        </a:rPr>
                        <a:t>Do </a:t>
                      </a:r>
                      <a:r>
                        <a:rPr lang="en-US" sz="1300" b="1" dirty="0">
                          <a:latin typeface="Segoe UI Light" panose="020B0502040204020203" pitchFamily="34" charset="0"/>
                          <a:cs typeface="Segoe UI Light" panose="020B0502040204020203" pitchFamily="34" charset="0"/>
                        </a:rPr>
                        <a:t>not</a:t>
                      </a:r>
                      <a:r>
                        <a:rPr lang="en-US" sz="1300" dirty="0">
                          <a:latin typeface="Segoe UI Light" panose="020B0502040204020203" pitchFamily="34" charset="0"/>
                          <a:cs typeface="Segoe UI Light" panose="020B0502040204020203" pitchFamily="34" charset="0"/>
                        </a:rPr>
                        <a:t> use 10V rated capacitors. The DC bias loss of capacitance on a 10V cap operating at 5.1V output is severe and could compromise the stability of the LDO.</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1971040"/>
            <a:ext cx="3942080" cy="33731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a:extLst>
              <a:ext uri="{FF2B5EF4-FFF2-40B4-BE49-F238E27FC236}">
                <a16:creationId xmlns:a16="http://schemas.microsoft.com/office/drawing/2014/main" id="{BE7B3D66-4734-42BF-91A3-5B053FBD71A0}"/>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8" name="Picture 7">
            <a:extLst>
              <a:ext uri="{FF2B5EF4-FFF2-40B4-BE49-F238E27FC236}">
                <a16:creationId xmlns:a16="http://schemas.microsoft.com/office/drawing/2014/main" id="{2F80D5A8-1F11-47C4-B874-E5F14B1CC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9" name="Picture 8">
            <a:extLst>
              <a:ext uri="{FF2B5EF4-FFF2-40B4-BE49-F238E27FC236}">
                <a16:creationId xmlns:a16="http://schemas.microsoft.com/office/drawing/2014/main" id="{C4656D53-A1EC-48AF-91C2-BEB8536E21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0" name="Picture 9">
            <a:extLst>
              <a:ext uri="{FF2B5EF4-FFF2-40B4-BE49-F238E27FC236}">
                <a16:creationId xmlns:a16="http://schemas.microsoft.com/office/drawing/2014/main" id="{DB497514-0E44-477A-ACA3-C31DFE79CD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336109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B2104-2483-43F2-9546-8F099B13D7CF}"/>
              </a:ext>
            </a:extLst>
          </p:cNvPr>
          <p:cNvPicPr>
            <a:picLocks noChangeAspect="1"/>
          </p:cNvPicPr>
          <p:nvPr/>
        </p:nvPicPr>
        <p:blipFill rotWithShape="1">
          <a:blip r:embed="rId2"/>
          <a:srcRect t="28029"/>
          <a:stretch/>
        </p:blipFill>
        <p:spPr>
          <a:xfrm>
            <a:off x="3586480" y="956733"/>
            <a:ext cx="5269653" cy="2846478"/>
          </a:xfrm>
          <a:prstGeom prst="rect">
            <a:avLst/>
          </a:prstGeom>
        </p:spPr>
      </p:pic>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Schematic Notes: SW</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17</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5" name="Oval 4">
            <a:extLst>
              <a:ext uri="{FF2B5EF4-FFF2-40B4-BE49-F238E27FC236}">
                <a16:creationId xmlns:a16="http://schemas.microsoft.com/office/drawing/2014/main" id="{E09B20A1-73B0-4C0B-8A57-57430EAA5D21}"/>
              </a:ext>
            </a:extLst>
          </p:cNvPr>
          <p:cNvSpPr/>
          <p:nvPr/>
        </p:nvSpPr>
        <p:spPr>
          <a:xfrm>
            <a:off x="7498080" y="1797479"/>
            <a:ext cx="965200" cy="19414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1318141415"/>
              </p:ext>
            </p:extLst>
          </p:nvPr>
        </p:nvGraphicFramePr>
        <p:xfrm>
          <a:off x="1642811" y="3830910"/>
          <a:ext cx="9455017" cy="2067546"/>
        </p:xfrm>
        <a:graphic>
          <a:graphicData uri="http://schemas.openxmlformats.org/drawingml/2006/table">
            <a:tbl>
              <a:tblPr firstRow="1" bandRow="1">
                <a:tableStyleId>{7DF18680-E054-41AD-8BC1-D1AEF772440D}</a:tableStyleId>
              </a:tblPr>
              <a:tblGrid>
                <a:gridCol w="6275704">
                  <a:extLst>
                    <a:ext uri="{9D8B030D-6E8A-4147-A177-3AD203B41FA5}">
                      <a16:colId xmlns:a16="http://schemas.microsoft.com/office/drawing/2014/main" val="3726212375"/>
                    </a:ext>
                  </a:extLst>
                </a:gridCol>
                <a:gridCol w="1036949">
                  <a:extLst>
                    <a:ext uri="{9D8B030D-6E8A-4147-A177-3AD203B41FA5}">
                      <a16:colId xmlns:a16="http://schemas.microsoft.com/office/drawing/2014/main" val="3763592901"/>
                    </a:ext>
                  </a:extLst>
                </a:gridCol>
                <a:gridCol w="1055802">
                  <a:extLst>
                    <a:ext uri="{9D8B030D-6E8A-4147-A177-3AD203B41FA5}">
                      <a16:colId xmlns:a16="http://schemas.microsoft.com/office/drawing/2014/main" val="1853832446"/>
                    </a:ext>
                  </a:extLst>
                </a:gridCol>
                <a:gridCol w="1086562">
                  <a:extLst>
                    <a:ext uri="{9D8B030D-6E8A-4147-A177-3AD203B41FA5}">
                      <a16:colId xmlns:a16="http://schemas.microsoft.com/office/drawing/2014/main" val="3429814955"/>
                    </a:ext>
                  </a:extLst>
                </a:gridCol>
              </a:tblGrid>
              <a:tr h="494453">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35173">
                <a:tc>
                  <a:txBody>
                    <a:bodyPr/>
                    <a:lstStyle/>
                    <a:p>
                      <a:pPr algn="l"/>
                      <a:r>
                        <a:rPr lang="en-US" sz="1300" dirty="0">
                          <a:latin typeface="Segoe UI Light" panose="020B0502040204020203" pitchFamily="34" charset="0"/>
                          <a:cs typeface="Segoe UI Light" panose="020B0502040204020203" pitchFamily="34" charset="0"/>
                        </a:rPr>
                        <a:t>Connect this pin to the output inductor.</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1137920">
                <a:tc>
                  <a:txBody>
                    <a:bodyPr/>
                    <a:lstStyle/>
                    <a:p>
                      <a:pPr algn="l"/>
                      <a:r>
                        <a:rPr lang="en-US" sz="1300" dirty="0">
                          <a:latin typeface="Segoe UI Light" panose="020B0502040204020203" pitchFamily="34" charset="0"/>
                          <a:cs typeface="Segoe UI Light" panose="020B0502040204020203" pitchFamily="34" charset="0"/>
                        </a:rPr>
                        <a:t>RC Snubber from SW to PGND </a:t>
                      </a:r>
                      <a:r>
                        <a:rPr lang="en-US" sz="1300" b="1" dirty="0">
                          <a:latin typeface="Segoe UI Light" panose="020B0502040204020203" pitchFamily="34" charset="0"/>
                          <a:cs typeface="Segoe UI Light" panose="020B0502040204020203" pitchFamily="34" charset="0"/>
                        </a:rPr>
                        <a:t>for Vin &gt;= 12V</a:t>
                      </a:r>
                      <a:r>
                        <a:rPr lang="en-US" sz="1300" b="0" dirty="0">
                          <a:latin typeface="Segoe UI Light" panose="020B0502040204020203" pitchFamily="34" charset="0"/>
                          <a:cs typeface="Segoe UI Light" panose="020B0502040204020203" pitchFamily="34" charset="0"/>
                        </a:rPr>
                        <a:t> (not usually needed for Vin = 5V)</a:t>
                      </a:r>
                      <a:endParaRPr lang="en-US" sz="1300" dirty="0">
                        <a:latin typeface="Segoe UI Light" panose="020B0502040204020203" pitchFamily="34" charset="0"/>
                        <a:cs typeface="Segoe UI Light" panose="020B0502040204020203" pitchFamily="34" charset="0"/>
                      </a:endParaRPr>
                    </a:p>
                    <a:p>
                      <a:pPr algn="l"/>
                      <a:r>
                        <a:rPr lang="en-US" sz="1300" dirty="0">
                          <a:latin typeface="Segoe UI Light" panose="020B0502040204020203" pitchFamily="34" charset="0"/>
                          <a:cs typeface="Segoe UI Light" panose="020B0502040204020203" pitchFamily="34" charset="0"/>
                        </a:rPr>
                        <a:t>Capacitor: </a:t>
                      </a:r>
                      <a:r>
                        <a:rPr lang="en-US" sz="1300" b="1" dirty="0">
                          <a:latin typeface="Segoe UI Light" panose="020B0502040204020203" pitchFamily="34" charset="0"/>
                          <a:cs typeface="Segoe UI Light" panose="020B0502040204020203" pitchFamily="34" charset="0"/>
                        </a:rPr>
                        <a:t>1nF</a:t>
                      </a:r>
                      <a:r>
                        <a:rPr lang="en-US" sz="1300" dirty="0">
                          <a:latin typeface="Segoe UI Light" panose="020B0502040204020203" pitchFamily="34" charset="0"/>
                          <a:cs typeface="Segoe UI Light" panose="020B0502040204020203" pitchFamily="34" charset="0"/>
                        </a:rPr>
                        <a:t> with </a:t>
                      </a:r>
                      <a:r>
                        <a:rPr lang="en-US" sz="1300" b="1" dirty="0">
                          <a:latin typeface="Segoe UI Light" panose="020B0502040204020203" pitchFamily="34" charset="0"/>
                          <a:cs typeface="Segoe UI Light" panose="020B0502040204020203" pitchFamily="34" charset="0"/>
                        </a:rPr>
                        <a:t>0603</a:t>
                      </a:r>
                      <a:r>
                        <a:rPr lang="en-US" sz="1300" dirty="0">
                          <a:latin typeface="Segoe UI Light" panose="020B0502040204020203" pitchFamily="34" charset="0"/>
                          <a:cs typeface="Segoe UI Light" panose="020B0502040204020203" pitchFamily="34" charset="0"/>
                        </a:rPr>
                        <a:t> package and </a:t>
                      </a:r>
                      <a:r>
                        <a:rPr lang="en-US" sz="1300" b="1" dirty="0">
                          <a:latin typeface="Segoe UI Light" panose="020B0502040204020203" pitchFamily="34" charset="0"/>
                          <a:cs typeface="Segoe UI Light" panose="020B0502040204020203" pitchFamily="34" charset="0"/>
                        </a:rPr>
                        <a:t>minimum 25V</a:t>
                      </a:r>
                      <a:r>
                        <a:rPr lang="en-US" sz="1300" dirty="0">
                          <a:latin typeface="Segoe UI Light" panose="020B0502040204020203" pitchFamily="34" charset="0"/>
                          <a:cs typeface="Segoe UI Light" panose="020B0502040204020203" pitchFamily="34" charset="0"/>
                        </a:rPr>
                        <a:t> rating</a:t>
                      </a:r>
                    </a:p>
                    <a:p>
                      <a:pPr algn="l"/>
                      <a:r>
                        <a:rPr lang="en-US" sz="1300" dirty="0">
                          <a:latin typeface="Segoe UI Light" panose="020B0502040204020203" pitchFamily="34" charset="0"/>
                          <a:cs typeface="Segoe UI Light" panose="020B0502040204020203" pitchFamily="34" charset="0"/>
                        </a:rPr>
                        <a:t>Resistor: </a:t>
                      </a:r>
                      <a:r>
                        <a:rPr lang="en-US" sz="1300" b="1" dirty="0">
                          <a:latin typeface="Segoe UI Light" panose="020B0502040204020203" pitchFamily="34" charset="0"/>
                          <a:cs typeface="Segoe UI Light" panose="020B0502040204020203" pitchFamily="34" charset="0"/>
                        </a:rPr>
                        <a:t>1Ω</a:t>
                      </a:r>
                      <a:r>
                        <a:rPr lang="en-US" sz="1300" dirty="0">
                          <a:latin typeface="Segoe UI Light" panose="020B0502040204020203" pitchFamily="34" charset="0"/>
                          <a:cs typeface="Segoe UI Light" panose="020B0502040204020203" pitchFamily="34" charset="0"/>
                        </a:rPr>
                        <a:t> with </a:t>
                      </a:r>
                      <a:r>
                        <a:rPr lang="en-US" sz="1300" b="1" dirty="0">
                          <a:latin typeface="Segoe UI Light" panose="020B0502040204020203" pitchFamily="34" charset="0"/>
                          <a:cs typeface="Segoe UI Light" panose="020B0502040204020203" pitchFamily="34" charset="0"/>
                        </a:rPr>
                        <a:t>0805 </a:t>
                      </a:r>
                      <a:r>
                        <a:rPr lang="en-US" sz="1300" dirty="0">
                          <a:latin typeface="Segoe UI Light" panose="020B0502040204020203" pitchFamily="34" charset="0"/>
                          <a:cs typeface="Segoe UI Light" panose="020B0502040204020203" pitchFamily="34" charset="0"/>
                        </a:rPr>
                        <a:t>package</a:t>
                      </a:r>
                    </a:p>
                    <a:p>
                      <a:pPr algn="l"/>
                      <a:r>
                        <a:rPr lang="en-US" sz="1300" dirty="0">
                          <a:latin typeface="Segoe UI Light" panose="020B0502040204020203" pitchFamily="34" charset="0"/>
                          <a:cs typeface="Segoe UI Light" panose="020B0502040204020203" pitchFamily="34" charset="0"/>
                        </a:rPr>
                        <a:t>If the SW pin ringing is too high, a snubber helps minimize high frequency voltage overshoots and undershoots from switching</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20271745"/>
                  </a:ext>
                </a:extLst>
              </a:tr>
            </a:tbl>
          </a:graphicData>
        </a:graphic>
      </p:graphicFrame>
      <p:cxnSp>
        <p:nvCxnSpPr>
          <p:cNvPr id="17" name="Straight Arrow Connector 16">
            <a:extLst>
              <a:ext uri="{FF2B5EF4-FFF2-40B4-BE49-F238E27FC236}">
                <a16:creationId xmlns:a16="http://schemas.microsoft.com/office/drawing/2014/main" id="{C033F50B-5FCC-464D-9DE3-68CECE5F18A8}"/>
              </a:ext>
            </a:extLst>
          </p:cNvPr>
          <p:cNvCxnSpPr>
            <a:cxnSpLocks/>
          </p:cNvCxnSpPr>
          <p:nvPr/>
        </p:nvCxnSpPr>
        <p:spPr>
          <a:xfrm flipH="1" flipV="1">
            <a:off x="3952240" y="2550160"/>
            <a:ext cx="505146" cy="1880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hlinkClick r:id="rId6" action="ppaction://hlinksldjump"/>
            <a:extLst>
              <a:ext uri="{FF2B5EF4-FFF2-40B4-BE49-F238E27FC236}">
                <a16:creationId xmlns:a16="http://schemas.microsoft.com/office/drawing/2014/main" id="{DBB6F023-88E5-4DD8-8279-5288A45C6016}"/>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spTree>
    <p:extLst>
      <p:ext uri="{BB962C8B-B14F-4D97-AF65-F5344CB8AC3E}">
        <p14:creationId xmlns:p14="http://schemas.microsoft.com/office/powerpoint/2010/main" val="207342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B83B2-E537-499E-8671-58848F8420D7}"/>
              </a:ext>
            </a:extLst>
          </p:cNvPr>
          <p:cNvPicPr>
            <a:picLocks noChangeAspect="1"/>
          </p:cNvPicPr>
          <p:nvPr/>
        </p:nvPicPr>
        <p:blipFill>
          <a:blip r:embed="rId2"/>
          <a:stretch>
            <a:fillRect/>
          </a:stretch>
        </p:blipFill>
        <p:spPr>
          <a:xfrm>
            <a:off x="2270364" y="448733"/>
            <a:ext cx="7651271" cy="3660988"/>
          </a:xfrm>
          <a:prstGeom prst="rect">
            <a:avLst/>
          </a:prstGeom>
        </p:spPr>
      </p:pic>
      <p:sp>
        <p:nvSpPr>
          <p:cNvPr id="2" name="Title 1">
            <a:extLst>
              <a:ext uri="{FF2B5EF4-FFF2-40B4-BE49-F238E27FC236}">
                <a16:creationId xmlns:a16="http://schemas.microsoft.com/office/drawing/2014/main" id="{95D2AFAB-F587-4C7C-9E35-A639764B4F71}"/>
              </a:ext>
            </a:extLst>
          </p:cNvPr>
          <p:cNvSpPr>
            <a:spLocks noGrp="1"/>
          </p:cNvSpPr>
          <p:nvPr>
            <p:ph type="title"/>
          </p:nvPr>
        </p:nvSpPr>
        <p:spPr/>
        <p:txBody>
          <a:bodyPr/>
          <a:lstStyle/>
          <a:p>
            <a:r>
              <a:rPr lang="en-US" dirty="0"/>
              <a:t>Schematic Notes: COUT</a:t>
            </a:r>
          </a:p>
        </p:txBody>
      </p:sp>
      <p:sp>
        <p:nvSpPr>
          <p:cNvPr id="3" name="Slide Number Placeholder 2">
            <a:extLst>
              <a:ext uri="{FF2B5EF4-FFF2-40B4-BE49-F238E27FC236}">
                <a16:creationId xmlns:a16="http://schemas.microsoft.com/office/drawing/2014/main" id="{A9089AAC-8C4D-45BF-9BCE-D1A10637CF27}"/>
              </a:ext>
            </a:extLst>
          </p:cNvPr>
          <p:cNvSpPr>
            <a:spLocks noGrp="1"/>
          </p:cNvSpPr>
          <p:nvPr>
            <p:ph type="sldNum" sz="quarter" idx="10"/>
          </p:nvPr>
        </p:nvSpPr>
        <p:spPr/>
        <p:txBody>
          <a:bodyPr/>
          <a:lstStyle/>
          <a:p>
            <a:pPr>
              <a:defRPr/>
            </a:pPr>
            <a:fld id="{B19B0F8D-0B16-4D45-BBD4-4F3BB10BDCFC}" type="slidenum">
              <a:rPr lang="en-US" smtClean="0"/>
              <a:pPr>
                <a:defRPr/>
              </a:pPr>
              <a:t>18</a:t>
            </a:fld>
            <a:endParaRPr lang="en-US"/>
          </a:p>
        </p:txBody>
      </p:sp>
      <p:graphicFrame>
        <p:nvGraphicFramePr>
          <p:cNvPr id="6" name="Table 5">
            <a:extLst>
              <a:ext uri="{FF2B5EF4-FFF2-40B4-BE49-F238E27FC236}">
                <a16:creationId xmlns:a16="http://schemas.microsoft.com/office/drawing/2014/main" id="{9B26A80A-4EF8-439F-816C-866B73AF9027}"/>
              </a:ext>
            </a:extLst>
          </p:cNvPr>
          <p:cNvGraphicFramePr>
            <a:graphicFrameLocks noGrp="1"/>
          </p:cNvGraphicFramePr>
          <p:nvPr>
            <p:extLst/>
          </p:nvPr>
        </p:nvGraphicFramePr>
        <p:xfrm>
          <a:off x="1220324" y="4418754"/>
          <a:ext cx="9455017" cy="163068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a:latin typeface="Segoe UI Light" panose="020B0502040204020203" pitchFamily="34" charset="0"/>
                          <a:cs typeface="Segoe UI Light" panose="020B0502040204020203" pitchFamily="34" charset="0"/>
                        </a:rPr>
                        <a:t>Rail #1</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a:latin typeface="Segoe UI Light" panose="020B0502040204020203" pitchFamily="34" charset="0"/>
                          <a:cs typeface="Segoe UI Light" panose="020B0502040204020203" pitchFamily="34" charset="0"/>
                        </a:rPr>
                        <a:t>Rail #2</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a:latin typeface="Segoe UI Light" panose="020B0502040204020203" pitchFamily="34" charset="0"/>
                          <a:cs typeface="Segoe UI Light" panose="020B0502040204020203" pitchFamily="34" charset="0"/>
                        </a:rPr>
                        <a:t>Rail #3</a:t>
                      </a: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When trying to achieve lowest noise </a:t>
                      </a:r>
                      <a:r>
                        <a:rPr lang="en-US" sz="1300" b="1" dirty="0">
                          <a:latin typeface="Segoe UI Light" panose="020B0502040204020203" pitchFamily="34" charset="0"/>
                          <a:cs typeface="Segoe UI Light" panose="020B0502040204020203" pitchFamily="34" charset="0"/>
                        </a:rPr>
                        <a:t>(not shown here</a:t>
                      </a:r>
                      <a:r>
                        <a:rPr lang="en-US" sz="1300" b="0" dirty="0">
                          <a:latin typeface="Segoe UI Light" panose="020B0502040204020203" pitchFamily="34" charset="0"/>
                          <a:cs typeface="Segoe UI Light" panose="020B0502040204020203" pitchFamily="34" charset="0"/>
                        </a:rPr>
                        <a:t>),</a:t>
                      </a:r>
                      <a:r>
                        <a:rPr lang="en-US" sz="1300" dirty="0">
                          <a:latin typeface="Segoe UI Light" panose="020B0502040204020203" pitchFamily="34" charset="0"/>
                          <a:cs typeface="Segoe UI Light" panose="020B0502040204020203" pitchFamily="34" charset="0"/>
                        </a:rPr>
                        <a:t> consider adding 1 x 100µF, 1 x 47µF, 1 x 10µF, and/or 1x1µF ceramic capacitor as part of the output capacitor bank – to ensure that there are not gaps due to capacitor self resonances. </a:t>
                      </a:r>
                    </a:p>
                    <a:p>
                      <a:pPr algn="l"/>
                      <a:r>
                        <a:rPr lang="en-US" sz="1300" dirty="0">
                          <a:latin typeface="Segoe UI Light" panose="020B0502040204020203" pitchFamily="34" charset="0"/>
                          <a:cs typeface="Segoe UI Light" panose="020B0502040204020203" pitchFamily="34" charset="0"/>
                        </a:rPr>
                        <a:t>Output filters made of 1µF, 10µF and 100µF capacitors without capacitors between those values often have inter-capacitor resonances that result in noise peaks between the two capacitors internal self-resonance frequencies.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7" name="Straight Arrow Connector 6">
            <a:extLst>
              <a:ext uri="{FF2B5EF4-FFF2-40B4-BE49-F238E27FC236}">
                <a16:creationId xmlns:a16="http://schemas.microsoft.com/office/drawing/2014/main" id="{9348404E-3655-4637-85B6-DD6EBFECC2E2}"/>
              </a:ext>
            </a:extLst>
          </p:cNvPr>
          <p:cNvCxnSpPr>
            <a:cxnSpLocks/>
          </p:cNvCxnSpPr>
          <p:nvPr/>
        </p:nvCxnSpPr>
        <p:spPr>
          <a:xfrm flipV="1">
            <a:off x="6522721" y="2682240"/>
            <a:ext cx="386079" cy="20929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64DF415-0AB2-48BF-AB07-67865617006E}"/>
              </a:ext>
            </a:extLst>
          </p:cNvPr>
          <p:cNvSpPr/>
          <p:nvPr/>
        </p:nvSpPr>
        <p:spPr>
          <a:xfrm>
            <a:off x="5262881" y="1012543"/>
            <a:ext cx="4094480" cy="16696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hlinkClick r:id="rId3" action="ppaction://hlinksldjump"/>
            <a:extLst>
              <a:ext uri="{FF2B5EF4-FFF2-40B4-BE49-F238E27FC236}">
                <a16:creationId xmlns:a16="http://schemas.microsoft.com/office/drawing/2014/main" id="{14F3042A-5BA5-46CF-93B5-0F688BACD20D}"/>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9" name="Picture 8">
            <a:extLst>
              <a:ext uri="{FF2B5EF4-FFF2-40B4-BE49-F238E27FC236}">
                <a16:creationId xmlns:a16="http://schemas.microsoft.com/office/drawing/2014/main" id="{E76B7F91-9EEB-4A47-9772-DA3A309D2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1" name="Picture 10">
            <a:extLst>
              <a:ext uri="{FF2B5EF4-FFF2-40B4-BE49-F238E27FC236}">
                <a16:creationId xmlns:a16="http://schemas.microsoft.com/office/drawing/2014/main" id="{601A23DF-8697-42F6-A932-3358AB1E2C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2" name="Picture 11">
            <a:extLst>
              <a:ext uri="{FF2B5EF4-FFF2-40B4-BE49-F238E27FC236}">
                <a16:creationId xmlns:a16="http://schemas.microsoft.com/office/drawing/2014/main" id="{5A06B6F8-2CE5-42D8-B852-FABC3219A9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129300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083029-1202-4AE7-B081-5739E340F464}"/>
              </a:ext>
            </a:extLst>
          </p:cNvPr>
          <p:cNvPicPr>
            <a:picLocks noChangeAspect="1"/>
          </p:cNvPicPr>
          <p:nvPr/>
        </p:nvPicPr>
        <p:blipFill>
          <a:blip r:embed="rId2"/>
          <a:stretch>
            <a:fillRect/>
          </a:stretch>
        </p:blipFill>
        <p:spPr>
          <a:xfrm>
            <a:off x="2270363" y="699457"/>
            <a:ext cx="7651271" cy="3660988"/>
          </a:xfrm>
          <a:prstGeom prst="rect">
            <a:avLst/>
          </a:prstGeom>
        </p:spPr>
      </p:pic>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Schematic Notes: RSP/RSN (1/4)</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19</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3523591166"/>
              </p:ext>
            </p:extLst>
          </p:nvPr>
        </p:nvGraphicFramePr>
        <p:xfrm>
          <a:off x="1368491" y="4432356"/>
          <a:ext cx="9455017" cy="175260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84186">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If feedback resistors are used </a:t>
                      </a:r>
                      <a:r>
                        <a:rPr lang="en-US" sz="1300" b="0" dirty="0">
                          <a:latin typeface="Segoe UI Light" panose="020B0502040204020203" pitchFamily="34" charset="0"/>
                          <a:cs typeface="Segoe UI Light" panose="020B0502040204020203" pitchFamily="34" charset="0"/>
                        </a:rPr>
                        <a:t>(</a:t>
                      </a:r>
                      <a:r>
                        <a:rPr lang="en-US" sz="1300" b="1" dirty="0">
                          <a:latin typeface="Segoe UI Light" panose="020B0502040204020203" pitchFamily="34" charset="0"/>
                          <a:cs typeface="Segoe UI Light" panose="020B0502040204020203" pitchFamily="34" charset="0"/>
                        </a:rPr>
                        <a:t>not shown here</a:t>
                      </a:r>
                      <a:r>
                        <a:rPr lang="en-US" sz="1300" b="0" dirty="0">
                          <a:latin typeface="Segoe UI Light" panose="020B0502040204020203" pitchFamily="34" charset="0"/>
                          <a:cs typeface="Segoe UI Light" panose="020B0502040204020203" pitchFamily="34" charset="0"/>
                        </a:rPr>
                        <a:t>)</a:t>
                      </a:r>
                      <a:r>
                        <a:rPr lang="en-US" sz="1300" b="1" dirty="0">
                          <a:latin typeface="Segoe UI Light" panose="020B0502040204020203" pitchFamily="34" charset="0"/>
                          <a:cs typeface="Segoe UI Light" panose="020B0502040204020203" pitchFamily="34" charset="0"/>
                        </a:rPr>
                        <a:t>,</a:t>
                      </a:r>
                      <a:r>
                        <a:rPr lang="en-US" sz="1300" dirty="0">
                          <a:latin typeface="Segoe UI Light" panose="020B0502040204020203" pitchFamily="34" charset="0"/>
                          <a:cs typeface="Segoe UI Light" panose="020B0502040204020203" pitchFamily="34" charset="0"/>
                        </a:rPr>
                        <a:t> ensure that the feedback divider network gives the appropriate </a:t>
                      </a:r>
                      <a:r>
                        <a:rPr lang="en-US" sz="1300" dirty="0" err="1">
                          <a:latin typeface="Segoe UI Light" panose="020B0502040204020203" pitchFamily="34" charset="0"/>
                          <a:cs typeface="Segoe UI Light" panose="020B0502040204020203" pitchFamily="34" charset="0"/>
                        </a:rPr>
                        <a:t>Vout</a:t>
                      </a:r>
                      <a:r>
                        <a:rPr lang="en-US" sz="1300" dirty="0">
                          <a:latin typeface="Segoe UI Light" panose="020B0502040204020203" pitchFamily="34" charset="0"/>
                          <a:cs typeface="Segoe UI Light" panose="020B0502040204020203" pitchFamily="34" charset="0"/>
                        </a:rPr>
                        <a:t> based on the </a:t>
                      </a:r>
                      <a:r>
                        <a:rPr lang="en-US" sz="1300" dirty="0" err="1">
                          <a:latin typeface="Segoe UI Light" panose="020B0502040204020203" pitchFamily="34" charset="0"/>
                          <a:cs typeface="Segoe UI Light" panose="020B0502040204020203" pitchFamily="34" charset="0"/>
                        </a:rPr>
                        <a:t>Vref</a:t>
                      </a:r>
                      <a:r>
                        <a:rPr lang="en-US" sz="1300" dirty="0">
                          <a:latin typeface="Segoe UI Light" panose="020B0502040204020203" pitchFamily="34" charset="0"/>
                          <a:cs typeface="Segoe UI Light" panose="020B0502040204020203" pitchFamily="34" charset="0"/>
                        </a:rPr>
                        <a:t> chosen.</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654017">
                <a:tc>
                  <a:txBody>
                    <a:bodyPr/>
                    <a:lstStyle/>
                    <a:p>
                      <a:pPr algn="l"/>
                      <a:r>
                        <a:rPr lang="en-US" sz="1300" dirty="0">
                          <a:latin typeface="Segoe UI Light" panose="020B0502040204020203" pitchFamily="34" charset="0"/>
                          <a:cs typeface="Segoe UI Light" panose="020B0502040204020203" pitchFamily="34" charset="0"/>
                        </a:rPr>
                        <a:t>If feedback resistors are used, ensure that RFB_LS is </a:t>
                      </a:r>
                      <a:r>
                        <a:rPr lang="en-US" sz="1300" b="1" dirty="0">
                          <a:latin typeface="Segoe UI Light" panose="020B0502040204020203" pitchFamily="34" charset="0"/>
                          <a:cs typeface="Segoe UI Light" panose="020B0502040204020203" pitchFamily="34" charset="0"/>
                        </a:rPr>
                        <a:t>between 0.499k and 20k</a:t>
                      </a:r>
                      <a:r>
                        <a:rPr lang="en-US" sz="1300" dirty="0">
                          <a:latin typeface="Segoe UI Light" panose="020B0502040204020203" pitchFamily="34" charset="0"/>
                          <a:cs typeface="Segoe UI Light" panose="020B0502040204020203" pitchFamily="34" charset="0"/>
                        </a:rPr>
                        <a:t>. </a:t>
                      </a:r>
                    </a:p>
                    <a:p>
                      <a:pPr algn="l"/>
                      <a:r>
                        <a:rPr lang="en-US" sz="1300" dirty="0">
                          <a:latin typeface="Segoe UI Light" panose="020B0502040204020203" pitchFamily="34" charset="0"/>
                          <a:cs typeface="Segoe UI Light" panose="020B0502040204020203" pitchFamily="34" charset="0"/>
                        </a:rPr>
                        <a:t>Less than 0.499K results in more current in FB path (less efficiency at light load)</a:t>
                      </a:r>
                    </a:p>
                    <a:p>
                      <a:pPr algn="l"/>
                      <a:r>
                        <a:rPr lang="en-US" sz="1300" dirty="0">
                          <a:latin typeface="Segoe UI Light" panose="020B0502040204020203" pitchFamily="34" charset="0"/>
                          <a:cs typeface="Segoe UI Light" panose="020B0502040204020203" pitchFamily="34" charset="0"/>
                        </a:rPr>
                        <a:t>Greater than 20k can result in a design more susceptible to noise</a:t>
                      </a:r>
                    </a:p>
                    <a:p>
                      <a:pPr algn="l"/>
                      <a:r>
                        <a:rPr lang="en-US" sz="1300" dirty="0">
                          <a:latin typeface="Segoe UI Light" panose="020B0502040204020203" pitchFamily="34" charset="0"/>
                          <a:cs typeface="Segoe UI Light" panose="020B0502040204020203" pitchFamily="34" charset="0"/>
                        </a:rPr>
                        <a:t>The feedback resistor values should be </a:t>
                      </a:r>
                      <a:r>
                        <a:rPr lang="en-US" sz="1300" b="1" dirty="0">
                          <a:latin typeface="Segoe UI Light" panose="020B0502040204020203" pitchFamily="34" charset="0"/>
                          <a:cs typeface="Segoe UI Light" panose="020B0502040204020203" pitchFamily="34" charset="0"/>
                        </a:rPr>
                        <a:t>much less than 100k.</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20271745"/>
                  </a:ext>
                </a:extLst>
              </a:tr>
            </a:tbl>
          </a:graphicData>
        </a:graphic>
      </p:graphicFrame>
      <p:sp>
        <p:nvSpPr>
          <p:cNvPr id="10" name="TextBox 9">
            <a:hlinkClick r:id="rId6" action="ppaction://hlinksldjump"/>
            <a:extLst>
              <a:ext uri="{FF2B5EF4-FFF2-40B4-BE49-F238E27FC236}">
                <a16:creationId xmlns:a16="http://schemas.microsoft.com/office/drawing/2014/main" id="{82A12758-4419-4CBA-B41A-4105FD5150FE}"/>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spTree>
    <p:extLst>
      <p:ext uri="{BB962C8B-B14F-4D97-AF65-F5344CB8AC3E}">
        <p14:creationId xmlns:p14="http://schemas.microsoft.com/office/powerpoint/2010/main" val="327953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3FBB-C93E-4040-913E-0FF789E4D1C6}"/>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33C8E489-82F1-4E45-813D-A24E4010A699}"/>
              </a:ext>
            </a:extLst>
          </p:cNvPr>
          <p:cNvSpPr>
            <a:spLocks noGrp="1"/>
          </p:cNvSpPr>
          <p:nvPr>
            <p:ph type="sldNum" sz="quarter" idx="10"/>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B19B0F8D-0B16-4D45-BBD4-4F3BB10BDCFC}" type="slidenum">
              <a:rPr kumimoji="0" lang="en-US" sz="933" b="0" i="0" u="none" strike="noStrike" kern="1200" cap="none" spc="0" normalizeH="0" baseline="0" noProof="0">
                <a:ln>
                  <a:noFill/>
                </a:ln>
                <a:solidFill>
                  <a:srgbClr val="000000"/>
                </a:solidFill>
                <a:effectLst/>
                <a:uLnTx/>
                <a:uFillTx/>
                <a:latin typeface="Arial" charset="0"/>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2</a:t>
            </a:fld>
            <a:endParaRPr kumimoji="0" lang="en-US" sz="933"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3C70A618-2210-4FB0-A6CB-9C3F4D732130}"/>
              </a:ext>
            </a:extLst>
          </p:cNvPr>
          <p:cNvSpPr txBox="1"/>
          <p:nvPr/>
        </p:nvSpPr>
        <p:spPr>
          <a:xfrm>
            <a:off x="443345" y="1420720"/>
            <a:ext cx="11277601" cy="3046988"/>
          </a:xfrm>
          <a:prstGeom prst="rect">
            <a:avLst/>
          </a:prstGeom>
          <a:noFill/>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TPS543B20/C20/C20A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Schematic Checklist</a:t>
            </a: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380990" lvl="0" indent="-380990" defTabSz="1219170" fontAlgn="base">
              <a:spcBef>
                <a:spcPct val="0"/>
              </a:spcBef>
              <a:spcAft>
                <a:spcPct val="0"/>
              </a:spcAft>
              <a:buFont typeface="Arial" panose="020B0604020202020204" pitchFamily="34" charset="0"/>
              <a:buChar char="•"/>
            </a:pPr>
            <a:r>
              <a:rPr lang="en-US" sz="2400" dirty="0">
                <a:solidFill>
                  <a:srgbClr val="000000"/>
                </a:solidFill>
              </a:rPr>
              <a:t>TPS543B20/C20/C20A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Layout Checklist</a:t>
            </a: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Generic Best Practices for Schematics</a:t>
            </a: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9462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D9BBF0-AB88-42A1-9E52-CE71D937E6E7}"/>
              </a:ext>
            </a:extLst>
          </p:cNvPr>
          <p:cNvPicPr>
            <a:picLocks noChangeAspect="1"/>
          </p:cNvPicPr>
          <p:nvPr/>
        </p:nvPicPr>
        <p:blipFill>
          <a:blip r:embed="rId2"/>
          <a:stretch>
            <a:fillRect/>
          </a:stretch>
        </p:blipFill>
        <p:spPr>
          <a:xfrm>
            <a:off x="2803114" y="846411"/>
            <a:ext cx="6585770" cy="3151166"/>
          </a:xfrm>
          <a:prstGeom prst="rect">
            <a:avLst/>
          </a:prstGeom>
        </p:spPr>
      </p:pic>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Schematic Notes: RSP/RSN (2/4)</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20</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2956964374"/>
              </p:ext>
            </p:extLst>
          </p:nvPr>
        </p:nvGraphicFramePr>
        <p:xfrm>
          <a:off x="1368491" y="4052802"/>
          <a:ext cx="9455017" cy="21488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15662">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Ensure that you have a cap (e.g. 1nF) or 0-ohm resistor footprint between the RSP and RSN pins. This is a placeholder for a capacitor and can be populated and value adjusted if you see noise issues.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654017">
                <a:tc>
                  <a:txBody>
                    <a:bodyPr/>
                    <a:lstStyle/>
                    <a:p>
                      <a:pPr algn="l"/>
                      <a:r>
                        <a:rPr lang="en-US" sz="1300" dirty="0">
                          <a:latin typeface="Segoe UI Light" panose="020B0502040204020203" pitchFamily="34" charset="0"/>
                          <a:cs typeface="Segoe UI Light" panose="020B0502040204020203" pitchFamily="34" charset="0"/>
                        </a:rPr>
                        <a:t>If the application has ferrite beads, ensure that the output is taken after the ferrite bead. This will adjust the converter for the DC drop across the ferrite bead.</a:t>
                      </a:r>
                    </a:p>
                    <a:p>
                      <a:pPr algn="l"/>
                      <a:r>
                        <a:rPr lang="en-US" sz="1300" dirty="0">
                          <a:latin typeface="Segoe UI Light" panose="020B0502040204020203" pitchFamily="34" charset="0"/>
                          <a:cs typeface="Segoe UI Light" panose="020B0502040204020203" pitchFamily="34" charset="0"/>
                        </a:rPr>
                        <a:t>The LC resonance of ferrite bead-cap must be far from the LC resonance of inductor-</a:t>
                      </a:r>
                      <a:r>
                        <a:rPr lang="en-US" sz="1300" dirty="0" err="1">
                          <a:latin typeface="Segoe UI Light" panose="020B0502040204020203" pitchFamily="34" charset="0"/>
                          <a:cs typeface="Segoe UI Light" panose="020B0502040204020203" pitchFamily="34" charset="0"/>
                        </a:rPr>
                        <a:t>Cout</a:t>
                      </a:r>
                      <a:r>
                        <a:rPr lang="en-US" sz="1300" dirty="0">
                          <a:latin typeface="Segoe UI Light" panose="020B0502040204020203" pitchFamily="34" charset="0"/>
                          <a:cs typeface="Segoe UI Light" panose="020B0502040204020203" pitchFamily="34" charset="0"/>
                        </a:rPr>
                        <a:t>. If they resonate at the same frequency then a substantial amount of noise can be passed through to the output.</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20271745"/>
                  </a:ext>
                </a:extLst>
              </a:tr>
            </a:tbl>
          </a:graphicData>
        </a:graphic>
      </p:graphicFrame>
      <p:cxnSp>
        <p:nvCxnSpPr>
          <p:cNvPr id="17" name="Straight Arrow Connector 16">
            <a:extLst>
              <a:ext uri="{FF2B5EF4-FFF2-40B4-BE49-F238E27FC236}">
                <a16:creationId xmlns:a16="http://schemas.microsoft.com/office/drawing/2014/main" id="{C033F50B-5FCC-464D-9DE3-68CECE5F18A8}"/>
              </a:ext>
            </a:extLst>
          </p:cNvPr>
          <p:cNvCxnSpPr>
            <a:cxnSpLocks/>
          </p:cNvCxnSpPr>
          <p:nvPr/>
        </p:nvCxnSpPr>
        <p:spPr>
          <a:xfrm flipH="1" flipV="1">
            <a:off x="4169229" y="2905760"/>
            <a:ext cx="1" cy="15534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hlinkClick r:id="rId6" action="ppaction://hlinksldjump"/>
            <a:extLst>
              <a:ext uri="{FF2B5EF4-FFF2-40B4-BE49-F238E27FC236}">
                <a16:creationId xmlns:a16="http://schemas.microsoft.com/office/drawing/2014/main" id="{79BE5C00-5D50-4836-BE2A-0522389EBC83}"/>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spTree>
    <p:extLst>
      <p:ext uri="{BB962C8B-B14F-4D97-AF65-F5344CB8AC3E}">
        <p14:creationId xmlns:p14="http://schemas.microsoft.com/office/powerpoint/2010/main" val="373946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63BC2A-6880-4E27-8A1C-2A038867A87D}"/>
              </a:ext>
            </a:extLst>
          </p:cNvPr>
          <p:cNvPicPr>
            <a:picLocks noChangeAspect="1"/>
          </p:cNvPicPr>
          <p:nvPr/>
        </p:nvPicPr>
        <p:blipFill>
          <a:blip r:embed="rId2"/>
          <a:stretch>
            <a:fillRect/>
          </a:stretch>
        </p:blipFill>
        <p:spPr>
          <a:xfrm>
            <a:off x="2283426" y="697128"/>
            <a:ext cx="7328813" cy="3506698"/>
          </a:xfrm>
          <a:prstGeom prst="rect">
            <a:avLst/>
          </a:prstGeom>
        </p:spPr>
      </p:pic>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Schematic Notes: RSP/RSN (3/4)</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21</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nvPr>
        </p:nvGraphicFramePr>
        <p:xfrm>
          <a:off x="1368490" y="4234236"/>
          <a:ext cx="9455017" cy="163068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15662">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If </a:t>
                      </a:r>
                      <a:r>
                        <a:rPr lang="en-US" sz="1300" b="1" dirty="0">
                          <a:latin typeface="Segoe UI Light" panose="020B0502040204020203" pitchFamily="34" charset="0"/>
                          <a:cs typeface="Segoe UI Light" panose="020B0502040204020203" pitchFamily="34" charset="0"/>
                        </a:rPr>
                        <a:t>not</a:t>
                      </a:r>
                      <a:r>
                        <a:rPr lang="en-US" sz="1300" dirty="0">
                          <a:latin typeface="Segoe UI Light" panose="020B0502040204020203" pitchFamily="34" charset="0"/>
                          <a:cs typeface="Segoe UI Light" panose="020B0502040204020203" pitchFamily="34" charset="0"/>
                        </a:rPr>
                        <a:t> using a 0-ohm resistor in series with the RSP trace, connect a </a:t>
                      </a:r>
                      <a:r>
                        <a:rPr lang="en-US" sz="1300" dirty="0" err="1">
                          <a:latin typeface="Segoe UI Light" panose="020B0502040204020203" pitchFamily="34" charset="0"/>
                          <a:cs typeface="Segoe UI Light" panose="020B0502040204020203" pitchFamily="34" charset="0"/>
                        </a:rPr>
                        <a:t>Cfilter</a:t>
                      </a:r>
                      <a:r>
                        <a:rPr lang="en-US" sz="1300" dirty="0">
                          <a:latin typeface="Segoe UI Light" panose="020B0502040204020203" pitchFamily="34" charset="0"/>
                          <a:cs typeface="Segoe UI Light" panose="020B0502040204020203" pitchFamily="34" charset="0"/>
                        </a:rPr>
                        <a:t> of </a:t>
                      </a:r>
                      <a:r>
                        <a:rPr lang="en-US" sz="1300" b="1" dirty="0">
                          <a:latin typeface="Segoe UI Light" panose="020B0502040204020203" pitchFamily="34" charset="0"/>
                          <a:cs typeface="Segoe UI Light" panose="020B0502040204020203" pitchFamily="34" charset="0"/>
                        </a:rPr>
                        <a:t>around 1nF </a:t>
                      </a:r>
                      <a:r>
                        <a:rPr lang="en-US" sz="1300" dirty="0">
                          <a:latin typeface="Segoe UI Light" panose="020B0502040204020203" pitchFamily="34" charset="0"/>
                          <a:cs typeface="Segoe UI Light" panose="020B0502040204020203" pitchFamily="34" charset="0"/>
                        </a:rPr>
                        <a:t>between the RSP- RSN pins close to the IC (</a:t>
                      </a:r>
                      <a:r>
                        <a:rPr lang="en-US" sz="1300" b="1" dirty="0">
                          <a:latin typeface="Segoe UI Light" panose="020B0502040204020203" pitchFamily="34" charset="0"/>
                          <a:cs typeface="Segoe UI Light" panose="020B0502040204020203" pitchFamily="34" charset="0"/>
                        </a:rPr>
                        <a:t>not shown here</a:t>
                      </a:r>
                      <a:r>
                        <a:rPr lang="en-US" sz="1300" dirty="0">
                          <a:latin typeface="Segoe UI Light" panose="020B0502040204020203" pitchFamily="34" charset="0"/>
                          <a:cs typeface="Segoe UI Light" panose="020B0502040204020203" pitchFamily="34" charset="0"/>
                        </a:rPr>
                        <a:t>).</a:t>
                      </a:r>
                    </a:p>
                    <a:p>
                      <a:pPr algn="l"/>
                      <a:r>
                        <a:rPr lang="en-US" sz="1300" dirty="0">
                          <a:latin typeface="Segoe UI Light" panose="020B0502040204020203" pitchFamily="34" charset="0"/>
                          <a:cs typeface="Segoe UI Light" panose="020B0502040204020203" pitchFamily="34" charset="0"/>
                        </a:rPr>
                        <a:t>The </a:t>
                      </a:r>
                      <a:r>
                        <a:rPr lang="en-US" sz="1300" dirty="0" err="1">
                          <a:latin typeface="Segoe UI Light" panose="020B0502040204020203" pitchFamily="34" charset="0"/>
                          <a:cs typeface="Segoe UI Light" panose="020B0502040204020203" pitchFamily="34" charset="0"/>
                        </a:rPr>
                        <a:t>Cfilt</a:t>
                      </a:r>
                      <a:r>
                        <a:rPr lang="en-US" sz="1300" dirty="0">
                          <a:latin typeface="Segoe UI Light" panose="020B0502040204020203" pitchFamily="34" charset="0"/>
                          <a:cs typeface="Segoe UI Light" panose="020B0502040204020203" pitchFamily="34" charset="0"/>
                        </a:rPr>
                        <a:t> should be lower than the value mentioned in the equation below.</a:t>
                      </a:r>
                    </a:p>
                    <a:p>
                      <a:pPr algn="l"/>
                      <a:r>
                        <a:rPr lang="en-US" sz="1300" dirty="0" err="1">
                          <a:latin typeface="Segoe UI Light" panose="020B0502040204020203" pitchFamily="34" charset="0"/>
                          <a:cs typeface="Segoe UI Light" panose="020B0502040204020203" pitchFamily="34" charset="0"/>
                        </a:rPr>
                        <a:t>Cfilt</a:t>
                      </a:r>
                      <a:r>
                        <a:rPr lang="en-US" sz="1300" dirty="0">
                          <a:latin typeface="Segoe UI Light" panose="020B0502040204020203" pitchFamily="34" charset="0"/>
                          <a:cs typeface="Segoe UI Light" panose="020B0502040204020203" pitchFamily="34" charset="0"/>
                        </a:rPr>
                        <a:t> = 1 / (2*PI*R*</a:t>
                      </a:r>
                      <a:r>
                        <a:rPr lang="en-US" sz="1300" dirty="0" err="1">
                          <a:latin typeface="Segoe UI Light" panose="020B0502040204020203" pitchFamily="34" charset="0"/>
                          <a:cs typeface="Segoe UI Light" panose="020B0502040204020203" pitchFamily="34" charset="0"/>
                        </a:rPr>
                        <a:t>Fsw</a:t>
                      </a:r>
                      <a:r>
                        <a:rPr lang="en-US" sz="1300" dirty="0">
                          <a:latin typeface="Segoe UI Light" panose="020B0502040204020203" pitchFamily="34" charset="0"/>
                          <a:cs typeface="Segoe UI Light" panose="020B0502040204020203" pitchFamily="34" charset="0"/>
                        </a:rPr>
                        <a:t>)</a:t>
                      </a:r>
                    </a:p>
                    <a:p>
                      <a:pPr algn="l"/>
                      <a:r>
                        <a:rPr lang="en-US" sz="1300" dirty="0">
                          <a:latin typeface="Segoe UI Light" panose="020B0502040204020203" pitchFamily="34" charset="0"/>
                          <a:cs typeface="Segoe UI Light" panose="020B0502040204020203" pitchFamily="34" charset="0"/>
                        </a:rPr>
                        <a:t>R = Series resistance on RSP line + Series resistance on RSN line</a:t>
                      </a:r>
                    </a:p>
                    <a:p>
                      <a:pPr algn="l"/>
                      <a:r>
                        <a:rPr lang="en-US" sz="1300" dirty="0" err="1">
                          <a:latin typeface="Segoe UI Light" panose="020B0502040204020203" pitchFamily="34" charset="0"/>
                          <a:cs typeface="Segoe UI Light" panose="020B0502040204020203" pitchFamily="34" charset="0"/>
                        </a:rPr>
                        <a:t>Fsw</a:t>
                      </a:r>
                      <a:r>
                        <a:rPr lang="en-US" sz="1300" dirty="0">
                          <a:latin typeface="Segoe UI Light" panose="020B0502040204020203" pitchFamily="34" charset="0"/>
                          <a:cs typeface="Segoe UI Light" panose="020B0502040204020203" pitchFamily="34" charset="0"/>
                        </a:rPr>
                        <a:t> = switching frequency</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17" name="Straight Arrow Connector 16">
            <a:extLst>
              <a:ext uri="{FF2B5EF4-FFF2-40B4-BE49-F238E27FC236}">
                <a16:creationId xmlns:a16="http://schemas.microsoft.com/office/drawing/2014/main" id="{C033F50B-5FCC-464D-9DE3-68CECE5F18A8}"/>
              </a:ext>
            </a:extLst>
          </p:cNvPr>
          <p:cNvCxnSpPr>
            <a:cxnSpLocks/>
          </p:cNvCxnSpPr>
          <p:nvPr/>
        </p:nvCxnSpPr>
        <p:spPr>
          <a:xfrm flipV="1">
            <a:off x="2814320" y="3677920"/>
            <a:ext cx="1341120" cy="8765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hlinkClick r:id="rId6" action="ppaction://hlinksldjump"/>
            <a:extLst>
              <a:ext uri="{FF2B5EF4-FFF2-40B4-BE49-F238E27FC236}">
                <a16:creationId xmlns:a16="http://schemas.microsoft.com/office/drawing/2014/main" id="{E9EF1071-687F-47F9-B43F-C8AF8BFD3EB1}"/>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spTree>
    <p:extLst>
      <p:ext uri="{BB962C8B-B14F-4D97-AF65-F5344CB8AC3E}">
        <p14:creationId xmlns:p14="http://schemas.microsoft.com/office/powerpoint/2010/main" val="197888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9C0B29-1315-4187-859A-D05B815B5633}"/>
              </a:ext>
            </a:extLst>
          </p:cNvPr>
          <p:cNvPicPr>
            <a:picLocks noChangeAspect="1"/>
          </p:cNvPicPr>
          <p:nvPr/>
        </p:nvPicPr>
        <p:blipFill>
          <a:blip r:embed="rId2"/>
          <a:stretch>
            <a:fillRect/>
          </a:stretch>
        </p:blipFill>
        <p:spPr>
          <a:xfrm>
            <a:off x="2283427" y="697128"/>
            <a:ext cx="6748814" cy="3229179"/>
          </a:xfrm>
          <a:prstGeom prst="rect">
            <a:avLst/>
          </a:prstGeom>
        </p:spPr>
      </p:pic>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Schematic Notes: RSP/RSN (4/4)</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22</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353182012"/>
              </p:ext>
            </p:extLst>
          </p:nvPr>
        </p:nvGraphicFramePr>
        <p:xfrm>
          <a:off x="572086" y="3938437"/>
          <a:ext cx="10888394" cy="2148840"/>
        </p:xfrm>
        <a:graphic>
          <a:graphicData uri="http://schemas.openxmlformats.org/drawingml/2006/table">
            <a:tbl>
              <a:tblPr firstRow="1" bandRow="1">
                <a:tableStyleId>{7DF18680-E054-41AD-8BC1-D1AEF772440D}</a:tableStyleId>
              </a:tblPr>
              <a:tblGrid>
                <a:gridCol w="8378874">
                  <a:extLst>
                    <a:ext uri="{9D8B030D-6E8A-4147-A177-3AD203B41FA5}">
                      <a16:colId xmlns:a16="http://schemas.microsoft.com/office/drawing/2014/main" val="3726212375"/>
                    </a:ext>
                  </a:extLst>
                </a:gridCol>
                <a:gridCol w="863600">
                  <a:extLst>
                    <a:ext uri="{9D8B030D-6E8A-4147-A177-3AD203B41FA5}">
                      <a16:colId xmlns:a16="http://schemas.microsoft.com/office/drawing/2014/main" val="3763592901"/>
                    </a:ext>
                  </a:extLst>
                </a:gridCol>
                <a:gridCol w="883920">
                  <a:extLst>
                    <a:ext uri="{9D8B030D-6E8A-4147-A177-3AD203B41FA5}">
                      <a16:colId xmlns:a16="http://schemas.microsoft.com/office/drawing/2014/main" val="1853832446"/>
                    </a:ext>
                  </a:extLst>
                </a:gridCol>
                <a:gridCol w="762000">
                  <a:extLst>
                    <a:ext uri="{9D8B030D-6E8A-4147-A177-3AD203B41FA5}">
                      <a16:colId xmlns:a16="http://schemas.microsoft.com/office/drawing/2014/main" val="3429814955"/>
                    </a:ext>
                  </a:extLst>
                </a:gridCol>
              </a:tblGrid>
              <a:tr h="287876">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66086">
                <a:tc>
                  <a:txBody>
                    <a:bodyPr/>
                    <a:lstStyle/>
                    <a:p>
                      <a:pPr algn="l"/>
                      <a:r>
                        <a:rPr lang="en-US" sz="1300" dirty="0">
                          <a:latin typeface="Segoe UI Light" panose="020B0502040204020203" pitchFamily="34" charset="0"/>
                          <a:cs typeface="Segoe UI Light" panose="020B0502040204020203" pitchFamily="34" charset="0"/>
                        </a:rPr>
                        <a:t>If using a filter capacitor, use a </a:t>
                      </a:r>
                      <a:r>
                        <a:rPr lang="en-US" sz="1300" b="1" dirty="0">
                          <a:latin typeface="Segoe UI Light" panose="020B0502040204020203" pitchFamily="34" charset="0"/>
                          <a:cs typeface="Segoe UI Light" panose="020B0502040204020203" pitchFamily="34" charset="0"/>
                        </a:rPr>
                        <a:t>10 to 100 ohm resistor </a:t>
                      </a:r>
                      <a:r>
                        <a:rPr lang="en-US" sz="1300" dirty="0">
                          <a:latin typeface="Segoe UI Light" panose="020B0502040204020203" pitchFamily="34" charset="0"/>
                          <a:cs typeface="Segoe UI Light" panose="020B0502040204020203" pitchFamily="34" charset="0"/>
                        </a:rPr>
                        <a:t>in series with the trace connecting from the </a:t>
                      </a:r>
                      <a:r>
                        <a:rPr lang="en-US" sz="1300" dirty="0" err="1">
                          <a:latin typeface="Segoe UI Light" panose="020B0502040204020203" pitchFamily="34" charset="0"/>
                          <a:cs typeface="Segoe UI Light" panose="020B0502040204020203" pitchFamily="34" charset="0"/>
                        </a:rPr>
                        <a:t>Vout</a:t>
                      </a:r>
                      <a:r>
                        <a:rPr lang="en-US" sz="1300" dirty="0">
                          <a:latin typeface="Segoe UI Light" panose="020B0502040204020203" pitchFamily="34" charset="0"/>
                          <a:cs typeface="Segoe UI Light" panose="020B0502040204020203" pitchFamily="34" charset="0"/>
                        </a:rPr>
                        <a:t> at the remote end to the RSP pin of the IC.</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1178922">
                <a:tc>
                  <a:txBody>
                    <a:bodyPr/>
                    <a:lstStyle/>
                    <a:p>
                      <a:pPr algn="l"/>
                      <a:r>
                        <a:rPr lang="en-US" sz="1300" dirty="0">
                          <a:latin typeface="Segoe UI Light" panose="020B0502040204020203" pitchFamily="34" charset="0"/>
                          <a:cs typeface="Segoe UI Light" panose="020B0502040204020203" pitchFamily="34" charset="0"/>
                        </a:rPr>
                        <a:t>If </a:t>
                      </a:r>
                      <a:r>
                        <a:rPr lang="en-US" sz="1300" b="1" dirty="0">
                          <a:latin typeface="Segoe UI Light" panose="020B0502040204020203" pitchFamily="34" charset="0"/>
                          <a:cs typeface="Segoe UI Light" panose="020B0502040204020203" pitchFamily="34" charset="0"/>
                        </a:rPr>
                        <a:t>not</a:t>
                      </a:r>
                      <a:r>
                        <a:rPr lang="en-US" sz="1300" dirty="0">
                          <a:latin typeface="Segoe UI Light" panose="020B0502040204020203" pitchFamily="34" charset="0"/>
                          <a:cs typeface="Segoe UI Light" panose="020B0502040204020203" pitchFamily="34" charset="0"/>
                        </a:rPr>
                        <a:t> using a filter capacitor (as is shown here), use a </a:t>
                      </a:r>
                      <a:r>
                        <a:rPr lang="en-US" sz="1300" b="1" dirty="0">
                          <a:latin typeface="Segoe UI Light" panose="020B0502040204020203" pitchFamily="34" charset="0"/>
                          <a:cs typeface="Segoe UI Light" panose="020B0502040204020203" pitchFamily="34" charset="0"/>
                        </a:rPr>
                        <a:t>0 ohm</a:t>
                      </a:r>
                      <a:r>
                        <a:rPr lang="en-US" sz="1300" dirty="0">
                          <a:latin typeface="Segoe UI Light" panose="020B0502040204020203" pitchFamily="34" charset="0"/>
                          <a:cs typeface="Segoe UI Light" panose="020B0502040204020203" pitchFamily="34" charset="0"/>
                        </a:rPr>
                        <a:t> resistor if you don’t want to use the filter cap between the RSP &amp; RSN nets.</a:t>
                      </a:r>
                    </a:p>
                    <a:p>
                      <a:pPr algn="l"/>
                      <a:r>
                        <a:rPr lang="en-US" sz="1300" dirty="0">
                          <a:latin typeface="Segoe UI Light" panose="020B0502040204020203" pitchFamily="34" charset="0"/>
                          <a:cs typeface="Segoe UI Light" panose="020B0502040204020203" pitchFamily="34" charset="0"/>
                        </a:rPr>
                        <a:t>This resistor helps to break the net – so that during routing the RSP pin is connected to the remote end of the load rather than the </a:t>
                      </a:r>
                      <a:r>
                        <a:rPr lang="en-US" sz="1300" dirty="0" err="1">
                          <a:latin typeface="Segoe UI Light" panose="020B0502040204020203" pitchFamily="34" charset="0"/>
                          <a:cs typeface="Segoe UI Light" panose="020B0502040204020203" pitchFamily="34" charset="0"/>
                        </a:rPr>
                        <a:t>Vout</a:t>
                      </a:r>
                      <a:r>
                        <a:rPr lang="en-US" sz="1300" dirty="0">
                          <a:latin typeface="Segoe UI Light" panose="020B0502040204020203" pitchFamily="34" charset="0"/>
                          <a:cs typeface="Segoe UI Light" panose="020B0502040204020203" pitchFamily="34" charset="0"/>
                        </a:rPr>
                        <a:t> at the output of the buck converter.</a:t>
                      </a:r>
                    </a:p>
                    <a:p>
                      <a:pPr algn="l"/>
                      <a:r>
                        <a:rPr lang="en-US" sz="1300" dirty="0">
                          <a:latin typeface="Segoe UI Light" panose="020B0502040204020203" pitchFamily="34" charset="0"/>
                          <a:cs typeface="Segoe UI Light" panose="020B0502040204020203" pitchFamily="34" charset="0"/>
                        </a:rPr>
                        <a:t>This resistor, in combination with the capacitor across the RSP-RSN nets, can serve as a filter to filter out the high frequency noise on the RSP &amp; RSN lines.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81726534"/>
                  </a:ext>
                </a:extLst>
              </a:tr>
            </a:tbl>
          </a:graphicData>
        </a:graphic>
      </p:graphicFrame>
      <p:cxnSp>
        <p:nvCxnSpPr>
          <p:cNvPr id="17" name="Straight Arrow Connector 16">
            <a:extLst>
              <a:ext uri="{FF2B5EF4-FFF2-40B4-BE49-F238E27FC236}">
                <a16:creationId xmlns:a16="http://schemas.microsoft.com/office/drawing/2014/main" id="{C033F50B-5FCC-464D-9DE3-68CECE5F18A8}"/>
              </a:ext>
            </a:extLst>
          </p:cNvPr>
          <p:cNvCxnSpPr>
            <a:cxnSpLocks/>
          </p:cNvCxnSpPr>
          <p:nvPr/>
        </p:nvCxnSpPr>
        <p:spPr>
          <a:xfrm flipH="1" flipV="1">
            <a:off x="4165600" y="3210560"/>
            <a:ext cx="411480" cy="1540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hlinkClick r:id="rId6" action="ppaction://hlinksldjump"/>
            <a:extLst>
              <a:ext uri="{FF2B5EF4-FFF2-40B4-BE49-F238E27FC236}">
                <a16:creationId xmlns:a16="http://schemas.microsoft.com/office/drawing/2014/main" id="{96ADCE19-C200-4D4A-B5F6-59588435B5D0}"/>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spTree>
    <p:extLst>
      <p:ext uri="{BB962C8B-B14F-4D97-AF65-F5344CB8AC3E}">
        <p14:creationId xmlns:p14="http://schemas.microsoft.com/office/powerpoint/2010/main" val="39093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03FD01-C896-4668-8AD9-0B180A610806}"/>
              </a:ext>
            </a:extLst>
          </p:cNvPr>
          <p:cNvPicPr>
            <a:picLocks noChangeAspect="1"/>
          </p:cNvPicPr>
          <p:nvPr/>
        </p:nvPicPr>
        <p:blipFill>
          <a:blip r:embed="rId2"/>
          <a:stretch>
            <a:fillRect/>
          </a:stretch>
        </p:blipFill>
        <p:spPr>
          <a:xfrm>
            <a:off x="4611186" y="731519"/>
            <a:ext cx="2673291" cy="4096173"/>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ISHARE/VSHARE</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23</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1896340716"/>
              </p:ext>
            </p:extLst>
          </p:nvPr>
        </p:nvGraphicFramePr>
        <p:xfrm>
          <a:off x="1220324" y="4959915"/>
          <a:ext cx="9455017" cy="11582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0">
                <a:tc>
                  <a:txBody>
                    <a:bodyPr/>
                    <a:lstStyle/>
                    <a:p>
                      <a:pPr algn="l"/>
                      <a:r>
                        <a:rPr lang="en-US" sz="1300" dirty="0">
                          <a:latin typeface="Segoe UI Light" panose="020B0502040204020203" pitchFamily="34" charset="0"/>
                          <a:cs typeface="Segoe UI Light" panose="020B0502040204020203" pitchFamily="34" charset="0"/>
                        </a:rPr>
                        <a:t>If using single-phase operation, float these pins.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0">
                <a:tc>
                  <a:txBody>
                    <a:bodyPr/>
                    <a:lstStyle/>
                    <a:p>
                      <a:pPr algn="l"/>
                      <a:r>
                        <a:rPr lang="en-US" sz="1300" dirty="0">
                          <a:latin typeface="Segoe UI Light" panose="020B0502040204020203" pitchFamily="34" charset="0"/>
                          <a:cs typeface="Segoe UI Light" panose="020B0502040204020203" pitchFamily="34" charset="0"/>
                        </a:rPr>
                        <a:t>If using dual-phase operation, connect VSHARE/ISHARE of one IC with VSHARE/ISHARE of the other IC using </a:t>
                      </a:r>
                      <a:r>
                        <a:rPr lang="en-US" sz="1300" b="1" dirty="0">
                          <a:latin typeface="Segoe UI Light" panose="020B0502040204020203" pitchFamily="34" charset="0"/>
                          <a:cs typeface="Segoe UI Light" panose="020B0502040204020203" pitchFamily="34" charset="0"/>
                        </a:rPr>
                        <a:t>0-ohm resistors.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738413932"/>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956732"/>
            <a:ext cx="3139440" cy="43874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480D7F-C0EB-4554-A713-41F3507BC8A9}"/>
              </a:ext>
            </a:extLst>
          </p:cNvPr>
          <p:cNvCxnSpPr>
            <a:cxnSpLocks/>
          </p:cNvCxnSpPr>
          <p:nvPr/>
        </p:nvCxnSpPr>
        <p:spPr>
          <a:xfrm flipV="1">
            <a:off x="2082800" y="4663440"/>
            <a:ext cx="2976880" cy="6807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B26A92-7ECF-4F84-BF8C-B2A7F5978F4D}"/>
              </a:ext>
            </a:extLst>
          </p:cNvPr>
          <p:cNvCxnSpPr>
            <a:cxnSpLocks/>
          </p:cNvCxnSpPr>
          <p:nvPr/>
        </p:nvCxnSpPr>
        <p:spPr>
          <a:xfrm flipV="1">
            <a:off x="3027680" y="2621280"/>
            <a:ext cx="1696720" cy="3279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D422E42-5E48-4F61-9721-D1F1AF2E35AC}"/>
              </a:ext>
            </a:extLst>
          </p:cNvPr>
          <p:cNvSpPr/>
          <p:nvPr/>
        </p:nvSpPr>
        <p:spPr>
          <a:xfrm>
            <a:off x="5222240" y="690040"/>
            <a:ext cx="568960" cy="4580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0E6EAA5F-156E-4B16-A25B-C830E2EB6291}"/>
              </a:ext>
            </a:extLst>
          </p:cNvPr>
          <p:cNvSpPr/>
          <p:nvPr/>
        </p:nvSpPr>
        <p:spPr>
          <a:xfrm>
            <a:off x="5233854" y="4434419"/>
            <a:ext cx="568960" cy="4580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hlinkClick r:id="rId3" action="ppaction://hlinksldjump"/>
            <a:extLst>
              <a:ext uri="{FF2B5EF4-FFF2-40B4-BE49-F238E27FC236}">
                <a16:creationId xmlns:a16="http://schemas.microsoft.com/office/drawing/2014/main" id="{B439ACFF-AEC1-4AAB-9D15-9EC48281B472}"/>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3" name="Picture 12">
            <a:extLst>
              <a:ext uri="{FF2B5EF4-FFF2-40B4-BE49-F238E27FC236}">
                <a16:creationId xmlns:a16="http://schemas.microsoft.com/office/drawing/2014/main" id="{A9ABDD47-9C69-4881-98D6-15F1A380A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4" name="Picture 13">
            <a:extLst>
              <a:ext uri="{FF2B5EF4-FFF2-40B4-BE49-F238E27FC236}">
                <a16:creationId xmlns:a16="http://schemas.microsoft.com/office/drawing/2014/main" id="{815EE0C7-FA2A-4066-94B0-86F4B3C24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5" name="Picture 14">
            <a:extLst>
              <a:ext uri="{FF2B5EF4-FFF2-40B4-BE49-F238E27FC236}">
                <a16:creationId xmlns:a16="http://schemas.microsoft.com/office/drawing/2014/main" id="{0A9E6DC6-DC8D-47E1-835C-25C21437BA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86246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C93FA-0E53-4A61-AEA6-01246F671F1C}"/>
              </a:ext>
            </a:extLst>
          </p:cNvPr>
          <p:cNvPicPr>
            <a:picLocks noChangeAspect="1"/>
          </p:cNvPicPr>
          <p:nvPr/>
        </p:nvPicPr>
        <p:blipFill>
          <a:blip r:embed="rId2"/>
          <a:stretch>
            <a:fillRect/>
          </a:stretch>
        </p:blipFill>
        <p:spPr>
          <a:xfrm>
            <a:off x="5337809" y="1752883"/>
            <a:ext cx="5115137" cy="1070610"/>
          </a:xfrm>
          <a:prstGeom prst="rect">
            <a:avLst/>
          </a:prstGeom>
        </p:spPr>
      </p:pic>
      <p:pic>
        <p:nvPicPr>
          <p:cNvPr id="7" name="Picture 6">
            <a:extLst>
              <a:ext uri="{FF2B5EF4-FFF2-40B4-BE49-F238E27FC236}">
                <a16:creationId xmlns:a16="http://schemas.microsoft.com/office/drawing/2014/main" id="{F437D438-533A-45D6-9E34-03A889A218F6}"/>
              </a:ext>
            </a:extLst>
          </p:cNvPr>
          <p:cNvPicPr>
            <a:picLocks noChangeAspect="1"/>
          </p:cNvPicPr>
          <p:nvPr/>
        </p:nvPicPr>
        <p:blipFill>
          <a:blip r:embed="rId3"/>
          <a:stretch>
            <a:fillRect/>
          </a:stretch>
        </p:blipFill>
        <p:spPr>
          <a:xfrm>
            <a:off x="1148270" y="1459760"/>
            <a:ext cx="2793619" cy="1498564"/>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SYNC (1/2)</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24</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3302895969"/>
              </p:ext>
            </p:extLst>
          </p:nvPr>
        </p:nvGraphicFramePr>
        <p:xfrm>
          <a:off x="1220324" y="4959915"/>
          <a:ext cx="9455017" cy="12344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This pin is used for synchronizing the clock between the primary IC and the secondary IC, and can also be used to synchronize to an external clock.</a:t>
                      </a:r>
                    </a:p>
                    <a:p>
                      <a:pPr algn="l"/>
                      <a:r>
                        <a:rPr lang="en-US" sz="1300" dirty="0">
                          <a:latin typeface="Segoe UI Light" panose="020B0502040204020203" pitchFamily="34" charset="0"/>
                          <a:cs typeface="Segoe UI Light" panose="020B0502040204020203" pitchFamily="34" charset="0"/>
                        </a:rPr>
                        <a:t>For single-phase designs without using an external clock, float this pin.</a:t>
                      </a:r>
                    </a:p>
                    <a:p>
                      <a:pPr algn="l"/>
                      <a:r>
                        <a:rPr lang="en-US" sz="1300" dirty="0">
                          <a:latin typeface="Segoe UI Light" panose="020B0502040204020203" pitchFamily="34" charset="0"/>
                          <a:cs typeface="Segoe UI Light" panose="020B0502040204020203" pitchFamily="34" charset="0"/>
                        </a:rPr>
                        <a:t> </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082800" y="2712720"/>
            <a:ext cx="462279" cy="26314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39FC50-C1DE-4E82-8B24-12AFA5B578B5}"/>
              </a:ext>
            </a:extLst>
          </p:cNvPr>
          <p:cNvCxnSpPr>
            <a:cxnSpLocks/>
          </p:cNvCxnSpPr>
          <p:nvPr/>
        </p:nvCxnSpPr>
        <p:spPr>
          <a:xfrm flipV="1">
            <a:off x="2082800" y="2461402"/>
            <a:ext cx="4389120" cy="2882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hlinkClick r:id="rId4" action="ppaction://hlinksldjump"/>
            <a:extLst>
              <a:ext uri="{FF2B5EF4-FFF2-40B4-BE49-F238E27FC236}">
                <a16:creationId xmlns:a16="http://schemas.microsoft.com/office/drawing/2014/main" id="{3FAD7D39-513A-45AA-A5F8-BD4B9F770608}"/>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pic>
        <p:nvPicPr>
          <p:cNvPr id="11" name="Picture 10">
            <a:extLst>
              <a:ext uri="{FF2B5EF4-FFF2-40B4-BE49-F238E27FC236}">
                <a16:creationId xmlns:a16="http://schemas.microsoft.com/office/drawing/2014/main" id="{F5D23D66-4863-4756-AC3D-3A78DEC68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2D6E516C-F81A-4E8D-84B6-EB41ECD31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3" name="Picture 12">
            <a:extLst>
              <a:ext uri="{FF2B5EF4-FFF2-40B4-BE49-F238E27FC236}">
                <a16:creationId xmlns:a16="http://schemas.microsoft.com/office/drawing/2014/main" id="{2BF5EEC1-AC41-4CB9-922D-F9EABDFA68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114459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9539E0-BD54-41FA-B3B3-6E35E892893C}"/>
              </a:ext>
            </a:extLst>
          </p:cNvPr>
          <p:cNvPicPr>
            <a:picLocks noChangeAspect="1"/>
          </p:cNvPicPr>
          <p:nvPr/>
        </p:nvPicPr>
        <p:blipFill>
          <a:blip r:embed="rId2"/>
          <a:stretch>
            <a:fillRect/>
          </a:stretch>
        </p:blipFill>
        <p:spPr>
          <a:xfrm>
            <a:off x="573404" y="956733"/>
            <a:ext cx="3943350" cy="904875"/>
          </a:xfrm>
          <a:prstGeom prst="rect">
            <a:avLst/>
          </a:prstGeom>
        </p:spPr>
      </p:pic>
      <p:pic>
        <p:nvPicPr>
          <p:cNvPr id="9" name="Picture 8">
            <a:extLst>
              <a:ext uri="{FF2B5EF4-FFF2-40B4-BE49-F238E27FC236}">
                <a16:creationId xmlns:a16="http://schemas.microsoft.com/office/drawing/2014/main" id="{01F6F628-21AB-4CAA-8353-F5468E793921}"/>
              </a:ext>
            </a:extLst>
          </p:cNvPr>
          <p:cNvPicPr>
            <a:picLocks noChangeAspect="1"/>
          </p:cNvPicPr>
          <p:nvPr/>
        </p:nvPicPr>
        <p:blipFill>
          <a:blip r:embed="rId3"/>
          <a:stretch>
            <a:fillRect/>
          </a:stretch>
        </p:blipFill>
        <p:spPr>
          <a:xfrm>
            <a:off x="716279" y="2070877"/>
            <a:ext cx="3800475" cy="781050"/>
          </a:xfrm>
          <a:prstGeom prst="rect">
            <a:avLst/>
          </a:prstGeom>
        </p:spPr>
      </p:pic>
      <p:pic>
        <p:nvPicPr>
          <p:cNvPr id="11" name="Picture 10">
            <a:extLst>
              <a:ext uri="{FF2B5EF4-FFF2-40B4-BE49-F238E27FC236}">
                <a16:creationId xmlns:a16="http://schemas.microsoft.com/office/drawing/2014/main" id="{215796DA-31A8-457E-B4A6-411EEBDE2F8B}"/>
              </a:ext>
            </a:extLst>
          </p:cNvPr>
          <p:cNvPicPr>
            <a:picLocks noChangeAspect="1"/>
          </p:cNvPicPr>
          <p:nvPr/>
        </p:nvPicPr>
        <p:blipFill>
          <a:blip r:embed="rId4"/>
          <a:stretch>
            <a:fillRect/>
          </a:stretch>
        </p:blipFill>
        <p:spPr>
          <a:xfrm>
            <a:off x="6692054" y="663645"/>
            <a:ext cx="4572000" cy="3048000"/>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SYNC (2/2)</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25</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4283386685"/>
              </p:ext>
            </p:extLst>
          </p:nvPr>
        </p:nvGraphicFramePr>
        <p:xfrm>
          <a:off x="1220324" y="4569602"/>
          <a:ext cx="9455017" cy="12344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For dual-phase designs, connect the SYNC pin of the primary IC to the SYNC pin of the secondary IC. The MODE and RT pins set SYNC in vs SYNC out.</a:t>
                      </a:r>
                    </a:p>
                    <a:p>
                      <a:pPr algn="l"/>
                      <a:r>
                        <a:rPr lang="en-US" sz="1300" dirty="0">
                          <a:latin typeface="Segoe UI Light" panose="020B0502040204020203" pitchFamily="34" charset="0"/>
                          <a:cs typeface="Segoe UI Light" panose="020B0502040204020203" pitchFamily="34" charset="0"/>
                        </a:rPr>
                        <a:t>If using an external clock, connect it to both SYNC pins.</a:t>
                      </a:r>
                    </a:p>
                    <a:p>
                      <a:pPr algn="l"/>
                      <a:r>
                        <a:rPr lang="en-US" sz="1300" dirty="0">
                          <a:latin typeface="Segoe UI Light" panose="020B0502040204020203" pitchFamily="34" charset="0"/>
                          <a:cs typeface="Segoe UI Light" panose="020B0502040204020203" pitchFamily="34" charset="0"/>
                        </a:rPr>
                        <a:t> </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6" name="Straight Arrow Connector 5">
            <a:extLst>
              <a:ext uri="{FF2B5EF4-FFF2-40B4-BE49-F238E27FC236}">
                <a16:creationId xmlns:a16="http://schemas.microsoft.com/office/drawing/2014/main" id="{879D1BE7-B3BB-4DAA-AF6F-7887C2F6A760}"/>
              </a:ext>
            </a:extLst>
          </p:cNvPr>
          <p:cNvCxnSpPr>
            <a:cxnSpLocks/>
          </p:cNvCxnSpPr>
          <p:nvPr/>
        </p:nvCxnSpPr>
        <p:spPr>
          <a:xfrm flipV="1">
            <a:off x="2346960" y="2611121"/>
            <a:ext cx="1097280" cy="2235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39FC50-C1DE-4E82-8B24-12AFA5B578B5}"/>
              </a:ext>
            </a:extLst>
          </p:cNvPr>
          <p:cNvCxnSpPr>
            <a:cxnSpLocks/>
          </p:cNvCxnSpPr>
          <p:nvPr/>
        </p:nvCxnSpPr>
        <p:spPr>
          <a:xfrm flipV="1">
            <a:off x="2346960" y="2674408"/>
            <a:ext cx="5328288" cy="21719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BE1242-E048-4272-9112-F81874E1CA40}"/>
              </a:ext>
            </a:extLst>
          </p:cNvPr>
          <p:cNvCxnSpPr>
            <a:cxnSpLocks/>
          </p:cNvCxnSpPr>
          <p:nvPr/>
        </p:nvCxnSpPr>
        <p:spPr>
          <a:xfrm flipV="1">
            <a:off x="2346960" y="1513836"/>
            <a:ext cx="1097280" cy="3332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5" action="ppaction://hlinksldjump"/>
            <a:extLst>
              <a:ext uri="{FF2B5EF4-FFF2-40B4-BE49-F238E27FC236}">
                <a16:creationId xmlns:a16="http://schemas.microsoft.com/office/drawing/2014/main" id="{9F8E9C8C-FE9B-4E27-B6BE-8FC29933D749}"/>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3" name="Picture 12">
            <a:extLst>
              <a:ext uri="{FF2B5EF4-FFF2-40B4-BE49-F238E27FC236}">
                <a16:creationId xmlns:a16="http://schemas.microsoft.com/office/drawing/2014/main" id="{98F262D2-F8E3-49A6-AF7D-72CF887E9A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5" name="Picture 14">
            <a:extLst>
              <a:ext uri="{FF2B5EF4-FFF2-40B4-BE49-F238E27FC236}">
                <a16:creationId xmlns:a16="http://schemas.microsoft.com/office/drawing/2014/main" id="{80C4AC35-CCE3-4DF1-A90A-42D1F42EF6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6" name="Picture 15">
            <a:extLst>
              <a:ext uri="{FF2B5EF4-FFF2-40B4-BE49-F238E27FC236}">
                <a16:creationId xmlns:a16="http://schemas.microsoft.com/office/drawing/2014/main" id="{4BBD56A0-18CF-4252-8B12-A91453D1B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346168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428B96-65A5-4FC8-813E-2AC549626C12}"/>
              </a:ext>
            </a:extLst>
          </p:cNvPr>
          <p:cNvPicPr>
            <a:picLocks noChangeAspect="1"/>
          </p:cNvPicPr>
          <p:nvPr/>
        </p:nvPicPr>
        <p:blipFill>
          <a:blip r:embed="rId2"/>
          <a:stretch>
            <a:fillRect/>
          </a:stretch>
        </p:blipFill>
        <p:spPr>
          <a:xfrm>
            <a:off x="689561" y="1873433"/>
            <a:ext cx="3232199" cy="2107066"/>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MODE</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26</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318271663"/>
              </p:ext>
            </p:extLst>
          </p:nvPr>
        </p:nvGraphicFramePr>
        <p:xfrm>
          <a:off x="1220324" y="4822755"/>
          <a:ext cx="9455017" cy="135636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Connecting a resistor between the MODE pin and GND sets the operation mode and the API/Body Brake feature. See the table for determining the proper resistor value. </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20440">
                <a:tc>
                  <a:txBody>
                    <a:bodyPr/>
                    <a:lstStyle/>
                    <a:p>
                      <a:pPr marL="0" marR="0" lvl="0" indent="0" algn="l" defTabSz="1015695"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 If using Standalone API/Body Brake with API and BB off, use an unpopulated resistor footprint in place of an open circuit</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373614317"/>
                  </a:ext>
                </a:extLst>
              </a:tr>
            </a:tbl>
          </a:graphicData>
        </a:graphic>
      </p:graphicFrame>
      <p:sp>
        <p:nvSpPr>
          <p:cNvPr id="11" name="Rectangle 10">
            <a:extLst>
              <a:ext uri="{FF2B5EF4-FFF2-40B4-BE49-F238E27FC236}">
                <a16:creationId xmlns:a16="http://schemas.microsoft.com/office/drawing/2014/main" id="{3808802E-43EF-41F4-94C5-3BE0630AE23B}"/>
              </a:ext>
            </a:extLst>
          </p:cNvPr>
          <p:cNvSpPr/>
          <p:nvPr/>
        </p:nvSpPr>
        <p:spPr>
          <a:xfrm>
            <a:off x="309033" y="1045026"/>
            <a:ext cx="2007448" cy="21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839FC50-C1DE-4E82-8B24-12AFA5B578B5}"/>
              </a:ext>
            </a:extLst>
          </p:cNvPr>
          <p:cNvCxnSpPr>
            <a:cxnSpLocks/>
          </p:cNvCxnSpPr>
          <p:nvPr/>
        </p:nvCxnSpPr>
        <p:spPr>
          <a:xfrm flipV="1">
            <a:off x="2204720" y="3048000"/>
            <a:ext cx="203200" cy="21640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E171705-DC4C-443F-BBE5-FCE4C2B810FB}"/>
              </a:ext>
            </a:extLst>
          </p:cNvPr>
          <p:cNvPicPr>
            <a:picLocks noChangeAspect="1"/>
          </p:cNvPicPr>
          <p:nvPr/>
        </p:nvPicPr>
        <p:blipFill>
          <a:blip r:embed="rId3"/>
          <a:stretch>
            <a:fillRect/>
          </a:stretch>
        </p:blipFill>
        <p:spPr>
          <a:xfrm>
            <a:off x="4129408" y="1029142"/>
            <a:ext cx="8062592" cy="3372485"/>
          </a:xfrm>
          <a:prstGeom prst="rect">
            <a:avLst/>
          </a:prstGeom>
        </p:spPr>
      </p:pic>
      <p:cxnSp>
        <p:nvCxnSpPr>
          <p:cNvPr id="19" name="Straight Arrow Connector 18">
            <a:extLst>
              <a:ext uri="{FF2B5EF4-FFF2-40B4-BE49-F238E27FC236}">
                <a16:creationId xmlns:a16="http://schemas.microsoft.com/office/drawing/2014/main" id="{133E5083-DD95-45F9-BE2B-BC68B4F3E9B6}"/>
              </a:ext>
            </a:extLst>
          </p:cNvPr>
          <p:cNvCxnSpPr>
            <a:cxnSpLocks/>
          </p:cNvCxnSpPr>
          <p:nvPr/>
        </p:nvCxnSpPr>
        <p:spPr>
          <a:xfrm flipV="1">
            <a:off x="3921760" y="4401630"/>
            <a:ext cx="1849120" cy="1099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0C9B20-9154-4F31-85FA-A4E3B75A80FF}"/>
              </a:ext>
            </a:extLst>
          </p:cNvPr>
          <p:cNvCxnSpPr>
            <a:cxnSpLocks/>
          </p:cNvCxnSpPr>
          <p:nvPr/>
        </p:nvCxnSpPr>
        <p:spPr>
          <a:xfrm flipV="1">
            <a:off x="7082839" y="1950720"/>
            <a:ext cx="1390601" cy="37896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4" action="ppaction://hlinksldjump"/>
            <a:extLst>
              <a:ext uri="{FF2B5EF4-FFF2-40B4-BE49-F238E27FC236}">
                <a16:creationId xmlns:a16="http://schemas.microsoft.com/office/drawing/2014/main" id="{C4D65655-9D42-4DE0-843C-D0EF9CAB429E}"/>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13" name="Picture 12">
            <a:extLst>
              <a:ext uri="{FF2B5EF4-FFF2-40B4-BE49-F238E27FC236}">
                <a16:creationId xmlns:a16="http://schemas.microsoft.com/office/drawing/2014/main" id="{B6044E63-0DDA-4C38-A68B-1ABE83ECB0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4" name="Picture 13">
            <a:extLst>
              <a:ext uri="{FF2B5EF4-FFF2-40B4-BE49-F238E27FC236}">
                <a16:creationId xmlns:a16="http://schemas.microsoft.com/office/drawing/2014/main" id="{C5738EAD-3BD2-4B69-8A2C-9D5D32CCF1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5" name="Picture 14">
            <a:extLst>
              <a:ext uri="{FF2B5EF4-FFF2-40B4-BE49-F238E27FC236}">
                <a16:creationId xmlns:a16="http://schemas.microsoft.com/office/drawing/2014/main" id="{7EDB3E55-5C63-4B9F-B30E-64BF663CA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58355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A544D-CF6E-469A-BB53-AC84A73926AB}"/>
              </a:ext>
            </a:extLst>
          </p:cNvPr>
          <p:cNvPicPr>
            <a:picLocks noChangeAspect="1"/>
          </p:cNvPicPr>
          <p:nvPr/>
        </p:nvPicPr>
        <p:blipFill>
          <a:blip r:embed="rId2"/>
          <a:stretch>
            <a:fillRect/>
          </a:stretch>
        </p:blipFill>
        <p:spPr>
          <a:xfrm>
            <a:off x="1188526" y="1207488"/>
            <a:ext cx="3076575" cy="3048000"/>
          </a:xfrm>
          <a:prstGeom prst="rect">
            <a:avLst/>
          </a:prstGeom>
        </p:spPr>
      </p:pic>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RT (1/2)</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27</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3292822736"/>
              </p:ext>
            </p:extLst>
          </p:nvPr>
        </p:nvGraphicFramePr>
        <p:xfrm>
          <a:off x="1220324" y="4822755"/>
          <a:ext cx="9455017" cy="135636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This pin sets the switching frequency if not using an external clock. Connect a resistor to ground to set the switching frequency, based on the table.</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183090">
                <a:tc>
                  <a:txBody>
                    <a:bodyPr/>
                    <a:lstStyle/>
                    <a:p>
                      <a:pPr marL="0" marR="0" lvl="0" indent="0" algn="l" defTabSz="1015695"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If using an external clock, set the RT resistor value such that the frequency is within 20% of the external clock frequency.</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373614317"/>
                  </a:ext>
                </a:extLst>
              </a:tr>
            </a:tbl>
          </a:graphicData>
        </a:graphic>
      </p:graphicFrame>
      <p:sp>
        <p:nvSpPr>
          <p:cNvPr id="11" name="Rectangle 10">
            <a:extLst>
              <a:ext uri="{FF2B5EF4-FFF2-40B4-BE49-F238E27FC236}">
                <a16:creationId xmlns:a16="http://schemas.microsoft.com/office/drawing/2014/main" id="{3808802E-43EF-41F4-94C5-3BE0630AE23B}"/>
              </a:ext>
            </a:extLst>
          </p:cNvPr>
          <p:cNvSpPr/>
          <p:nvPr/>
        </p:nvSpPr>
        <p:spPr>
          <a:xfrm>
            <a:off x="309033" y="857013"/>
            <a:ext cx="2007448" cy="133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839FC50-C1DE-4E82-8B24-12AFA5B578B5}"/>
              </a:ext>
            </a:extLst>
          </p:cNvPr>
          <p:cNvCxnSpPr>
            <a:cxnSpLocks/>
          </p:cNvCxnSpPr>
          <p:nvPr/>
        </p:nvCxnSpPr>
        <p:spPr>
          <a:xfrm flipV="1">
            <a:off x="2204720" y="2035245"/>
            <a:ext cx="193040" cy="31768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27F9BA6-8782-4722-B011-FEAB49B5CD87}"/>
              </a:ext>
            </a:extLst>
          </p:cNvPr>
          <p:cNvPicPr>
            <a:picLocks noChangeAspect="1"/>
          </p:cNvPicPr>
          <p:nvPr/>
        </p:nvPicPr>
        <p:blipFill>
          <a:blip r:embed="rId3"/>
          <a:stretch>
            <a:fillRect/>
          </a:stretch>
        </p:blipFill>
        <p:spPr>
          <a:xfrm>
            <a:off x="4760579" y="1523999"/>
            <a:ext cx="7276465" cy="1937055"/>
          </a:xfrm>
          <a:prstGeom prst="rect">
            <a:avLst/>
          </a:prstGeom>
        </p:spPr>
      </p:pic>
      <p:cxnSp>
        <p:nvCxnSpPr>
          <p:cNvPr id="15" name="Straight Arrow Connector 14">
            <a:extLst>
              <a:ext uri="{FF2B5EF4-FFF2-40B4-BE49-F238E27FC236}">
                <a16:creationId xmlns:a16="http://schemas.microsoft.com/office/drawing/2014/main" id="{2C3B5408-03B0-437B-8664-F961456A5F23}"/>
              </a:ext>
            </a:extLst>
          </p:cNvPr>
          <p:cNvCxnSpPr>
            <a:cxnSpLocks/>
          </p:cNvCxnSpPr>
          <p:nvPr/>
        </p:nvCxnSpPr>
        <p:spPr>
          <a:xfrm flipV="1">
            <a:off x="5334000" y="2950704"/>
            <a:ext cx="2032000" cy="25502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A7B27DD-D3BA-47EE-A33B-7D9F4D11AE1A}"/>
              </a:ext>
            </a:extLst>
          </p:cNvPr>
          <p:cNvPicPr>
            <a:picLocks noChangeAspect="1"/>
          </p:cNvPicPr>
          <p:nvPr/>
        </p:nvPicPr>
        <p:blipFill>
          <a:blip r:embed="rId4"/>
          <a:stretch>
            <a:fillRect/>
          </a:stretch>
        </p:blipFill>
        <p:spPr>
          <a:xfrm>
            <a:off x="6950392" y="3611171"/>
            <a:ext cx="2619375" cy="609600"/>
          </a:xfrm>
          <a:prstGeom prst="rect">
            <a:avLst/>
          </a:prstGeom>
        </p:spPr>
      </p:pic>
      <p:sp>
        <p:nvSpPr>
          <p:cNvPr id="12" name="TextBox 11">
            <a:hlinkClick r:id="rId5" action="ppaction://hlinksldjump"/>
            <a:extLst>
              <a:ext uri="{FF2B5EF4-FFF2-40B4-BE49-F238E27FC236}">
                <a16:creationId xmlns:a16="http://schemas.microsoft.com/office/drawing/2014/main" id="{85445F8D-8471-432D-B42B-8B24392C9CE0}"/>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pic>
        <p:nvPicPr>
          <p:cNvPr id="13" name="Picture 12">
            <a:extLst>
              <a:ext uri="{FF2B5EF4-FFF2-40B4-BE49-F238E27FC236}">
                <a16:creationId xmlns:a16="http://schemas.microsoft.com/office/drawing/2014/main" id="{317C88E5-7BDC-439C-8050-0556F9EB63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6" name="Picture 15">
            <a:extLst>
              <a:ext uri="{FF2B5EF4-FFF2-40B4-BE49-F238E27FC236}">
                <a16:creationId xmlns:a16="http://schemas.microsoft.com/office/drawing/2014/main" id="{3B956E00-4DB1-47B4-A195-9CB2CA38D9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7" name="Picture 16">
            <a:extLst>
              <a:ext uri="{FF2B5EF4-FFF2-40B4-BE49-F238E27FC236}">
                <a16:creationId xmlns:a16="http://schemas.microsoft.com/office/drawing/2014/main" id="{87B8560A-9E52-446F-8F4D-AAA47AD8E3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166806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Schematic Notes: RT (2/2)</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28</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2422953508"/>
              </p:ext>
            </p:extLst>
          </p:nvPr>
        </p:nvGraphicFramePr>
        <p:xfrm>
          <a:off x="1220324" y="4822755"/>
          <a:ext cx="9455017" cy="135636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183090">
                <a:tc>
                  <a:txBody>
                    <a:bodyPr/>
                    <a:lstStyle/>
                    <a:p>
                      <a:pPr marL="0" marR="0" lvl="0" indent="0" algn="l" defTabSz="1015695"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For dual-phase designs with an internal clock, the RT pin on the secondary device is used to select one of various sync point options, as is shown in the table.</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373614317"/>
                  </a:ext>
                </a:extLst>
              </a:tr>
              <a:tr h="183090">
                <a:tc>
                  <a:txBody>
                    <a:bodyPr/>
                    <a:lstStyle/>
                    <a:p>
                      <a:pPr marL="0" marR="0" lvl="0" indent="0" algn="l" defTabSz="1015695"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For dual-phase designs with an external clock, the RT pin on each IC sets its own sync point for the clock phase shift.</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343949298"/>
                  </a:ext>
                </a:extLst>
              </a:tr>
            </a:tbl>
          </a:graphicData>
        </a:graphic>
      </p:graphicFrame>
      <p:sp>
        <p:nvSpPr>
          <p:cNvPr id="11" name="Rectangle 10">
            <a:extLst>
              <a:ext uri="{FF2B5EF4-FFF2-40B4-BE49-F238E27FC236}">
                <a16:creationId xmlns:a16="http://schemas.microsoft.com/office/drawing/2014/main" id="{3808802E-43EF-41F4-94C5-3BE0630AE23B}"/>
              </a:ext>
            </a:extLst>
          </p:cNvPr>
          <p:cNvSpPr/>
          <p:nvPr/>
        </p:nvSpPr>
        <p:spPr>
          <a:xfrm>
            <a:off x="309033" y="857013"/>
            <a:ext cx="2007448" cy="133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F0364-3760-4969-876D-F9DC7A2D9BCF}"/>
              </a:ext>
            </a:extLst>
          </p:cNvPr>
          <p:cNvPicPr>
            <a:picLocks noChangeAspect="1"/>
          </p:cNvPicPr>
          <p:nvPr/>
        </p:nvPicPr>
        <p:blipFill>
          <a:blip r:embed="rId2"/>
          <a:stretch>
            <a:fillRect/>
          </a:stretch>
        </p:blipFill>
        <p:spPr>
          <a:xfrm>
            <a:off x="1473200" y="1565205"/>
            <a:ext cx="9753600" cy="2171700"/>
          </a:xfrm>
          <a:prstGeom prst="rect">
            <a:avLst/>
          </a:prstGeom>
        </p:spPr>
      </p:pic>
      <p:cxnSp>
        <p:nvCxnSpPr>
          <p:cNvPr id="12" name="Straight Arrow Connector 11">
            <a:extLst>
              <a:ext uri="{FF2B5EF4-FFF2-40B4-BE49-F238E27FC236}">
                <a16:creationId xmlns:a16="http://schemas.microsoft.com/office/drawing/2014/main" id="{45D7254C-82CA-4169-8E8B-07CC184657CA}"/>
              </a:ext>
            </a:extLst>
          </p:cNvPr>
          <p:cNvCxnSpPr>
            <a:cxnSpLocks/>
          </p:cNvCxnSpPr>
          <p:nvPr/>
        </p:nvCxnSpPr>
        <p:spPr>
          <a:xfrm flipV="1">
            <a:off x="4216400" y="3736905"/>
            <a:ext cx="386080" cy="1668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E9D3288B-5BA7-4CC2-B325-C65E90C30D38}"/>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9" name="Picture 8">
            <a:extLst>
              <a:ext uri="{FF2B5EF4-FFF2-40B4-BE49-F238E27FC236}">
                <a16:creationId xmlns:a16="http://schemas.microsoft.com/office/drawing/2014/main" id="{AC9A5E16-7257-4BE2-84FD-8244D9164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0DA3F7D8-CD16-42E5-B488-04A190F47B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3" name="Picture 12">
            <a:extLst>
              <a:ext uri="{FF2B5EF4-FFF2-40B4-BE49-F238E27FC236}">
                <a16:creationId xmlns:a16="http://schemas.microsoft.com/office/drawing/2014/main" id="{B4DA76F8-557B-4319-840E-F4D596CFAA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60635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615063-A1E2-4FD7-9B36-2495C8A20398}"/>
              </a:ext>
            </a:extLst>
          </p:cNvPr>
          <p:cNvPicPr>
            <a:picLocks noChangeAspect="1"/>
          </p:cNvPicPr>
          <p:nvPr/>
        </p:nvPicPr>
        <p:blipFill>
          <a:blip r:embed="rId2"/>
          <a:stretch>
            <a:fillRect/>
          </a:stretch>
        </p:blipFill>
        <p:spPr>
          <a:xfrm>
            <a:off x="1450874" y="1500480"/>
            <a:ext cx="8993917" cy="2394255"/>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Frequency Check</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29</a:t>
            </a:fld>
            <a:endParaRPr lang="en-US"/>
          </a:p>
        </p:txBody>
      </p:sp>
      <p:pic>
        <p:nvPicPr>
          <p:cNvPr id="5" name="Picture 4">
            <a:extLst>
              <a:ext uri="{FF2B5EF4-FFF2-40B4-BE49-F238E27FC236}">
                <a16:creationId xmlns:a16="http://schemas.microsoft.com/office/drawing/2014/main" id="{9364CDAE-ABD5-482C-99CC-BA0A1C300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F3D802A5-F99B-4B38-B9B2-C1C7FDEA1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E6AF6D45-6137-4A8E-B102-A03AB9517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8" name="Table 7">
            <a:extLst>
              <a:ext uri="{FF2B5EF4-FFF2-40B4-BE49-F238E27FC236}">
                <a16:creationId xmlns:a16="http://schemas.microsoft.com/office/drawing/2014/main" id="{2838BC7E-73A0-4F5A-8E96-FEE5C50C90AE}"/>
              </a:ext>
            </a:extLst>
          </p:cNvPr>
          <p:cNvGraphicFramePr>
            <a:graphicFrameLocks noGrp="1"/>
          </p:cNvGraphicFramePr>
          <p:nvPr>
            <p:extLst>
              <p:ext uri="{D42A27DB-BD31-4B8C-83A1-F6EECF244321}">
                <p14:modId xmlns:p14="http://schemas.microsoft.com/office/powerpoint/2010/main" val="1520132072"/>
              </p:ext>
            </p:extLst>
          </p:nvPr>
        </p:nvGraphicFramePr>
        <p:xfrm>
          <a:off x="1848272" y="4464473"/>
          <a:ext cx="8199123" cy="1680268"/>
        </p:xfrm>
        <a:graphic>
          <a:graphicData uri="http://schemas.openxmlformats.org/drawingml/2006/table">
            <a:tbl>
              <a:tblPr firstRow="1" bandRow="1">
                <a:tableStyleId>{7DF18680-E054-41AD-8BC1-D1AEF772440D}</a:tableStyleId>
              </a:tblPr>
              <a:tblGrid>
                <a:gridCol w="3464563">
                  <a:extLst>
                    <a:ext uri="{9D8B030D-6E8A-4147-A177-3AD203B41FA5}">
                      <a16:colId xmlns:a16="http://schemas.microsoft.com/office/drawing/2014/main" val="3726212375"/>
                    </a:ext>
                  </a:extLst>
                </a:gridCol>
                <a:gridCol w="1615440">
                  <a:extLst>
                    <a:ext uri="{9D8B030D-6E8A-4147-A177-3AD203B41FA5}">
                      <a16:colId xmlns:a16="http://schemas.microsoft.com/office/drawing/2014/main" val="3763592901"/>
                    </a:ext>
                  </a:extLst>
                </a:gridCol>
                <a:gridCol w="1483360">
                  <a:extLst>
                    <a:ext uri="{9D8B030D-6E8A-4147-A177-3AD203B41FA5}">
                      <a16:colId xmlns:a16="http://schemas.microsoft.com/office/drawing/2014/main" val="1853832446"/>
                    </a:ext>
                  </a:extLst>
                </a:gridCol>
                <a:gridCol w="1635760">
                  <a:extLst>
                    <a:ext uri="{9D8B030D-6E8A-4147-A177-3AD203B41FA5}">
                      <a16:colId xmlns:a16="http://schemas.microsoft.com/office/drawing/2014/main" val="3429814955"/>
                    </a:ext>
                  </a:extLst>
                </a:gridCol>
              </a:tblGrid>
              <a:tr h="325120">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623628">
                <a:tc>
                  <a:txBody>
                    <a:bodyPr/>
                    <a:lstStyle/>
                    <a:p>
                      <a:pPr marL="0" indent="0">
                        <a:lnSpc>
                          <a:spcPct val="100000"/>
                        </a:lnSpc>
                        <a:buFont typeface="Arial" panose="020B0604020202020204" pitchFamily="34" charset="0"/>
                        <a:buNone/>
                      </a:pPr>
                      <a:r>
                        <a:rPr lang="en-US" sz="1300" dirty="0">
                          <a:latin typeface="Segoe UI Light" panose="020B0502040204020203" pitchFamily="34" charset="0"/>
                          <a:cs typeface="Segoe UI Light" panose="020B0502040204020203" pitchFamily="34" charset="0"/>
                        </a:rPr>
                        <a:t>Check </a:t>
                      </a:r>
                      <a:r>
                        <a:rPr lang="en-US" sz="1300" dirty="0" err="1">
                          <a:latin typeface="Segoe UI Light" panose="020B0502040204020203" pitchFamily="34" charset="0"/>
                          <a:cs typeface="Segoe UI Light" panose="020B0502040204020203" pitchFamily="34" charset="0"/>
                        </a:rPr>
                        <a:t>fsw</a:t>
                      </a:r>
                      <a:r>
                        <a:rPr lang="en-US" sz="1300" dirty="0">
                          <a:latin typeface="Segoe UI Light" panose="020B0502040204020203" pitchFamily="34" charset="0"/>
                          <a:cs typeface="Segoe UI Light" panose="020B0502040204020203" pitchFamily="34" charset="0"/>
                        </a:rPr>
                        <a:t> based on min on/off time and check that </a:t>
                      </a:r>
                      <a:r>
                        <a:rPr lang="en-US" sz="1300" dirty="0" err="1">
                          <a:latin typeface="Segoe UI Light" panose="020B0502040204020203" pitchFamily="34" charset="0"/>
                          <a:cs typeface="Segoe UI Light" panose="020B0502040204020203" pitchFamily="34" charset="0"/>
                        </a:rPr>
                        <a:t>fsw</a:t>
                      </a:r>
                      <a:r>
                        <a:rPr lang="en-US" sz="1300" dirty="0">
                          <a:latin typeface="Segoe UI Light" panose="020B0502040204020203" pitchFamily="34" charset="0"/>
                          <a:cs typeface="Segoe UI Light" panose="020B0502040204020203" pitchFamily="34" charset="0"/>
                        </a:rPr>
                        <a:t> is set correctly</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731520">
                <a:tc>
                  <a:txBody>
                    <a:bodyPr/>
                    <a:lstStyle/>
                    <a:p>
                      <a:pPr algn="l">
                        <a:lnSpc>
                          <a:spcPct val="100000"/>
                        </a:lnSpc>
                      </a:pPr>
                      <a:r>
                        <a:rPr lang="en-US" sz="1300" dirty="0">
                          <a:latin typeface="Segoe UI Light" panose="020B0502040204020203" pitchFamily="34" charset="0"/>
                          <a:cs typeface="Segoe UI Light" panose="020B0502040204020203" pitchFamily="34" charset="0"/>
                        </a:rPr>
                        <a:t>Ensure that the proper RT resistor is selected for your application</a:t>
                      </a:r>
                    </a:p>
                    <a:p>
                      <a:pPr marL="0" marR="0" lvl="0" indent="0" algn="l" defTabSz="761790" rtl="0" eaLnBrk="1" fontAlgn="auto" latinLnBrk="0" hangingPunct="1">
                        <a:lnSpc>
                          <a:spcPct val="100000"/>
                        </a:lnSpc>
                        <a:spcBef>
                          <a:spcPts val="0"/>
                        </a:spcBef>
                        <a:spcAft>
                          <a:spcPts val="0"/>
                        </a:spcAft>
                        <a:buClrTx/>
                        <a:buSzTx/>
                        <a:buFontTx/>
                        <a:buNone/>
                        <a:tabLst/>
                        <a:defRPr/>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963887038"/>
                  </a:ext>
                </a:extLst>
              </a:tr>
            </a:tbl>
          </a:graphicData>
        </a:graphic>
      </p:graphicFrame>
      <p:cxnSp>
        <p:nvCxnSpPr>
          <p:cNvPr id="10" name="Straight Arrow Connector 9">
            <a:extLst>
              <a:ext uri="{FF2B5EF4-FFF2-40B4-BE49-F238E27FC236}">
                <a16:creationId xmlns:a16="http://schemas.microsoft.com/office/drawing/2014/main" id="{5CA2E323-936E-4C76-B87E-50686AB5AC09}"/>
              </a:ext>
            </a:extLst>
          </p:cNvPr>
          <p:cNvCxnSpPr>
            <a:cxnSpLocks/>
          </p:cNvCxnSpPr>
          <p:nvPr/>
        </p:nvCxnSpPr>
        <p:spPr>
          <a:xfrm flipV="1">
            <a:off x="4515174" y="3788229"/>
            <a:ext cx="4258712" cy="100591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2263E2F-D19F-4441-838A-C72ABCB545E6}"/>
              </a:ext>
            </a:extLst>
          </p:cNvPr>
          <p:cNvCxnSpPr>
            <a:cxnSpLocks/>
          </p:cNvCxnSpPr>
          <p:nvPr/>
        </p:nvCxnSpPr>
        <p:spPr>
          <a:xfrm flipV="1">
            <a:off x="5135107" y="3894735"/>
            <a:ext cx="1233036" cy="15674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646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200" dirty="0"/>
              <a:t>TPS543C20 TPS543C20A TPS543B20</a:t>
            </a:r>
            <a:br>
              <a:rPr lang="en-US" sz="3200" dirty="0"/>
            </a:br>
            <a:r>
              <a:rPr lang="en-US" sz="3200" dirty="0"/>
              <a:t> Schematic Checklist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9349B-9F94-488B-AA85-C1742D039415}" type="slidenum">
              <a:rPr kumimoji="0" lang="en-US" sz="93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33" b="0" i="0" u="none" strike="noStrike" kern="1200" cap="none" spc="0" normalizeH="0" baseline="0" noProof="0">
              <a:ln>
                <a:noFill/>
              </a:ln>
              <a:solidFill>
                <a:srgbClr val="000000"/>
              </a:solidFill>
              <a:effectLst/>
              <a:uLnTx/>
              <a:uFillTx/>
              <a:latin typeface="Arial"/>
              <a:ea typeface="+mn-ea"/>
              <a:cs typeface="+mn-cs"/>
            </a:endParaRPr>
          </a:p>
        </p:txBody>
      </p:sp>
      <p:sp>
        <p:nvSpPr>
          <p:cNvPr id="10" name="Subtitle 7">
            <a:extLst>
              <a:ext uri="{FF2B5EF4-FFF2-40B4-BE49-F238E27FC236}">
                <a16:creationId xmlns:a16="http://schemas.microsoft.com/office/drawing/2014/main" id="{66721810-8815-4FA1-9752-5F9EAF5A4BD6}"/>
              </a:ext>
            </a:extLst>
          </p:cNvPr>
          <p:cNvSpPr>
            <a:spLocks noGrp="1"/>
          </p:cNvSpPr>
          <p:nvPr>
            <p:ph type="subTitle" idx="1"/>
          </p:nvPr>
        </p:nvSpPr>
        <p:spPr>
          <a:xfrm>
            <a:off x="457200" y="3698878"/>
            <a:ext cx="11277600" cy="1485900"/>
          </a:xfrm>
        </p:spPr>
        <p:txBody>
          <a:bodyPr/>
          <a:lstStyle/>
          <a:p>
            <a:r>
              <a:rPr lang="en-US" dirty="0"/>
              <a:t>BSR-MV HC</a:t>
            </a:r>
          </a:p>
          <a:p>
            <a:r>
              <a:rPr lang="en-US" dirty="0"/>
              <a:t>May 2021</a:t>
            </a:r>
          </a:p>
        </p:txBody>
      </p:sp>
    </p:spTree>
    <p:extLst>
      <p:ext uri="{BB962C8B-B14F-4D97-AF65-F5344CB8AC3E}">
        <p14:creationId xmlns:p14="http://schemas.microsoft.com/office/powerpoint/2010/main" val="199639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B2A82-E6FC-4D25-8AF6-99796E709E45}"/>
              </a:ext>
            </a:extLst>
          </p:cNvPr>
          <p:cNvPicPr>
            <a:picLocks noChangeAspect="1"/>
          </p:cNvPicPr>
          <p:nvPr/>
        </p:nvPicPr>
        <p:blipFill>
          <a:blip r:embed="rId2"/>
          <a:stretch>
            <a:fillRect/>
          </a:stretch>
        </p:blipFill>
        <p:spPr>
          <a:xfrm>
            <a:off x="1791305" y="737292"/>
            <a:ext cx="8609390" cy="3596948"/>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Output Capacitor Check</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30</a:t>
            </a:fld>
            <a:endParaRPr lang="en-US"/>
          </a:p>
        </p:txBody>
      </p:sp>
      <p:pic>
        <p:nvPicPr>
          <p:cNvPr id="5" name="Picture 4">
            <a:extLst>
              <a:ext uri="{FF2B5EF4-FFF2-40B4-BE49-F238E27FC236}">
                <a16:creationId xmlns:a16="http://schemas.microsoft.com/office/drawing/2014/main" id="{281B7B04-5E20-49BD-90C8-07AB0DE26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066758C2-793D-4EA7-87FA-29335E93B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6750A302-9811-497E-914F-B72C5BAC2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9" name="Table 8">
            <a:extLst>
              <a:ext uri="{FF2B5EF4-FFF2-40B4-BE49-F238E27FC236}">
                <a16:creationId xmlns:a16="http://schemas.microsoft.com/office/drawing/2014/main" id="{43283A41-0B5D-4377-B0E6-7B78E744B8BF}"/>
              </a:ext>
            </a:extLst>
          </p:cNvPr>
          <p:cNvGraphicFramePr>
            <a:graphicFrameLocks noGrp="1"/>
          </p:cNvGraphicFramePr>
          <p:nvPr>
            <p:extLst>
              <p:ext uri="{D42A27DB-BD31-4B8C-83A1-F6EECF244321}">
                <p14:modId xmlns:p14="http://schemas.microsoft.com/office/powerpoint/2010/main" val="763204135"/>
              </p:ext>
            </p:extLst>
          </p:nvPr>
        </p:nvGraphicFramePr>
        <p:xfrm>
          <a:off x="1045028" y="4470401"/>
          <a:ext cx="10297885" cy="1715012"/>
        </p:xfrm>
        <a:graphic>
          <a:graphicData uri="http://schemas.openxmlformats.org/drawingml/2006/table">
            <a:tbl>
              <a:tblPr firstRow="1" bandRow="1">
                <a:tableStyleId>{7DF18680-E054-41AD-8BC1-D1AEF772440D}</a:tableStyleId>
              </a:tblPr>
              <a:tblGrid>
                <a:gridCol w="6270172">
                  <a:extLst>
                    <a:ext uri="{9D8B030D-6E8A-4147-A177-3AD203B41FA5}">
                      <a16:colId xmlns:a16="http://schemas.microsoft.com/office/drawing/2014/main" val="3726212375"/>
                    </a:ext>
                  </a:extLst>
                </a:gridCol>
                <a:gridCol w="1262743">
                  <a:extLst>
                    <a:ext uri="{9D8B030D-6E8A-4147-A177-3AD203B41FA5}">
                      <a16:colId xmlns:a16="http://schemas.microsoft.com/office/drawing/2014/main" val="3763592901"/>
                    </a:ext>
                  </a:extLst>
                </a:gridCol>
                <a:gridCol w="1349828">
                  <a:extLst>
                    <a:ext uri="{9D8B030D-6E8A-4147-A177-3AD203B41FA5}">
                      <a16:colId xmlns:a16="http://schemas.microsoft.com/office/drawing/2014/main" val="1853832446"/>
                    </a:ext>
                  </a:extLst>
                </a:gridCol>
                <a:gridCol w="1415142">
                  <a:extLst>
                    <a:ext uri="{9D8B030D-6E8A-4147-A177-3AD203B41FA5}">
                      <a16:colId xmlns:a16="http://schemas.microsoft.com/office/drawing/2014/main" val="3429814955"/>
                    </a:ext>
                  </a:extLst>
                </a:gridCol>
              </a:tblGrid>
              <a:tr h="198574">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lnSpc>
                          <a:spcPct val="100000"/>
                        </a:lnSpc>
                      </a:pPr>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376878">
                <a:tc>
                  <a:txBody>
                    <a:bodyPr/>
                    <a:lstStyle/>
                    <a:p>
                      <a:pPr marL="0" indent="0" algn="l">
                        <a:lnSpc>
                          <a:spcPct val="100000"/>
                        </a:lnSpc>
                        <a:buFont typeface="Arial" panose="020B0604020202020204" pitchFamily="34" charset="0"/>
                        <a:buNone/>
                      </a:pPr>
                      <a:r>
                        <a:rPr lang="en-US" sz="1300" dirty="0">
                          <a:latin typeface="Segoe UI Light" panose="020B0502040204020203" pitchFamily="34" charset="0"/>
                          <a:cs typeface="Segoe UI Light" panose="020B0502040204020203" pitchFamily="34" charset="0"/>
                        </a:rPr>
                        <a:t>Check output cap meets stability, ripple and transient requirements. </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46792">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Check ESR of non ceramic caps. Check DC voltage derating of ceramic caps (50% to 70% typical)</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963887038"/>
                  </a:ext>
                </a:extLst>
              </a:tr>
              <a:tr h="499934">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Ensure that the LC double pole is below 1/30</a:t>
                      </a:r>
                      <a:r>
                        <a:rPr lang="en-US" sz="1300" baseline="30000" dirty="0">
                          <a:latin typeface="Segoe UI Light" panose="020B0502040204020203" pitchFamily="34" charset="0"/>
                          <a:cs typeface="Segoe UI Light" panose="020B0502040204020203" pitchFamily="34" charset="0"/>
                        </a:rPr>
                        <a:t>th</a:t>
                      </a:r>
                      <a:r>
                        <a:rPr lang="en-US" sz="1300" dirty="0">
                          <a:latin typeface="Segoe UI Light" panose="020B0502040204020203" pitchFamily="34" charset="0"/>
                          <a:cs typeface="Segoe UI Light" panose="020B0502040204020203" pitchFamily="34" charset="0"/>
                        </a:rPr>
                        <a:t> of switching frequency</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505233040"/>
                  </a:ext>
                </a:extLst>
              </a:tr>
            </a:tbl>
          </a:graphicData>
        </a:graphic>
      </p:graphicFrame>
      <p:sp>
        <p:nvSpPr>
          <p:cNvPr id="11" name="Oval 10">
            <a:extLst>
              <a:ext uri="{FF2B5EF4-FFF2-40B4-BE49-F238E27FC236}">
                <a16:creationId xmlns:a16="http://schemas.microsoft.com/office/drawing/2014/main" id="{72FBA1E1-61DA-4941-8349-21C7A1F76592}"/>
              </a:ext>
            </a:extLst>
          </p:cNvPr>
          <p:cNvSpPr/>
          <p:nvPr/>
        </p:nvSpPr>
        <p:spPr>
          <a:xfrm>
            <a:off x="7434944" y="1722966"/>
            <a:ext cx="2574957" cy="81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6ECEB23C-B4DB-40C7-89B0-B54C8B19BB25}"/>
              </a:ext>
            </a:extLst>
          </p:cNvPr>
          <p:cNvCxnSpPr>
            <a:cxnSpLocks/>
            <a:endCxn id="11" idx="3"/>
          </p:cNvCxnSpPr>
          <p:nvPr/>
        </p:nvCxnSpPr>
        <p:spPr>
          <a:xfrm flipV="1">
            <a:off x="5489906" y="2416734"/>
            <a:ext cx="2322132" cy="2427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292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3630FE-6D87-47E9-A75A-D510599E2278}"/>
              </a:ext>
            </a:extLst>
          </p:cNvPr>
          <p:cNvPicPr>
            <a:picLocks noChangeAspect="1"/>
          </p:cNvPicPr>
          <p:nvPr/>
        </p:nvPicPr>
        <p:blipFill>
          <a:blip r:embed="rId2"/>
          <a:stretch>
            <a:fillRect/>
          </a:stretch>
        </p:blipFill>
        <p:spPr>
          <a:xfrm>
            <a:off x="1791305" y="737292"/>
            <a:ext cx="8609390" cy="3596948"/>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Boot Capacitor &amp; Snubber Check</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31</a:t>
            </a:fld>
            <a:endParaRPr lang="en-US"/>
          </a:p>
        </p:txBody>
      </p:sp>
      <p:pic>
        <p:nvPicPr>
          <p:cNvPr id="5" name="Picture 4">
            <a:extLst>
              <a:ext uri="{FF2B5EF4-FFF2-40B4-BE49-F238E27FC236}">
                <a16:creationId xmlns:a16="http://schemas.microsoft.com/office/drawing/2014/main" id="{B7C8AD59-D43C-4F8B-9363-03B6CDA64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ADF191C8-E551-437E-8698-EAEAB23CA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7F410911-BB19-4756-BED0-C5B068F9D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8" name="Table 7">
            <a:extLst>
              <a:ext uri="{FF2B5EF4-FFF2-40B4-BE49-F238E27FC236}">
                <a16:creationId xmlns:a16="http://schemas.microsoft.com/office/drawing/2014/main" id="{0A4C043A-0B7E-4A6F-AFBB-5A2BC109B66B}"/>
              </a:ext>
            </a:extLst>
          </p:cNvPr>
          <p:cNvGraphicFramePr>
            <a:graphicFrameLocks noGrp="1"/>
          </p:cNvGraphicFramePr>
          <p:nvPr>
            <p:extLst>
              <p:ext uri="{D42A27DB-BD31-4B8C-83A1-F6EECF244321}">
                <p14:modId xmlns:p14="http://schemas.microsoft.com/office/powerpoint/2010/main" val="3733222933"/>
              </p:ext>
            </p:extLst>
          </p:nvPr>
        </p:nvGraphicFramePr>
        <p:xfrm>
          <a:off x="1996439" y="4382909"/>
          <a:ext cx="8199123" cy="1653372"/>
        </p:xfrm>
        <a:graphic>
          <a:graphicData uri="http://schemas.openxmlformats.org/drawingml/2006/table">
            <a:tbl>
              <a:tblPr firstRow="1" bandRow="1">
                <a:tableStyleId>{7DF18680-E054-41AD-8BC1-D1AEF772440D}</a:tableStyleId>
              </a:tblPr>
              <a:tblGrid>
                <a:gridCol w="3464563">
                  <a:extLst>
                    <a:ext uri="{9D8B030D-6E8A-4147-A177-3AD203B41FA5}">
                      <a16:colId xmlns:a16="http://schemas.microsoft.com/office/drawing/2014/main" val="3726212375"/>
                    </a:ext>
                  </a:extLst>
                </a:gridCol>
                <a:gridCol w="1615440">
                  <a:extLst>
                    <a:ext uri="{9D8B030D-6E8A-4147-A177-3AD203B41FA5}">
                      <a16:colId xmlns:a16="http://schemas.microsoft.com/office/drawing/2014/main" val="3763592901"/>
                    </a:ext>
                  </a:extLst>
                </a:gridCol>
                <a:gridCol w="1483360">
                  <a:extLst>
                    <a:ext uri="{9D8B030D-6E8A-4147-A177-3AD203B41FA5}">
                      <a16:colId xmlns:a16="http://schemas.microsoft.com/office/drawing/2014/main" val="1853832446"/>
                    </a:ext>
                  </a:extLst>
                </a:gridCol>
                <a:gridCol w="1635760">
                  <a:extLst>
                    <a:ext uri="{9D8B030D-6E8A-4147-A177-3AD203B41FA5}">
                      <a16:colId xmlns:a16="http://schemas.microsoft.com/office/drawing/2014/main" val="3429814955"/>
                    </a:ext>
                  </a:extLst>
                </a:gridCol>
              </a:tblGrid>
              <a:tr h="325120">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#1</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#2</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#3</a:t>
                      </a: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07012902"/>
                  </a:ext>
                </a:extLst>
              </a:tr>
              <a:tr h="617052">
                <a:tc>
                  <a:txBody>
                    <a:bodyPr/>
                    <a:lstStyle/>
                    <a:p>
                      <a:pPr marL="0" indent="0">
                        <a:lnSpc>
                          <a:spcPct val="150000"/>
                        </a:lnSpc>
                        <a:buFont typeface="Arial" panose="020B0604020202020204" pitchFamily="34" charset="0"/>
                        <a:buNone/>
                      </a:pPr>
                      <a:r>
                        <a:rPr lang="en-US" sz="1300" dirty="0">
                          <a:latin typeface="Segoe UI Light" panose="020B0502040204020203" pitchFamily="34" charset="0"/>
                          <a:cs typeface="Segoe UI Light" panose="020B0502040204020203" pitchFamily="34" charset="0"/>
                        </a:rPr>
                        <a:t>Check BOOT series RC</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711200">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Check SW node RC snubber values</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963887038"/>
                  </a:ext>
                </a:extLst>
              </a:tr>
            </a:tbl>
          </a:graphicData>
        </a:graphic>
      </p:graphicFrame>
      <p:sp>
        <p:nvSpPr>
          <p:cNvPr id="11" name="Oval 10">
            <a:extLst>
              <a:ext uri="{FF2B5EF4-FFF2-40B4-BE49-F238E27FC236}">
                <a16:creationId xmlns:a16="http://schemas.microsoft.com/office/drawing/2014/main" id="{10EF316E-E4BE-478F-9A49-40D752E0FEAB}"/>
              </a:ext>
            </a:extLst>
          </p:cNvPr>
          <p:cNvSpPr/>
          <p:nvPr/>
        </p:nvSpPr>
        <p:spPr>
          <a:xfrm>
            <a:off x="5463903" y="1296091"/>
            <a:ext cx="782321" cy="508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D98B5FDC-422C-49D7-8C9B-B3D588150553}"/>
              </a:ext>
            </a:extLst>
          </p:cNvPr>
          <p:cNvCxnSpPr>
            <a:cxnSpLocks/>
            <a:endCxn id="11" idx="3"/>
          </p:cNvCxnSpPr>
          <p:nvPr/>
        </p:nvCxnSpPr>
        <p:spPr>
          <a:xfrm flipV="1">
            <a:off x="2976598" y="1729698"/>
            <a:ext cx="2601872" cy="30486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0C04A006-3041-4E46-B3D4-01465EE55EE5}"/>
              </a:ext>
            </a:extLst>
          </p:cNvPr>
          <p:cNvSpPr/>
          <p:nvPr/>
        </p:nvSpPr>
        <p:spPr>
          <a:xfrm>
            <a:off x="6763763" y="1863298"/>
            <a:ext cx="447210" cy="6724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5" name="Straight Arrow Connector 14">
            <a:extLst>
              <a:ext uri="{FF2B5EF4-FFF2-40B4-BE49-F238E27FC236}">
                <a16:creationId xmlns:a16="http://schemas.microsoft.com/office/drawing/2014/main" id="{0D9BE3BF-42C5-4904-B5E3-4649C45A027A}"/>
              </a:ext>
            </a:extLst>
          </p:cNvPr>
          <p:cNvCxnSpPr>
            <a:cxnSpLocks/>
            <a:endCxn id="14" idx="3"/>
          </p:cNvCxnSpPr>
          <p:nvPr/>
        </p:nvCxnSpPr>
        <p:spPr>
          <a:xfrm flipV="1">
            <a:off x="4276889" y="2437285"/>
            <a:ext cx="2552366" cy="29700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0748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C6BAE0-21FE-4F1F-AC6C-19FB358FE4B7}"/>
              </a:ext>
            </a:extLst>
          </p:cNvPr>
          <p:cNvPicPr>
            <a:picLocks noChangeAspect="1"/>
          </p:cNvPicPr>
          <p:nvPr/>
        </p:nvPicPr>
        <p:blipFill>
          <a:blip r:embed="rId2"/>
          <a:stretch>
            <a:fillRect/>
          </a:stretch>
        </p:blipFill>
        <p:spPr>
          <a:xfrm>
            <a:off x="1560406" y="699190"/>
            <a:ext cx="9814490" cy="4064045"/>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Inductor Check</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32</a:t>
            </a:fld>
            <a:endParaRPr lang="en-US"/>
          </a:p>
        </p:txBody>
      </p:sp>
      <p:pic>
        <p:nvPicPr>
          <p:cNvPr id="5" name="Picture 4">
            <a:extLst>
              <a:ext uri="{FF2B5EF4-FFF2-40B4-BE49-F238E27FC236}">
                <a16:creationId xmlns:a16="http://schemas.microsoft.com/office/drawing/2014/main" id="{6F8BFAB7-CFCD-47A2-8B34-FED319122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04355936-E6A7-4F82-970F-EB57BAAC5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02B6FFC1-CA07-43B3-8CA3-33ACC0455E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9" name="Table 8">
            <a:extLst>
              <a:ext uri="{FF2B5EF4-FFF2-40B4-BE49-F238E27FC236}">
                <a16:creationId xmlns:a16="http://schemas.microsoft.com/office/drawing/2014/main" id="{33197AD2-3496-4A0D-BD53-A56F249D1DD1}"/>
              </a:ext>
            </a:extLst>
          </p:cNvPr>
          <p:cNvGraphicFramePr>
            <a:graphicFrameLocks noGrp="1"/>
          </p:cNvGraphicFramePr>
          <p:nvPr>
            <p:extLst>
              <p:ext uri="{D42A27DB-BD31-4B8C-83A1-F6EECF244321}">
                <p14:modId xmlns:p14="http://schemas.microsoft.com/office/powerpoint/2010/main" val="2971215199"/>
              </p:ext>
            </p:extLst>
          </p:nvPr>
        </p:nvGraphicFramePr>
        <p:xfrm>
          <a:off x="1996439" y="4878015"/>
          <a:ext cx="8199123" cy="1056640"/>
        </p:xfrm>
        <a:graphic>
          <a:graphicData uri="http://schemas.openxmlformats.org/drawingml/2006/table">
            <a:tbl>
              <a:tblPr firstRow="1" bandRow="1">
                <a:tableStyleId>{7DF18680-E054-41AD-8BC1-D1AEF772440D}</a:tableStyleId>
              </a:tblPr>
              <a:tblGrid>
                <a:gridCol w="3464563">
                  <a:extLst>
                    <a:ext uri="{9D8B030D-6E8A-4147-A177-3AD203B41FA5}">
                      <a16:colId xmlns:a16="http://schemas.microsoft.com/office/drawing/2014/main" val="3726212375"/>
                    </a:ext>
                  </a:extLst>
                </a:gridCol>
                <a:gridCol w="1615440">
                  <a:extLst>
                    <a:ext uri="{9D8B030D-6E8A-4147-A177-3AD203B41FA5}">
                      <a16:colId xmlns:a16="http://schemas.microsoft.com/office/drawing/2014/main" val="3763592901"/>
                    </a:ext>
                  </a:extLst>
                </a:gridCol>
                <a:gridCol w="1483360">
                  <a:extLst>
                    <a:ext uri="{9D8B030D-6E8A-4147-A177-3AD203B41FA5}">
                      <a16:colId xmlns:a16="http://schemas.microsoft.com/office/drawing/2014/main" val="1853832446"/>
                    </a:ext>
                  </a:extLst>
                </a:gridCol>
                <a:gridCol w="1635760">
                  <a:extLst>
                    <a:ext uri="{9D8B030D-6E8A-4147-A177-3AD203B41FA5}">
                      <a16:colId xmlns:a16="http://schemas.microsoft.com/office/drawing/2014/main" val="3429814955"/>
                    </a:ext>
                  </a:extLst>
                </a:gridCol>
              </a:tblGrid>
              <a:tr h="325120">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#1</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#2</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r>
                        <a:rPr lang="en-US" sz="1300">
                          <a:latin typeface="Segoe UI Light" panose="020B0502040204020203" pitchFamily="34" charset="0"/>
                          <a:cs typeface="Segoe UI Light" panose="020B0502040204020203" pitchFamily="34" charset="0"/>
                        </a:rPr>
                        <a:t>Rail #3</a:t>
                      </a: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07012902"/>
                  </a:ext>
                </a:extLst>
              </a:tr>
              <a:tr h="731520">
                <a:tc>
                  <a:txBody>
                    <a:bodyPr/>
                    <a:lstStyle/>
                    <a:p>
                      <a:pPr marL="0" indent="0">
                        <a:lnSpc>
                          <a:spcPct val="100000"/>
                        </a:lnSpc>
                        <a:buFont typeface="Arial" panose="020B0604020202020204" pitchFamily="34" charset="0"/>
                        <a:buNone/>
                      </a:pPr>
                      <a:r>
                        <a:rPr lang="en-US" sz="1300" dirty="0">
                          <a:latin typeface="Segoe UI Light" panose="020B0502040204020203" pitchFamily="34" charset="0"/>
                          <a:cs typeface="Segoe UI Light" panose="020B0502040204020203" pitchFamily="34" charset="0"/>
                        </a:rPr>
                        <a:t>If input LC is used, check to make sure the Q is properly dampened</a:t>
                      </a:r>
                    </a:p>
                    <a:p>
                      <a:pPr marL="0" indent="0">
                        <a:lnSpc>
                          <a:spcPct val="100000"/>
                        </a:lnSpc>
                        <a:buFont typeface="Arial" panose="020B0604020202020204" pitchFamily="34" charset="0"/>
                        <a:buNone/>
                      </a:pPr>
                      <a:r>
                        <a:rPr lang="en-US" sz="1300" dirty="0">
                          <a:latin typeface="Segoe UI Light" panose="020B0502040204020203" pitchFamily="34" charset="0"/>
                          <a:cs typeface="Segoe UI Light" panose="020B0502040204020203" pitchFamily="34" charset="0"/>
                        </a:rPr>
                        <a:t>(</a:t>
                      </a:r>
                      <a:r>
                        <a:rPr lang="en-US" sz="1300" b="1" dirty="0">
                          <a:latin typeface="Segoe UI Light" panose="020B0502040204020203" pitchFamily="34" charset="0"/>
                          <a:cs typeface="Segoe UI Light" panose="020B0502040204020203" pitchFamily="34" charset="0"/>
                        </a:rPr>
                        <a:t>Not shown here</a:t>
                      </a:r>
                      <a:r>
                        <a:rPr lang="en-US" sz="1300" dirty="0">
                          <a:latin typeface="Segoe UI Light" panose="020B0502040204020203" pitchFamily="34" charset="0"/>
                          <a:cs typeface="Segoe UI Light" panose="020B0502040204020203" pitchFamily="34" charset="0"/>
                        </a:rPr>
                        <a:t>)</a:t>
                      </a: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lnSpc>
                          <a:spcPct val="100000"/>
                        </a:lnSpc>
                      </a:pPr>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cxnSp>
        <p:nvCxnSpPr>
          <p:cNvPr id="11" name="Straight Arrow Connector 10">
            <a:extLst>
              <a:ext uri="{FF2B5EF4-FFF2-40B4-BE49-F238E27FC236}">
                <a16:creationId xmlns:a16="http://schemas.microsoft.com/office/drawing/2014/main" id="{3AF45AF4-C081-4EF8-9C9A-37173B57EBDD}"/>
              </a:ext>
            </a:extLst>
          </p:cNvPr>
          <p:cNvCxnSpPr>
            <a:cxnSpLocks/>
            <a:endCxn id="13" idx="5"/>
          </p:cNvCxnSpPr>
          <p:nvPr/>
        </p:nvCxnSpPr>
        <p:spPr>
          <a:xfrm flipH="1" flipV="1">
            <a:off x="2411039" y="1422147"/>
            <a:ext cx="1208152" cy="37874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F6A3A695-0403-496D-A721-D982A3637EB0}"/>
              </a:ext>
            </a:extLst>
          </p:cNvPr>
          <p:cNvSpPr/>
          <p:nvPr/>
        </p:nvSpPr>
        <p:spPr>
          <a:xfrm>
            <a:off x="1743286" y="887717"/>
            <a:ext cx="782321" cy="6261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9962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200" dirty="0"/>
              <a:t>TPS543B20 TPS543C20 TPS543C20A</a:t>
            </a:r>
            <a:br>
              <a:rPr lang="en-US" sz="3200" dirty="0"/>
            </a:br>
            <a:r>
              <a:rPr lang="en-US" sz="3200" dirty="0"/>
              <a:t>Layout Checklist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9349B-9F94-488B-AA85-C1742D039415}" type="slidenum">
              <a:rPr kumimoji="0" lang="en-US" sz="93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33" b="0" i="0" u="none" strike="noStrike" kern="1200" cap="none" spc="0" normalizeH="0" baseline="0" noProof="0">
              <a:ln>
                <a:noFill/>
              </a:ln>
              <a:solidFill>
                <a:srgbClr val="000000"/>
              </a:solidFill>
              <a:effectLst/>
              <a:uLnTx/>
              <a:uFillTx/>
              <a:latin typeface="Arial"/>
              <a:ea typeface="+mn-ea"/>
              <a:cs typeface="+mn-cs"/>
            </a:endParaRPr>
          </a:p>
        </p:txBody>
      </p:sp>
      <p:sp>
        <p:nvSpPr>
          <p:cNvPr id="10" name="Subtitle 7">
            <a:extLst>
              <a:ext uri="{FF2B5EF4-FFF2-40B4-BE49-F238E27FC236}">
                <a16:creationId xmlns:a16="http://schemas.microsoft.com/office/drawing/2014/main" id="{66721810-8815-4FA1-9752-5F9EAF5A4BD6}"/>
              </a:ext>
            </a:extLst>
          </p:cNvPr>
          <p:cNvSpPr>
            <a:spLocks noGrp="1"/>
          </p:cNvSpPr>
          <p:nvPr>
            <p:ph type="subTitle" idx="1"/>
          </p:nvPr>
        </p:nvSpPr>
        <p:spPr>
          <a:xfrm>
            <a:off x="457200" y="3698878"/>
            <a:ext cx="11277600" cy="1485900"/>
          </a:xfrm>
        </p:spPr>
        <p:txBody>
          <a:bodyPr/>
          <a:lstStyle/>
          <a:p>
            <a:r>
              <a:rPr lang="en-US" dirty="0"/>
              <a:t>BSR-MV</a:t>
            </a:r>
          </a:p>
          <a:p>
            <a:r>
              <a:rPr lang="en-US" dirty="0"/>
              <a:t>May 2021</a:t>
            </a:r>
          </a:p>
        </p:txBody>
      </p:sp>
    </p:spTree>
    <p:extLst>
      <p:ext uri="{BB962C8B-B14F-4D97-AF65-F5344CB8AC3E}">
        <p14:creationId xmlns:p14="http://schemas.microsoft.com/office/powerpoint/2010/main" val="1194400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89B7-DA53-4AFB-A208-C5AA3AC06AF2}"/>
              </a:ext>
            </a:extLst>
          </p:cNvPr>
          <p:cNvSpPr>
            <a:spLocks noGrp="1"/>
          </p:cNvSpPr>
          <p:nvPr>
            <p:ph type="title"/>
          </p:nvPr>
        </p:nvSpPr>
        <p:spPr/>
        <p:txBody>
          <a:bodyPr/>
          <a:lstStyle/>
          <a:p>
            <a:r>
              <a:rPr lang="en-US" dirty="0"/>
              <a:t>TPS543B20 TPS543C20 TPS543C20A Footprint</a:t>
            </a:r>
          </a:p>
        </p:txBody>
      </p:sp>
      <p:sp>
        <p:nvSpPr>
          <p:cNvPr id="3" name="Content Placeholder 2">
            <a:extLst>
              <a:ext uri="{FF2B5EF4-FFF2-40B4-BE49-F238E27FC236}">
                <a16:creationId xmlns:a16="http://schemas.microsoft.com/office/drawing/2014/main" id="{28D6C71B-101C-4CFC-817A-8CBDC8C19C04}"/>
              </a:ext>
            </a:extLst>
          </p:cNvPr>
          <p:cNvSpPr>
            <a:spLocks noGrp="1"/>
          </p:cNvSpPr>
          <p:nvPr>
            <p:ph idx="1"/>
          </p:nvPr>
        </p:nvSpPr>
        <p:spPr>
          <a:xfrm>
            <a:off x="444505" y="1048477"/>
            <a:ext cx="3432952" cy="4945932"/>
          </a:xfrm>
        </p:spPr>
        <p:txBody>
          <a:bodyPr/>
          <a:lstStyle/>
          <a:p>
            <a:r>
              <a:rPr lang="en-US" sz="1867" dirty="0"/>
              <a:t>Please ensure that the device footprint on the board matches the TI Recommended footprint in the datasheet.</a:t>
            </a:r>
          </a:p>
          <a:p>
            <a:r>
              <a:rPr lang="en-US" sz="1867" dirty="0"/>
              <a:t>The matching includes the pad size, the solder mask &amp; the stencil (solder paste)</a:t>
            </a:r>
          </a:p>
          <a:p>
            <a:r>
              <a:rPr lang="en-US" sz="1867" dirty="0"/>
              <a:t>Please note that Non Solder Mask Defined pad is preferred.</a:t>
            </a:r>
          </a:p>
          <a:p>
            <a:r>
              <a:rPr lang="en-US" sz="1867" dirty="0"/>
              <a:t>Please note the corner pins in this package and they are important for package reliability</a:t>
            </a:r>
          </a:p>
        </p:txBody>
      </p:sp>
      <p:sp>
        <p:nvSpPr>
          <p:cNvPr id="4" name="Slide Number Placeholder 3">
            <a:extLst>
              <a:ext uri="{FF2B5EF4-FFF2-40B4-BE49-F238E27FC236}">
                <a16:creationId xmlns:a16="http://schemas.microsoft.com/office/drawing/2014/main" id="{58296273-118C-4374-999D-65C9D0E38CC9}"/>
              </a:ext>
            </a:extLst>
          </p:cNvPr>
          <p:cNvSpPr>
            <a:spLocks noGrp="1"/>
          </p:cNvSpPr>
          <p:nvPr>
            <p:ph type="sldNum" sz="quarter" idx="10"/>
          </p:nvPr>
        </p:nvSpPr>
        <p:spPr/>
        <p:txBody>
          <a:bodyPr/>
          <a:lstStyle/>
          <a:p>
            <a:pPr>
              <a:defRPr/>
            </a:pPr>
            <a:fld id="{4EB43575-A7E4-4CBA-9EF8-EB02FBB87118}" type="slidenum">
              <a:rPr lang="en-US" smtClean="0"/>
              <a:pPr>
                <a:defRPr/>
              </a:pPr>
              <a:t>34</a:t>
            </a:fld>
            <a:endParaRPr lang="en-US"/>
          </a:p>
        </p:txBody>
      </p:sp>
      <p:pic>
        <p:nvPicPr>
          <p:cNvPr id="7" name="Picture 6">
            <a:extLst>
              <a:ext uri="{FF2B5EF4-FFF2-40B4-BE49-F238E27FC236}">
                <a16:creationId xmlns:a16="http://schemas.microsoft.com/office/drawing/2014/main" id="{5C9F4CA2-0238-4B29-AC01-530B2DB66159}"/>
              </a:ext>
            </a:extLst>
          </p:cNvPr>
          <p:cNvPicPr>
            <a:picLocks noChangeAspect="1"/>
          </p:cNvPicPr>
          <p:nvPr/>
        </p:nvPicPr>
        <p:blipFill>
          <a:blip r:embed="rId2"/>
          <a:stretch>
            <a:fillRect/>
          </a:stretch>
        </p:blipFill>
        <p:spPr>
          <a:xfrm>
            <a:off x="8264261" y="1121937"/>
            <a:ext cx="3876372" cy="4799012"/>
          </a:xfrm>
          <a:prstGeom prst="rect">
            <a:avLst/>
          </a:prstGeom>
        </p:spPr>
      </p:pic>
      <p:pic>
        <p:nvPicPr>
          <p:cNvPr id="8" name="Picture 7">
            <a:extLst>
              <a:ext uri="{FF2B5EF4-FFF2-40B4-BE49-F238E27FC236}">
                <a16:creationId xmlns:a16="http://schemas.microsoft.com/office/drawing/2014/main" id="{A7112FA8-1DFC-4B40-A909-08A576A4E179}"/>
              </a:ext>
            </a:extLst>
          </p:cNvPr>
          <p:cNvPicPr>
            <a:picLocks noChangeAspect="1"/>
          </p:cNvPicPr>
          <p:nvPr/>
        </p:nvPicPr>
        <p:blipFill>
          <a:blip r:embed="rId3"/>
          <a:stretch>
            <a:fillRect/>
          </a:stretch>
        </p:blipFill>
        <p:spPr>
          <a:xfrm>
            <a:off x="4313569" y="1116105"/>
            <a:ext cx="3888410" cy="4878304"/>
          </a:xfrm>
          <a:prstGeom prst="rect">
            <a:avLst/>
          </a:prstGeom>
        </p:spPr>
      </p:pic>
    </p:spTree>
    <p:extLst>
      <p:ext uri="{BB962C8B-B14F-4D97-AF65-F5344CB8AC3E}">
        <p14:creationId xmlns:p14="http://schemas.microsoft.com/office/powerpoint/2010/main" val="25502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7B23F9-60F7-4580-975A-AFF7E4737BEF}"/>
              </a:ext>
            </a:extLst>
          </p:cNvPr>
          <p:cNvPicPr>
            <a:picLocks noChangeAspect="1"/>
          </p:cNvPicPr>
          <p:nvPr/>
        </p:nvPicPr>
        <p:blipFill>
          <a:blip r:embed="rId2"/>
          <a:stretch>
            <a:fillRect/>
          </a:stretch>
        </p:blipFill>
        <p:spPr>
          <a:xfrm>
            <a:off x="4748859" y="919379"/>
            <a:ext cx="6346190" cy="4893448"/>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Layout Overview </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35</a:t>
            </a:fld>
            <a:endParaRPr lang="en-US"/>
          </a:p>
        </p:txBody>
      </p:sp>
      <p:pic>
        <p:nvPicPr>
          <p:cNvPr id="5" name="Picture 4">
            <a:extLst>
              <a:ext uri="{FF2B5EF4-FFF2-40B4-BE49-F238E27FC236}">
                <a16:creationId xmlns:a16="http://schemas.microsoft.com/office/drawing/2014/main" id="{281B7B04-5E20-49BD-90C8-07AB0DE26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066758C2-793D-4EA7-87FA-29335E93B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6750A302-9811-497E-914F-B72C5BAC2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38" name="Rectangle 37">
            <a:hlinkClick r:id="rId6" action="ppaction://hlinksldjump"/>
            <a:extLst>
              <a:ext uri="{FF2B5EF4-FFF2-40B4-BE49-F238E27FC236}">
                <a16:creationId xmlns:a16="http://schemas.microsoft.com/office/drawing/2014/main" id="{0CED8A78-6724-4E0B-8927-D6B07E7E7B9A}"/>
              </a:ext>
            </a:extLst>
          </p:cNvPr>
          <p:cNvSpPr/>
          <p:nvPr/>
        </p:nvSpPr>
        <p:spPr>
          <a:xfrm>
            <a:off x="8290561" y="4643643"/>
            <a:ext cx="1706880" cy="1096758"/>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DEB34D-7079-4E5F-8086-2D9CB1D5A57F}"/>
              </a:ext>
            </a:extLst>
          </p:cNvPr>
          <p:cNvSpPr txBox="1"/>
          <p:nvPr/>
        </p:nvSpPr>
        <p:spPr>
          <a:xfrm>
            <a:off x="929594" y="2128226"/>
            <a:ext cx="2787943" cy="646331"/>
          </a:xfrm>
          <a:prstGeom prst="rect">
            <a:avLst/>
          </a:prstGeom>
          <a:noFill/>
        </p:spPr>
        <p:txBody>
          <a:bodyPr wrap="none" rtlCol="0">
            <a:spAutoFit/>
          </a:bodyPr>
          <a:lstStyle/>
          <a:p>
            <a:r>
              <a:rPr lang="en-US" dirty="0"/>
              <a:t>Click the box to go to the </a:t>
            </a:r>
          </a:p>
          <a:p>
            <a:r>
              <a:rPr lang="en-US" dirty="0"/>
              <a:t>corresponding pin</a:t>
            </a:r>
          </a:p>
        </p:txBody>
      </p:sp>
      <p:cxnSp>
        <p:nvCxnSpPr>
          <p:cNvPr id="12" name="Straight Arrow Connector 11">
            <a:extLst>
              <a:ext uri="{FF2B5EF4-FFF2-40B4-BE49-F238E27FC236}">
                <a16:creationId xmlns:a16="http://schemas.microsoft.com/office/drawing/2014/main" id="{B45147B2-A983-41EB-8CD8-614E0E5A548B}"/>
              </a:ext>
            </a:extLst>
          </p:cNvPr>
          <p:cNvCxnSpPr>
            <a:cxnSpLocks/>
            <a:stCxn id="9" idx="3"/>
            <a:endCxn id="56" idx="1"/>
          </p:cNvCxnSpPr>
          <p:nvPr/>
        </p:nvCxnSpPr>
        <p:spPr>
          <a:xfrm>
            <a:off x="3717537" y="2451392"/>
            <a:ext cx="10520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hlinkClick r:id="rId7" action="ppaction://hlinksldjump"/>
            <a:extLst>
              <a:ext uri="{FF2B5EF4-FFF2-40B4-BE49-F238E27FC236}">
                <a16:creationId xmlns:a16="http://schemas.microsoft.com/office/drawing/2014/main" id="{BA983EF6-E0A2-467E-BF79-894D31C318EC}"/>
              </a:ext>
            </a:extLst>
          </p:cNvPr>
          <p:cNvSpPr/>
          <p:nvPr/>
        </p:nvSpPr>
        <p:spPr>
          <a:xfrm>
            <a:off x="7934959" y="4643643"/>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hlinkClick r:id="rId8" action="ppaction://hlinksldjump"/>
            <a:extLst>
              <a:ext uri="{FF2B5EF4-FFF2-40B4-BE49-F238E27FC236}">
                <a16:creationId xmlns:a16="http://schemas.microsoft.com/office/drawing/2014/main" id="{8C609216-2F9B-4C3F-8489-8870EC94B342}"/>
              </a:ext>
            </a:extLst>
          </p:cNvPr>
          <p:cNvSpPr/>
          <p:nvPr/>
        </p:nvSpPr>
        <p:spPr>
          <a:xfrm>
            <a:off x="5816912" y="4661739"/>
            <a:ext cx="756608" cy="1151087"/>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9" action="ppaction://hlinksldjump"/>
            <a:extLst>
              <a:ext uri="{FF2B5EF4-FFF2-40B4-BE49-F238E27FC236}">
                <a16:creationId xmlns:a16="http://schemas.microsoft.com/office/drawing/2014/main" id="{541FBAD7-B03A-40CB-882C-6CD6F92100E7}"/>
              </a:ext>
            </a:extLst>
          </p:cNvPr>
          <p:cNvSpPr/>
          <p:nvPr/>
        </p:nvSpPr>
        <p:spPr>
          <a:xfrm>
            <a:off x="8260080" y="889422"/>
            <a:ext cx="1706880" cy="1096758"/>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10" action="ppaction://hlinksldjump"/>
            <a:extLst>
              <a:ext uri="{FF2B5EF4-FFF2-40B4-BE49-F238E27FC236}">
                <a16:creationId xmlns:a16="http://schemas.microsoft.com/office/drawing/2014/main" id="{2ABD7194-F18B-437F-BF56-4DEF08E135CE}"/>
              </a:ext>
            </a:extLst>
          </p:cNvPr>
          <p:cNvSpPr/>
          <p:nvPr/>
        </p:nvSpPr>
        <p:spPr>
          <a:xfrm>
            <a:off x="7904479" y="890551"/>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1" action="ppaction://hlinksldjump"/>
            <a:extLst>
              <a:ext uri="{FF2B5EF4-FFF2-40B4-BE49-F238E27FC236}">
                <a16:creationId xmlns:a16="http://schemas.microsoft.com/office/drawing/2014/main" id="{03D7B81D-FC38-4952-AEC9-13477D9E4BD5}"/>
              </a:ext>
            </a:extLst>
          </p:cNvPr>
          <p:cNvSpPr/>
          <p:nvPr/>
        </p:nvSpPr>
        <p:spPr>
          <a:xfrm>
            <a:off x="7556193" y="909564"/>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12" action="ppaction://hlinksldjump"/>
            <a:extLst>
              <a:ext uri="{FF2B5EF4-FFF2-40B4-BE49-F238E27FC236}">
                <a16:creationId xmlns:a16="http://schemas.microsoft.com/office/drawing/2014/main" id="{6CEAF18A-0342-4FBD-9968-F3B786682561}"/>
              </a:ext>
            </a:extLst>
          </p:cNvPr>
          <p:cNvSpPr/>
          <p:nvPr/>
        </p:nvSpPr>
        <p:spPr>
          <a:xfrm>
            <a:off x="7200592" y="905858"/>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11" action="ppaction://hlinksldjump"/>
            <a:extLst>
              <a:ext uri="{FF2B5EF4-FFF2-40B4-BE49-F238E27FC236}">
                <a16:creationId xmlns:a16="http://schemas.microsoft.com/office/drawing/2014/main" id="{7EF836C5-5885-4055-9518-467F3E02E1E2}"/>
              </a:ext>
            </a:extLst>
          </p:cNvPr>
          <p:cNvSpPr/>
          <p:nvPr/>
        </p:nvSpPr>
        <p:spPr>
          <a:xfrm>
            <a:off x="6888059" y="880635"/>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13" action="ppaction://hlinksldjump"/>
            <a:extLst>
              <a:ext uri="{FF2B5EF4-FFF2-40B4-BE49-F238E27FC236}">
                <a16:creationId xmlns:a16="http://schemas.microsoft.com/office/drawing/2014/main" id="{3EF61BA8-C4C8-4036-A59A-10ACEB8EF3DC}"/>
              </a:ext>
            </a:extLst>
          </p:cNvPr>
          <p:cNvSpPr/>
          <p:nvPr/>
        </p:nvSpPr>
        <p:spPr>
          <a:xfrm>
            <a:off x="6531207" y="914291"/>
            <a:ext cx="355601" cy="1114332"/>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14" action="ppaction://hlinksldjump"/>
            <a:extLst>
              <a:ext uri="{FF2B5EF4-FFF2-40B4-BE49-F238E27FC236}">
                <a16:creationId xmlns:a16="http://schemas.microsoft.com/office/drawing/2014/main" id="{33A52131-FD36-4FA4-AF03-6B185191EF33}"/>
              </a:ext>
            </a:extLst>
          </p:cNvPr>
          <p:cNvSpPr/>
          <p:nvPr/>
        </p:nvSpPr>
        <p:spPr>
          <a:xfrm>
            <a:off x="5739147" y="901022"/>
            <a:ext cx="834373" cy="1103861"/>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11" action="ppaction://hlinksldjump"/>
            <a:extLst>
              <a:ext uri="{FF2B5EF4-FFF2-40B4-BE49-F238E27FC236}">
                <a16:creationId xmlns:a16="http://schemas.microsoft.com/office/drawing/2014/main" id="{5E0AACFA-9DC5-4D42-A8E7-0D74A8F78E68}"/>
              </a:ext>
            </a:extLst>
          </p:cNvPr>
          <p:cNvSpPr/>
          <p:nvPr/>
        </p:nvSpPr>
        <p:spPr>
          <a:xfrm>
            <a:off x="9974437" y="1832985"/>
            <a:ext cx="1120612" cy="282875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15" action="ppaction://hlinksldjump"/>
            <a:extLst>
              <a:ext uri="{FF2B5EF4-FFF2-40B4-BE49-F238E27FC236}">
                <a16:creationId xmlns:a16="http://schemas.microsoft.com/office/drawing/2014/main" id="{E08E47BA-741F-4FDF-9F39-13EC9378F528}"/>
              </a:ext>
            </a:extLst>
          </p:cNvPr>
          <p:cNvSpPr/>
          <p:nvPr/>
        </p:nvSpPr>
        <p:spPr>
          <a:xfrm>
            <a:off x="4761791" y="4348480"/>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6" action="ppaction://hlinksldjump"/>
            <a:extLst>
              <a:ext uri="{FF2B5EF4-FFF2-40B4-BE49-F238E27FC236}">
                <a16:creationId xmlns:a16="http://schemas.microsoft.com/office/drawing/2014/main" id="{4AD86956-AD2C-46E0-9A82-DA85030C8CA0}"/>
              </a:ext>
            </a:extLst>
          </p:cNvPr>
          <p:cNvSpPr/>
          <p:nvPr/>
        </p:nvSpPr>
        <p:spPr>
          <a:xfrm>
            <a:off x="4761791" y="4021262"/>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7" action="ppaction://hlinksldjump"/>
            <a:extLst>
              <a:ext uri="{FF2B5EF4-FFF2-40B4-BE49-F238E27FC236}">
                <a16:creationId xmlns:a16="http://schemas.microsoft.com/office/drawing/2014/main" id="{7E785DFD-6DBC-43B8-97E6-D4EFE036556B}"/>
              </a:ext>
            </a:extLst>
          </p:cNvPr>
          <p:cNvSpPr/>
          <p:nvPr/>
        </p:nvSpPr>
        <p:spPr>
          <a:xfrm>
            <a:off x="4761791" y="3636083"/>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8" action="ppaction://hlinksldjump"/>
            <a:extLst>
              <a:ext uri="{FF2B5EF4-FFF2-40B4-BE49-F238E27FC236}">
                <a16:creationId xmlns:a16="http://schemas.microsoft.com/office/drawing/2014/main" id="{122C52DA-4E70-4D59-8085-C15038E53D6F}"/>
              </a:ext>
            </a:extLst>
          </p:cNvPr>
          <p:cNvSpPr/>
          <p:nvPr/>
        </p:nvSpPr>
        <p:spPr>
          <a:xfrm>
            <a:off x="4748859" y="3335635"/>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9" action="ppaction://hlinksldjump"/>
            <a:extLst>
              <a:ext uri="{FF2B5EF4-FFF2-40B4-BE49-F238E27FC236}">
                <a16:creationId xmlns:a16="http://schemas.microsoft.com/office/drawing/2014/main" id="{45A7E387-B997-4E4F-8850-DB7F15AE1369}"/>
              </a:ext>
            </a:extLst>
          </p:cNvPr>
          <p:cNvSpPr/>
          <p:nvPr/>
        </p:nvSpPr>
        <p:spPr>
          <a:xfrm>
            <a:off x="4761791" y="2974682"/>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20" action="ppaction://hlinksldjump"/>
            <a:extLst>
              <a:ext uri="{FF2B5EF4-FFF2-40B4-BE49-F238E27FC236}">
                <a16:creationId xmlns:a16="http://schemas.microsoft.com/office/drawing/2014/main" id="{D6A5BA43-36AD-4F81-BE69-83009046C574}"/>
              </a:ext>
            </a:extLst>
          </p:cNvPr>
          <p:cNvSpPr/>
          <p:nvPr/>
        </p:nvSpPr>
        <p:spPr>
          <a:xfrm>
            <a:off x="4793866" y="2617992"/>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21" action="ppaction://hlinksldjump"/>
            <a:extLst>
              <a:ext uri="{FF2B5EF4-FFF2-40B4-BE49-F238E27FC236}">
                <a16:creationId xmlns:a16="http://schemas.microsoft.com/office/drawing/2014/main" id="{F321130B-0D00-418A-AF04-AEAC14F6DF8F}"/>
              </a:ext>
            </a:extLst>
          </p:cNvPr>
          <p:cNvSpPr/>
          <p:nvPr/>
        </p:nvSpPr>
        <p:spPr>
          <a:xfrm>
            <a:off x="4748859" y="1942827"/>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hlinkClick r:id="rId22" action="ppaction://hlinksldjump"/>
            <a:extLst>
              <a:ext uri="{FF2B5EF4-FFF2-40B4-BE49-F238E27FC236}">
                <a16:creationId xmlns:a16="http://schemas.microsoft.com/office/drawing/2014/main" id="{24F51CDA-8D32-404D-994D-12EA3765E7C7}"/>
              </a:ext>
            </a:extLst>
          </p:cNvPr>
          <p:cNvSpPr/>
          <p:nvPr/>
        </p:nvSpPr>
        <p:spPr>
          <a:xfrm>
            <a:off x="4769610" y="2289055"/>
            <a:ext cx="1120612" cy="32467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83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429A102-C9AF-4926-9EC4-7AA6B4A8113B}"/>
              </a:ext>
            </a:extLst>
          </p:cNvPr>
          <p:cNvGraphicFramePr>
            <a:graphicFrameLocks noChangeAspect="1"/>
          </p:cNvGraphicFramePr>
          <p:nvPr>
            <p:extLst>
              <p:ext uri="{D42A27DB-BD31-4B8C-83A1-F6EECF244321}">
                <p14:modId xmlns:p14="http://schemas.microsoft.com/office/powerpoint/2010/main" val="3706431988"/>
              </p:ext>
            </p:extLst>
          </p:nvPr>
        </p:nvGraphicFramePr>
        <p:xfrm>
          <a:off x="3235643" y="587131"/>
          <a:ext cx="5948997" cy="3126480"/>
        </p:xfrm>
        <a:graphic>
          <a:graphicData uri="http://schemas.openxmlformats.org/presentationml/2006/ole">
            <mc:AlternateContent xmlns:mc="http://schemas.openxmlformats.org/markup-compatibility/2006">
              <mc:Choice xmlns:v="urn:schemas-microsoft-com:vml" Requires="v">
                <p:oleObj spid="_x0000_s1094" name="Bitmap Image" r:id="rId3" imgW="10547892" imgH="4330923" progId="Paint.Picture">
                  <p:embed/>
                </p:oleObj>
              </mc:Choice>
              <mc:Fallback>
                <p:oleObj name="Bitmap Image" r:id="rId3" imgW="10547892" imgH="433092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643" y="587131"/>
                        <a:ext cx="5948997" cy="312648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Layout Notes: PVIN (1/2)</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36</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56536966"/>
              </p:ext>
            </p:extLst>
          </p:nvPr>
        </p:nvGraphicFramePr>
        <p:xfrm>
          <a:off x="1021426" y="3994574"/>
          <a:ext cx="10377429" cy="226229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731520">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Connect a </a:t>
                      </a:r>
                      <a:r>
                        <a:rPr lang="en-US" sz="1300" b="1" dirty="0">
                          <a:latin typeface="Segoe UI Light" panose="020B0502040204020203" pitchFamily="34" charset="0"/>
                          <a:cs typeface="Segoe UI Light" panose="020B0502040204020203" pitchFamily="34" charset="0"/>
                        </a:rPr>
                        <a:t>100nF</a:t>
                      </a:r>
                      <a:r>
                        <a:rPr lang="en-US" sz="1300" b="0" dirty="0">
                          <a:latin typeface="Segoe UI Light" panose="020B0502040204020203" pitchFamily="34" charset="0"/>
                          <a:cs typeface="Segoe UI Light" panose="020B0502040204020203" pitchFamily="34" charset="0"/>
                        </a:rPr>
                        <a:t> capacitor between PVIN and GND. The bottom plate of the capacitor should be connected to GND directly. The GND should be connected using a short trace between the pin and the Thermal pad only.</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9445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The high frequency decoupling capacitor (</a:t>
                      </a:r>
                      <a:r>
                        <a:rPr lang="en-US" sz="1300" b="1" dirty="0">
                          <a:latin typeface="Segoe UI Light" panose="020B0502040204020203" pitchFamily="34" charset="0"/>
                          <a:cs typeface="Segoe UI Light" panose="020B0502040204020203" pitchFamily="34" charset="0"/>
                        </a:rPr>
                        <a:t>1 </a:t>
                      </a:r>
                      <a:r>
                        <a:rPr lang="en-US" sz="1300" b="1" dirty="0" err="1">
                          <a:latin typeface="Segoe UI Light" panose="020B0502040204020203" pitchFamily="34" charset="0"/>
                          <a:cs typeface="Segoe UI Light" panose="020B0502040204020203" pitchFamily="34" charset="0"/>
                        </a:rPr>
                        <a:t>nF</a:t>
                      </a:r>
                      <a:r>
                        <a:rPr lang="en-US" sz="1300" b="1" dirty="0">
                          <a:latin typeface="Segoe UI Light" panose="020B0502040204020203" pitchFamily="34" charset="0"/>
                          <a:cs typeface="Segoe UI Light" panose="020B0502040204020203" pitchFamily="34" charset="0"/>
                        </a:rPr>
                        <a:t> to 0.1 µF</a:t>
                      </a:r>
                      <a:r>
                        <a:rPr lang="en-US" sz="1300" dirty="0">
                          <a:latin typeface="Segoe UI Light" panose="020B0502040204020203" pitchFamily="34" charset="0"/>
                          <a:cs typeface="Segoe UI Light" panose="020B0502040204020203" pitchFamily="34" charset="0"/>
                        </a:rPr>
                        <a:t>) should be placed next to the PVIN pin and PGND pin as close as the spacing rule allows. This helps suppress the switch node ringing.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89907456"/>
                  </a:ext>
                </a:extLst>
              </a:tr>
              <a:tr h="49445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Ensure that the PVIN bypass capacitors should be on the same side of the PCB as the VOUT capacitors and inductor, </a:t>
                      </a:r>
                      <a:r>
                        <a:rPr lang="en-US" sz="1300" dirty="0">
                          <a:latin typeface="Segoe UI Light" panose="020B0502040204020203" pitchFamily="34" charset="0"/>
                          <a:cs typeface="Segoe UI Light" panose="020B0502040204020203" pitchFamily="34" charset="0"/>
                          <a:hlinkClick r:id="rId5" action="ppaction://hlinksldjump"/>
                        </a:rPr>
                        <a:t>see VOUT slide</a:t>
                      </a:r>
                      <a:r>
                        <a:rPr lang="en-US" sz="1300" dirty="0">
                          <a:latin typeface="Segoe UI Light" panose="020B0502040204020203" pitchFamily="34" charset="0"/>
                          <a:cs typeface="Segoe UI Light" panose="020B0502040204020203" pitchFamily="34" charset="0"/>
                        </a:rPr>
                        <a:t>.</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130372627"/>
                  </a:ext>
                </a:extLst>
              </a:tr>
            </a:tbl>
          </a:graphicData>
        </a:graphic>
      </p:graphicFrame>
      <p:cxnSp>
        <p:nvCxnSpPr>
          <p:cNvPr id="27" name="Straight Arrow Connector 26">
            <a:extLst>
              <a:ext uri="{FF2B5EF4-FFF2-40B4-BE49-F238E27FC236}">
                <a16:creationId xmlns:a16="http://schemas.microsoft.com/office/drawing/2014/main" id="{EC5FAEA7-1367-4419-998B-EC28C2FE208C}"/>
              </a:ext>
            </a:extLst>
          </p:cNvPr>
          <p:cNvCxnSpPr>
            <a:cxnSpLocks/>
            <a:endCxn id="21" idx="4"/>
          </p:cNvCxnSpPr>
          <p:nvPr/>
        </p:nvCxnSpPr>
        <p:spPr>
          <a:xfrm flipH="1" flipV="1">
            <a:off x="7027846" y="2573866"/>
            <a:ext cx="91599" cy="26178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17" name="Oval 16">
            <a:extLst>
              <a:ext uri="{FF2B5EF4-FFF2-40B4-BE49-F238E27FC236}">
                <a16:creationId xmlns:a16="http://schemas.microsoft.com/office/drawing/2014/main" id="{51B7F15E-A02E-4756-918A-010AED063D2B}"/>
              </a:ext>
            </a:extLst>
          </p:cNvPr>
          <p:cNvSpPr/>
          <p:nvPr/>
        </p:nvSpPr>
        <p:spPr>
          <a:xfrm>
            <a:off x="5810363" y="2059148"/>
            <a:ext cx="619725" cy="552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Arrow Connector 17">
            <a:extLst>
              <a:ext uri="{FF2B5EF4-FFF2-40B4-BE49-F238E27FC236}">
                <a16:creationId xmlns:a16="http://schemas.microsoft.com/office/drawing/2014/main" id="{D1F1FB82-1B6B-4B82-8BCF-BF4FFF91918B}"/>
              </a:ext>
            </a:extLst>
          </p:cNvPr>
          <p:cNvCxnSpPr>
            <a:cxnSpLocks/>
            <a:endCxn id="17" idx="3"/>
          </p:cNvCxnSpPr>
          <p:nvPr/>
        </p:nvCxnSpPr>
        <p:spPr>
          <a:xfrm flipV="1">
            <a:off x="2275840" y="2530350"/>
            <a:ext cx="3625280" cy="2112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3CBEEB-05F9-45F0-ABA5-A4778199D174}"/>
              </a:ext>
            </a:extLst>
          </p:cNvPr>
          <p:cNvSpPr/>
          <p:nvPr/>
        </p:nvSpPr>
        <p:spPr>
          <a:xfrm>
            <a:off x="6826486" y="2279227"/>
            <a:ext cx="402720" cy="294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Arrow Connector 24">
            <a:extLst>
              <a:ext uri="{FF2B5EF4-FFF2-40B4-BE49-F238E27FC236}">
                <a16:creationId xmlns:a16="http://schemas.microsoft.com/office/drawing/2014/main" id="{8FFDE9F1-B551-489A-9FFB-71BFB4CAA90C}"/>
              </a:ext>
            </a:extLst>
          </p:cNvPr>
          <p:cNvCxnSpPr>
            <a:cxnSpLocks/>
          </p:cNvCxnSpPr>
          <p:nvPr/>
        </p:nvCxnSpPr>
        <p:spPr>
          <a:xfrm flipV="1">
            <a:off x="6111257" y="2248715"/>
            <a:ext cx="698326" cy="36394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hlinkClick r:id="rId9" action="ppaction://hlinksldjump"/>
            <a:extLst>
              <a:ext uri="{FF2B5EF4-FFF2-40B4-BE49-F238E27FC236}">
                <a16:creationId xmlns:a16="http://schemas.microsoft.com/office/drawing/2014/main" id="{B0B76673-BFFD-4FB6-A4A9-60DA818B525B}"/>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3544823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429A102-C9AF-4926-9EC4-7AA6B4A8113B}"/>
              </a:ext>
            </a:extLst>
          </p:cNvPr>
          <p:cNvGraphicFramePr>
            <a:graphicFrameLocks noChangeAspect="1"/>
          </p:cNvGraphicFramePr>
          <p:nvPr/>
        </p:nvGraphicFramePr>
        <p:xfrm>
          <a:off x="2819083" y="546829"/>
          <a:ext cx="6792278" cy="3569664"/>
        </p:xfrm>
        <a:graphic>
          <a:graphicData uri="http://schemas.openxmlformats.org/presentationml/2006/ole">
            <mc:AlternateContent xmlns:mc="http://schemas.openxmlformats.org/markup-compatibility/2006">
              <mc:Choice xmlns:v="urn:schemas-microsoft-com:vml" Requires="v">
                <p:oleObj spid="_x0000_s2115" name="Bitmap Image" r:id="rId3" imgW="10547892" imgH="4330923" progId="Paint.Picture">
                  <p:embed/>
                </p:oleObj>
              </mc:Choice>
              <mc:Fallback>
                <p:oleObj name="Bitmap Image" r:id="rId3" imgW="10547892" imgH="4330923" progId="Paint.Picture">
                  <p:embed/>
                  <p:pic>
                    <p:nvPicPr>
                      <p:cNvPr id="4" name="Object 3">
                        <a:extLst>
                          <a:ext uri="{FF2B5EF4-FFF2-40B4-BE49-F238E27FC236}">
                            <a16:creationId xmlns:a16="http://schemas.microsoft.com/office/drawing/2014/main" id="{9429A102-C9AF-4926-9EC4-7AA6B4A81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083" y="546829"/>
                        <a:ext cx="6792278" cy="3569664"/>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Layout Notes: PVIN (2/2)</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37</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3052008201"/>
              </p:ext>
            </p:extLst>
          </p:nvPr>
        </p:nvGraphicFramePr>
        <p:xfrm>
          <a:off x="940810" y="4210897"/>
          <a:ext cx="10377429" cy="174413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731520">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Place the VIN decoupling capacitors (µF capacitor bank) </a:t>
                      </a:r>
                      <a:r>
                        <a:rPr lang="en-US" sz="1300" b="1" dirty="0">
                          <a:latin typeface="Segoe UI Light" panose="020B0502040204020203" pitchFamily="34" charset="0"/>
                          <a:cs typeface="Segoe UI Light" panose="020B0502040204020203" pitchFamily="34" charset="0"/>
                        </a:rPr>
                        <a:t>as close to the PVIN and PGND as possible</a:t>
                      </a:r>
                      <a:r>
                        <a:rPr lang="en-US" sz="1300" b="0" dirty="0">
                          <a:latin typeface="Segoe UI Light" panose="020B0502040204020203" pitchFamily="34" charset="0"/>
                          <a:cs typeface="Segoe UI Light" panose="020B0502040204020203" pitchFamily="34" charset="0"/>
                        </a:rPr>
                        <a:t> to minimize the input AC current loop</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9445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1" dirty="0">
                          <a:latin typeface="Segoe UI Light" panose="020B0502040204020203" pitchFamily="34" charset="0"/>
                          <a:cs typeface="Segoe UI Light" panose="020B0502040204020203" pitchFamily="34" charset="0"/>
                        </a:rPr>
                        <a:t>Do not use PVIN plane connection for VDD</a:t>
                      </a:r>
                      <a:r>
                        <a:rPr lang="en-US" sz="1300" dirty="0">
                          <a:latin typeface="Segoe UI Light" panose="020B0502040204020203" pitchFamily="34" charset="0"/>
                          <a:cs typeface="Segoe UI Light" panose="020B0502040204020203" pitchFamily="34" charset="0"/>
                        </a:rPr>
                        <a:t>. VDD needs to be tapped off from PVIN with separate trace connection.</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89907456"/>
                  </a:ext>
                </a:extLst>
              </a:tr>
            </a:tbl>
          </a:graphicData>
        </a:graphic>
      </p:graphicFrame>
      <p:cxnSp>
        <p:nvCxnSpPr>
          <p:cNvPr id="27" name="Straight Arrow Connector 26">
            <a:extLst>
              <a:ext uri="{FF2B5EF4-FFF2-40B4-BE49-F238E27FC236}">
                <a16:creationId xmlns:a16="http://schemas.microsoft.com/office/drawing/2014/main" id="{EC5FAEA7-1367-4419-998B-EC28C2FE208C}"/>
              </a:ext>
            </a:extLst>
          </p:cNvPr>
          <p:cNvCxnSpPr>
            <a:cxnSpLocks/>
            <a:endCxn id="21" idx="4"/>
          </p:cNvCxnSpPr>
          <p:nvPr/>
        </p:nvCxnSpPr>
        <p:spPr>
          <a:xfrm flipH="1" flipV="1">
            <a:off x="7056120" y="2778337"/>
            <a:ext cx="137160" cy="1972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17" name="Oval 16">
            <a:extLst>
              <a:ext uri="{FF2B5EF4-FFF2-40B4-BE49-F238E27FC236}">
                <a16:creationId xmlns:a16="http://schemas.microsoft.com/office/drawing/2014/main" id="{51B7F15E-A02E-4756-918A-010AED063D2B}"/>
              </a:ext>
            </a:extLst>
          </p:cNvPr>
          <p:cNvSpPr/>
          <p:nvPr/>
        </p:nvSpPr>
        <p:spPr>
          <a:xfrm>
            <a:off x="6024880" y="2226290"/>
            <a:ext cx="396240" cy="552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Arrow Connector 17">
            <a:extLst>
              <a:ext uri="{FF2B5EF4-FFF2-40B4-BE49-F238E27FC236}">
                <a16:creationId xmlns:a16="http://schemas.microsoft.com/office/drawing/2014/main" id="{D1F1FB82-1B6B-4B82-8BCF-BF4FFF91918B}"/>
              </a:ext>
            </a:extLst>
          </p:cNvPr>
          <p:cNvCxnSpPr>
            <a:cxnSpLocks/>
            <a:endCxn id="17" idx="4"/>
          </p:cNvCxnSpPr>
          <p:nvPr/>
        </p:nvCxnSpPr>
        <p:spPr>
          <a:xfrm flipV="1">
            <a:off x="5917182" y="2778337"/>
            <a:ext cx="305818" cy="26838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3CBEEB-05F9-45F0-ABA5-A4778199D174}"/>
              </a:ext>
            </a:extLst>
          </p:cNvPr>
          <p:cNvSpPr/>
          <p:nvPr/>
        </p:nvSpPr>
        <p:spPr>
          <a:xfrm>
            <a:off x="6654800" y="1198881"/>
            <a:ext cx="802639" cy="1579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hlinkClick r:id="rId8" action="ppaction://hlinksldjump"/>
            <a:extLst>
              <a:ext uri="{FF2B5EF4-FFF2-40B4-BE49-F238E27FC236}">
                <a16:creationId xmlns:a16="http://schemas.microsoft.com/office/drawing/2014/main" id="{634E4A6E-AFA5-4B93-AAC6-3EB0B46EEC5B}"/>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2750668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3363DC2-3BB5-42C4-ADC6-12ADACBF7890}"/>
              </a:ext>
            </a:extLst>
          </p:cNvPr>
          <p:cNvGraphicFramePr>
            <a:graphicFrameLocks noChangeAspect="1"/>
          </p:cNvGraphicFramePr>
          <p:nvPr>
            <p:extLst>
              <p:ext uri="{D42A27DB-BD31-4B8C-83A1-F6EECF244321}">
                <p14:modId xmlns:p14="http://schemas.microsoft.com/office/powerpoint/2010/main" val="536273302"/>
              </p:ext>
            </p:extLst>
          </p:nvPr>
        </p:nvGraphicFramePr>
        <p:xfrm>
          <a:off x="3143514" y="311039"/>
          <a:ext cx="6636491" cy="3487790"/>
        </p:xfrm>
        <a:graphic>
          <a:graphicData uri="http://schemas.openxmlformats.org/presentationml/2006/ole">
            <mc:AlternateContent xmlns:mc="http://schemas.openxmlformats.org/markup-compatibility/2006">
              <mc:Choice xmlns:v="urn:schemas-microsoft-com:vml" Requires="v">
                <p:oleObj spid="_x0000_s3139" name="Bitmap Image" r:id="rId3" imgW="10547892" imgH="4330923" progId="Paint.Picture">
                  <p:embed/>
                </p:oleObj>
              </mc:Choice>
              <mc:Fallback>
                <p:oleObj name="Bitmap Image" r:id="rId3" imgW="10547892" imgH="433092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514" y="311039"/>
                        <a:ext cx="6636491" cy="348779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Layout Notes: VDD</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38</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813395412"/>
              </p:ext>
            </p:extLst>
          </p:nvPr>
        </p:nvGraphicFramePr>
        <p:xfrm>
          <a:off x="839763" y="3965935"/>
          <a:ext cx="10377429" cy="225537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388767">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1" dirty="0">
                          <a:latin typeface="Segoe UI Light" panose="020B0502040204020203" pitchFamily="34" charset="0"/>
                          <a:cs typeface="Segoe UI Light" panose="020B0502040204020203" pitchFamily="34" charset="0"/>
                        </a:rPr>
                        <a:t>Do not use PVIN plane connection for VDD</a:t>
                      </a:r>
                      <a:r>
                        <a:rPr lang="en-US" sz="1300" dirty="0">
                          <a:latin typeface="Segoe UI Light" panose="020B0502040204020203" pitchFamily="34" charset="0"/>
                          <a:cs typeface="Segoe UI Light" panose="020B0502040204020203" pitchFamily="34" charset="0"/>
                        </a:rPr>
                        <a:t>. VDD needs to be tapped off from PVIN with separate trace connection.</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Place VDD and BP decoupling capacitors as close to the device pins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873104885"/>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Ensure to provide GND </a:t>
                      </a:r>
                      <a:r>
                        <a:rPr lang="en-US" sz="1300" b="0" dirty="0" err="1">
                          <a:latin typeface="Segoe UI Light" panose="020B0502040204020203" pitchFamily="34" charset="0"/>
                          <a:cs typeface="Segoe UI Light" panose="020B0502040204020203" pitchFamily="34" charset="0"/>
                        </a:rPr>
                        <a:t>vias</a:t>
                      </a:r>
                      <a:r>
                        <a:rPr lang="en-US" sz="1300" b="0" dirty="0">
                          <a:latin typeface="Segoe UI Light" panose="020B0502040204020203" pitchFamily="34" charset="0"/>
                          <a:cs typeface="Segoe UI Light" panose="020B0502040204020203" pitchFamily="34" charset="0"/>
                        </a:rPr>
                        <a:t> for each decoupling capacitor and make the loop as small as possible. If this loop area is large, it can sometimes manifest as ground bounce leading to load regulation issues.</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913017345"/>
                  </a:ext>
                </a:extLst>
              </a:tr>
            </a:tbl>
          </a:graphicData>
        </a:graphic>
      </p:graphicFrame>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4475C5AB-56FA-4E84-BE49-0461058EE7C3}"/>
              </a:ext>
            </a:extLst>
          </p:cNvPr>
          <p:cNvCxnSpPr>
            <a:cxnSpLocks/>
          </p:cNvCxnSpPr>
          <p:nvPr/>
        </p:nvCxnSpPr>
        <p:spPr>
          <a:xfrm flipV="1">
            <a:off x="5730242" y="2347660"/>
            <a:ext cx="474554" cy="2665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587EE49-B320-4BBC-B63A-BB88292054F1}"/>
              </a:ext>
            </a:extLst>
          </p:cNvPr>
          <p:cNvCxnSpPr>
            <a:cxnSpLocks/>
          </p:cNvCxnSpPr>
          <p:nvPr/>
        </p:nvCxnSpPr>
        <p:spPr>
          <a:xfrm flipH="1" flipV="1">
            <a:off x="6461759" y="2347660"/>
            <a:ext cx="599441" cy="21125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8" action="ppaction://hlinksldjump"/>
            <a:extLst>
              <a:ext uri="{FF2B5EF4-FFF2-40B4-BE49-F238E27FC236}">
                <a16:creationId xmlns:a16="http://schemas.microsoft.com/office/drawing/2014/main" id="{210D09A3-D69D-4021-9A5D-42E003DC2200}"/>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1745820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2E7F4B-8A4E-4713-B1B7-AB770EC16C09}"/>
              </a:ext>
            </a:extLst>
          </p:cNvPr>
          <p:cNvPicPr>
            <a:picLocks noChangeAspect="1"/>
          </p:cNvPicPr>
          <p:nvPr/>
        </p:nvPicPr>
        <p:blipFill>
          <a:blip r:embed="rId2"/>
          <a:stretch>
            <a:fillRect/>
          </a:stretch>
        </p:blipFill>
        <p:spPr>
          <a:xfrm>
            <a:off x="3208653" y="787031"/>
            <a:ext cx="6362067" cy="3964181"/>
          </a:xfrm>
          <a:prstGeom prst="rect">
            <a:avLst/>
          </a:prstGeom>
        </p:spPr>
      </p:pic>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Layout Notes: GND/PGND/AGND/PAD</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39</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964981915"/>
              </p:ext>
            </p:extLst>
          </p:nvPr>
        </p:nvGraphicFramePr>
        <p:xfrm>
          <a:off x="759118" y="4771114"/>
          <a:ext cx="10377429" cy="148575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335427">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Use a </a:t>
                      </a:r>
                      <a:r>
                        <a:rPr lang="en-US" sz="1300" b="1" dirty="0">
                          <a:latin typeface="Segoe UI Light" panose="020B0502040204020203" pitchFamily="34" charset="0"/>
                          <a:cs typeface="Segoe UI Light" panose="020B0502040204020203" pitchFamily="34" charset="0"/>
                        </a:rPr>
                        <a:t>large solid plane</a:t>
                      </a:r>
                      <a:r>
                        <a:rPr lang="en-US" sz="1300" b="0" dirty="0">
                          <a:latin typeface="Segoe UI Light" panose="020B0502040204020203" pitchFamily="34" charset="0"/>
                          <a:cs typeface="Segoe UI Light" panose="020B0502040204020203" pitchFamily="34" charset="0"/>
                        </a:rPr>
                        <a:t> for PGND. The PGND pins </a:t>
                      </a:r>
                      <a:r>
                        <a:rPr lang="en-US" sz="1300" b="1" dirty="0">
                          <a:latin typeface="Segoe UI Light" panose="020B0502040204020203" pitchFamily="34" charset="0"/>
                          <a:cs typeface="Segoe UI Light" panose="020B0502040204020203" pitchFamily="34" charset="0"/>
                        </a:rPr>
                        <a:t>MUST</a:t>
                      </a:r>
                      <a:r>
                        <a:rPr lang="en-US" sz="1300" b="0" dirty="0">
                          <a:latin typeface="Segoe UI Light" panose="020B0502040204020203" pitchFamily="34" charset="0"/>
                          <a:cs typeface="Segoe UI Light" panose="020B0502040204020203" pitchFamily="34" charset="0"/>
                        </a:rPr>
                        <a:t> also be connected to the thermal pad. Connect GND pin to the thermal pad. </a:t>
                      </a:r>
                      <a:r>
                        <a:rPr lang="en-US" sz="1300" b="1" dirty="0">
                          <a:latin typeface="Segoe UI Light" panose="020B0502040204020203" pitchFamily="34" charset="0"/>
                          <a:cs typeface="Segoe UI Light" panose="020B0502040204020203" pitchFamily="34" charset="0"/>
                        </a:rPr>
                        <a:t>Use as many </a:t>
                      </a:r>
                      <a:r>
                        <a:rPr lang="en-US" sz="1300" b="1" dirty="0" err="1">
                          <a:latin typeface="Segoe UI Light" panose="020B0502040204020203" pitchFamily="34" charset="0"/>
                          <a:cs typeface="Segoe UI Light" panose="020B0502040204020203" pitchFamily="34" charset="0"/>
                        </a:rPr>
                        <a:t>vias</a:t>
                      </a:r>
                      <a:r>
                        <a:rPr lang="en-US" sz="1300" b="1" dirty="0">
                          <a:latin typeface="Segoe UI Light" panose="020B0502040204020203" pitchFamily="34" charset="0"/>
                          <a:cs typeface="Segoe UI Light" panose="020B0502040204020203" pitchFamily="34" charset="0"/>
                        </a:rPr>
                        <a:t> for the thermal pad as possible.</a:t>
                      </a:r>
                      <a:endParaRPr lang="en-US" sz="1300" b="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Use an </a:t>
                      </a:r>
                      <a:r>
                        <a:rPr lang="en-US" sz="1300" b="1" dirty="0">
                          <a:latin typeface="Segoe UI Light" panose="020B0502040204020203" pitchFamily="34" charset="0"/>
                          <a:cs typeface="Segoe UI Light" panose="020B0502040204020203" pitchFamily="34" charset="0"/>
                        </a:rPr>
                        <a:t>internal solid plane</a:t>
                      </a:r>
                      <a:r>
                        <a:rPr lang="en-US" sz="1300" b="0" dirty="0">
                          <a:latin typeface="Segoe UI Light" panose="020B0502040204020203" pitchFamily="34" charset="0"/>
                          <a:cs typeface="Segoe UI Light" panose="020B0502040204020203" pitchFamily="34" charset="0"/>
                        </a:rPr>
                        <a:t> for AGND to reduce the BP bypass </a:t>
                      </a:r>
                      <a:r>
                        <a:rPr lang="en-US" sz="1300" b="0" dirty="0" err="1">
                          <a:latin typeface="Segoe UI Light" panose="020B0502040204020203" pitchFamily="34" charset="0"/>
                          <a:cs typeface="Segoe UI Light" panose="020B0502040204020203" pitchFamily="34" charset="0"/>
                        </a:rPr>
                        <a:t>parasitics</a:t>
                      </a:r>
                      <a:r>
                        <a:rPr lang="en-US" sz="1300" b="0" dirty="0">
                          <a:latin typeface="Segoe UI Light" panose="020B0502040204020203" pitchFamily="34" charset="0"/>
                          <a:cs typeface="Segoe UI Light" panose="020B0502040204020203" pitchFamily="34" charset="0"/>
                        </a:rPr>
                        <a:t>. </a:t>
                      </a:r>
                      <a:r>
                        <a:rPr lang="en-US" sz="1300" b="1" dirty="0">
                          <a:latin typeface="Segoe UI Light" panose="020B0502040204020203" pitchFamily="34" charset="0"/>
                          <a:cs typeface="Segoe UI Light" panose="020B0502040204020203" pitchFamily="34" charset="0"/>
                        </a:rPr>
                        <a:t>Only connect AGND to GND at the thermal pad</a:t>
                      </a:r>
                      <a:r>
                        <a:rPr lang="en-US" sz="1300" b="0" dirty="0">
                          <a:latin typeface="Segoe UI Light" panose="020B0502040204020203" pitchFamily="34" charset="0"/>
                          <a:cs typeface="Segoe UI Light" panose="020B0502040204020203" pitchFamily="34" charset="0"/>
                        </a:rPr>
                        <a:t>. This prevents noise from coupling into AGND and causing malfunctions.</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155688100"/>
                  </a:ext>
                </a:extLst>
              </a:tr>
            </a:tbl>
          </a:graphicData>
        </a:graphic>
      </p:graphicFrame>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4475C5AB-56FA-4E84-BE49-0461058EE7C3}"/>
              </a:ext>
            </a:extLst>
          </p:cNvPr>
          <p:cNvCxnSpPr>
            <a:cxnSpLocks/>
          </p:cNvCxnSpPr>
          <p:nvPr/>
        </p:nvCxnSpPr>
        <p:spPr>
          <a:xfrm flipV="1">
            <a:off x="2286000" y="3007360"/>
            <a:ext cx="4287520" cy="2202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E13A04D-211C-4BDB-B7A5-5FB71069496A}"/>
              </a:ext>
            </a:extLst>
          </p:cNvPr>
          <p:cNvCxnSpPr>
            <a:cxnSpLocks/>
          </p:cNvCxnSpPr>
          <p:nvPr/>
        </p:nvCxnSpPr>
        <p:spPr>
          <a:xfrm flipV="1">
            <a:off x="3342640" y="2306320"/>
            <a:ext cx="2326640" cy="3155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B1158C-19C0-4CAE-804A-A65BF6397665}"/>
              </a:ext>
            </a:extLst>
          </p:cNvPr>
          <p:cNvCxnSpPr>
            <a:cxnSpLocks/>
          </p:cNvCxnSpPr>
          <p:nvPr/>
        </p:nvCxnSpPr>
        <p:spPr>
          <a:xfrm flipV="1">
            <a:off x="2448560" y="4216400"/>
            <a:ext cx="1072834" cy="14774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0A183C6-43AB-43C4-8384-0D98FF43327E}"/>
              </a:ext>
            </a:extLst>
          </p:cNvPr>
          <p:cNvCxnSpPr>
            <a:cxnSpLocks/>
          </p:cNvCxnSpPr>
          <p:nvPr/>
        </p:nvCxnSpPr>
        <p:spPr>
          <a:xfrm flipH="1" flipV="1">
            <a:off x="5354320" y="2306320"/>
            <a:ext cx="1991360" cy="3505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74BC6D6-FC6F-4547-A1D6-CF2796C7722D}"/>
              </a:ext>
            </a:extLst>
          </p:cNvPr>
          <p:cNvCxnSpPr>
            <a:cxnSpLocks/>
          </p:cNvCxnSpPr>
          <p:nvPr/>
        </p:nvCxnSpPr>
        <p:spPr>
          <a:xfrm flipV="1">
            <a:off x="6888480" y="3429000"/>
            <a:ext cx="457200" cy="1977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hlinkClick r:id="rId6" action="ppaction://hlinksldjump"/>
            <a:extLst>
              <a:ext uri="{FF2B5EF4-FFF2-40B4-BE49-F238E27FC236}">
                <a16:creationId xmlns:a16="http://schemas.microsoft.com/office/drawing/2014/main" id="{A7863C32-EEE8-49E3-A8F0-F036BFC8A90F}"/>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253931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0DEF6-F2E0-4E31-A3AB-4F702EEE1866}"/>
              </a:ext>
            </a:extLst>
          </p:cNvPr>
          <p:cNvPicPr>
            <a:picLocks noChangeAspect="1"/>
          </p:cNvPicPr>
          <p:nvPr/>
        </p:nvPicPr>
        <p:blipFill>
          <a:blip r:embed="rId2"/>
          <a:stretch>
            <a:fillRect/>
          </a:stretch>
        </p:blipFill>
        <p:spPr>
          <a:xfrm>
            <a:off x="4704079" y="726377"/>
            <a:ext cx="2844798" cy="5572112"/>
          </a:xfrm>
          <a:prstGeom prst="rect">
            <a:avLst/>
          </a:prstGeom>
        </p:spPr>
      </p:pic>
      <p:sp>
        <p:nvSpPr>
          <p:cNvPr id="2" name="Title 1">
            <a:extLst>
              <a:ext uri="{FF2B5EF4-FFF2-40B4-BE49-F238E27FC236}">
                <a16:creationId xmlns:a16="http://schemas.microsoft.com/office/drawing/2014/main" id="{A9B25872-A636-4944-8D49-D98F8FC75C19}"/>
              </a:ext>
            </a:extLst>
          </p:cNvPr>
          <p:cNvSpPr>
            <a:spLocks noGrp="1"/>
          </p:cNvSpPr>
          <p:nvPr>
            <p:ph type="title"/>
          </p:nvPr>
        </p:nvSpPr>
        <p:spPr/>
        <p:txBody>
          <a:bodyPr/>
          <a:lstStyle/>
          <a:p>
            <a:r>
              <a:rPr lang="en-US" sz="3733" dirty="0"/>
              <a:t>Schematic Overview </a:t>
            </a:r>
            <a:endParaRPr lang="en-US" dirty="0"/>
          </a:p>
        </p:txBody>
      </p:sp>
      <p:sp>
        <p:nvSpPr>
          <p:cNvPr id="3" name="Slide Number Placeholder 2">
            <a:extLst>
              <a:ext uri="{FF2B5EF4-FFF2-40B4-BE49-F238E27FC236}">
                <a16:creationId xmlns:a16="http://schemas.microsoft.com/office/drawing/2014/main" id="{588F85F4-53D4-4829-B957-AE641B5A12A1}"/>
              </a:ext>
            </a:extLst>
          </p:cNvPr>
          <p:cNvSpPr>
            <a:spLocks noGrp="1"/>
          </p:cNvSpPr>
          <p:nvPr>
            <p:ph type="sldNum" sz="quarter" idx="10"/>
          </p:nvPr>
        </p:nvSpPr>
        <p:spPr/>
        <p:txBody>
          <a:bodyPr/>
          <a:lstStyle/>
          <a:p>
            <a:pPr>
              <a:defRPr/>
            </a:pPr>
            <a:fld id="{B19B0F8D-0B16-4D45-BBD4-4F3BB10BDCFC}" type="slidenum">
              <a:rPr lang="en-US" smtClean="0"/>
              <a:pPr>
                <a:defRPr/>
              </a:pPr>
              <a:t>4</a:t>
            </a:fld>
            <a:endParaRPr lang="en-US"/>
          </a:p>
        </p:txBody>
      </p:sp>
      <p:pic>
        <p:nvPicPr>
          <p:cNvPr id="5" name="Picture 4">
            <a:extLst>
              <a:ext uri="{FF2B5EF4-FFF2-40B4-BE49-F238E27FC236}">
                <a16:creationId xmlns:a16="http://schemas.microsoft.com/office/drawing/2014/main" id="{281B7B04-5E20-49BD-90C8-07AB0DE26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6" name="Picture 5">
            <a:extLst>
              <a:ext uri="{FF2B5EF4-FFF2-40B4-BE49-F238E27FC236}">
                <a16:creationId xmlns:a16="http://schemas.microsoft.com/office/drawing/2014/main" id="{066758C2-793D-4EA7-87FA-29335E93B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7" name="Picture 6">
            <a:extLst>
              <a:ext uri="{FF2B5EF4-FFF2-40B4-BE49-F238E27FC236}">
                <a16:creationId xmlns:a16="http://schemas.microsoft.com/office/drawing/2014/main" id="{6750A302-9811-497E-914F-B72C5BAC2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8" name="Rectangle 7">
            <a:hlinkClick r:id="rId6" action="ppaction://hlinksldjump"/>
            <a:extLst>
              <a:ext uri="{FF2B5EF4-FFF2-40B4-BE49-F238E27FC236}">
                <a16:creationId xmlns:a16="http://schemas.microsoft.com/office/drawing/2014/main" id="{7D4529A3-9CAF-452D-A83A-45ADE46E4D24}"/>
              </a:ext>
            </a:extLst>
          </p:cNvPr>
          <p:cNvSpPr/>
          <p:nvPr/>
        </p:nvSpPr>
        <p:spPr>
          <a:xfrm>
            <a:off x="4673598" y="1637452"/>
            <a:ext cx="833121" cy="81279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7" action="ppaction://hlinksldjump"/>
            <a:extLst>
              <a:ext uri="{FF2B5EF4-FFF2-40B4-BE49-F238E27FC236}">
                <a16:creationId xmlns:a16="http://schemas.microsoft.com/office/drawing/2014/main" id="{E7E6C32A-D52B-4FC3-A85A-2B58EFA1AD07}"/>
              </a:ext>
            </a:extLst>
          </p:cNvPr>
          <p:cNvSpPr/>
          <p:nvPr/>
        </p:nvSpPr>
        <p:spPr>
          <a:xfrm>
            <a:off x="4673598" y="2450251"/>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8" action="ppaction://hlinksldjump"/>
            <a:extLst>
              <a:ext uri="{FF2B5EF4-FFF2-40B4-BE49-F238E27FC236}">
                <a16:creationId xmlns:a16="http://schemas.microsoft.com/office/drawing/2014/main" id="{DDC537D5-CBF1-4793-A9FF-6CC6D50828D7}"/>
              </a:ext>
            </a:extLst>
          </p:cNvPr>
          <p:cNvSpPr/>
          <p:nvPr/>
        </p:nvSpPr>
        <p:spPr>
          <a:xfrm>
            <a:off x="4673598" y="2743200"/>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9" action="ppaction://hlinksldjump"/>
            <a:extLst>
              <a:ext uri="{FF2B5EF4-FFF2-40B4-BE49-F238E27FC236}">
                <a16:creationId xmlns:a16="http://schemas.microsoft.com/office/drawing/2014/main" id="{0062F866-91F7-4161-9E9B-459945FD4F0F}"/>
              </a:ext>
            </a:extLst>
          </p:cNvPr>
          <p:cNvSpPr/>
          <p:nvPr/>
        </p:nvSpPr>
        <p:spPr>
          <a:xfrm>
            <a:off x="4673596" y="3042530"/>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10" action="ppaction://hlinksldjump"/>
            <a:extLst>
              <a:ext uri="{FF2B5EF4-FFF2-40B4-BE49-F238E27FC236}">
                <a16:creationId xmlns:a16="http://schemas.microsoft.com/office/drawing/2014/main" id="{52719480-AC0E-42A8-BDCA-53C3E0AEED13}"/>
              </a:ext>
            </a:extLst>
          </p:cNvPr>
          <p:cNvSpPr/>
          <p:nvPr/>
        </p:nvSpPr>
        <p:spPr>
          <a:xfrm>
            <a:off x="4673596" y="3335479"/>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11" action="ppaction://hlinksldjump"/>
            <a:extLst>
              <a:ext uri="{FF2B5EF4-FFF2-40B4-BE49-F238E27FC236}">
                <a16:creationId xmlns:a16="http://schemas.microsoft.com/office/drawing/2014/main" id="{86FA993D-1162-40A6-9F76-D3D5B8F59E4A}"/>
              </a:ext>
            </a:extLst>
          </p:cNvPr>
          <p:cNvSpPr/>
          <p:nvPr/>
        </p:nvSpPr>
        <p:spPr>
          <a:xfrm>
            <a:off x="4673596" y="3628428"/>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12" action="ppaction://hlinksldjump"/>
            <a:extLst>
              <a:ext uri="{FF2B5EF4-FFF2-40B4-BE49-F238E27FC236}">
                <a16:creationId xmlns:a16="http://schemas.microsoft.com/office/drawing/2014/main" id="{6A56C0F2-90C2-42F5-A76F-0795EFC7BF33}"/>
              </a:ext>
            </a:extLst>
          </p:cNvPr>
          <p:cNvSpPr/>
          <p:nvPr/>
        </p:nvSpPr>
        <p:spPr>
          <a:xfrm>
            <a:off x="4673594" y="3927758"/>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3" action="ppaction://hlinksldjump"/>
            <a:extLst>
              <a:ext uri="{FF2B5EF4-FFF2-40B4-BE49-F238E27FC236}">
                <a16:creationId xmlns:a16="http://schemas.microsoft.com/office/drawing/2014/main" id="{9B2EEA06-355C-4E73-8180-3E9477DA6DE8}"/>
              </a:ext>
            </a:extLst>
          </p:cNvPr>
          <p:cNvSpPr/>
          <p:nvPr/>
        </p:nvSpPr>
        <p:spPr>
          <a:xfrm>
            <a:off x="4673594" y="4217061"/>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14" action="ppaction://hlinksldjump"/>
            <a:extLst>
              <a:ext uri="{FF2B5EF4-FFF2-40B4-BE49-F238E27FC236}">
                <a16:creationId xmlns:a16="http://schemas.microsoft.com/office/drawing/2014/main" id="{95923D36-4767-4549-A13D-3106BEE78D49}"/>
              </a:ext>
            </a:extLst>
          </p:cNvPr>
          <p:cNvSpPr/>
          <p:nvPr/>
        </p:nvSpPr>
        <p:spPr>
          <a:xfrm>
            <a:off x="4673594" y="4510010"/>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15" action="ppaction://hlinksldjump"/>
            <a:extLst>
              <a:ext uri="{FF2B5EF4-FFF2-40B4-BE49-F238E27FC236}">
                <a16:creationId xmlns:a16="http://schemas.microsoft.com/office/drawing/2014/main" id="{F23D2DCD-668F-4EE3-8A52-0EB4623FC45C}"/>
              </a:ext>
            </a:extLst>
          </p:cNvPr>
          <p:cNvSpPr/>
          <p:nvPr/>
        </p:nvSpPr>
        <p:spPr>
          <a:xfrm>
            <a:off x="4673592" y="4809340"/>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16" action="ppaction://hlinksldjump"/>
            <a:extLst>
              <a:ext uri="{FF2B5EF4-FFF2-40B4-BE49-F238E27FC236}">
                <a16:creationId xmlns:a16="http://schemas.microsoft.com/office/drawing/2014/main" id="{80D2096F-9DB0-493A-9350-F9DF4D4D87A1}"/>
              </a:ext>
            </a:extLst>
          </p:cNvPr>
          <p:cNvSpPr/>
          <p:nvPr/>
        </p:nvSpPr>
        <p:spPr>
          <a:xfrm>
            <a:off x="6736076" y="1514173"/>
            <a:ext cx="833121" cy="81279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17" action="ppaction://hlinksldjump"/>
            <a:extLst>
              <a:ext uri="{FF2B5EF4-FFF2-40B4-BE49-F238E27FC236}">
                <a16:creationId xmlns:a16="http://schemas.microsoft.com/office/drawing/2014/main" id="{A817CAF5-594A-4490-B5C7-0BB2F1B0179C}"/>
              </a:ext>
            </a:extLst>
          </p:cNvPr>
          <p:cNvSpPr/>
          <p:nvPr/>
        </p:nvSpPr>
        <p:spPr>
          <a:xfrm>
            <a:off x="6278881" y="2468239"/>
            <a:ext cx="1239520" cy="2823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18" action="ppaction://hlinksldjump"/>
            <a:extLst>
              <a:ext uri="{FF2B5EF4-FFF2-40B4-BE49-F238E27FC236}">
                <a16:creationId xmlns:a16="http://schemas.microsoft.com/office/drawing/2014/main" id="{F6AAA265-CD04-4C7E-ADA3-11C0A2632A4D}"/>
              </a:ext>
            </a:extLst>
          </p:cNvPr>
          <p:cNvSpPr/>
          <p:nvPr/>
        </p:nvSpPr>
        <p:spPr>
          <a:xfrm>
            <a:off x="6685278" y="2764126"/>
            <a:ext cx="883919" cy="55130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19" action="ppaction://hlinksldjump"/>
            <a:extLst>
              <a:ext uri="{FF2B5EF4-FFF2-40B4-BE49-F238E27FC236}">
                <a16:creationId xmlns:a16="http://schemas.microsoft.com/office/drawing/2014/main" id="{EE0DDDF3-F7BE-4327-81E2-9F40F87019E0}"/>
              </a:ext>
            </a:extLst>
          </p:cNvPr>
          <p:cNvSpPr/>
          <p:nvPr/>
        </p:nvSpPr>
        <p:spPr>
          <a:xfrm>
            <a:off x="6685271" y="3609312"/>
            <a:ext cx="833121" cy="29294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20" action="ppaction://hlinksldjump"/>
            <a:extLst>
              <a:ext uri="{FF2B5EF4-FFF2-40B4-BE49-F238E27FC236}">
                <a16:creationId xmlns:a16="http://schemas.microsoft.com/office/drawing/2014/main" id="{0CED8A78-6724-4E0B-8927-D6B07E7E7B9A}"/>
              </a:ext>
            </a:extLst>
          </p:cNvPr>
          <p:cNvSpPr/>
          <p:nvPr/>
        </p:nvSpPr>
        <p:spPr>
          <a:xfrm>
            <a:off x="6685271" y="4196145"/>
            <a:ext cx="833121" cy="193547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21" action="ppaction://hlinksldjump"/>
            <a:extLst>
              <a:ext uri="{FF2B5EF4-FFF2-40B4-BE49-F238E27FC236}">
                <a16:creationId xmlns:a16="http://schemas.microsoft.com/office/drawing/2014/main" id="{752B1C74-FA86-4FFC-B663-D9EEFAEFE832}"/>
              </a:ext>
            </a:extLst>
          </p:cNvPr>
          <p:cNvSpPr/>
          <p:nvPr/>
        </p:nvSpPr>
        <p:spPr>
          <a:xfrm>
            <a:off x="6685276" y="855397"/>
            <a:ext cx="883921" cy="568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22" action="ppaction://hlinksldjump"/>
            <a:extLst>
              <a:ext uri="{FF2B5EF4-FFF2-40B4-BE49-F238E27FC236}">
                <a16:creationId xmlns:a16="http://schemas.microsoft.com/office/drawing/2014/main" id="{EE46596F-EFBA-4712-90A8-A591569DE532}"/>
              </a:ext>
            </a:extLst>
          </p:cNvPr>
          <p:cNvSpPr/>
          <p:nvPr/>
        </p:nvSpPr>
        <p:spPr>
          <a:xfrm>
            <a:off x="4673592" y="1045173"/>
            <a:ext cx="960125" cy="58589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DEB34D-7079-4E5F-8086-2D9CB1D5A57F}"/>
              </a:ext>
            </a:extLst>
          </p:cNvPr>
          <p:cNvSpPr txBox="1"/>
          <p:nvPr/>
        </p:nvSpPr>
        <p:spPr>
          <a:xfrm>
            <a:off x="895053" y="4632648"/>
            <a:ext cx="2787943" cy="646331"/>
          </a:xfrm>
          <a:prstGeom prst="rect">
            <a:avLst/>
          </a:prstGeom>
          <a:noFill/>
        </p:spPr>
        <p:txBody>
          <a:bodyPr wrap="none" rtlCol="0">
            <a:spAutoFit/>
          </a:bodyPr>
          <a:lstStyle/>
          <a:p>
            <a:r>
              <a:rPr lang="en-US" dirty="0"/>
              <a:t>Click the box to go to the </a:t>
            </a:r>
          </a:p>
          <a:p>
            <a:r>
              <a:rPr lang="en-US" dirty="0"/>
              <a:t>corresponding pin</a:t>
            </a:r>
          </a:p>
        </p:txBody>
      </p:sp>
      <p:cxnSp>
        <p:nvCxnSpPr>
          <p:cNvPr id="12" name="Straight Arrow Connector 11">
            <a:extLst>
              <a:ext uri="{FF2B5EF4-FFF2-40B4-BE49-F238E27FC236}">
                <a16:creationId xmlns:a16="http://schemas.microsoft.com/office/drawing/2014/main" id="{B45147B2-A983-41EB-8CD8-614E0E5A548B}"/>
              </a:ext>
            </a:extLst>
          </p:cNvPr>
          <p:cNvCxnSpPr>
            <a:cxnSpLocks/>
            <a:stCxn id="9" idx="3"/>
            <a:endCxn id="30" idx="1"/>
          </p:cNvCxnSpPr>
          <p:nvPr/>
        </p:nvCxnSpPr>
        <p:spPr>
          <a:xfrm>
            <a:off x="3682996" y="4955814"/>
            <a:ext cx="99059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hlinkClick r:id="rId23" action="ppaction://hlinksldjump"/>
            <a:extLst>
              <a:ext uri="{FF2B5EF4-FFF2-40B4-BE49-F238E27FC236}">
                <a16:creationId xmlns:a16="http://schemas.microsoft.com/office/drawing/2014/main" id="{2FEBF143-D45F-4DEB-92BC-00DB7EF86161}"/>
              </a:ext>
            </a:extLst>
          </p:cNvPr>
          <p:cNvSpPr/>
          <p:nvPr/>
        </p:nvSpPr>
        <p:spPr>
          <a:xfrm>
            <a:off x="6692471" y="3883515"/>
            <a:ext cx="833121" cy="29062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20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878EE-3B9C-4254-A620-21F64EF0DAFA}"/>
              </a:ext>
            </a:extLst>
          </p:cNvPr>
          <p:cNvPicPr>
            <a:picLocks noChangeAspect="1"/>
          </p:cNvPicPr>
          <p:nvPr/>
        </p:nvPicPr>
        <p:blipFill>
          <a:blip r:embed="rId2"/>
          <a:stretch>
            <a:fillRect/>
          </a:stretch>
        </p:blipFill>
        <p:spPr>
          <a:xfrm>
            <a:off x="3210560" y="459418"/>
            <a:ext cx="4462145" cy="3686808"/>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EN</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40</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911279028"/>
              </p:ext>
            </p:extLst>
          </p:nvPr>
        </p:nvGraphicFramePr>
        <p:xfrm>
          <a:off x="925398" y="5012011"/>
          <a:ext cx="10341204" cy="102277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EN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563360" y="4033520"/>
            <a:ext cx="518160" cy="14898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hlinkClick r:id="rId6" action="ppaction://hlinksldjump"/>
            <a:extLst>
              <a:ext uri="{FF2B5EF4-FFF2-40B4-BE49-F238E27FC236}">
                <a16:creationId xmlns:a16="http://schemas.microsoft.com/office/drawing/2014/main" id="{A88EE1FC-C4CF-4917-B8F8-5AFF3F235DF3}"/>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778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654CA9-18F6-4827-B5D5-A0FB9860E4EE}"/>
              </a:ext>
            </a:extLst>
          </p:cNvPr>
          <p:cNvPicPr>
            <a:picLocks noChangeAspect="1"/>
          </p:cNvPicPr>
          <p:nvPr/>
        </p:nvPicPr>
        <p:blipFill>
          <a:blip r:embed="rId2"/>
          <a:stretch>
            <a:fillRect/>
          </a:stretch>
        </p:blipFill>
        <p:spPr>
          <a:xfrm>
            <a:off x="3952939" y="813634"/>
            <a:ext cx="3281680" cy="5283008"/>
          </a:xfrm>
          <a:prstGeom prst="rect">
            <a:avLst/>
          </a:prstGeom>
        </p:spPr>
      </p:pic>
      <p:sp>
        <p:nvSpPr>
          <p:cNvPr id="9" name="Rectangle 8">
            <a:extLst>
              <a:ext uri="{FF2B5EF4-FFF2-40B4-BE49-F238E27FC236}">
                <a16:creationId xmlns:a16="http://schemas.microsoft.com/office/drawing/2014/main" id="{58577D23-8F97-4D3C-8C05-65702B8279AC}"/>
              </a:ext>
            </a:extLst>
          </p:cNvPr>
          <p:cNvSpPr/>
          <p:nvPr/>
        </p:nvSpPr>
        <p:spPr>
          <a:xfrm>
            <a:off x="4023360" y="3972560"/>
            <a:ext cx="3352800" cy="228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BOOT</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41</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1573819598"/>
              </p:ext>
            </p:extLst>
          </p:nvPr>
        </p:nvGraphicFramePr>
        <p:xfrm>
          <a:off x="925398" y="4889121"/>
          <a:ext cx="10341204" cy="102277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dirty="0">
                          <a:latin typeface="Segoe UI Light" panose="020B0502040204020203" pitchFamily="34" charset="0"/>
                          <a:cs typeface="Segoe UI Light" panose="020B0502040204020203" pitchFamily="34" charset="0"/>
                        </a:rPr>
                        <a:t>Minimize SW area for least noise. Keep sensitive traces away from SW and BOOT on all layers.</a:t>
                      </a:r>
                      <a:endParaRPr lang="en-US" sz="1300" b="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3241040" y="3129280"/>
            <a:ext cx="1249358" cy="23329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E2E34B03-B5B1-47D7-BA52-44297A818123}"/>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3964740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D09D5F-E2AB-4A0E-BB89-A152813C6061}"/>
              </a:ext>
            </a:extLst>
          </p:cNvPr>
          <p:cNvPicPr>
            <a:picLocks noChangeAspect="1"/>
          </p:cNvPicPr>
          <p:nvPr/>
        </p:nvPicPr>
        <p:blipFill>
          <a:blip r:embed="rId2"/>
          <a:stretch>
            <a:fillRect/>
          </a:stretch>
        </p:blipFill>
        <p:spPr>
          <a:xfrm>
            <a:off x="3724275" y="928562"/>
            <a:ext cx="4743450" cy="3076575"/>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SW</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42</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4014509945"/>
              </p:ext>
            </p:extLst>
          </p:nvPr>
        </p:nvGraphicFramePr>
        <p:xfrm>
          <a:off x="572086" y="4469806"/>
          <a:ext cx="10694515" cy="1739053"/>
        </p:xfrm>
        <a:graphic>
          <a:graphicData uri="http://schemas.openxmlformats.org/drawingml/2006/table">
            <a:tbl>
              <a:tblPr firstRow="1" bandRow="1">
                <a:tableStyleId>{7DF18680-E054-41AD-8BC1-D1AEF772440D}</a:tableStyleId>
              </a:tblPr>
              <a:tblGrid>
                <a:gridCol w="7048436">
                  <a:extLst>
                    <a:ext uri="{9D8B030D-6E8A-4147-A177-3AD203B41FA5}">
                      <a16:colId xmlns:a16="http://schemas.microsoft.com/office/drawing/2014/main" val="3726212375"/>
                    </a:ext>
                  </a:extLst>
                </a:gridCol>
                <a:gridCol w="1277102">
                  <a:extLst>
                    <a:ext uri="{9D8B030D-6E8A-4147-A177-3AD203B41FA5}">
                      <a16:colId xmlns:a16="http://schemas.microsoft.com/office/drawing/2014/main" val="3763592901"/>
                    </a:ext>
                  </a:extLst>
                </a:gridCol>
                <a:gridCol w="1267354">
                  <a:extLst>
                    <a:ext uri="{9D8B030D-6E8A-4147-A177-3AD203B41FA5}">
                      <a16:colId xmlns:a16="http://schemas.microsoft.com/office/drawing/2014/main" val="1853832446"/>
                    </a:ext>
                  </a:extLst>
                </a:gridCol>
                <a:gridCol w="1101623">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Add blank space between the SW and the VOUT planes. This can add greater noise immunity against the SW radiating noise across the inductor.</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Ensure that the SW trace is as short and as wide as possible. Use separate </a:t>
                      </a:r>
                      <a:r>
                        <a:rPr lang="en-US" sz="1300" b="0" dirty="0" err="1">
                          <a:latin typeface="Segoe UI Light" panose="020B0502040204020203" pitchFamily="34" charset="0"/>
                          <a:cs typeface="Segoe UI Light" panose="020B0502040204020203" pitchFamily="34" charset="0"/>
                        </a:rPr>
                        <a:t>vias</a:t>
                      </a:r>
                      <a:r>
                        <a:rPr lang="en-US" sz="1300" b="0" dirty="0">
                          <a:latin typeface="Segoe UI Light" panose="020B0502040204020203" pitchFamily="34" charset="0"/>
                          <a:cs typeface="Segoe UI Light" panose="020B0502040204020203" pitchFamily="34" charset="0"/>
                        </a:rPr>
                        <a:t> or traces to connect SW to the RC snubber and bootstrap capacitor. </a:t>
                      </a:r>
                      <a:r>
                        <a:rPr lang="en-US" sz="1300" b="1" dirty="0">
                          <a:latin typeface="Segoe UI Light" panose="020B0502040204020203" pitchFamily="34" charset="0"/>
                          <a:cs typeface="Segoe UI Light" panose="020B0502040204020203" pitchFamily="34" charset="0"/>
                        </a:rPr>
                        <a:t>Do not </a:t>
                      </a:r>
                      <a:r>
                        <a:rPr lang="en-US" sz="1300" b="0" dirty="0">
                          <a:latin typeface="Segoe UI Light" panose="020B0502040204020203" pitchFamily="34" charset="0"/>
                          <a:cs typeface="Segoe UI Light" panose="020B0502040204020203" pitchFamily="34" charset="0"/>
                        </a:rPr>
                        <a:t>use the same connection for these components.</a:t>
                      </a:r>
                      <a:endParaRPr lang="en-US" sz="1300" b="1"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4541520" y="2682240"/>
            <a:ext cx="975360" cy="21957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H="1" flipV="1">
            <a:off x="4359376" y="2032000"/>
            <a:ext cx="2889246" cy="3637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216BB7-6955-4A8F-A3D2-648D8DFFC524}"/>
              </a:ext>
            </a:extLst>
          </p:cNvPr>
          <p:cNvCxnSpPr>
            <a:cxnSpLocks/>
          </p:cNvCxnSpPr>
          <p:nvPr/>
        </p:nvCxnSpPr>
        <p:spPr>
          <a:xfrm flipH="1" flipV="1">
            <a:off x="5516880" y="1828800"/>
            <a:ext cx="1731742" cy="3840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3DA86047-0CB7-469F-BC14-1E451A06C1D5}"/>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4210614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15589-CE72-4717-ACE8-4B2E1A170E63}"/>
              </a:ext>
            </a:extLst>
          </p:cNvPr>
          <p:cNvPicPr>
            <a:picLocks noChangeAspect="1"/>
          </p:cNvPicPr>
          <p:nvPr/>
        </p:nvPicPr>
        <p:blipFill>
          <a:blip r:embed="rId2"/>
          <a:stretch>
            <a:fillRect/>
          </a:stretch>
        </p:blipFill>
        <p:spPr>
          <a:xfrm>
            <a:off x="4395787" y="987384"/>
            <a:ext cx="3671253" cy="3085087"/>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VOUT</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43</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2322299812"/>
              </p:ext>
            </p:extLst>
          </p:nvPr>
        </p:nvGraphicFramePr>
        <p:xfrm>
          <a:off x="572086" y="4469806"/>
          <a:ext cx="10694515" cy="1551093"/>
        </p:xfrm>
        <a:graphic>
          <a:graphicData uri="http://schemas.openxmlformats.org/drawingml/2006/table">
            <a:tbl>
              <a:tblPr firstRow="1" bandRow="1">
                <a:tableStyleId>{7DF18680-E054-41AD-8BC1-D1AEF772440D}</a:tableStyleId>
              </a:tblPr>
              <a:tblGrid>
                <a:gridCol w="7048436">
                  <a:extLst>
                    <a:ext uri="{9D8B030D-6E8A-4147-A177-3AD203B41FA5}">
                      <a16:colId xmlns:a16="http://schemas.microsoft.com/office/drawing/2014/main" val="3726212375"/>
                    </a:ext>
                  </a:extLst>
                </a:gridCol>
                <a:gridCol w="1277102">
                  <a:extLst>
                    <a:ext uri="{9D8B030D-6E8A-4147-A177-3AD203B41FA5}">
                      <a16:colId xmlns:a16="http://schemas.microsoft.com/office/drawing/2014/main" val="3763592901"/>
                    </a:ext>
                  </a:extLst>
                </a:gridCol>
                <a:gridCol w="1267354">
                  <a:extLst>
                    <a:ext uri="{9D8B030D-6E8A-4147-A177-3AD203B41FA5}">
                      <a16:colId xmlns:a16="http://schemas.microsoft.com/office/drawing/2014/main" val="1853832446"/>
                    </a:ext>
                  </a:extLst>
                </a:gridCol>
                <a:gridCol w="1101623">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Ensure that there is at least one inner PGND layer, in order to shield and isolate the small signal traces from noisy power lines. Each capacitor must have PGND </a:t>
                      </a:r>
                      <a:r>
                        <a:rPr lang="en-US" sz="1300" b="0" dirty="0" err="1">
                          <a:latin typeface="Segoe UI Light" panose="020B0502040204020203" pitchFamily="34" charset="0"/>
                          <a:cs typeface="Segoe UI Light" panose="020B0502040204020203" pitchFamily="34" charset="0"/>
                        </a:rPr>
                        <a:t>vias</a:t>
                      </a:r>
                      <a:r>
                        <a:rPr lang="en-US" sz="1300" b="0" dirty="0">
                          <a:latin typeface="Segoe UI Light" panose="020B0502040204020203" pitchFamily="34" charset="0"/>
                          <a:cs typeface="Segoe UI Light" panose="020B0502040204020203" pitchFamily="34" charset="0"/>
                        </a:rPr>
                        <a:t>.</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Ensure that the VOUT capacitors and inductor should be on the same side of the PCB as the PVIN bypass capacitors, </a:t>
                      </a:r>
                      <a:r>
                        <a:rPr lang="en-US" sz="1300" dirty="0">
                          <a:latin typeface="Segoe UI Light" panose="020B0502040204020203" pitchFamily="34" charset="0"/>
                          <a:cs typeface="Segoe UI Light" panose="020B0502040204020203" pitchFamily="34" charset="0"/>
                          <a:hlinkClick r:id="rId3" action="ppaction://hlinksldjump"/>
                        </a:rPr>
                        <a:t>see PVIN slide</a:t>
                      </a:r>
                      <a:r>
                        <a:rPr lang="en-US" sz="1300" dirty="0">
                          <a:latin typeface="Segoe UI Light" panose="020B0502040204020203" pitchFamily="34" charset="0"/>
                          <a:cs typeface="Segoe UI Light" panose="020B0502040204020203" pitchFamily="34" charset="0"/>
                        </a:rPr>
                        <a:t>.</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4551680" y="1645920"/>
            <a:ext cx="1076960" cy="33669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216BB7-6955-4A8F-A3D2-648D8DFFC524}"/>
              </a:ext>
            </a:extLst>
          </p:cNvPr>
          <p:cNvCxnSpPr>
            <a:cxnSpLocks/>
          </p:cNvCxnSpPr>
          <p:nvPr/>
        </p:nvCxnSpPr>
        <p:spPr>
          <a:xfrm flipV="1">
            <a:off x="7248622" y="2286000"/>
            <a:ext cx="0" cy="3176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7" action="ppaction://hlinksldjump"/>
            <a:extLst>
              <a:ext uri="{FF2B5EF4-FFF2-40B4-BE49-F238E27FC236}">
                <a16:creationId xmlns:a16="http://schemas.microsoft.com/office/drawing/2014/main" id="{4AAABCE7-6EAD-4CF6-9217-95E3A1E7C050}"/>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294240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Layout Notes: RSP/RSN (1/3)</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44</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309381414"/>
              </p:ext>
            </p:extLst>
          </p:nvPr>
        </p:nvGraphicFramePr>
        <p:xfrm>
          <a:off x="1368491" y="4745938"/>
          <a:ext cx="9455017" cy="143256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84186">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Ensure that the RSN pin is directly tied to the load GND rather than the IC GND. If not properly routed, the regulation differential voltage is across the supply voltage at the load to the IC GND, rather than the differential voltage across the load.</a:t>
                      </a:r>
                    </a:p>
                    <a:p>
                      <a:pPr algn="l"/>
                      <a:r>
                        <a:rPr lang="en-US" sz="1300" dirty="0">
                          <a:latin typeface="Segoe UI Light" panose="020B0502040204020203" pitchFamily="34" charset="0"/>
                          <a:cs typeface="Segoe UI Light" panose="020B0502040204020203" pitchFamily="34" charset="0"/>
                        </a:rPr>
                        <a:t>This can result in DC set-point errors, AC regulation (noise/stability) issues, and voltage coupling.</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pic>
        <p:nvPicPr>
          <p:cNvPr id="4" name="Picture 3">
            <a:extLst>
              <a:ext uri="{FF2B5EF4-FFF2-40B4-BE49-F238E27FC236}">
                <a16:creationId xmlns:a16="http://schemas.microsoft.com/office/drawing/2014/main" id="{758AC7F9-CD77-44F2-AAC3-FA19A9AFC2EF}"/>
              </a:ext>
            </a:extLst>
          </p:cNvPr>
          <p:cNvPicPr>
            <a:picLocks noChangeAspect="1"/>
          </p:cNvPicPr>
          <p:nvPr/>
        </p:nvPicPr>
        <p:blipFill>
          <a:blip r:embed="rId5"/>
          <a:stretch>
            <a:fillRect/>
          </a:stretch>
        </p:blipFill>
        <p:spPr>
          <a:xfrm>
            <a:off x="4978853" y="956733"/>
            <a:ext cx="3000376" cy="3661997"/>
          </a:xfrm>
          <a:prstGeom prst="rect">
            <a:avLst/>
          </a:prstGeom>
        </p:spPr>
      </p:pic>
      <p:cxnSp>
        <p:nvCxnSpPr>
          <p:cNvPr id="10" name="Straight Arrow Connector 9">
            <a:extLst>
              <a:ext uri="{FF2B5EF4-FFF2-40B4-BE49-F238E27FC236}">
                <a16:creationId xmlns:a16="http://schemas.microsoft.com/office/drawing/2014/main" id="{A0F9B3EA-DB87-417A-945C-182F3B8ACED2}"/>
              </a:ext>
            </a:extLst>
          </p:cNvPr>
          <p:cNvCxnSpPr>
            <a:cxnSpLocks/>
          </p:cNvCxnSpPr>
          <p:nvPr/>
        </p:nvCxnSpPr>
        <p:spPr>
          <a:xfrm flipV="1">
            <a:off x="4582886" y="2699657"/>
            <a:ext cx="2318657" cy="2090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1B7F15E-A02E-4756-918A-010AED063D2B}"/>
              </a:ext>
            </a:extLst>
          </p:cNvPr>
          <p:cNvSpPr/>
          <p:nvPr/>
        </p:nvSpPr>
        <p:spPr>
          <a:xfrm>
            <a:off x="5237117" y="1260832"/>
            <a:ext cx="369026" cy="3393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5" name="TextBox 14">
            <a:hlinkClick r:id="rId6" action="ppaction://hlinksldjump"/>
            <a:extLst>
              <a:ext uri="{FF2B5EF4-FFF2-40B4-BE49-F238E27FC236}">
                <a16:creationId xmlns:a16="http://schemas.microsoft.com/office/drawing/2014/main" id="{CD1DF6F0-BD43-4421-B307-2F9F52E92E56}"/>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spTree>
    <p:extLst>
      <p:ext uri="{BB962C8B-B14F-4D97-AF65-F5344CB8AC3E}">
        <p14:creationId xmlns:p14="http://schemas.microsoft.com/office/powerpoint/2010/main" val="157406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Layout Notes: RSP/RSN (2/3)</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45</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3632749122"/>
              </p:ext>
            </p:extLst>
          </p:nvPr>
        </p:nvGraphicFramePr>
        <p:xfrm>
          <a:off x="1368491" y="4400550"/>
          <a:ext cx="9455017" cy="175260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84186">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Do </a:t>
                      </a:r>
                      <a:r>
                        <a:rPr lang="en-US" sz="1300" b="1" dirty="0">
                          <a:latin typeface="Segoe UI Light" panose="020B0502040204020203" pitchFamily="34" charset="0"/>
                          <a:cs typeface="Segoe UI Light" panose="020B0502040204020203" pitchFamily="34" charset="0"/>
                        </a:rPr>
                        <a:t>NOT</a:t>
                      </a:r>
                      <a:r>
                        <a:rPr lang="en-US" sz="1300" dirty="0">
                          <a:latin typeface="Segoe UI Light" panose="020B0502040204020203" pitchFamily="34" charset="0"/>
                          <a:cs typeface="Segoe UI Light" panose="020B0502040204020203" pitchFamily="34" charset="0"/>
                        </a:rPr>
                        <a:t> place the remote sense resistors near the inductor. The sense point should be directly at the load. Use the best high-frequency output capacitor across the sense resistors.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20440">
                <a:tc>
                  <a:txBody>
                    <a:bodyPr/>
                    <a:lstStyle/>
                    <a:p>
                      <a:pPr algn="l"/>
                      <a:r>
                        <a:rPr lang="en-US" sz="1300" dirty="0">
                          <a:latin typeface="Segoe UI Light" panose="020B0502040204020203" pitchFamily="34" charset="0"/>
                          <a:cs typeface="Segoe UI Light" panose="020B0502040204020203" pitchFamily="34" charset="0"/>
                        </a:rPr>
                        <a:t>Ensure that the remote sense traces are routed as a differential pair, with matched length. These traces act as inputs to a differential amplifier with high impedance. Mismatches can result in remote sense voltage errors.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648320307"/>
                  </a:ext>
                </a:extLst>
              </a:tr>
            </a:tbl>
          </a:graphicData>
        </a:graphic>
      </p:graphicFrame>
      <p:pic>
        <p:nvPicPr>
          <p:cNvPr id="4" name="Picture 3">
            <a:extLst>
              <a:ext uri="{FF2B5EF4-FFF2-40B4-BE49-F238E27FC236}">
                <a16:creationId xmlns:a16="http://schemas.microsoft.com/office/drawing/2014/main" id="{758AC7F9-CD77-44F2-AAC3-FA19A9AFC2EF}"/>
              </a:ext>
            </a:extLst>
          </p:cNvPr>
          <p:cNvPicPr>
            <a:picLocks noChangeAspect="1"/>
          </p:cNvPicPr>
          <p:nvPr/>
        </p:nvPicPr>
        <p:blipFill>
          <a:blip r:embed="rId5"/>
          <a:stretch>
            <a:fillRect/>
          </a:stretch>
        </p:blipFill>
        <p:spPr>
          <a:xfrm>
            <a:off x="4978853" y="790546"/>
            <a:ext cx="2857439" cy="3487541"/>
          </a:xfrm>
          <a:prstGeom prst="rect">
            <a:avLst/>
          </a:prstGeom>
        </p:spPr>
      </p:pic>
      <p:cxnSp>
        <p:nvCxnSpPr>
          <p:cNvPr id="10" name="Straight Arrow Connector 9">
            <a:extLst>
              <a:ext uri="{FF2B5EF4-FFF2-40B4-BE49-F238E27FC236}">
                <a16:creationId xmlns:a16="http://schemas.microsoft.com/office/drawing/2014/main" id="{A0F9B3EA-DB87-417A-945C-182F3B8ACED2}"/>
              </a:ext>
            </a:extLst>
          </p:cNvPr>
          <p:cNvCxnSpPr>
            <a:cxnSpLocks/>
            <a:endCxn id="13" idx="3"/>
          </p:cNvCxnSpPr>
          <p:nvPr/>
        </p:nvCxnSpPr>
        <p:spPr>
          <a:xfrm flipV="1">
            <a:off x="4876800" y="3001229"/>
            <a:ext cx="1528977" cy="16687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1B7F15E-A02E-4756-918A-010AED063D2B}"/>
              </a:ext>
            </a:extLst>
          </p:cNvPr>
          <p:cNvSpPr/>
          <p:nvPr/>
        </p:nvSpPr>
        <p:spPr>
          <a:xfrm>
            <a:off x="6337526" y="2474838"/>
            <a:ext cx="466045" cy="6167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cxnSp>
        <p:nvCxnSpPr>
          <p:cNvPr id="15" name="Straight Arrow Connector 14">
            <a:extLst>
              <a:ext uri="{FF2B5EF4-FFF2-40B4-BE49-F238E27FC236}">
                <a16:creationId xmlns:a16="http://schemas.microsoft.com/office/drawing/2014/main" id="{9835FB1F-14CA-4546-9912-90C157BF6262}"/>
              </a:ext>
            </a:extLst>
          </p:cNvPr>
          <p:cNvCxnSpPr>
            <a:cxnSpLocks/>
            <a:endCxn id="17" idx="4"/>
          </p:cNvCxnSpPr>
          <p:nvPr/>
        </p:nvCxnSpPr>
        <p:spPr>
          <a:xfrm flipH="1" flipV="1">
            <a:off x="7217229" y="2352375"/>
            <a:ext cx="293916" cy="3109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1E84369-C494-4877-9EA6-8344AC4A2F6A}"/>
              </a:ext>
            </a:extLst>
          </p:cNvPr>
          <p:cNvSpPr/>
          <p:nvPr/>
        </p:nvSpPr>
        <p:spPr>
          <a:xfrm>
            <a:off x="6803571" y="1349683"/>
            <a:ext cx="827315" cy="10026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8" name="TextBox 17">
            <a:hlinkClick r:id="rId6" action="ppaction://hlinksldjump"/>
            <a:extLst>
              <a:ext uri="{FF2B5EF4-FFF2-40B4-BE49-F238E27FC236}">
                <a16:creationId xmlns:a16="http://schemas.microsoft.com/office/drawing/2014/main" id="{9F9424CE-FDC2-4D96-AF4C-9A2C9089E723}"/>
              </a:ext>
            </a:extLst>
          </p:cNvPr>
          <p:cNvSpPr txBox="1"/>
          <p:nvPr/>
        </p:nvSpPr>
        <p:spPr>
          <a:xfrm>
            <a:off x="9350123" y="365667"/>
            <a:ext cx="1300356" cy="369332"/>
          </a:xfrm>
          <a:prstGeom prst="rect">
            <a:avLst/>
          </a:prstGeom>
          <a:noFill/>
        </p:spPr>
        <p:txBody>
          <a:bodyPr wrap="none" rtlCol="0">
            <a:spAutoFit/>
          </a:bodyPr>
          <a:lstStyle/>
          <a:p>
            <a:r>
              <a:rPr lang="en-US" b="1" dirty="0">
                <a:solidFill>
                  <a:srgbClr val="FF0000"/>
                </a:solidFill>
              </a:rPr>
              <a:t>Next Slide</a:t>
            </a:r>
          </a:p>
        </p:txBody>
      </p:sp>
    </p:spTree>
    <p:extLst>
      <p:ext uri="{BB962C8B-B14F-4D97-AF65-F5344CB8AC3E}">
        <p14:creationId xmlns:p14="http://schemas.microsoft.com/office/powerpoint/2010/main" val="3328797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05FD-18CC-40A4-9507-910547205533}"/>
              </a:ext>
            </a:extLst>
          </p:cNvPr>
          <p:cNvSpPr>
            <a:spLocks noGrp="1"/>
          </p:cNvSpPr>
          <p:nvPr>
            <p:ph type="title"/>
          </p:nvPr>
        </p:nvSpPr>
        <p:spPr/>
        <p:txBody>
          <a:bodyPr/>
          <a:lstStyle/>
          <a:p>
            <a:r>
              <a:rPr lang="en-US" dirty="0"/>
              <a:t>Layout Notes: RSP/RSN (3/3)</a:t>
            </a:r>
          </a:p>
        </p:txBody>
      </p:sp>
      <p:sp>
        <p:nvSpPr>
          <p:cNvPr id="3" name="Slide Number Placeholder 2">
            <a:extLst>
              <a:ext uri="{FF2B5EF4-FFF2-40B4-BE49-F238E27FC236}">
                <a16:creationId xmlns:a16="http://schemas.microsoft.com/office/drawing/2014/main" id="{ABB4C02C-C2F7-47D6-A25F-766AADB2E83D}"/>
              </a:ext>
            </a:extLst>
          </p:cNvPr>
          <p:cNvSpPr>
            <a:spLocks noGrp="1"/>
          </p:cNvSpPr>
          <p:nvPr>
            <p:ph type="sldNum" sz="quarter" idx="10"/>
          </p:nvPr>
        </p:nvSpPr>
        <p:spPr/>
        <p:txBody>
          <a:bodyPr/>
          <a:lstStyle/>
          <a:p>
            <a:pPr>
              <a:defRPr/>
            </a:pPr>
            <a:fld id="{B19B0F8D-0B16-4D45-BBD4-4F3BB10BDCFC}" type="slidenum">
              <a:rPr lang="en-US" smtClean="0"/>
              <a:pPr>
                <a:defRPr/>
              </a:pPr>
              <a:t>46</a:t>
            </a:fld>
            <a:endParaRPr lang="en-US"/>
          </a:p>
        </p:txBody>
      </p:sp>
      <p:pic>
        <p:nvPicPr>
          <p:cNvPr id="11" name="Picture 10">
            <a:extLst>
              <a:ext uri="{FF2B5EF4-FFF2-40B4-BE49-F238E27FC236}">
                <a16:creationId xmlns:a16="http://schemas.microsoft.com/office/drawing/2014/main" id="{E45945DF-0FC0-4885-AB0D-D55349CF2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2" name="Picture 11">
            <a:extLst>
              <a:ext uri="{FF2B5EF4-FFF2-40B4-BE49-F238E27FC236}">
                <a16:creationId xmlns:a16="http://schemas.microsoft.com/office/drawing/2014/main" id="{C73DD2C9-7B07-451C-AA1C-65FAD3DE5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4" name="Picture 13">
            <a:extLst>
              <a:ext uri="{FF2B5EF4-FFF2-40B4-BE49-F238E27FC236}">
                <a16:creationId xmlns:a16="http://schemas.microsoft.com/office/drawing/2014/main" id="{410AF95C-B771-43A1-B06B-6AF08B9BA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graphicFrame>
        <p:nvGraphicFramePr>
          <p:cNvPr id="16" name="Table 15">
            <a:extLst>
              <a:ext uri="{FF2B5EF4-FFF2-40B4-BE49-F238E27FC236}">
                <a16:creationId xmlns:a16="http://schemas.microsoft.com/office/drawing/2014/main" id="{7BEEC086-6E96-4897-A5C2-D5FDCAF9BA03}"/>
              </a:ext>
            </a:extLst>
          </p:cNvPr>
          <p:cNvGraphicFramePr>
            <a:graphicFrameLocks noGrp="1"/>
          </p:cNvGraphicFramePr>
          <p:nvPr>
            <p:extLst>
              <p:ext uri="{D42A27DB-BD31-4B8C-83A1-F6EECF244321}">
                <p14:modId xmlns:p14="http://schemas.microsoft.com/office/powerpoint/2010/main" val="3815487085"/>
              </p:ext>
            </p:extLst>
          </p:nvPr>
        </p:nvGraphicFramePr>
        <p:xfrm>
          <a:off x="1368491" y="4954935"/>
          <a:ext cx="9455017" cy="12344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284186">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420440">
                <a:tc>
                  <a:txBody>
                    <a:bodyPr/>
                    <a:lstStyle/>
                    <a:p>
                      <a:pPr algn="l"/>
                      <a:r>
                        <a:rPr lang="en-US" sz="1300" dirty="0">
                          <a:latin typeface="Segoe UI Light" panose="020B0502040204020203" pitchFamily="34" charset="0"/>
                          <a:cs typeface="Segoe UI Light" panose="020B0502040204020203" pitchFamily="34" charset="0"/>
                        </a:rPr>
                        <a:t>Do </a:t>
                      </a:r>
                      <a:r>
                        <a:rPr lang="en-US" sz="1300" b="1" dirty="0">
                          <a:latin typeface="Segoe UI Light" panose="020B0502040204020203" pitchFamily="34" charset="0"/>
                          <a:cs typeface="Segoe UI Light" panose="020B0502040204020203" pitchFamily="34" charset="0"/>
                        </a:rPr>
                        <a:t>NOT</a:t>
                      </a:r>
                      <a:r>
                        <a:rPr lang="en-US" sz="1300" dirty="0">
                          <a:latin typeface="Segoe UI Light" panose="020B0502040204020203" pitchFamily="34" charset="0"/>
                          <a:cs typeface="Segoe UI Light" panose="020B0502040204020203" pitchFamily="34" charset="0"/>
                        </a:rPr>
                        <a:t> route the remote sense lines close to or underneath the SW node without shielding them with GND planes.</a:t>
                      </a:r>
                    </a:p>
                    <a:p>
                      <a:pPr algn="l"/>
                      <a:r>
                        <a:rPr lang="en-US" sz="1300" dirty="0">
                          <a:latin typeface="Segoe UI Light" panose="020B0502040204020203" pitchFamily="34" charset="0"/>
                          <a:cs typeface="Segoe UI Light" panose="020B0502040204020203" pitchFamily="34" charset="0"/>
                        </a:rPr>
                        <a:t>Doing otherwise can result in AC coupling from the SW into the RSP node, affecting regulation. These lines </a:t>
                      </a:r>
                      <a:r>
                        <a:rPr lang="en-US" sz="1300" b="1" dirty="0">
                          <a:latin typeface="Segoe UI Light" panose="020B0502040204020203" pitchFamily="34" charset="0"/>
                          <a:cs typeface="Segoe UI Light" panose="020B0502040204020203" pitchFamily="34" charset="0"/>
                        </a:rPr>
                        <a:t>can</a:t>
                      </a:r>
                      <a:r>
                        <a:rPr lang="en-US" sz="1300" b="0" dirty="0">
                          <a:latin typeface="Segoe UI Light" panose="020B0502040204020203" pitchFamily="34" charset="0"/>
                          <a:cs typeface="Segoe UI Light" panose="020B0502040204020203" pitchFamily="34" charset="0"/>
                        </a:rPr>
                        <a:t> be routed around the inductor.</a:t>
                      </a:r>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bl>
          </a:graphicData>
        </a:graphic>
      </p:graphicFrame>
      <p:pic>
        <p:nvPicPr>
          <p:cNvPr id="4" name="Picture 3">
            <a:extLst>
              <a:ext uri="{FF2B5EF4-FFF2-40B4-BE49-F238E27FC236}">
                <a16:creationId xmlns:a16="http://schemas.microsoft.com/office/drawing/2014/main" id="{758AC7F9-CD77-44F2-AAC3-FA19A9AFC2EF}"/>
              </a:ext>
            </a:extLst>
          </p:cNvPr>
          <p:cNvPicPr>
            <a:picLocks noChangeAspect="1"/>
          </p:cNvPicPr>
          <p:nvPr/>
        </p:nvPicPr>
        <p:blipFill>
          <a:blip r:embed="rId5"/>
          <a:stretch>
            <a:fillRect/>
          </a:stretch>
        </p:blipFill>
        <p:spPr>
          <a:xfrm>
            <a:off x="4978853" y="790546"/>
            <a:ext cx="2857439" cy="3487541"/>
          </a:xfrm>
          <a:prstGeom prst="rect">
            <a:avLst/>
          </a:prstGeom>
        </p:spPr>
      </p:pic>
      <p:cxnSp>
        <p:nvCxnSpPr>
          <p:cNvPr id="15" name="Straight Arrow Connector 14">
            <a:extLst>
              <a:ext uri="{FF2B5EF4-FFF2-40B4-BE49-F238E27FC236}">
                <a16:creationId xmlns:a16="http://schemas.microsoft.com/office/drawing/2014/main" id="{9835FB1F-14CA-4546-9912-90C157BF6262}"/>
              </a:ext>
            </a:extLst>
          </p:cNvPr>
          <p:cNvCxnSpPr>
            <a:cxnSpLocks/>
            <a:endCxn id="17" idx="4"/>
          </p:cNvCxnSpPr>
          <p:nvPr/>
        </p:nvCxnSpPr>
        <p:spPr>
          <a:xfrm flipV="1">
            <a:off x="6934200" y="2352375"/>
            <a:ext cx="283029" cy="28572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1E84369-C494-4877-9EA6-8344AC4A2F6A}"/>
              </a:ext>
            </a:extLst>
          </p:cNvPr>
          <p:cNvSpPr/>
          <p:nvPr/>
        </p:nvSpPr>
        <p:spPr>
          <a:xfrm>
            <a:off x="6803571" y="1349683"/>
            <a:ext cx="827315" cy="10026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3" name="TextBox 12">
            <a:hlinkClick r:id="rId6" action="ppaction://hlinksldjump"/>
            <a:extLst>
              <a:ext uri="{FF2B5EF4-FFF2-40B4-BE49-F238E27FC236}">
                <a16:creationId xmlns:a16="http://schemas.microsoft.com/office/drawing/2014/main" id="{7775325B-9ED7-49BD-A367-1DD58F10D80A}"/>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3541289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889562"/>
            <a:ext cx="4620895" cy="354363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PGD</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47</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2619946100"/>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PGD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PGD (</a:t>
                      </a:r>
                      <a:r>
                        <a:rPr lang="en-US" sz="1300" b="1" dirty="0">
                          <a:latin typeface="Segoe UI Light" panose="020B0502040204020203" pitchFamily="34" charset="0"/>
                          <a:cs typeface="Segoe UI Light" panose="020B0502040204020203" pitchFamily="34" charset="0"/>
                        </a:rPr>
                        <a:t>not shown here</a:t>
                      </a:r>
                      <a:r>
                        <a:rPr lang="en-US" sz="1300" b="0" dirty="0">
                          <a:latin typeface="Segoe UI Light" panose="020B0502040204020203" pitchFamily="34" charset="0"/>
                          <a:cs typeface="Segoe UI Light" panose="020B0502040204020203" pitchFamily="34" charset="0"/>
                        </a:rPr>
                        <a:t>)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2661377"/>
            <a:ext cx="157480" cy="2508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hlinkClick r:id="rId6" action="ppaction://hlinksldjump"/>
            <a:extLst>
              <a:ext uri="{FF2B5EF4-FFF2-40B4-BE49-F238E27FC236}">
                <a16:creationId xmlns:a16="http://schemas.microsoft.com/office/drawing/2014/main" id="{4FF73DB0-649E-4246-91DA-E89AECA8D073}"/>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2621412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668351"/>
            <a:ext cx="4620895" cy="3543631"/>
          </a:xfrm>
          <a:prstGeom prst="rect">
            <a:avLst/>
          </a:prstGeom>
        </p:spPr>
      </p:pic>
      <p:sp>
        <p:nvSpPr>
          <p:cNvPr id="9" name="Rectangle 8">
            <a:extLst>
              <a:ext uri="{FF2B5EF4-FFF2-40B4-BE49-F238E27FC236}">
                <a16:creationId xmlns:a16="http://schemas.microsoft.com/office/drawing/2014/main" id="{58577D23-8F97-4D3C-8C05-65702B8279AC}"/>
              </a:ext>
            </a:extLst>
          </p:cNvPr>
          <p:cNvSpPr/>
          <p:nvPr/>
        </p:nvSpPr>
        <p:spPr>
          <a:xfrm>
            <a:off x="4023360" y="3972560"/>
            <a:ext cx="3352800" cy="228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VSEL</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48</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173125645"/>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VSEL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VSEL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2885441"/>
            <a:ext cx="91440" cy="22843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V="1">
            <a:off x="5222241" y="2916345"/>
            <a:ext cx="1261744" cy="27774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689C4221-150F-438B-89C6-6CD6C2D3D872}"/>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317905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668351"/>
            <a:ext cx="4620895" cy="354363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SS</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49</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3961381447"/>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SS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SS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3230880"/>
            <a:ext cx="111760" cy="19388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V="1">
            <a:off x="5222241" y="3230880"/>
            <a:ext cx="1188719" cy="24629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C363C9C3-5234-4A47-A98F-23D0E81819D3}"/>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322652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A9DEDC-7028-44C1-AE6F-073621595DB0}"/>
              </a:ext>
            </a:extLst>
          </p:cNvPr>
          <p:cNvPicPr>
            <a:picLocks noChangeAspect="1"/>
          </p:cNvPicPr>
          <p:nvPr/>
        </p:nvPicPr>
        <p:blipFill>
          <a:blip r:embed="rId2"/>
          <a:stretch>
            <a:fillRect/>
          </a:stretch>
        </p:blipFill>
        <p:spPr>
          <a:xfrm>
            <a:off x="2819612" y="550333"/>
            <a:ext cx="5587577" cy="3415528"/>
          </a:xfrm>
          <a:prstGeom prst="rect">
            <a:avLst/>
          </a:prstGeom>
        </p:spPr>
      </p:pic>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Schematic Notes: PVIN</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5</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4251412212"/>
              </p:ext>
            </p:extLst>
          </p:nvPr>
        </p:nvGraphicFramePr>
        <p:xfrm>
          <a:off x="940810" y="4210897"/>
          <a:ext cx="10377429" cy="174413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731520">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A minimum of </a:t>
                      </a:r>
                      <a:r>
                        <a:rPr lang="en-US" sz="1300" b="1" dirty="0">
                          <a:latin typeface="Segoe UI Light" panose="020B0502040204020203" pitchFamily="34" charset="0"/>
                          <a:cs typeface="Segoe UI Light" panose="020B0502040204020203" pitchFamily="34" charset="0"/>
                        </a:rPr>
                        <a:t>2.2-µF</a:t>
                      </a:r>
                      <a:r>
                        <a:rPr lang="en-US" sz="1300" b="0" dirty="0">
                          <a:latin typeface="Segoe UI Light" panose="020B0502040204020203" pitchFamily="34" charset="0"/>
                          <a:cs typeface="Segoe UI Light" panose="020B0502040204020203" pitchFamily="34" charset="0"/>
                        </a:rPr>
                        <a:t> input capacitance is </a:t>
                      </a:r>
                      <a:r>
                        <a:rPr lang="en-US" sz="1300" b="1" dirty="0">
                          <a:latin typeface="Segoe UI Light" panose="020B0502040204020203" pitchFamily="34" charset="0"/>
                          <a:cs typeface="Segoe UI Light" panose="020B0502040204020203" pitchFamily="34" charset="0"/>
                        </a:rPr>
                        <a:t>required. </a:t>
                      </a:r>
                      <a:r>
                        <a:rPr lang="en-US" sz="1300" b="0" dirty="0">
                          <a:latin typeface="Segoe UI Light" panose="020B0502040204020203" pitchFamily="34" charset="0"/>
                          <a:cs typeface="Segoe UI Light" panose="020B0502040204020203" pitchFamily="34" charset="0"/>
                        </a:rPr>
                        <a:t>Use </a:t>
                      </a:r>
                      <a:r>
                        <a:rPr lang="en-US" sz="1300" b="1" dirty="0">
                          <a:latin typeface="Segoe UI Light" panose="020B0502040204020203" pitchFamily="34" charset="0"/>
                          <a:cs typeface="Segoe UI Light" panose="020B0502040204020203" pitchFamily="34" charset="0"/>
                        </a:rPr>
                        <a:t>0402</a:t>
                      </a:r>
                      <a:r>
                        <a:rPr lang="en-US" sz="1300" b="0" dirty="0">
                          <a:latin typeface="Segoe UI Light" panose="020B0502040204020203" pitchFamily="34" charset="0"/>
                          <a:cs typeface="Segoe UI Light" panose="020B0502040204020203" pitchFamily="34" charset="0"/>
                        </a:rPr>
                        <a:t> capacitors with a rating of </a:t>
                      </a:r>
                      <a:r>
                        <a:rPr lang="en-US" sz="1300" b="1" dirty="0">
                          <a:latin typeface="Segoe UI Light" panose="020B0502040204020203" pitchFamily="34" charset="0"/>
                          <a:cs typeface="Segoe UI Light" panose="020B0502040204020203" pitchFamily="34" charset="0"/>
                        </a:rPr>
                        <a:t>at least 25V</a:t>
                      </a:r>
                      <a:r>
                        <a:rPr lang="en-US" sz="1300" b="0" dirty="0">
                          <a:latin typeface="Segoe UI Light" panose="020B0502040204020203" pitchFamily="34" charset="0"/>
                          <a:cs typeface="Segoe UI Light" panose="020B0502040204020203" pitchFamily="34" charset="0"/>
                        </a:rPr>
                        <a:t>. These capacitors are used to minimize high-frequency ringing and give minimum ripple voltage desired for the application. Use WEBENCH or calculator to calculate the input capacitance. </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49445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Include a </a:t>
                      </a:r>
                      <a:r>
                        <a:rPr lang="en-US" sz="1300" b="1" dirty="0">
                          <a:latin typeface="Segoe UI Light" panose="020B0502040204020203" pitchFamily="34" charset="0"/>
                          <a:cs typeface="Segoe UI Light" panose="020B0502040204020203" pitchFamily="34" charset="0"/>
                        </a:rPr>
                        <a:t>10nF-100nF 0402</a:t>
                      </a:r>
                      <a:r>
                        <a:rPr lang="en-US" sz="1300" dirty="0">
                          <a:latin typeface="Segoe UI Light" panose="020B0502040204020203" pitchFamily="34" charset="0"/>
                          <a:cs typeface="Segoe UI Light" panose="020B0502040204020203" pitchFamily="34" charset="0"/>
                        </a:rPr>
                        <a:t> input capacitor</a:t>
                      </a:r>
                    </a:p>
                    <a:p>
                      <a:pPr marL="0" marR="0" lvl="0" indent="0" algn="l" defTabSz="761790" rtl="0" eaLnBrk="1" fontAlgn="auto" latinLnBrk="0" hangingPunct="1">
                        <a:lnSpc>
                          <a:spcPct val="100000"/>
                        </a:lnSpc>
                        <a:spcBef>
                          <a:spcPts val="0"/>
                        </a:spcBef>
                        <a:spcAft>
                          <a:spcPts val="0"/>
                        </a:spcAft>
                        <a:buClrTx/>
                        <a:buSzTx/>
                        <a:buFontTx/>
                        <a:buNone/>
                        <a:tabLst/>
                        <a:defRPr/>
                      </a:pPr>
                      <a:r>
                        <a:rPr lang="en-US" sz="1300" dirty="0">
                          <a:latin typeface="Segoe UI Light" panose="020B0502040204020203" pitchFamily="34" charset="0"/>
                          <a:cs typeface="Segoe UI Light" panose="020B0502040204020203" pitchFamily="34" charset="0"/>
                        </a:rPr>
                        <a:t>This capacitor minimizes high frequency voltage overshoots and undershoots from switching.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89907456"/>
                  </a:ext>
                </a:extLst>
              </a:tr>
            </a:tbl>
          </a:graphicData>
        </a:graphic>
      </p:graphicFrame>
      <p:cxnSp>
        <p:nvCxnSpPr>
          <p:cNvPr id="27" name="Straight Arrow Connector 26">
            <a:extLst>
              <a:ext uri="{FF2B5EF4-FFF2-40B4-BE49-F238E27FC236}">
                <a16:creationId xmlns:a16="http://schemas.microsoft.com/office/drawing/2014/main" id="{EC5FAEA7-1367-4419-998B-EC28C2FE208C}"/>
              </a:ext>
            </a:extLst>
          </p:cNvPr>
          <p:cNvCxnSpPr>
            <a:cxnSpLocks/>
          </p:cNvCxnSpPr>
          <p:nvPr/>
        </p:nvCxnSpPr>
        <p:spPr>
          <a:xfrm flipV="1">
            <a:off x="6627043" y="2245360"/>
            <a:ext cx="0" cy="34578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
        <p:nvSpPr>
          <p:cNvPr id="17" name="Oval 16">
            <a:extLst>
              <a:ext uri="{FF2B5EF4-FFF2-40B4-BE49-F238E27FC236}">
                <a16:creationId xmlns:a16="http://schemas.microsoft.com/office/drawing/2014/main" id="{51B7F15E-A02E-4756-918A-010AED063D2B}"/>
              </a:ext>
            </a:extLst>
          </p:cNvPr>
          <p:cNvSpPr/>
          <p:nvPr/>
        </p:nvSpPr>
        <p:spPr>
          <a:xfrm>
            <a:off x="3566161" y="1154783"/>
            <a:ext cx="4094480" cy="14664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Arrow Connector 17">
            <a:extLst>
              <a:ext uri="{FF2B5EF4-FFF2-40B4-BE49-F238E27FC236}">
                <a16:creationId xmlns:a16="http://schemas.microsoft.com/office/drawing/2014/main" id="{D1F1FB82-1B6B-4B82-8BCF-BF4FFF91918B}"/>
              </a:ext>
            </a:extLst>
          </p:cNvPr>
          <p:cNvCxnSpPr>
            <a:cxnSpLocks/>
            <a:endCxn id="17" idx="3"/>
          </p:cNvCxnSpPr>
          <p:nvPr/>
        </p:nvCxnSpPr>
        <p:spPr>
          <a:xfrm flipV="1">
            <a:off x="4032352" y="2406516"/>
            <a:ext cx="133432" cy="25019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hlinkClick r:id="rId6" action="ppaction://hlinksldjump"/>
            <a:extLst>
              <a:ext uri="{FF2B5EF4-FFF2-40B4-BE49-F238E27FC236}">
                <a16:creationId xmlns:a16="http://schemas.microsoft.com/office/drawing/2014/main" id="{68284A1F-3E9B-4BC5-AA61-0E7277315A0D}"/>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spTree>
    <p:extLst>
      <p:ext uri="{BB962C8B-B14F-4D97-AF65-F5344CB8AC3E}">
        <p14:creationId xmlns:p14="http://schemas.microsoft.com/office/powerpoint/2010/main" val="276811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668351"/>
            <a:ext cx="4620895" cy="354363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RAMP</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50</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3711607245"/>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RAMP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RAMP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4033520"/>
            <a:ext cx="111760" cy="11362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V="1">
            <a:off x="5222241" y="4033520"/>
            <a:ext cx="1422399" cy="1660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6A5EBE94-6AC3-4C9F-A747-0B35086D4A06}"/>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616344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8E91-6FBF-4D58-A15A-92645832030C}"/>
              </a:ext>
            </a:extLst>
          </p:cNvPr>
          <p:cNvPicPr>
            <a:picLocks noChangeAspect="1"/>
          </p:cNvPicPr>
          <p:nvPr/>
        </p:nvPicPr>
        <p:blipFill>
          <a:blip r:embed="rId2"/>
          <a:stretch>
            <a:fillRect/>
          </a:stretch>
        </p:blipFill>
        <p:spPr>
          <a:xfrm>
            <a:off x="4226560" y="851801"/>
            <a:ext cx="3157537" cy="3348458"/>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ILIM</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51</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2027169238"/>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ILIM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ILIM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H="1" flipV="1">
            <a:off x="6409685" y="3429000"/>
            <a:ext cx="560075" cy="17407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V="1">
            <a:off x="5222241" y="2526030"/>
            <a:ext cx="1026159" cy="3167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E495B1C0-99FA-40F1-8667-C7C462AD0E0E}"/>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851195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8E91-6FBF-4D58-A15A-92645832030C}"/>
              </a:ext>
            </a:extLst>
          </p:cNvPr>
          <p:cNvPicPr>
            <a:picLocks noChangeAspect="1"/>
          </p:cNvPicPr>
          <p:nvPr/>
        </p:nvPicPr>
        <p:blipFill>
          <a:blip r:embed="rId2"/>
          <a:stretch>
            <a:fillRect/>
          </a:stretch>
        </p:blipFill>
        <p:spPr>
          <a:xfrm>
            <a:off x="4226560" y="851801"/>
            <a:ext cx="3157537" cy="3348458"/>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BP</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52</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3636597320"/>
              </p:ext>
            </p:extLst>
          </p:nvPr>
        </p:nvGraphicFramePr>
        <p:xfrm>
          <a:off x="572086" y="4602057"/>
          <a:ext cx="10694515" cy="1551093"/>
        </p:xfrm>
        <a:graphic>
          <a:graphicData uri="http://schemas.openxmlformats.org/drawingml/2006/table">
            <a:tbl>
              <a:tblPr firstRow="1" bandRow="1">
                <a:tableStyleId>{7DF18680-E054-41AD-8BC1-D1AEF772440D}</a:tableStyleId>
              </a:tblPr>
              <a:tblGrid>
                <a:gridCol w="7048436">
                  <a:extLst>
                    <a:ext uri="{9D8B030D-6E8A-4147-A177-3AD203B41FA5}">
                      <a16:colId xmlns:a16="http://schemas.microsoft.com/office/drawing/2014/main" val="3726212375"/>
                    </a:ext>
                  </a:extLst>
                </a:gridCol>
                <a:gridCol w="1277102">
                  <a:extLst>
                    <a:ext uri="{9D8B030D-6E8A-4147-A177-3AD203B41FA5}">
                      <a16:colId xmlns:a16="http://schemas.microsoft.com/office/drawing/2014/main" val="3763592901"/>
                    </a:ext>
                  </a:extLst>
                </a:gridCol>
                <a:gridCol w="1267354">
                  <a:extLst>
                    <a:ext uri="{9D8B030D-6E8A-4147-A177-3AD203B41FA5}">
                      <a16:colId xmlns:a16="http://schemas.microsoft.com/office/drawing/2014/main" val="1853832446"/>
                    </a:ext>
                  </a:extLst>
                </a:gridCol>
                <a:gridCol w="1101623">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Place the decoupling capacitor for the BP pin as close to the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Ensure to provide GND </a:t>
                      </a:r>
                      <a:r>
                        <a:rPr lang="en-US" sz="1300" b="0" dirty="0" err="1">
                          <a:latin typeface="Segoe UI Light" panose="020B0502040204020203" pitchFamily="34" charset="0"/>
                          <a:cs typeface="Segoe UI Light" panose="020B0502040204020203" pitchFamily="34" charset="0"/>
                        </a:rPr>
                        <a:t>vias</a:t>
                      </a:r>
                      <a:r>
                        <a:rPr lang="en-US" sz="1300" b="0" dirty="0">
                          <a:latin typeface="Segoe UI Light" panose="020B0502040204020203" pitchFamily="34" charset="0"/>
                          <a:cs typeface="Segoe UI Light" panose="020B0502040204020203" pitchFamily="34" charset="0"/>
                        </a:rPr>
                        <a:t> for the decoupling capacitor and make the loop as small as possible. If this loop area is large, it can manifest as ground bouncing, leading to load regulation issues.</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5943601" y="2397760"/>
            <a:ext cx="804910" cy="2804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H="1" flipV="1">
            <a:off x="6959600" y="1981200"/>
            <a:ext cx="289022" cy="3688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BBDD092C-28DE-4707-8FBE-706A9730ED40}"/>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1160575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Layout Notes: SYNC</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53</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1660594991"/>
              </p:ext>
            </p:extLst>
          </p:nvPr>
        </p:nvGraphicFramePr>
        <p:xfrm>
          <a:off x="1220324" y="4959915"/>
          <a:ext cx="9455017" cy="11582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0">
                <a:tc>
                  <a:txBody>
                    <a:bodyPr/>
                    <a:lstStyle/>
                    <a:p>
                      <a:pPr algn="l"/>
                      <a:r>
                        <a:rPr lang="en-US" sz="1300" dirty="0">
                          <a:latin typeface="Segoe UI Light" panose="020B0502040204020203" pitchFamily="34" charset="0"/>
                          <a:cs typeface="Segoe UI Light" panose="020B0502040204020203" pitchFamily="34" charset="0"/>
                        </a:rPr>
                        <a:t>This pin can be left floating if not in use.</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0">
                <a:tc>
                  <a:txBody>
                    <a:bodyPr/>
                    <a:lstStyle/>
                    <a:p>
                      <a:pPr algn="l"/>
                      <a:r>
                        <a:rPr lang="en-US" sz="1300" dirty="0">
                          <a:latin typeface="Segoe UI Light" panose="020B0502040204020203" pitchFamily="34" charset="0"/>
                          <a:cs typeface="Segoe UI Light" panose="020B0502040204020203" pitchFamily="34" charset="0"/>
                        </a:rPr>
                        <a:t>If using dual-phase operation or using an external clock, ensure that this trace is routed away from sensitive analog signals such as VSHARE, ISHARE, RT, and FB.</a:t>
                      </a:r>
                      <a:endParaRPr lang="en-US" sz="1300" b="1"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738413932"/>
                  </a:ext>
                </a:extLst>
              </a:tr>
            </a:tbl>
          </a:graphicData>
        </a:graphic>
      </p:graphicFrame>
      <p:pic>
        <p:nvPicPr>
          <p:cNvPr id="4" name="Picture 3">
            <a:extLst>
              <a:ext uri="{FF2B5EF4-FFF2-40B4-BE49-F238E27FC236}">
                <a16:creationId xmlns:a16="http://schemas.microsoft.com/office/drawing/2014/main" id="{EB4871A3-5055-4C44-8AB4-19B5854EE9CC}"/>
              </a:ext>
            </a:extLst>
          </p:cNvPr>
          <p:cNvPicPr>
            <a:picLocks noChangeAspect="1"/>
          </p:cNvPicPr>
          <p:nvPr/>
        </p:nvPicPr>
        <p:blipFill>
          <a:blip r:embed="rId2"/>
          <a:stretch>
            <a:fillRect/>
          </a:stretch>
        </p:blipFill>
        <p:spPr>
          <a:xfrm>
            <a:off x="4397077" y="956733"/>
            <a:ext cx="2185987" cy="3239664"/>
          </a:xfrm>
          <a:prstGeom prst="rect">
            <a:avLst/>
          </a:prstGeom>
        </p:spPr>
      </p:pic>
      <p:cxnSp>
        <p:nvCxnSpPr>
          <p:cNvPr id="13" name="Straight Arrow Connector 12">
            <a:extLst>
              <a:ext uri="{FF2B5EF4-FFF2-40B4-BE49-F238E27FC236}">
                <a16:creationId xmlns:a16="http://schemas.microsoft.com/office/drawing/2014/main" id="{F251E213-6BEF-447D-85FC-0BFF2BD6A8D0}"/>
              </a:ext>
            </a:extLst>
          </p:cNvPr>
          <p:cNvCxnSpPr>
            <a:cxnSpLocks/>
            <a:endCxn id="14" idx="3"/>
          </p:cNvCxnSpPr>
          <p:nvPr/>
        </p:nvCxnSpPr>
        <p:spPr>
          <a:xfrm flipV="1">
            <a:off x="4615543" y="3876928"/>
            <a:ext cx="1210275" cy="1522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CBB0C1-A123-404D-A7A1-41F589AC9F30}"/>
              </a:ext>
            </a:extLst>
          </p:cNvPr>
          <p:cNvSpPr/>
          <p:nvPr/>
        </p:nvSpPr>
        <p:spPr>
          <a:xfrm>
            <a:off x="5682342" y="2998086"/>
            <a:ext cx="979715" cy="1029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8" name="TextBox 7">
            <a:hlinkClick r:id="rId3" action="ppaction://hlinksldjump"/>
            <a:extLst>
              <a:ext uri="{FF2B5EF4-FFF2-40B4-BE49-F238E27FC236}">
                <a16:creationId xmlns:a16="http://schemas.microsoft.com/office/drawing/2014/main" id="{EDC5527A-F309-46C1-ABF2-C7A1B4A2DD27}"/>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pic>
        <p:nvPicPr>
          <p:cNvPr id="9" name="Picture 8">
            <a:extLst>
              <a:ext uri="{FF2B5EF4-FFF2-40B4-BE49-F238E27FC236}">
                <a16:creationId xmlns:a16="http://schemas.microsoft.com/office/drawing/2014/main" id="{5A1D69F8-A0CA-41FE-82FE-0CD5E990F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F348A5F8-45A2-4DB6-BF82-B281C812CD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5DFE9580-4131-4D06-8370-1D09D42E83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102984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668351"/>
            <a:ext cx="4620895" cy="354363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MODE</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54</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1259607828"/>
              </p:ext>
            </p:extLst>
          </p:nvPr>
        </p:nvGraphicFramePr>
        <p:xfrm>
          <a:off x="925398" y="4602057"/>
          <a:ext cx="10341204" cy="1554177"/>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31404">
                <a:tc>
                  <a:txBody>
                    <a:bodyPr/>
                    <a:lstStyle/>
                    <a:p>
                      <a:r>
                        <a:rPr lang="en-US" sz="1300" b="0" dirty="0">
                          <a:latin typeface="Segoe UI Light" panose="020B0502040204020203" pitchFamily="34" charset="0"/>
                          <a:cs typeface="Segoe UI Light" panose="020B0502040204020203" pitchFamily="34" charset="0"/>
                        </a:rPr>
                        <a:t>Route the traces for MODE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MODE, if used, as close to the device pin as possible </a:t>
                      </a:r>
                      <a:r>
                        <a:rPr lang="en-US" sz="1300" b="1" dirty="0">
                          <a:latin typeface="Segoe UI Light" panose="020B0502040204020203" pitchFamily="34" charset="0"/>
                          <a:cs typeface="Segoe UI Light" panose="020B0502040204020203" pitchFamily="34" charset="0"/>
                        </a:rPr>
                        <a:t>(not shown here</a:t>
                      </a:r>
                      <a:r>
                        <a:rPr lang="en-US" sz="1300" b="0" dirty="0">
                          <a:latin typeface="Segoe UI Light" panose="020B0502040204020203" pitchFamily="34" charset="0"/>
                          <a:cs typeface="Segoe UI Light" panose="020B0502040204020203" pitchFamily="34" charset="0"/>
                        </a:rPr>
                        <a:t>)</a:t>
                      </a:r>
                      <a:r>
                        <a:rPr lang="en-US" sz="1300" b="1" dirty="0">
                          <a:latin typeface="Segoe UI Light" panose="020B0502040204020203" pitchFamily="34" charset="0"/>
                          <a:cs typeface="Segoe UI Light" panose="020B0502040204020203" pitchFamily="34" charset="0"/>
                        </a:rPr>
                        <a:t>.</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3733800"/>
            <a:ext cx="171269" cy="14359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hlinkClick r:id="rId6" action="ppaction://hlinksldjump"/>
            <a:extLst>
              <a:ext uri="{FF2B5EF4-FFF2-40B4-BE49-F238E27FC236}">
                <a16:creationId xmlns:a16="http://schemas.microsoft.com/office/drawing/2014/main" id="{DCB9461D-C96A-4ADA-8B8E-F19F772BE1ED}"/>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729848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83DEF-1116-4B08-8CEF-A7FD9B094DFB}"/>
              </a:ext>
            </a:extLst>
          </p:cNvPr>
          <p:cNvPicPr>
            <a:picLocks noChangeAspect="1"/>
          </p:cNvPicPr>
          <p:nvPr/>
        </p:nvPicPr>
        <p:blipFill>
          <a:blip r:embed="rId2"/>
          <a:stretch>
            <a:fillRect/>
          </a:stretch>
        </p:blipFill>
        <p:spPr>
          <a:xfrm>
            <a:off x="3241040" y="668351"/>
            <a:ext cx="4620895" cy="354363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Layout Notes: RT</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55</a:t>
            </a:fld>
            <a:endParaRPr lang="en-US"/>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2253775241"/>
              </p:ext>
            </p:extLst>
          </p:nvPr>
        </p:nvGraphicFramePr>
        <p:xfrm>
          <a:off x="925398" y="4602057"/>
          <a:ext cx="10341204" cy="155109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b="0" dirty="0">
                          <a:latin typeface="Segoe UI Light" panose="020B0502040204020203" pitchFamily="34" charset="0"/>
                          <a:cs typeface="Segoe UI Light" panose="020B0502040204020203" pitchFamily="34" charset="0"/>
                        </a:rPr>
                        <a:t>Route the traces for RT away from any high voltage switching nodes, such as SW and BOOT, to avoid noise coupling.</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b="0" dirty="0">
                          <a:latin typeface="Segoe UI Light" panose="020B0502040204020203" pitchFamily="34" charset="0"/>
                          <a:cs typeface="Segoe UI Light" panose="020B0502040204020203" pitchFamily="34" charset="0"/>
                        </a:rPr>
                        <a:t>Place the resistor for RT as close to the device pin as possible.</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051463560"/>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6969760" y="3429000"/>
            <a:ext cx="138611" cy="17407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F4186E-A59F-411E-8437-891CE2968801}"/>
              </a:ext>
            </a:extLst>
          </p:cNvPr>
          <p:cNvCxnSpPr>
            <a:cxnSpLocks/>
          </p:cNvCxnSpPr>
          <p:nvPr/>
        </p:nvCxnSpPr>
        <p:spPr>
          <a:xfrm flipV="1">
            <a:off x="5222241" y="3429000"/>
            <a:ext cx="1254759" cy="22648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6" action="ppaction://hlinksldjump"/>
            <a:extLst>
              <a:ext uri="{FF2B5EF4-FFF2-40B4-BE49-F238E27FC236}">
                <a16:creationId xmlns:a16="http://schemas.microsoft.com/office/drawing/2014/main" id="{7A7EA782-CF7D-4B29-AEBE-9429A3802783}"/>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spTree>
    <p:extLst>
      <p:ext uri="{BB962C8B-B14F-4D97-AF65-F5344CB8AC3E}">
        <p14:creationId xmlns:p14="http://schemas.microsoft.com/office/powerpoint/2010/main" val="283219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5345-E0B8-4FDF-B673-3950098DEE8C}"/>
              </a:ext>
            </a:extLst>
          </p:cNvPr>
          <p:cNvSpPr>
            <a:spLocks noGrp="1"/>
          </p:cNvSpPr>
          <p:nvPr>
            <p:ph type="title"/>
          </p:nvPr>
        </p:nvSpPr>
        <p:spPr/>
        <p:txBody>
          <a:bodyPr/>
          <a:lstStyle/>
          <a:p>
            <a:r>
              <a:rPr lang="en-US" dirty="0"/>
              <a:t>Layout Notes: ISHARE/VSHARE</a:t>
            </a:r>
          </a:p>
        </p:txBody>
      </p:sp>
      <p:sp>
        <p:nvSpPr>
          <p:cNvPr id="3" name="Slide Number Placeholder 2">
            <a:extLst>
              <a:ext uri="{FF2B5EF4-FFF2-40B4-BE49-F238E27FC236}">
                <a16:creationId xmlns:a16="http://schemas.microsoft.com/office/drawing/2014/main" id="{A2D326E2-5D49-4D90-A79E-E12BB77EA1C2}"/>
              </a:ext>
            </a:extLst>
          </p:cNvPr>
          <p:cNvSpPr>
            <a:spLocks noGrp="1"/>
          </p:cNvSpPr>
          <p:nvPr>
            <p:ph type="sldNum" sz="quarter" idx="10"/>
          </p:nvPr>
        </p:nvSpPr>
        <p:spPr/>
        <p:txBody>
          <a:bodyPr/>
          <a:lstStyle/>
          <a:p>
            <a:pPr>
              <a:defRPr/>
            </a:pPr>
            <a:fld id="{B19B0F8D-0B16-4D45-BBD4-4F3BB10BDCFC}" type="slidenum">
              <a:rPr lang="en-US" smtClean="0"/>
              <a:pPr>
                <a:defRPr/>
              </a:pPr>
              <a:t>56</a:t>
            </a:fld>
            <a:endParaRPr lang="en-US"/>
          </a:p>
        </p:txBody>
      </p:sp>
      <p:graphicFrame>
        <p:nvGraphicFramePr>
          <p:cNvPr id="5" name="Table 4">
            <a:extLst>
              <a:ext uri="{FF2B5EF4-FFF2-40B4-BE49-F238E27FC236}">
                <a16:creationId xmlns:a16="http://schemas.microsoft.com/office/drawing/2014/main" id="{3C3B8F09-CCD8-4953-99C8-2EC4EDD34988}"/>
              </a:ext>
            </a:extLst>
          </p:cNvPr>
          <p:cNvGraphicFramePr>
            <a:graphicFrameLocks noGrp="1"/>
          </p:cNvGraphicFramePr>
          <p:nvPr>
            <p:extLst>
              <p:ext uri="{D42A27DB-BD31-4B8C-83A1-F6EECF244321}">
                <p14:modId xmlns:p14="http://schemas.microsoft.com/office/powerpoint/2010/main" val="2333649498"/>
              </p:ext>
            </p:extLst>
          </p:nvPr>
        </p:nvGraphicFramePr>
        <p:xfrm>
          <a:off x="1220324" y="4959915"/>
          <a:ext cx="9455017" cy="1158240"/>
        </p:xfrm>
        <a:graphic>
          <a:graphicData uri="http://schemas.openxmlformats.org/drawingml/2006/table">
            <a:tbl>
              <a:tblPr firstRow="1" bandRow="1">
                <a:tableStyleId>{7DF18680-E054-41AD-8BC1-D1AEF772440D}</a:tableStyleId>
              </a:tblPr>
              <a:tblGrid>
                <a:gridCol w="6525829">
                  <a:extLst>
                    <a:ext uri="{9D8B030D-6E8A-4147-A177-3AD203B41FA5}">
                      <a16:colId xmlns:a16="http://schemas.microsoft.com/office/drawing/2014/main" val="3726212375"/>
                    </a:ext>
                  </a:extLst>
                </a:gridCol>
                <a:gridCol w="1036320">
                  <a:extLst>
                    <a:ext uri="{9D8B030D-6E8A-4147-A177-3AD203B41FA5}">
                      <a16:colId xmlns:a16="http://schemas.microsoft.com/office/drawing/2014/main" val="3763592901"/>
                    </a:ext>
                  </a:extLst>
                </a:gridCol>
                <a:gridCol w="955040">
                  <a:extLst>
                    <a:ext uri="{9D8B030D-6E8A-4147-A177-3AD203B41FA5}">
                      <a16:colId xmlns:a16="http://schemas.microsoft.com/office/drawing/2014/main" val="1853832446"/>
                    </a:ext>
                  </a:extLst>
                </a:gridCol>
                <a:gridCol w="937828">
                  <a:extLst>
                    <a:ext uri="{9D8B030D-6E8A-4147-A177-3AD203B41FA5}">
                      <a16:colId xmlns:a16="http://schemas.microsoft.com/office/drawing/2014/main" val="3429814955"/>
                    </a:ext>
                  </a:extLst>
                </a:gridCol>
              </a:tblGrid>
              <a:tr h="0">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pPr algn="l"/>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0">
                <a:tc>
                  <a:txBody>
                    <a:bodyPr/>
                    <a:lstStyle/>
                    <a:p>
                      <a:pPr algn="l"/>
                      <a:r>
                        <a:rPr lang="en-US" sz="1300" dirty="0">
                          <a:latin typeface="Segoe UI Light" panose="020B0502040204020203" pitchFamily="34" charset="0"/>
                          <a:cs typeface="Segoe UI Light" panose="020B0502040204020203" pitchFamily="34" charset="0"/>
                        </a:rPr>
                        <a:t>If using single-phase operation, float these pins.</a:t>
                      </a: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0">
                <a:tc>
                  <a:txBody>
                    <a:bodyPr/>
                    <a:lstStyle/>
                    <a:p>
                      <a:pPr algn="l"/>
                      <a:r>
                        <a:rPr lang="en-US" sz="1300" dirty="0">
                          <a:latin typeface="Segoe UI Light" panose="020B0502040204020203" pitchFamily="34" charset="0"/>
                          <a:cs typeface="Segoe UI Light" panose="020B0502040204020203" pitchFamily="34" charset="0"/>
                        </a:rPr>
                        <a:t>If using dual-phase operation, be sure to route these traces away from noisy traces such as SW and SYNC. If routed too closely, the signal can couple into VSHARE/ISHARE.</a:t>
                      </a:r>
                      <a:endParaRPr lang="en-US" sz="1300" b="1"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pPr algn="l"/>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738413932"/>
                  </a:ext>
                </a:extLst>
              </a:tr>
            </a:tbl>
          </a:graphicData>
        </a:graphic>
      </p:graphicFrame>
      <p:pic>
        <p:nvPicPr>
          <p:cNvPr id="4" name="Picture 3">
            <a:extLst>
              <a:ext uri="{FF2B5EF4-FFF2-40B4-BE49-F238E27FC236}">
                <a16:creationId xmlns:a16="http://schemas.microsoft.com/office/drawing/2014/main" id="{EB4871A3-5055-4C44-8AB4-19B5854EE9CC}"/>
              </a:ext>
            </a:extLst>
          </p:cNvPr>
          <p:cNvPicPr>
            <a:picLocks noChangeAspect="1"/>
          </p:cNvPicPr>
          <p:nvPr/>
        </p:nvPicPr>
        <p:blipFill>
          <a:blip r:embed="rId2"/>
          <a:stretch>
            <a:fillRect/>
          </a:stretch>
        </p:blipFill>
        <p:spPr>
          <a:xfrm>
            <a:off x="4397077" y="956733"/>
            <a:ext cx="2185987" cy="3239664"/>
          </a:xfrm>
          <a:prstGeom prst="rect">
            <a:avLst/>
          </a:prstGeom>
        </p:spPr>
      </p:pic>
      <p:cxnSp>
        <p:nvCxnSpPr>
          <p:cNvPr id="13" name="Straight Arrow Connector 12">
            <a:extLst>
              <a:ext uri="{FF2B5EF4-FFF2-40B4-BE49-F238E27FC236}">
                <a16:creationId xmlns:a16="http://schemas.microsoft.com/office/drawing/2014/main" id="{F251E213-6BEF-447D-85FC-0BFF2BD6A8D0}"/>
              </a:ext>
            </a:extLst>
          </p:cNvPr>
          <p:cNvCxnSpPr>
            <a:cxnSpLocks/>
            <a:endCxn id="14" idx="3"/>
          </p:cNvCxnSpPr>
          <p:nvPr/>
        </p:nvCxnSpPr>
        <p:spPr>
          <a:xfrm flipV="1">
            <a:off x="4615543" y="3876928"/>
            <a:ext cx="1210275" cy="1522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CBB0C1-A123-404D-A7A1-41F589AC9F30}"/>
              </a:ext>
            </a:extLst>
          </p:cNvPr>
          <p:cNvSpPr/>
          <p:nvPr/>
        </p:nvSpPr>
        <p:spPr>
          <a:xfrm>
            <a:off x="5682342" y="2998086"/>
            <a:ext cx="979715" cy="1029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8" name="TextBox 7">
            <a:hlinkClick r:id="rId3" action="ppaction://hlinksldjump"/>
            <a:extLst>
              <a:ext uri="{FF2B5EF4-FFF2-40B4-BE49-F238E27FC236}">
                <a16:creationId xmlns:a16="http://schemas.microsoft.com/office/drawing/2014/main" id="{03FECC40-CBAD-47A5-8EDB-B390F9DDF4A1}"/>
              </a:ext>
            </a:extLst>
          </p:cNvPr>
          <p:cNvSpPr txBox="1"/>
          <p:nvPr/>
        </p:nvSpPr>
        <p:spPr>
          <a:xfrm>
            <a:off x="9350123" y="365667"/>
            <a:ext cx="1838965" cy="369332"/>
          </a:xfrm>
          <a:prstGeom prst="rect">
            <a:avLst/>
          </a:prstGeom>
          <a:noFill/>
        </p:spPr>
        <p:txBody>
          <a:bodyPr wrap="none" rtlCol="0">
            <a:spAutoFit/>
          </a:bodyPr>
          <a:lstStyle/>
          <a:p>
            <a:r>
              <a:rPr lang="en-US" b="1" dirty="0">
                <a:solidFill>
                  <a:srgbClr val="FF0000"/>
                </a:solidFill>
              </a:rPr>
              <a:t>Back to Layout</a:t>
            </a:r>
          </a:p>
        </p:txBody>
      </p:sp>
      <p:pic>
        <p:nvPicPr>
          <p:cNvPr id="9" name="Picture 8">
            <a:extLst>
              <a:ext uri="{FF2B5EF4-FFF2-40B4-BE49-F238E27FC236}">
                <a16:creationId xmlns:a16="http://schemas.microsoft.com/office/drawing/2014/main" id="{E05BD4E7-55D7-450D-B0CF-C85AA2B5B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F8CC2B4E-49F9-4D70-A231-CC3F27CAD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CEF92CD5-3954-41BC-912D-184A8C6AE3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spTree>
    <p:extLst>
      <p:ext uri="{BB962C8B-B14F-4D97-AF65-F5344CB8AC3E}">
        <p14:creationId xmlns:p14="http://schemas.microsoft.com/office/powerpoint/2010/main" val="2660519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200" dirty="0"/>
              <a:t>Generic Best Practices for Quick Schematic Review</a:t>
            </a:r>
          </a:p>
        </p:txBody>
      </p:sp>
      <p:sp>
        <p:nvSpPr>
          <p:cNvPr id="4" name="Slide Number Placeholder 3"/>
          <p:cNvSpPr>
            <a:spLocks noGrp="1"/>
          </p:cNvSpPr>
          <p:nvPr>
            <p:ph type="sldNum" sz="quarter" idx="10"/>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1339349B-9F94-488B-AA85-C1742D039415}" type="slidenum">
              <a:rPr kumimoji="0" lang="en-US" sz="933" b="0" i="0" u="none" strike="noStrike" kern="1200" cap="none" spc="0" normalizeH="0" baseline="0" noProof="0">
                <a:ln>
                  <a:noFill/>
                </a:ln>
                <a:solidFill>
                  <a:srgbClr val="000000"/>
                </a:solidFill>
                <a:effectLst/>
                <a:uLnTx/>
                <a:uFillTx/>
                <a:latin typeface="Arial" charset="0"/>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57</a:t>
            </a:fld>
            <a:endParaRPr kumimoji="0" lang="en-US" sz="9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Subtitle 7">
            <a:extLst>
              <a:ext uri="{FF2B5EF4-FFF2-40B4-BE49-F238E27FC236}">
                <a16:creationId xmlns:a16="http://schemas.microsoft.com/office/drawing/2014/main" id="{6B167B4F-ACFB-43F7-94D7-DA79FC0C79A2}"/>
              </a:ext>
            </a:extLst>
          </p:cNvPr>
          <p:cNvSpPr>
            <a:spLocks noGrp="1"/>
          </p:cNvSpPr>
          <p:nvPr>
            <p:ph type="subTitle" idx="1"/>
          </p:nvPr>
        </p:nvSpPr>
        <p:spPr>
          <a:xfrm>
            <a:off x="457200" y="3698878"/>
            <a:ext cx="11277600" cy="1485900"/>
          </a:xfrm>
        </p:spPr>
        <p:txBody>
          <a:bodyPr/>
          <a:lstStyle/>
          <a:p>
            <a:r>
              <a:rPr lang="en-US" dirty="0"/>
              <a:t>BSR-MV</a:t>
            </a:r>
          </a:p>
          <a:p>
            <a:r>
              <a:rPr lang="en-US" dirty="0"/>
              <a:t>May 2021</a:t>
            </a:r>
          </a:p>
        </p:txBody>
      </p:sp>
    </p:spTree>
    <p:extLst>
      <p:ext uri="{BB962C8B-B14F-4D97-AF65-F5344CB8AC3E}">
        <p14:creationId xmlns:p14="http://schemas.microsoft.com/office/powerpoint/2010/main" val="4092057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1F0DA44-AE13-4D12-AF02-30C244891AD4}"/>
              </a:ext>
            </a:extLst>
          </p:cNvPr>
          <p:cNvPicPr>
            <a:picLocks noChangeAspect="1"/>
          </p:cNvPicPr>
          <p:nvPr/>
        </p:nvPicPr>
        <p:blipFill>
          <a:blip r:embed="rId3"/>
          <a:stretch>
            <a:fillRect/>
          </a:stretch>
        </p:blipFill>
        <p:spPr>
          <a:xfrm>
            <a:off x="1337625" y="2188286"/>
            <a:ext cx="9814490" cy="4064045"/>
          </a:xfrm>
          <a:prstGeom prst="rect">
            <a:avLst/>
          </a:prstGeom>
        </p:spPr>
      </p:pic>
      <p:sp>
        <p:nvSpPr>
          <p:cNvPr id="2" name="Title 1">
            <a:extLst>
              <a:ext uri="{FF2B5EF4-FFF2-40B4-BE49-F238E27FC236}">
                <a16:creationId xmlns:a16="http://schemas.microsoft.com/office/drawing/2014/main" id="{0201D439-EADC-40F7-B449-0FBD4EF81C2F}"/>
              </a:ext>
            </a:extLst>
          </p:cNvPr>
          <p:cNvSpPr>
            <a:spLocks noGrp="1"/>
          </p:cNvSpPr>
          <p:nvPr>
            <p:ph type="title"/>
          </p:nvPr>
        </p:nvSpPr>
        <p:spPr/>
        <p:txBody>
          <a:bodyPr/>
          <a:lstStyle/>
          <a:p>
            <a:r>
              <a:rPr lang="en-US" sz="2000" dirty="0"/>
              <a:t>Generic Best Practices for Quick Schematic Review (1/2)</a:t>
            </a:r>
          </a:p>
        </p:txBody>
      </p:sp>
      <p:sp>
        <p:nvSpPr>
          <p:cNvPr id="3" name="Slide Number Placeholder 2">
            <a:extLst>
              <a:ext uri="{FF2B5EF4-FFF2-40B4-BE49-F238E27FC236}">
                <a16:creationId xmlns:a16="http://schemas.microsoft.com/office/drawing/2014/main" id="{50286461-C835-4CC7-899B-C0E2ACC97475}"/>
              </a:ext>
            </a:extLst>
          </p:cNvPr>
          <p:cNvSpPr>
            <a:spLocks noGrp="1"/>
          </p:cNvSpPr>
          <p:nvPr>
            <p:ph type="sldNum" sz="quarter" idx="10"/>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B19B0F8D-0B16-4D45-BBD4-4F3BB10BDCFC}" type="slidenum">
              <a:rPr kumimoji="0" lang="en-US" sz="933" b="0" i="0" u="none" strike="noStrike" kern="1200" cap="none" spc="0" normalizeH="0" baseline="0" noProof="0">
                <a:ln>
                  <a:noFill/>
                </a:ln>
                <a:solidFill>
                  <a:srgbClr val="000000"/>
                </a:solidFill>
                <a:effectLst/>
                <a:uLnTx/>
                <a:uFillTx/>
                <a:latin typeface="Arial" charset="0"/>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58</a:t>
            </a:fld>
            <a:endParaRPr kumimoji="0" lang="en-US" sz="9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4977953A-3391-4366-A586-5D0406A6C83F}"/>
              </a:ext>
            </a:extLst>
          </p:cNvPr>
          <p:cNvSpPr txBox="1"/>
          <p:nvPr/>
        </p:nvSpPr>
        <p:spPr>
          <a:xfrm>
            <a:off x="8535170" y="83916"/>
            <a:ext cx="3564841" cy="2553776"/>
          </a:xfrm>
          <a:prstGeom prst="rect">
            <a:avLst/>
          </a:prstGeom>
          <a:noFill/>
          <a:ln>
            <a:solidFill>
              <a:schemeClr val="tx1"/>
            </a:solidFill>
          </a:ln>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TPS543C20A SPECIFICATION</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INPUT VOLTAGE: 12V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0.9V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LOAD CURRENT: 40A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RIPPLE: ±10mVpp</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UNDER/OVERSHOOT AFTER LOAD STEP: 50mV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OVERCURRENT: 46A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SOFT-START TIME: 0.5ms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SWITCHING FREQUENCY: 0.5MHz</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OPERATING MODE: Fixed Frequency</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OPERATING TEMPERATURE: 25ºC</a:t>
            </a:r>
          </a:p>
        </p:txBody>
      </p:sp>
      <p:sp>
        <p:nvSpPr>
          <p:cNvPr id="4" name="TextBox 3">
            <a:extLst>
              <a:ext uri="{FF2B5EF4-FFF2-40B4-BE49-F238E27FC236}">
                <a16:creationId xmlns:a16="http://schemas.microsoft.com/office/drawing/2014/main" id="{BA2E895C-36F5-4029-BFD1-80128AA4C0FD}"/>
              </a:ext>
            </a:extLst>
          </p:cNvPr>
          <p:cNvSpPr txBox="1"/>
          <p:nvPr/>
        </p:nvSpPr>
        <p:spPr>
          <a:xfrm>
            <a:off x="1" y="5988474"/>
            <a:ext cx="2980303" cy="307777"/>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Ground symbols should point down</a:t>
            </a:r>
          </a:p>
        </p:txBody>
      </p:sp>
      <p:cxnSp>
        <p:nvCxnSpPr>
          <p:cNvPr id="7" name="Straight Arrow Connector 6">
            <a:extLst>
              <a:ext uri="{FF2B5EF4-FFF2-40B4-BE49-F238E27FC236}">
                <a16:creationId xmlns:a16="http://schemas.microsoft.com/office/drawing/2014/main" id="{E521EF62-3557-4449-8B31-9D5551C88427}"/>
              </a:ext>
            </a:extLst>
          </p:cNvPr>
          <p:cNvCxnSpPr>
            <a:cxnSpLocks/>
          </p:cNvCxnSpPr>
          <p:nvPr/>
        </p:nvCxnSpPr>
        <p:spPr>
          <a:xfrm flipV="1">
            <a:off x="2651760" y="5497196"/>
            <a:ext cx="860735" cy="5522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947D132-EC7D-4954-BA2A-C69DFFEC53A3}"/>
              </a:ext>
            </a:extLst>
          </p:cNvPr>
          <p:cNvSpPr/>
          <p:nvPr/>
        </p:nvSpPr>
        <p:spPr>
          <a:xfrm>
            <a:off x="389729" y="4824856"/>
            <a:ext cx="1269899" cy="307777"/>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No 4-way ties</a:t>
            </a:r>
          </a:p>
        </p:txBody>
      </p:sp>
      <p:cxnSp>
        <p:nvCxnSpPr>
          <p:cNvPr id="11" name="Straight Arrow Connector 10">
            <a:extLst>
              <a:ext uri="{FF2B5EF4-FFF2-40B4-BE49-F238E27FC236}">
                <a16:creationId xmlns:a16="http://schemas.microsoft.com/office/drawing/2014/main" id="{B2C9EDBC-E4C9-454E-8420-0C74404791FB}"/>
              </a:ext>
            </a:extLst>
          </p:cNvPr>
          <p:cNvCxnSpPr>
            <a:cxnSpLocks/>
            <a:stCxn id="10" idx="3"/>
          </p:cNvCxnSpPr>
          <p:nvPr/>
        </p:nvCxnSpPr>
        <p:spPr>
          <a:xfrm flipV="1">
            <a:off x="1659628" y="4670734"/>
            <a:ext cx="708688" cy="3080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BDA0576-2941-4C7B-889E-2F2645A5CC28}"/>
              </a:ext>
            </a:extLst>
          </p:cNvPr>
          <p:cNvSpPr/>
          <p:nvPr/>
        </p:nvSpPr>
        <p:spPr>
          <a:xfrm>
            <a:off x="9451413" y="2802607"/>
            <a:ext cx="992964" cy="318100"/>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0.9V, 40A</a:t>
            </a:r>
          </a:p>
        </p:txBody>
      </p:sp>
      <p:sp>
        <p:nvSpPr>
          <p:cNvPr id="16" name="Rectangle 15">
            <a:extLst>
              <a:ext uri="{FF2B5EF4-FFF2-40B4-BE49-F238E27FC236}">
                <a16:creationId xmlns:a16="http://schemas.microsoft.com/office/drawing/2014/main" id="{F64B5C21-879E-49A5-A72E-A16B9D886BF8}"/>
              </a:ext>
            </a:extLst>
          </p:cNvPr>
          <p:cNvSpPr/>
          <p:nvPr/>
        </p:nvSpPr>
        <p:spPr>
          <a:xfrm>
            <a:off x="2035764" y="2292725"/>
            <a:ext cx="518091" cy="318100"/>
          </a:xfrm>
          <a:prstGeom prst="rect">
            <a:avLst/>
          </a:prstGeom>
          <a:solidFill>
            <a:schemeClr val="bg1"/>
          </a:solidFill>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12V</a:t>
            </a:r>
          </a:p>
        </p:txBody>
      </p:sp>
      <p:cxnSp>
        <p:nvCxnSpPr>
          <p:cNvPr id="19" name="Straight Arrow Connector 18">
            <a:extLst>
              <a:ext uri="{FF2B5EF4-FFF2-40B4-BE49-F238E27FC236}">
                <a16:creationId xmlns:a16="http://schemas.microsoft.com/office/drawing/2014/main" id="{1A119657-6A0E-42D7-99E2-93E3676AE644}"/>
              </a:ext>
            </a:extLst>
          </p:cNvPr>
          <p:cNvCxnSpPr>
            <a:cxnSpLocks/>
            <a:stCxn id="17" idx="2"/>
            <a:endCxn id="16" idx="0"/>
          </p:cNvCxnSpPr>
          <p:nvPr/>
        </p:nvCxnSpPr>
        <p:spPr>
          <a:xfrm flipH="1">
            <a:off x="2294810" y="1349681"/>
            <a:ext cx="1017833" cy="9430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0AAE5E5-8308-49D5-A489-781EAD4453BC}"/>
              </a:ext>
            </a:extLst>
          </p:cNvPr>
          <p:cNvCxnSpPr>
            <a:cxnSpLocks/>
            <a:stCxn id="17" idx="2"/>
            <a:endCxn id="15" idx="1"/>
          </p:cNvCxnSpPr>
          <p:nvPr/>
        </p:nvCxnSpPr>
        <p:spPr>
          <a:xfrm>
            <a:off x="3312643" y="1349681"/>
            <a:ext cx="6138770" cy="16119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5A0A649C-D4D6-4568-839C-311F3156768E}"/>
              </a:ext>
            </a:extLst>
          </p:cNvPr>
          <p:cNvSpPr/>
          <p:nvPr/>
        </p:nvSpPr>
        <p:spPr>
          <a:xfrm>
            <a:off x="9289826" y="4641971"/>
            <a:ext cx="1632178" cy="246221"/>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GRM31CR60J107ME39L</a:t>
            </a:r>
            <a:endParaRPr kumimoji="0" lang="en-US" sz="933"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endParaRPr>
          </a:p>
        </p:txBody>
      </p:sp>
      <p:sp>
        <p:nvSpPr>
          <p:cNvPr id="35" name="Rectangle 34">
            <a:extLst>
              <a:ext uri="{FF2B5EF4-FFF2-40B4-BE49-F238E27FC236}">
                <a16:creationId xmlns:a16="http://schemas.microsoft.com/office/drawing/2014/main" id="{1C31DD0D-EF65-4AF6-B579-A0BD17E76BB2}"/>
              </a:ext>
            </a:extLst>
          </p:cNvPr>
          <p:cNvSpPr/>
          <p:nvPr/>
        </p:nvSpPr>
        <p:spPr>
          <a:xfrm>
            <a:off x="9251079" y="5180398"/>
            <a:ext cx="3048000" cy="523220"/>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Add text for significant off-page </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components (</a:t>
            </a:r>
            <a:r>
              <a:rPr kumimoji="0" lang="en-US" sz="1400" b="0" i="0" u="none" strike="noStrike" kern="1200" cap="none" spc="0" normalizeH="0" baseline="0" noProof="0" dirty="0" err="1">
                <a:ln>
                  <a:noFill/>
                </a:ln>
                <a:solidFill>
                  <a:srgbClr val="000000"/>
                </a:solidFill>
                <a:effectLst/>
                <a:uLnTx/>
                <a:uFillTx/>
                <a:latin typeface="Arial" charset="0"/>
                <a:ea typeface="+mn-ea"/>
                <a:cs typeface="Arial" charset="0"/>
              </a:rPr>
              <a:t>eg.</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output capacitors)</a:t>
            </a:r>
          </a:p>
        </p:txBody>
      </p:sp>
      <p:cxnSp>
        <p:nvCxnSpPr>
          <p:cNvPr id="37" name="Straight Arrow Connector 36">
            <a:extLst>
              <a:ext uri="{FF2B5EF4-FFF2-40B4-BE49-F238E27FC236}">
                <a16:creationId xmlns:a16="http://schemas.microsoft.com/office/drawing/2014/main" id="{8DCE5E7E-2B67-43E7-93EB-14CEB0D9FB12}"/>
              </a:ext>
            </a:extLst>
          </p:cNvPr>
          <p:cNvCxnSpPr>
            <a:cxnSpLocks/>
            <a:stCxn id="35" idx="0"/>
            <a:endCxn id="22" idx="2"/>
          </p:cNvCxnSpPr>
          <p:nvPr/>
        </p:nvCxnSpPr>
        <p:spPr>
          <a:xfrm flipH="1" flipV="1">
            <a:off x="10105915" y="4888192"/>
            <a:ext cx="669164" cy="2922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69F01B8A-646D-4E01-8E44-6B95C71F6E11}"/>
              </a:ext>
            </a:extLst>
          </p:cNvPr>
          <p:cNvSpPr/>
          <p:nvPr/>
        </p:nvSpPr>
        <p:spPr>
          <a:xfrm>
            <a:off x="2368316" y="3524641"/>
            <a:ext cx="518091" cy="318100"/>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12V</a:t>
            </a:r>
          </a:p>
        </p:txBody>
      </p:sp>
      <p:sp>
        <p:nvSpPr>
          <p:cNvPr id="17" name="Rectangle 16">
            <a:extLst>
              <a:ext uri="{FF2B5EF4-FFF2-40B4-BE49-F238E27FC236}">
                <a16:creationId xmlns:a16="http://schemas.microsoft.com/office/drawing/2014/main" id="{3FF5CB2B-8191-4187-94B4-EECCF2E0E17E}"/>
              </a:ext>
            </a:extLst>
          </p:cNvPr>
          <p:cNvSpPr/>
          <p:nvPr/>
        </p:nvSpPr>
        <p:spPr>
          <a:xfrm>
            <a:off x="46203" y="826461"/>
            <a:ext cx="6532880" cy="523220"/>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Add text for expected currents and voltages near input and output terminals</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If pins are connected to off sheet supply, note the voltage level.</a:t>
            </a:r>
          </a:p>
        </p:txBody>
      </p:sp>
      <p:sp>
        <p:nvSpPr>
          <p:cNvPr id="51" name="Rectangle 50">
            <a:extLst>
              <a:ext uri="{FF2B5EF4-FFF2-40B4-BE49-F238E27FC236}">
                <a16:creationId xmlns:a16="http://schemas.microsoft.com/office/drawing/2014/main" id="{4FD4BEC4-5423-49C6-B598-42E1C69F19E9}"/>
              </a:ext>
            </a:extLst>
          </p:cNvPr>
          <p:cNvSpPr/>
          <p:nvPr/>
        </p:nvSpPr>
        <p:spPr>
          <a:xfrm>
            <a:off x="5569988" y="1511348"/>
            <a:ext cx="2593261" cy="307777"/>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Check standardized Info Note</a:t>
            </a:r>
          </a:p>
        </p:txBody>
      </p:sp>
      <p:cxnSp>
        <p:nvCxnSpPr>
          <p:cNvPr id="53" name="Straight Arrow Connector 52">
            <a:extLst>
              <a:ext uri="{FF2B5EF4-FFF2-40B4-BE49-F238E27FC236}">
                <a16:creationId xmlns:a16="http://schemas.microsoft.com/office/drawing/2014/main" id="{3B987126-3B7D-4071-9F0C-39AE153F4177}"/>
              </a:ext>
            </a:extLst>
          </p:cNvPr>
          <p:cNvCxnSpPr>
            <a:stCxn id="51" idx="3"/>
            <a:endCxn id="9" idx="1"/>
          </p:cNvCxnSpPr>
          <p:nvPr/>
        </p:nvCxnSpPr>
        <p:spPr>
          <a:xfrm flipV="1">
            <a:off x="8163249" y="1360804"/>
            <a:ext cx="371921" cy="304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D019B433-A0B6-404D-BBB4-21A87F136403}"/>
              </a:ext>
            </a:extLst>
          </p:cNvPr>
          <p:cNvCxnSpPr>
            <a:cxnSpLocks/>
            <a:stCxn id="17" idx="2"/>
            <a:endCxn id="39" idx="0"/>
          </p:cNvCxnSpPr>
          <p:nvPr/>
        </p:nvCxnSpPr>
        <p:spPr>
          <a:xfrm flipH="1">
            <a:off x="2627362" y="1349681"/>
            <a:ext cx="685281" cy="2174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718F5347-3A75-47D0-BABE-5436E63E30C9}"/>
              </a:ext>
            </a:extLst>
          </p:cNvPr>
          <p:cNvSpPr/>
          <p:nvPr/>
        </p:nvSpPr>
        <p:spPr>
          <a:xfrm>
            <a:off x="6094562" y="5497196"/>
            <a:ext cx="2547415" cy="738664"/>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Different ground symbols for</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quiet and power ground when applicable</a:t>
            </a:r>
          </a:p>
        </p:txBody>
      </p:sp>
      <p:cxnSp>
        <p:nvCxnSpPr>
          <p:cNvPr id="40" name="Straight Arrow Connector 39">
            <a:extLst>
              <a:ext uri="{FF2B5EF4-FFF2-40B4-BE49-F238E27FC236}">
                <a16:creationId xmlns:a16="http://schemas.microsoft.com/office/drawing/2014/main" id="{6A7348D0-961B-41A9-94DE-CC50623CBD20}"/>
              </a:ext>
            </a:extLst>
          </p:cNvPr>
          <p:cNvCxnSpPr>
            <a:cxnSpLocks/>
            <a:stCxn id="22" idx="0"/>
          </p:cNvCxnSpPr>
          <p:nvPr/>
        </p:nvCxnSpPr>
        <p:spPr>
          <a:xfrm flipH="1" flipV="1">
            <a:off x="8535170" y="3618283"/>
            <a:ext cx="1570745" cy="1023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FE5DD2C-DEAC-4892-89B2-46DDF13482FA}"/>
              </a:ext>
            </a:extLst>
          </p:cNvPr>
          <p:cNvCxnSpPr>
            <a:cxnSpLocks/>
          </p:cNvCxnSpPr>
          <p:nvPr/>
        </p:nvCxnSpPr>
        <p:spPr>
          <a:xfrm flipH="1" flipV="1">
            <a:off x="9451415" y="3800263"/>
            <a:ext cx="654500" cy="8351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56F35B2D-F9A1-4BA9-B8B5-D56283ED5BD3}"/>
              </a:ext>
            </a:extLst>
          </p:cNvPr>
          <p:cNvCxnSpPr>
            <a:cxnSpLocks/>
          </p:cNvCxnSpPr>
          <p:nvPr/>
        </p:nvCxnSpPr>
        <p:spPr>
          <a:xfrm flipH="1" flipV="1">
            <a:off x="9794493" y="3613748"/>
            <a:ext cx="311422" cy="10216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779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B2F0EBB-6242-4E4F-BB6E-01F083A19112}"/>
              </a:ext>
            </a:extLst>
          </p:cNvPr>
          <p:cNvPicPr>
            <a:picLocks noChangeAspect="1"/>
          </p:cNvPicPr>
          <p:nvPr/>
        </p:nvPicPr>
        <p:blipFill>
          <a:blip r:embed="rId3"/>
          <a:stretch>
            <a:fillRect/>
          </a:stretch>
        </p:blipFill>
        <p:spPr>
          <a:xfrm>
            <a:off x="1337625" y="2188286"/>
            <a:ext cx="9814490" cy="4064045"/>
          </a:xfrm>
          <a:prstGeom prst="rect">
            <a:avLst/>
          </a:prstGeom>
        </p:spPr>
      </p:pic>
      <p:sp>
        <p:nvSpPr>
          <p:cNvPr id="2" name="Title 1">
            <a:extLst>
              <a:ext uri="{FF2B5EF4-FFF2-40B4-BE49-F238E27FC236}">
                <a16:creationId xmlns:a16="http://schemas.microsoft.com/office/drawing/2014/main" id="{0201D439-EADC-40F7-B449-0FBD4EF81C2F}"/>
              </a:ext>
            </a:extLst>
          </p:cNvPr>
          <p:cNvSpPr>
            <a:spLocks noGrp="1"/>
          </p:cNvSpPr>
          <p:nvPr>
            <p:ph type="title"/>
          </p:nvPr>
        </p:nvSpPr>
        <p:spPr/>
        <p:txBody>
          <a:bodyPr/>
          <a:lstStyle/>
          <a:p>
            <a:r>
              <a:rPr lang="en-US" sz="2000" dirty="0"/>
              <a:t>Generic Best Practices for Quick Schematic Review (2/2)</a:t>
            </a:r>
          </a:p>
        </p:txBody>
      </p:sp>
      <p:sp>
        <p:nvSpPr>
          <p:cNvPr id="3" name="Slide Number Placeholder 2">
            <a:extLst>
              <a:ext uri="{FF2B5EF4-FFF2-40B4-BE49-F238E27FC236}">
                <a16:creationId xmlns:a16="http://schemas.microsoft.com/office/drawing/2014/main" id="{50286461-C835-4CC7-899B-C0E2ACC97475}"/>
              </a:ext>
            </a:extLst>
          </p:cNvPr>
          <p:cNvSpPr>
            <a:spLocks noGrp="1"/>
          </p:cNvSpPr>
          <p:nvPr>
            <p:ph type="sldNum" sz="quarter" idx="10"/>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B19B0F8D-0B16-4D45-BBD4-4F3BB10BDCFC}" type="slidenum">
              <a:rPr kumimoji="0" lang="en-US" sz="933" b="0" i="0" u="none" strike="noStrike" kern="1200" cap="none" spc="0" normalizeH="0" baseline="0" noProof="0">
                <a:ln>
                  <a:noFill/>
                </a:ln>
                <a:solidFill>
                  <a:srgbClr val="000000"/>
                </a:solidFill>
                <a:effectLst/>
                <a:uLnTx/>
                <a:uFillTx/>
                <a:latin typeface="Arial" charset="0"/>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59</a:t>
            </a:fld>
            <a:endParaRPr kumimoji="0" lang="en-US" sz="9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9DAA1A5F-36F3-4DA6-ABE3-FFF7A9B8A16D}"/>
              </a:ext>
            </a:extLst>
          </p:cNvPr>
          <p:cNvSpPr/>
          <p:nvPr/>
        </p:nvSpPr>
        <p:spPr>
          <a:xfrm>
            <a:off x="3220720" y="4683760"/>
            <a:ext cx="599440" cy="78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7BDA0576-2941-4C7B-889E-2F2645A5CC28}"/>
              </a:ext>
            </a:extLst>
          </p:cNvPr>
          <p:cNvSpPr/>
          <p:nvPr/>
        </p:nvSpPr>
        <p:spPr>
          <a:xfrm>
            <a:off x="9451413" y="2802607"/>
            <a:ext cx="992964" cy="318100"/>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2.5V, 15A</a:t>
            </a:r>
          </a:p>
        </p:txBody>
      </p:sp>
      <p:sp>
        <p:nvSpPr>
          <p:cNvPr id="16" name="Rectangle 15">
            <a:extLst>
              <a:ext uri="{FF2B5EF4-FFF2-40B4-BE49-F238E27FC236}">
                <a16:creationId xmlns:a16="http://schemas.microsoft.com/office/drawing/2014/main" id="{F64B5C21-879E-49A5-A72E-A16B9D886BF8}"/>
              </a:ext>
            </a:extLst>
          </p:cNvPr>
          <p:cNvSpPr/>
          <p:nvPr/>
        </p:nvSpPr>
        <p:spPr>
          <a:xfrm>
            <a:off x="2005407" y="2294763"/>
            <a:ext cx="518091" cy="318100"/>
          </a:xfrm>
          <a:prstGeom prst="rect">
            <a:avLst/>
          </a:prstGeom>
          <a:solidFill>
            <a:schemeClr val="bg1"/>
          </a:solidFill>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12V</a:t>
            </a:r>
          </a:p>
        </p:txBody>
      </p:sp>
      <p:sp>
        <p:nvSpPr>
          <p:cNvPr id="35" name="Rectangle 34">
            <a:extLst>
              <a:ext uri="{FF2B5EF4-FFF2-40B4-BE49-F238E27FC236}">
                <a16:creationId xmlns:a16="http://schemas.microsoft.com/office/drawing/2014/main" id="{1C31DD0D-EF65-4AF6-B579-A0BD17E76BB2}"/>
              </a:ext>
            </a:extLst>
          </p:cNvPr>
          <p:cNvSpPr/>
          <p:nvPr/>
        </p:nvSpPr>
        <p:spPr>
          <a:xfrm>
            <a:off x="9251079" y="5180398"/>
            <a:ext cx="3048000" cy="954107"/>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Note part number or value, </a:t>
            </a:r>
            <a:r>
              <a:rPr kumimoji="0" lang="en-US" sz="1400" b="0" i="0" u="none" strike="noStrike" kern="1200" cap="none" spc="0" normalizeH="0" baseline="0" noProof="0" dirty="0" err="1">
                <a:ln>
                  <a:noFill/>
                </a:ln>
                <a:solidFill>
                  <a:srgbClr val="000000"/>
                </a:solidFill>
                <a:effectLst/>
                <a:uLnTx/>
                <a:uFillTx/>
                <a:latin typeface="Arial" charset="0"/>
                <a:ea typeface="+mn-ea"/>
                <a:cs typeface="Arial" charset="0"/>
              </a:rPr>
              <a:t>esr</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and voltage rating, dielectric for capacitors</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cxnSp>
        <p:nvCxnSpPr>
          <p:cNvPr id="37" name="Straight Arrow Connector 36">
            <a:extLst>
              <a:ext uri="{FF2B5EF4-FFF2-40B4-BE49-F238E27FC236}">
                <a16:creationId xmlns:a16="http://schemas.microsoft.com/office/drawing/2014/main" id="{8DCE5E7E-2B67-43E7-93EB-14CEB0D9FB12}"/>
              </a:ext>
            </a:extLst>
          </p:cNvPr>
          <p:cNvCxnSpPr>
            <a:cxnSpLocks/>
            <a:stCxn id="35" idx="0"/>
            <a:endCxn id="30" idx="2"/>
          </p:cNvCxnSpPr>
          <p:nvPr/>
        </p:nvCxnSpPr>
        <p:spPr>
          <a:xfrm flipH="1" flipV="1">
            <a:off x="10105915" y="4888192"/>
            <a:ext cx="669164" cy="2922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id="{335D2E7E-9DC0-45E3-A03F-06A78F18D2A7}"/>
              </a:ext>
            </a:extLst>
          </p:cNvPr>
          <p:cNvSpPr/>
          <p:nvPr/>
        </p:nvSpPr>
        <p:spPr>
          <a:xfrm>
            <a:off x="5918064" y="5305903"/>
            <a:ext cx="3246767" cy="954107"/>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Check FB network is correct (including feedforward cap, external ripple injection and any external margining circuits) </a:t>
            </a:r>
          </a:p>
        </p:txBody>
      </p:sp>
      <p:sp>
        <p:nvSpPr>
          <p:cNvPr id="5" name="Rectangle 4">
            <a:extLst>
              <a:ext uri="{FF2B5EF4-FFF2-40B4-BE49-F238E27FC236}">
                <a16:creationId xmlns:a16="http://schemas.microsoft.com/office/drawing/2014/main" id="{168F7290-7E89-4A2E-AFF7-B1564F181371}"/>
              </a:ext>
            </a:extLst>
          </p:cNvPr>
          <p:cNvSpPr/>
          <p:nvPr/>
        </p:nvSpPr>
        <p:spPr>
          <a:xfrm>
            <a:off x="5317543" y="1214068"/>
            <a:ext cx="3032760" cy="523220"/>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Note part number or value, </a:t>
            </a:r>
            <a:r>
              <a:rPr kumimoji="0" lang="en-US" sz="1400" b="0" i="0" u="none" strike="noStrike" kern="1200" cap="none" spc="0" normalizeH="0" baseline="0" noProof="0" dirty="0" err="1">
                <a:ln>
                  <a:noFill/>
                </a:ln>
                <a:solidFill>
                  <a:srgbClr val="000000"/>
                </a:solidFill>
                <a:effectLst/>
                <a:uLnTx/>
                <a:uFillTx/>
                <a:latin typeface="Arial" charset="0"/>
                <a:ea typeface="+mn-ea"/>
                <a:cs typeface="Arial" charset="0"/>
              </a:rPr>
              <a:t>rdc</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and </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mn-ea"/>
                <a:cs typeface="Arial" charset="0"/>
              </a:rPr>
              <a:t>Irms</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Arial" charset="0"/>
              </a:rPr>
              <a:t>isat</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rating of inductor</a:t>
            </a:r>
          </a:p>
        </p:txBody>
      </p:sp>
      <p:cxnSp>
        <p:nvCxnSpPr>
          <p:cNvPr id="36" name="Straight Arrow Connector 35">
            <a:extLst>
              <a:ext uri="{FF2B5EF4-FFF2-40B4-BE49-F238E27FC236}">
                <a16:creationId xmlns:a16="http://schemas.microsoft.com/office/drawing/2014/main" id="{F3C8B402-4700-42A2-A3C7-02614DA39FC6}"/>
              </a:ext>
            </a:extLst>
          </p:cNvPr>
          <p:cNvCxnSpPr>
            <a:cxnSpLocks/>
            <a:stCxn id="5" idx="2"/>
          </p:cNvCxnSpPr>
          <p:nvPr/>
        </p:nvCxnSpPr>
        <p:spPr>
          <a:xfrm>
            <a:off x="6833923" y="1737288"/>
            <a:ext cx="1086168" cy="10653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C1A413E-7FF0-4880-BD00-38AFE9B443F7}"/>
              </a:ext>
            </a:extLst>
          </p:cNvPr>
          <p:cNvSpPr/>
          <p:nvPr/>
        </p:nvSpPr>
        <p:spPr>
          <a:xfrm>
            <a:off x="2140709" y="937070"/>
            <a:ext cx="2677751" cy="523220"/>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Check input cap meets bypass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and ripple requirements</a:t>
            </a:r>
          </a:p>
        </p:txBody>
      </p:sp>
      <p:cxnSp>
        <p:nvCxnSpPr>
          <p:cNvPr id="41" name="Straight Arrow Connector 40">
            <a:extLst>
              <a:ext uri="{FF2B5EF4-FFF2-40B4-BE49-F238E27FC236}">
                <a16:creationId xmlns:a16="http://schemas.microsoft.com/office/drawing/2014/main" id="{B83C9BBE-62AE-4EC4-BA3E-56B0AC582D93}"/>
              </a:ext>
            </a:extLst>
          </p:cNvPr>
          <p:cNvCxnSpPr>
            <a:cxnSpLocks/>
            <a:stCxn id="14" idx="2"/>
          </p:cNvCxnSpPr>
          <p:nvPr/>
        </p:nvCxnSpPr>
        <p:spPr>
          <a:xfrm flipH="1">
            <a:off x="3007360" y="1460290"/>
            <a:ext cx="472225" cy="14251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9B782CF-22A8-4F20-B875-1704879DE9A7}"/>
              </a:ext>
            </a:extLst>
          </p:cNvPr>
          <p:cNvCxnSpPr>
            <a:cxnSpLocks/>
            <a:stCxn id="61" idx="0"/>
          </p:cNvCxnSpPr>
          <p:nvPr/>
        </p:nvCxnSpPr>
        <p:spPr>
          <a:xfrm flipH="1" flipV="1">
            <a:off x="6833923" y="4988560"/>
            <a:ext cx="707525" cy="3173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5C82DBB-9CC5-4D26-890B-9FCCED3FD437}"/>
              </a:ext>
            </a:extLst>
          </p:cNvPr>
          <p:cNvSpPr txBox="1"/>
          <p:nvPr/>
        </p:nvSpPr>
        <p:spPr>
          <a:xfrm>
            <a:off x="8535170" y="83916"/>
            <a:ext cx="3564841" cy="2553776"/>
          </a:xfrm>
          <a:prstGeom prst="rect">
            <a:avLst/>
          </a:prstGeom>
          <a:noFill/>
          <a:ln>
            <a:solidFill>
              <a:schemeClr val="tx1"/>
            </a:solidFill>
          </a:ln>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TPS543C20A SPECIFICATION</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INPUT VOLTAGE: 12V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0.9V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LOAD CURRENT: 40A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RIPPLE: ±10mVpp</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VOLTAGE UNDER/OVERSHOOT AFTER LOAD STEP: 50mV</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OUTPUT OVERCURRENT: 46A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SOFT-START TIME: 0.5ms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SWITCHING FREQUENCY: 0.5MHz</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OPERATING MODE: Fixed Frequency</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charset="0"/>
                <a:ea typeface="+mn-ea"/>
                <a:cs typeface="Arial" charset="0"/>
              </a:rPr>
              <a:t>OPERATING TEMPERATURE: 25ºC</a:t>
            </a:r>
          </a:p>
        </p:txBody>
      </p:sp>
      <p:sp>
        <p:nvSpPr>
          <p:cNvPr id="30" name="Rectangle 29">
            <a:extLst>
              <a:ext uri="{FF2B5EF4-FFF2-40B4-BE49-F238E27FC236}">
                <a16:creationId xmlns:a16="http://schemas.microsoft.com/office/drawing/2014/main" id="{78CAA253-FBB7-4FE7-B538-B03A52172409}"/>
              </a:ext>
            </a:extLst>
          </p:cNvPr>
          <p:cNvSpPr/>
          <p:nvPr/>
        </p:nvSpPr>
        <p:spPr>
          <a:xfrm>
            <a:off x="9289826" y="4641971"/>
            <a:ext cx="1632178" cy="246221"/>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GRM31CR60J107ME39L</a:t>
            </a:r>
            <a:endParaRPr kumimoji="0" lang="en-US" sz="933"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endParaRPr>
          </a:p>
        </p:txBody>
      </p:sp>
      <p:cxnSp>
        <p:nvCxnSpPr>
          <p:cNvPr id="32" name="Straight Arrow Connector 31">
            <a:extLst>
              <a:ext uri="{FF2B5EF4-FFF2-40B4-BE49-F238E27FC236}">
                <a16:creationId xmlns:a16="http://schemas.microsoft.com/office/drawing/2014/main" id="{BD39A6A6-650B-412F-BE3B-4BD26AAD89D3}"/>
              </a:ext>
            </a:extLst>
          </p:cNvPr>
          <p:cNvCxnSpPr>
            <a:cxnSpLocks/>
            <a:stCxn id="30" idx="0"/>
          </p:cNvCxnSpPr>
          <p:nvPr/>
        </p:nvCxnSpPr>
        <p:spPr>
          <a:xfrm flipH="1" flipV="1">
            <a:off x="8535170" y="3618283"/>
            <a:ext cx="1570745" cy="1023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A781955-DFA1-4FCC-9A63-A6A361C37E5E}"/>
              </a:ext>
            </a:extLst>
          </p:cNvPr>
          <p:cNvCxnSpPr>
            <a:cxnSpLocks/>
          </p:cNvCxnSpPr>
          <p:nvPr/>
        </p:nvCxnSpPr>
        <p:spPr>
          <a:xfrm flipH="1" flipV="1">
            <a:off x="9451415" y="3800263"/>
            <a:ext cx="654500" cy="8351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57614EB-B623-4D61-8779-42887A6A9FAF}"/>
              </a:ext>
            </a:extLst>
          </p:cNvPr>
          <p:cNvCxnSpPr>
            <a:cxnSpLocks/>
          </p:cNvCxnSpPr>
          <p:nvPr/>
        </p:nvCxnSpPr>
        <p:spPr>
          <a:xfrm flipH="1" flipV="1">
            <a:off x="9794493" y="3613748"/>
            <a:ext cx="311422" cy="10216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4EB3F3C1-C5F1-4461-A7DD-E57AE78CD7E3}"/>
              </a:ext>
            </a:extLst>
          </p:cNvPr>
          <p:cNvSpPr/>
          <p:nvPr/>
        </p:nvSpPr>
        <p:spPr>
          <a:xfrm>
            <a:off x="2086085" y="3482163"/>
            <a:ext cx="518091" cy="318100"/>
          </a:xfrm>
          <a:prstGeom prst="rect">
            <a:avLst/>
          </a:prstGeom>
          <a:solidFill>
            <a:schemeClr val="bg1"/>
          </a:solidFill>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charset="0"/>
                <a:ea typeface="+mn-ea"/>
                <a:cs typeface="Arial" charset="0"/>
              </a:rPr>
              <a:t>12V</a:t>
            </a:r>
          </a:p>
        </p:txBody>
      </p:sp>
    </p:spTree>
    <p:extLst>
      <p:ext uri="{BB962C8B-B14F-4D97-AF65-F5344CB8AC3E}">
        <p14:creationId xmlns:p14="http://schemas.microsoft.com/office/powerpoint/2010/main" val="257045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97CFBA-31F2-4493-A902-17EE88B410E6}"/>
              </a:ext>
            </a:extLst>
          </p:cNvPr>
          <p:cNvPicPr>
            <a:picLocks noChangeAspect="1"/>
          </p:cNvPicPr>
          <p:nvPr/>
        </p:nvPicPr>
        <p:blipFill>
          <a:blip r:embed="rId2"/>
          <a:stretch>
            <a:fillRect/>
          </a:stretch>
        </p:blipFill>
        <p:spPr>
          <a:xfrm>
            <a:off x="2789132" y="670025"/>
            <a:ext cx="5587577" cy="3415528"/>
          </a:xfrm>
          <a:prstGeom prst="rect">
            <a:avLst/>
          </a:prstGeom>
        </p:spPr>
      </p:pic>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Schematic Notes: VDD</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6</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1484069383"/>
              </p:ext>
            </p:extLst>
          </p:nvPr>
        </p:nvGraphicFramePr>
        <p:xfrm>
          <a:off x="907285" y="4510341"/>
          <a:ext cx="10377429" cy="153909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388767">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Use a </a:t>
                      </a:r>
                      <a:r>
                        <a:rPr lang="en-US" sz="1300" b="1" dirty="0">
                          <a:latin typeface="Segoe UI Light" panose="020B0502040204020203" pitchFamily="34" charset="0"/>
                          <a:cs typeface="Segoe UI Light" panose="020B0502040204020203" pitchFamily="34" charset="0"/>
                        </a:rPr>
                        <a:t>0Ω</a:t>
                      </a:r>
                      <a:r>
                        <a:rPr lang="en-US" sz="1300" b="0" dirty="0">
                          <a:latin typeface="Segoe UI Light" panose="020B0502040204020203" pitchFamily="34" charset="0"/>
                          <a:cs typeface="Segoe UI Light" panose="020B0502040204020203" pitchFamily="34" charset="0"/>
                        </a:rPr>
                        <a:t> resistor to connect VCC to PVIN. This is the controller power supply input.</a:t>
                      </a:r>
                    </a:p>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This resistor is </a:t>
                      </a:r>
                      <a:r>
                        <a:rPr lang="en-US" sz="1300" b="1" dirty="0">
                          <a:latin typeface="Segoe UI Light" panose="020B0502040204020203" pitchFamily="34" charset="0"/>
                          <a:cs typeface="Segoe UI Light" panose="020B0502040204020203" pitchFamily="34" charset="0"/>
                        </a:rPr>
                        <a:t>not needed</a:t>
                      </a:r>
                      <a:r>
                        <a:rPr lang="en-US" sz="1300" b="0" dirty="0">
                          <a:latin typeface="Segoe UI Light" panose="020B0502040204020203" pitchFamily="34" charset="0"/>
                          <a:cs typeface="Segoe UI Light" panose="020B0502040204020203" pitchFamily="34" charset="0"/>
                        </a:rPr>
                        <a:t> </a:t>
                      </a:r>
                      <a:r>
                        <a:rPr lang="en-US" sz="1300" b="1" dirty="0">
                          <a:latin typeface="Segoe UI Light" panose="020B0502040204020203" pitchFamily="34" charset="0"/>
                          <a:cs typeface="Segoe UI Light" panose="020B0502040204020203" pitchFamily="34" charset="0"/>
                        </a:rPr>
                        <a:t>if driving VDD with an external supply</a:t>
                      </a:r>
                      <a:r>
                        <a:rPr lang="en-US" sz="1300" b="0" dirty="0">
                          <a:latin typeface="Segoe UI Light" panose="020B0502040204020203" pitchFamily="34" charset="0"/>
                          <a:cs typeface="Segoe UI Light" panose="020B0502040204020203" pitchFamily="34" charset="0"/>
                        </a:rPr>
                        <a:t>.</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A high quality, ceramic, X5R/X7R decoupling capacitor of </a:t>
                      </a:r>
                      <a:r>
                        <a:rPr lang="en-US" sz="1300" b="1" dirty="0">
                          <a:latin typeface="Segoe UI Light" panose="020B0502040204020203" pitchFamily="34" charset="0"/>
                          <a:cs typeface="Segoe UI Light" panose="020B0502040204020203" pitchFamily="34" charset="0"/>
                        </a:rPr>
                        <a:t>at least 1µF</a:t>
                      </a:r>
                      <a:r>
                        <a:rPr lang="en-US" sz="1300" b="0" dirty="0">
                          <a:latin typeface="Segoe UI Light" panose="020B0502040204020203" pitchFamily="34" charset="0"/>
                          <a:cs typeface="Segoe UI Light" panose="020B0502040204020203" pitchFamily="34" charset="0"/>
                        </a:rPr>
                        <a:t> is </a:t>
                      </a:r>
                      <a:r>
                        <a:rPr lang="en-US" sz="1300" b="1" dirty="0">
                          <a:latin typeface="Segoe UI Light" panose="020B0502040204020203" pitchFamily="34" charset="0"/>
                          <a:cs typeface="Segoe UI Light" panose="020B0502040204020203" pitchFamily="34" charset="0"/>
                        </a:rPr>
                        <a:t>required</a:t>
                      </a:r>
                      <a:r>
                        <a:rPr lang="en-US" sz="1300" b="0" dirty="0">
                          <a:latin typeface="Segoe UI Light" panose="020B0502040204020203" pitchFamily="34" charset="0"/>
                          <a:cs typeface="Segoe UI Light" panose="020B0502040204020203" pitchFamily="34" charset="0"/>
                        </a:rPr>
                        <a:t> to reduce noise on the controller supply.</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3873104885"/>
                  </a:ext>
                </a:extLst>
              </a:tr>
            </a:tbl>
          </a:graphicData>
        </a:graphic>
      </p:graphicFrame>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8" name="Straight Arrow Connector 17">
            <a:extLst>
              <a:ext uri="{FF2B5EF4-FFF2-40B4-BE49-F238E27FC236}">
                <a16:creationId xmlns:a16="http://schemas.microsoft.com/office/drawing/2014/main" id="{D1F1FB82-1B6B-4B82-8BCF-BF4FFF91918B}"/>
              </a:ext>
            </a:extLst>
          </p:cNvPr>
          <p:cNvCxnSpPr>
            <a:cxnSpLocks/>
          </p:cNvCxnSpPr>
          <p:nvPr/>
        </p:nvCxnSpPr>
        <p:spPr>
          <a:xfrm flipV="1">
            <a:off x="6604000" y="2987040"/>
            <a:ext cx="294640" cy="2025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75C5AB-56FA-4E84-BE49-0461058EE7C3}"/>
              </a:ext>
            </a:extLst>
          </p:cNvPr>
          <p:cNvCxnSpPr>
            <a:cxnSpLocks/>
          </p:cNvCxnSpPr>
          <p:nvPr/>
        </p:nvCxnSpPr>
        <p:spPr>
          <a:xfrm flipV="1">
            <a:off x="5334000" y="3647442"/>
            <a:ext cx="132080" cy="1889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254B2BD7-F9D0-4217-8579-8D14F79EBACF}"/>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spTree>
    <p:extLst>
      <p:ext uri="{BB962C8B-B14F-4D97-AF65-F5344CB8AC3E}">
        <p14:creationId xmlns:p14="http://schemas.microsoft.com/office/powerpoint/2010/main" val="2076191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solidFill>
                  <a:srgbClr val="000000"/>
                </a:solidFill>
              </a:rPr>
              <a:pPr>
                <a:defRPr/>
              </a:pPr>
              <a:t>60</a:t>
            </a:fld>
            <a:endParaRPr lang="en-US" dirty="0">
              <a:solidFill>
                <a:srgbClr val="000000"/>
              </a:solidFill>
            </a:endParaRPr>
          </a:p>
        </p:txBody>
      </p:sp>
      <p:sp>
        <p:nvSpPr>
          <p:cNvPr id="3" name="Rectangle 2"/>
          <p:cNvSpPr/>
          <p:nvPr/>
        </p:nvSpPr>
        <p:spPr>
          <a:xfrm>
            <a:off x="234306" y="684292"/>
            <a:ext cx="11714921" cy="5119415"/>
          </a:xfrm>
          <a:prstGeom prst="rect">
            <a:avLst/>
          </a:prstGeom>
        </p:spPr>
        <p:txBody>
          <a:bodyPr wrap="square">
            <a:spAutoFit/>
          </a:bodyPr>
          <a:lstStyle/>
          <a:p>
            <a:r>
              <a:rPr lang="en-US" sz="2400" b="1" dirty="0">
                <a:solidFill>
                  <a:srgbClr val="333333"/>
                </a:solidFill>
                <a:latin typeface="Calibri" panose="020F0502020204030204" pitchFamily="34" charset="0"/>
              </a:rPr>
              <a:t>Important notice and disclaimer</a:t>
            </a:r>
          </a:p>
          <a:p>
            <a:endParaRPr lang="en-US" sz="1467"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TI’s products are provided subject to </a:t>
            </a:r>
            <a:r>
              <a:rPr lang="en-US" sz="1600" dirty="0">
                <a:solidFill>
                  <a:srgbClr val="AA6666"/>
                </a:solidFill>
                <a:latin typeface="Calibri" panose="020F0502020204030204" pitchFamily="34" charset="0"/>
                <a:hlinkClick r:id="rId2"/>
              </a:rPr>
              <a:t>TI’s Terms of Sale</a:t>
            </a:r>
            <a:r>
              <a:rPr lang="en-US" sz="16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337471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2B43-4518-41A9-A2C6-834CEF0DDE7D}"/>
              </a:ext>
            </a:extLst>
          </p:cNvPr>
          <p:cNvSpPr>
            <a:spLocks noGrp="1"/>
          </p:cNvSpPr>
          <p:nvPr>
            <p:ph type="title"/>
          </p:nvPr>
        </p:nvSpPr>
        <p:spPr/>
        <p:txBody>
          <a:bodyPr/>
          <a:lstStyle/>
          <a:p>
            <a:r>
              <a:rPr lang="en-US" dirty="0"/>
              <a:t>Schematic Notes: AGND</a:t>
            </a:r>
          </a:p>
        </p:txBody>
      </p:sp>
      <p:sp>
        <p:nvSpPr>
          <p:cNvPr id="3" name="Slide Number Placeholder 2">
            <a:extLst>
              <a:ext uri="{FF2B5EF4-FFF2-40B4-BE49-F238E27FC236}">
                <a16:creationId xmlns:a16="http://schemas.microsoft.com/office/drawing/2014/main" id="{0132D36E-09C7-4A51-AE47-72E96D06D223}"/>
              </a:ext>
            </a:extLst>
          </p:cNvPr>
          <p:cNvSpPr>
            <a:spLocks noGrp="1"/>
          </p:cNvSpPr>
          <p:nvPr>
            <p:ph type="sldNum" sz="quarter" idx="10"/>
          </p:nvPr>
        </p:nvSpPr>
        <p:spPr/>
        <p:txBody>
          <a:bodyPr/>
          <a:lstStyle/>
          <a:p>
            <a:pPr>
              <a:defRPr/>
            </a:pPr>
            <a:fld id="{B19B0F8D-0B16-4D45-BBD4-4F3BB10BDCFC}" type="slidenum">
              <a:rPr lang="en-US" smtClean="0"/>
              <a:pPr>
                <a:defRPr/>
              </a:pPr>
              <a:t>7</a:t>
            </a:fld>
            <a:endParaRPr lang="en-US"/>
          </a:p>
        </p:txBody>
      </p:sp>
      <p:pic>
        <p:nvPicPr>
          <p:cNvPr id="4" name="Picture 3">
            <a:extLst>
              <a:ext uri="{FF2B5EF4-FFF2-40B4-BE49-F238E27FC236}">
                <a16:creationId xmlns:a16="http://schemas.microsoft.com/office/drawing/2014/main" id="{499488FE-3249-4D50-9D55-E14EFF09DB74}"/>
              </a:ext>
            </a:extLst>
          </p:cNvPr>
          <p:cNvPicPr>
            <a:picLocks noChangeAspect="1"/>
          </p:cNvPicPr>
          <p:nvPr/>
        </p:nvPicPr>
        <p:blipFill>
          <a:blip r:embed="rId2"/>
          <a:stretch>
            <a:fillRect/>
          </a:stretch>
        </p:blipFill>
        <p:spPr>
          <a:xfrm>
            <a:off x="7615651" y="1029147"/>
            <a:ext cx="3100388" cy="3444875"/>
          </a:xfrm>
          <a:prstGeom prst="rect">
            <a:avLst/>
          </a:prstGeom>
        </p:spPr>
      </p:pic>
      <p:pic>
        <p:nvPicPr>
          <p:cNvPr id="5" name="Picture 4">
            <a:extLst>
              <a:ext uri="{FF2B5EF4-FFF2-40B4-BE49-F238E27FC236}">
                <a16:creationId xmlns:a16="http://schemas.microsoft.com/office/drawing/2014/main" id="{1B62E412-4446-4979-8111-A84FA88073A1}"/>
              </a:ext>
            </a:extLst>
          </p:cNvPr>
          <p:cNvPicPr>
            <a:picLocks noChangeAspect="1"/>
          </p:cNvPicPr>
          <p:nvPr/>
        </p:nvPicPr>
        <p:blipFill rotWithShape="1">
          <a:blip r:embed="rId3"/>
          <a:srcRect t="45566"/>
          <a:stretch/>
        </p:blipFill>
        <p:spPr>
          <a:xfrm>
            <a:off x="3436968" y="4074010"/>
            <a:ext cx="3931954" cy="1150165"/>
          </a:xfrm>
          <a:prstGeom prst="rect">
            <a:avLst/>
          </a:prstGeom>
        </p:spPr>
      </p:pic>
      <p:graphicFrame>
        <p:nvGraphicFramePr>
          <p:cNvPr id="6" name="Table 5">
            <a:extLst>
              <a:ext uri="{FF2B5EF4-FFF2-40B4-BE49-F238E27FC236}">
                <a16:creationId xmlns:a16="http://schemas.microsoft.com/office/drawing/2014/main" id="{23D7CD40-F7A3-47DB-90B7-6F442D35049E}"/>
              </a:ext>
            </a:extLst>
          </p:cNvPr>
          <p:cNvGraphicFramePr>
            <a:graphicFrameLocks noGrp="1"/>
          </p:cNvGraphicFramePr>
          <p:nvPr>
            <p:extLst>
              <p:ext uri="{D42A27DB-BD31-4B8C-83A1-F6EECF244321}">
                <p14:modId xmlns:p14="http://schemas.microsoft.com/office/powerpoint/2010/main" val="64566538"/>
              </p:ext>
            </p:extLst>
          </p:nvPr>
        </p:nvGraphicFramePr>
        <p:xfrm>
          <a:off x="907285" y="5172121"/>
          <a:ext cx="10377429" cy="963930"/>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388767">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Use AGND for </a:t>
                      </a:r>
                      <a:r>
                        <a:rPr lang="en-US" sz="1300" b="1" dirty="0">
                          <a:latin typeface="Segoe UI Light" panose="020B0502040204020203" pitchFamily="34" charset="0"/>
                          <a:cs typeface="Segoe UI Light" panose="020B0502040204020203" pitchFamily="34" charset="0"/>
                        </a:rPr>
                        <a:t>VSEL, ILIM, SS, RT, &amp; MODE.</a:t>
                      </a:r>
                      <a:r>
                        <a:rPr lang="en-US" sz="1300" b="0" dirty="0">
                          <a:latin typeface="Segoe UI Light" panose="020B0502040204020203" pitchFamily="34" charset="0"/>
                          <a:cs typeface="Segoe UI Light" panose="020B0502040204020203" pitchFamily="34" charset="0"/>
                        </a:rPr>
                        <a:t>. Use </a:t>
                      </a:r>
                      <a:r>
                        <a:rPr lang="en-US" sz="1300" b="1" dirty="0">
                          <a:latin typeface="Segoe UI Light" panose="020B0502040204020203" pitchFamily="34" charset="0"/>
                          <a:cs typeface="Segoe UI Light" panose="020B0502040204020203" pitchFamily="34" charset="0"/>
                        </a:rPr>
                        <a:t>separate symbols</a:t>
                      </a:r>
                      <a:r>
                        <a:rPr lang="en-US" sz="1300" b="0" dirty="0">
                          <a:latin typeface="Segoe UI Light" panose="020B0502040204020203" pitchFamily="34" charset="0"/>
                          <a:cs typeface="Segoe UI Light" panose="020B0502040204020203" pitchFamily="34" charset="0"/>
                        </a:rPr>
                        <a:t> for AGND and PGND.</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635285216"/>
                  </a:ext>
                </a:extLst>
              </a:tr>
            </a:tbl>
          </a:graphicData>
        </a:graphic>
      </p:graphicFrame>
      <p:sp>
        <p:nvSpPr>
          <p:cNvPr id="7" name="TextBox 6">
            <a:hlinkClick r:id="rId4" action="ppaction://hlinksldjump"/>
            <a:extLst>
              <a:ext uri="{FF2B5EF4-FFF2-40B4-BE49-F238E27FC236}">
                <a16:creationId xmlns:a16="http://schemas.microsoft.com/office/drawing/2014/main" id="{1C5EBD69-BB1C-4A99-A8B8-62C2DEAE12AC}"/>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8" name="Picture 7">
            <a:extLst>
              <a:ext uri="{FF2B5EF4-FFF2-40B4-BE49-F238E27FC236}">
                <a16:creationId xmlns:a16="http://schemas.microsoft.com/office/drawing/2014/main" id="{E01642D3-D3DA-4D6A-B07B-26D34024B8AF}"/>
              </a:ext>
            </a:extLst>
          </p:cNvPr>
          <p:cNvPicPr>
            <a:picLocks noChangeAspect="1"/>
          </p:cNvPicPr>
          <p:nvPr/>
        </p:nvPicPr>
        <p:blipFill>
          <a:blip r:embed="rId5"/>
          <a:stretch>
            <a:fillRect/>
          </a:stretch>
        </p:blipFill>
        <p:spPr>
          <a:xfrm>
            <a:off x="532874" y="1039214"/>
            <a:ext cx="2904094" cy="3921140"/>
          </a:xfrm>
          <a:prstGeom prst="rect">
            <a:avLst/>
          </a:prstGeom>
        </p:spPr>
      </p:pic>
      <p:pic>
        <p:nvPicPr>
          <p:cNvPr id="9" name="Picture 8">
            <a:extLst>
              <a:ext uri="{FF2B5EF4-FFF2-40B4-BE49-F238E27FC236}">
                <a16:creationId xmlns:a16="http://schemas.microsoft.com/office/drawing/2014/main" id="{FCC201A4-CB0B-4F7D-AB93-2E736C51E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0" name="Picture 9">
            <a:extLst>
              <a:ext uri="{FF2B5EF4-FFF2-40B4-BE49-F238E27FC236}">
                <a16:creationId xmlns:a16="http://schemas.microsoft.com/office/drawing/2014/main" id="{13D2C8EA-A7BD-4415-8F0A-AEB5FA014E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11" name="Picture 10">
            <a:extLst>
              <a:ext uri="{FF2B5EF4-FFF2-40B4-BE49-F238E27FC236}">
                <a16:creationId xmlns:a16="http://schemas.microsoft.com/office/drawing/2014/main" id="{9D9463AB-E717-477A-9928-67CC45954A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2" name="Straight Arrow Connector 11">
            <a:extLst>
              <a:ext uri="{FF2B5EF4-FFF2-40B4-BE49-F238E27FC236}">
                <a16:creationId xmlns:a16="http://schemas.microsoft.com/office/drawing/2014/main" id="{1C860A85-A582-4A23-A48B-4C0C7982F4F1}"/>
              </a:ext>
            </a:extLst>
          </p:cNvPr>
          <p:cNvCxnSpPr>
            <a:cxnSpLocks/>
          </p:cNvCxnSpPr>
          <p:nvPr/>
        </p:nvCxnSpPr>
        <p:spPr>
          <a:xfrm flipH="1" flipV="1">
            <a:off x="907286" y="3891280"/>
            <a:ext cx="1297434" cy="16967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6C2454-0DD6-4C1A-9F38-008F796CE17D}"/>
              </a:ext>
            </a:extLst>
          </p:cNvPr>
          <p:cNvCxnSpPr>
            <a:cxnSpLocks/>
          </p:cNvCxnSpPr>
          <p:nvPr/>
        </p:nvCxnSpPr>
        <p:spPr>
          <a:xfrm flipH="1" flipV="1">
            <a:off x="4033520" y="4960354"/>
            <a:ext cx="1005840" cy="7394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7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4CF1C4-882A-4F82-80BB-352828358526}"/>
              </a:ext>
            </a:extLst>
          </p:cNvPr>
          <p:cNvPicPr>
            <a:picLocks noChangeAspect="1"/>
          </p:cNvPicPr>
          <p:nvPr/>
        </p:nvPicPr>
        <p:blipFill>
          <a:blip r:embed="rId2"/>
          <a:stretch>
            <a:fillRect/>
          </a:stretch>
        </p:blipFill>
        <p:spPr>
          <a:xfrm>
            <a:off x="4130771" y="1077455"/>
            <a:ext cx="3100388" cy="3444875"/>
          </a:xfrm>
          <a:prstGeom prst="rect">
            <a:avLst/>
          </a:prstGeom>
        </p:spPr>
      </p:pic>
      <p:sp>
        <p:nvSpPr>
          <p:cNvPr id="2" name="Title 1">
            <a:extLst>
              <a:ext uri="{FF2B5EF4-FFF2-40B4-BE49-F238E27FC236}">
                <a16:creationId xmlns:a16="http://schemas.microsoft.com/office/drawing/2014/main" id="{0E979181-3483-425D-B4B1-C0ABBD3CF1BA}"/>
              </a:ext>
            </a:extLst>
          </p:cNvPr>
          <p:cNvSpPr>
            <a:spLocks noGrp="1"/>
          </p:cNvSpPr>
          <p:nvPr>
            <p:ph type="title"/>
          </p:nvPr>
        </p:nvSpPr>
        <p:spPr/>
        <p:txBody>
          <a:bodyPr/>
          <a:lstStyle/>
          <a:p>
            <a:r>
              <a:rPr lang="en-US" dirty="0"/>
              <a:t>Schematic Notes: GND/PGND/PAD</a:t>
            </a:r>
          </a:p>
        </p:txBody>
      </p:sp>
      <p:sp>
        <p:nvSpPr>
          <p:cNvPr id="3" name="Slide Number Placeholder 2">
            <a:extLst>
              <a:ext uri="{FF2B5EF4-FFF2-40B4-BE49-F238E27FC236}">
                <a16:creationId xmlns:a16="http://schemas.microsoft.com/office/drawing/2014/main" id="{7C0D0C66-6F5A-4CCB-82FC-09678627FBAD}"/>
              </a:ext>
            </a:extLst>
          </p:cNvPr>
          <p:cNvSpPr>
            <a:spLocks noGrp="1"/>
          </p:cNvSpPr>
          <p:nvPr>
            <p:ph type="sldNum" sz="quarter" idx="10"/>
          </p:nvPr>
        </p:nvSpPr>
        <p:spPr/>
        <p:txBody>
          <a:bodyPr/>
          <a:lstStyle/>
          <a:p>
            <a:pPr>
              <a:defRPr/>
            </a:pPr>
            <a:fld id="{B19B0F8D-0B16-4D45-BBD4-4F3BB10BDCFC}" type="slidenum">
              <a:rPr lang="en-US" smtClean="0"/>
              <a:pPr>
                <a:defRPr/>
              </a:pPr>
              <a:t>8</a:t>
            </a:fld>
            <a:endParaRPr lang="en-US"/>
          </a:p>
        </p:txBody>
      </p:sp>
      <p:graphicFrame>
        <p:nvGraphicFramePr>
          <p:cNvPr id="23" name="Table 22">
            <a:extLst>
              <a:ext uri="{FF2B5EF4-FFF2-40B4-BE49-F238E27FC236}">
                <a16:creationId xmlns:a16="http://schemas.microsoft.com/office/drawing/2014/main" id="{DD6BFD5E-535D-4841-8FF0-078A63C5CA48}"/>
              </a:ext>
            </a:extLst>
          </p:cNvPr>
          <p:cNvGraphicFramePr>
            <a:graphicFrameLocks noGrp="1"/>
          </p:cNvGraphicFramePr>
          <p:nvPr>
            <p:extLst>
              <p:ext uri="{D42A27DB-BD31-4B8C-83A1-F6EECF244321}">
                <p14:modId xmlns:p14="http://schemas.microsoft.com/office/powerpoint/2010/main" val="1321466657"/>
              </p:ext>
            </p:extLst>
          </p:nvPr>
        </p:nvGraphicFramePr>
        <p:xfrm>
          <a:off x="907285" y="4620052"/>
          <a:ext cx="10377429" cy="1539093"/>
        </p:xfrm>
        <a:graphic>
          <a:graphicData uri="http://schemas.openxmlformats.org/drawingml/2006/table">
            <a:tbl>
              <a:tblPr firstRow="1" bandRow="1">
                <a:tableStyleId>{7DF18680-E054-41AD-8BC1-D1AEF772440D}</a:tableStyleId>
              </a:tblPr>
              <a:tblGrid>
                <a:gridCol w="7014470">
                  <a:extLst>
                    <a:ext uri="{9D8B030D-6E8A-4147-A177-3AD203B41FA5}">
                      <a16:colId xmlns:a16="http://schemas.microsoft.com/office/drawing/2014/main" val="3726212375"/>
                    </a:ext>
                  </a:extLst>
                </a:gridCol>
                <a:gridCol w="1127760">
                  <a:extLst>
                    <a:ext uri="{9D8B030D-6E8A-4147-A177-3AD203B41FA5}">
                      <a16:colId xmlns:a16="http://schemas.microsoft.com/office/drawing/2014/main" val="3763592901"/>
                    </a:ext>
                  </a:extLst>
                </a:gridCol>
                <a:gridCol w="1066372">
                  <a:extLst>
                    <a:ext uri="{9D8B030D-6E8A-4147-A177-3AD203B41FA5}">
                      <a16:colId xmlns:a16="http://schemas.microsoft.com/office/drawing/2014/main" val="1853832446"/>
                    </a:ext>
                  </a:extLst>
                </a:gridCol>
                <a:gridCol w="1168827">
                  <a:extLst>
                    <a:ext uri="{9D8B030D-6E8A-4147-A177-3AD203B41FA5}">
                      <a16:colId xmlns:a16="http://schemas.microsoft.com/office/drawing/2014/main" val="3429814955"/>
                    </a:ext>
                  </a:extLst>
                </a:gridCol>
              </a:tblGrid>
              <a:tr h="388767">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Ensure that GND, PGND, &amp; PAD pins are connected together. </a:t>
                      </a:r>
                      <a:r>
                        <a:rPr lang="en-US" sz="1300" b="1" dirty="0">
                          <a:latin typeface="Segoe UI Light" panose="020B0502040204020203" pitchFamily="34" charset="0"/>
                          <a:cs typeface="Segoe UI Light" panose="020B0502040204020203" pitchFamily="34" charset="0"/>
                        </a:rPr>
                        <a:t>DO NOT</a:t>
                      </a:r>
                      <a:r>
                        <a:rPr lang="en-US" sz="1300" b="0" dirty="0">
                          <a:latin typeface="Segoe UI Light" panose="020B0502040204020203" pitchFamily="34" charset="0"/>
                          <a:cs typeface="Segoe UI Light" panose="020B0502040204020203" pitchFamily="34" charset="0"/>
                        </a:rPr>
                        <a:t> connect AGND directly to these pins.</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75163">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1300" b="0" dirty="0">
                          <a:latin typeface="Segoe UI Light" panose="020B0502040204020203" pitchFamily="34" charset="0"/>
                          <a:cs typeface="Segoe UI Light" panose="020B0502040204020203" pitchFamily="34" charset="0"/>
                        </a:rPr>
                        <a:t>Use PGND for </a:t>
                      </a:r>
                      <a:r>
                        <a:rPr lang="en-US" sz="1300" b="1" dirty="0">
                          <a:latin typeface="Segoe UI Light" panose="020B0502040204020203" pitchFamily="34" charset="0"/>
                          <a:cs typeface="Segoe UI Light" panose="020B0502040204020203" pitchFamily="34" charset="0"/>
                        </a:rPr>
                        <a:t>PVIN, VDD, and output capacitors</a:t>
                      </a:r>
                      <a:r>
                        <a:rPr lang="en-US" sz="1300" b="0" dirty="0">
                          <a:latin typeface="Segoe UI Light" panose="020B0502040204020203" pitchFamily="34" charset="0"/>
                          <a:cs typeface="Segoe UI Light" panose="020B0502040204020203" pitchFamily="34" charset="0"/>
                        </a:rPr>
                        <a:t>. Use </a:t>
                      </a:r>
                      <a:r>
                        <a:rPr lang="en-US" sz="1300" b="1" dirty="0">
                          <a:latin typeface="Segoe UI Light" panose="020B0502040204020203" pitchFamily="34" charset="0"/>
                          <a:cs typeface="Segoe UI Light" panose="020B0502040204020203" pitchFamily="34" charset="0"/>
                        </a:rPr>
                        <a:t>separate symbols</a:t>
                      </a:r>
                      <a:r>
                        <a:rPr lang="en-US" sz="1300" b="0" dirty="0">
                          <a:latin typeface="Segoe UI Light" panose="020B0502040204020203" pitchFamily="34" charset="0"/>
                          <a:cs typeface="Segoe UI Light" panose="020B0502040204020203" pitchFamily="34" charset="0"/>
                        </a:rPr>
                        <a:t> for AGND and PGND.</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2635285216"/>
                  </a:ext>
                </a:extLst>
              </a:tr>
            </a:tbl>
          </a:graphicData>
        </a:graphic>
      </p:graphicFrame>
      <p:pic>
        <p:nvPicPr>
          <p:cNvPr id="33" name="Picture 32">
            <a:extLst>
              <a:ext uri="{FF2B5EF4-FFF2-40B4-BE49-F238E27FC236}">
                <a16:creationId xmlns:a16="http://schemas.microsoft.com/office/drawing/2014/main" id="{9789AB15-AD0A-4FE4-9E7D-C55C59AF7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34" name="Picture 33">
            <a:extLst>
              <a:ext uri="{FF2B5EF4-FFF2-40B4-BE49-F238E27FC236}">
                <a16:creationId xmlns:a16="http://schemas.microsoft.com/office/drawing/2014/main" id="{4439F35F-F010-464B-9565-885D239E9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35" name="Picture 34">
            <a:extLst>
              <a:ext uri="{FF2B5EF4-FFF2-40B4-BE49-F238E27FC236}">
                <a16:creationId xmlns:a16="http://schemas.microsoft.com/office/drawing/2014/main" id="{B06B27DF-4B1E-4E01-9ADD-CA3DEB63F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3" name="Straight Arrow Connector 12">
            <a:extLst>
              <a:ext uri="{FF2B5EF4-FFF2-40B4-BE49-F238E27FC236}">
                <a16:creationId xmlns:a16="http://schemas.microsoft.com/office/drawing/2014/main" id="{10546883-43A2-46F5-94D9-84C89A883AEE}"/>
              </a:ext>
            </a:extLst>
          </p:cNvPr>
          <p:cNvCxnSpPr>
            <a:cxnSpLocks/>
          </p:cNvCxnSpPr>
          <p:nvPr/>
        </p:nvCxnSpPr>
        <p:spPr>
          <a:xfrm flipV="1">
            <a:off x="2392170" y="2072642"/>
            <a:ext cx="1956310" cy="29402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5D1441-6086-4D8E-A868-B81E4CE7F50D}"/>
              </a:ext>
            </a:extLst>
          </p:cNvPr>
          <p:cNvCxnSpPr>
            <a:cxnSpLocks/>
          </p:cNvCxnSpPr>
          <p:nvPr/>
        </p:nvCxnSpPr>
        <p:spPr>
          <a:xfrm flipV="1">
            <a:off x="2392170" y="3181772"/>
            <a:ext cx="1803910" cy="18139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DA4D1C-321E-4262-A359-C9B812D01931}"/>
              </a:ext>
            </a:extLst>
          </p:cNvPr>
          <p:cNvCxnSpPr>
            <a:cxnSpLocks/>
          </p:cNvCxnSpPr>
          <p:nvPr/>
        </p:nvCxnSpPr>
        <p:spPr>
          <a:xfrm flipV="1">
            <a:off x="2392170" y="4088760"/>
            <a:ext cx="1956310" cy="9069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hlinkClick r:id="rId6" action="ppaction://hlinksldjump"/>
            <a:extLst>
              <a:ext uri="{FF2B5EF4-FFF2-40B4-BE49-F238E27FC236}">
                <a16:creationId xmlns:a16="http://schemas.microsoft.com/office/drawing/2014/main" id="{5E953A84-20AC-4F21-8B96-12D46C26EE6F}"/>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pic>
        <p:nvPicPr>
          <p:cNvPr id="6" name="Picture 5">
            <a:extLst>
              <a:ext uri="{FF2B5EF4-FFF2-40B4-BE49-F238E27FC236}">
                <a16:creationId xmlns:a16="http://schemas.microsoft.com/office/drawing/2014/main" id="{8592C940-7AE4-4A65-9BC9-93E8EF78AD86}"/>
              </a:ext>
            </a:extLst>
          </p:cNvPr>
          <p:cNvPicPr>
            <a:picLocks noChangeAspect="1"/>
          </p:cNvPicPr>
          <p:nvPr/>
        </p:nvPicPr>
        <p:blipFill rotWithShape="1">
          <a:blip r:embed="rId7"/>
          <a:srcRect t="45566"/>
          <a:stretch/>
        </p:blipFill>
        <p:spPr>
          <a:xfrm>
            <a:off x="7654679" y="2661919"/>
            <a:ext cx="3931954" cy="1150165"/>
          </a:xfrm>
          <a:prstGeom prst="rect">
            <a:avLst/>
          </a:prstGeom>
        </p:spPr>
      </p:pic>
      <p:cxnSp>
        <p:nvCxnSpPr>
          <p:cNvPr id="16" name="Straight Arrow Connector 15">
            <a:extLst>
              <a:ext uri="{FF2B5EF4-FFF2-40B4-BE49-F238E27FC236}">
                <a16:creationId xmlns:a16="http://schemas.microsoft.com/office/drawing/2014/main" id="{4AFB9904-7750-4926-BF3D-DA31706675FC}"/>
              </a:ext>
            </a:extLst>
          </p:cNvPr>
          <p:cNvCxnSpPr>
            <a:cxnSpLocks/>
          </p:cNvCxnSpPr>
          <p:nvPr/>
        </p:nvCxnSpPr>
        <p:spPr>
          <a:xfrm flipV="1">
            <a:off x="7416800" y="3429000"/>
            <a:ext cx="3525520" cy="23012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35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7B970E-A78D-4114-B7A9-3CBCA8E8F19C}"/>
              </a:ext>
            </a:extLst>
          </p:cNvPr>
          <p:cNvPicPr>
            <a:picLocks noChangeAspect="1"/>
          </p:cNvPicPr>
          <p:nvPr/>
        </p:nvPicPr>
        <p:blipFill>
          <a:blip r:embed="rId2"/>
          <a:stretch>
            <a:fillRect/>
          </a:stretch>
        </p:blipFill>
        <p:spPr>
          <a:xfrm>
            <a:off x="3508497" y="822507"/>
            <a:ext cx="5175006" cy="2801821"/>
          </a:xfrm>
          <a:prstGeom prst="rect">
            <a:avLst/>
          </a:prstGeom>
        </p:spPr>
      </p:pic>
      <p:sp>
        <p:nvSpPr>
          <p:cNvPr id="2" name="Title 1">
            <a:extLst>
              <a:ext uri="{FF2B5EF4-FFF2-40B4-BE49-F238E27FC236}">
                <a16:creationId xmlns:a16="http://schemas.microsoft.com/office/drawing/2014/main" id="{A03280F9-E6D3-4361-9AAD-566BBE741C92}"/>
              </a:ext>
            </a:extLst>
          </p:cNvPr>
          <p:cNvSpPr>
            <a:spLocks noGrp="1"/>
          </p:cNvSpPr>
          <p:nvPr>
            <p:ph type="title"/>
          </p:nvPr>
        </p:nvSpPr>
        <p:spPr/>
        <p:txBody>
          <a:bodyPr/>
          <a:lstStyle/>
          <a:p>
            <a:r>
              <a:rPr lang="en-US" dirty="0"/>
              <a:t>Schematic Notes: BOOT</a:t>
            </a:r>
          </a:p>
        </p:txBody>
      </p:sp>
      <p:sp>
        <p:nvSpPr>
          <p:cNvPr id="3" name="Slide Number Placeholder 2">
            <a:extLst>
              <a:ext uri="{FF2B5EF4-FFF2-40B4-BE49-F238E27FC236}">
                <a16:creationId xmlns:a16="http://schemas.microsoft.com/office/drawing/2014/main" id="{C9EF9CF1-638D-4F9C-A413-77E49CAA294C}"/>
              </a:ext>
            </a:extLst>
          </p:cNvPr>
          <p:cNvSpPr>
            <a:spLocks noGrp="1"/>
          </p:cNvSpPr>
          <p:nvPr>
            <p:ph type="sldNum" sz="quarter" idx="10"/>
          </p:nvPr>
        </p:nvSpPr>
        <p:spPr/>
        <p:txBody>
          <a:bodyPr/>
          <a:lstStyle/>
          <a:p>
            <a:pPr>
              <a:defRPr/>
            </a:pPr>
            <a:fld id="{B19B0F8D-0B16-4D45-BBD4-4F3BB10BDCFC}" type="slidenum">
              <a:rPr lang="en-US" smtClean="0"/>
              <a:pPr>
                <a:defRPr/>
              </a:pPr>
              <a:t>9</a:t>
            </a:fld>
            <a:endParaRPr lang="en-US"/>
          </a:p>
        </p:txBody>
      </p:sp>
      <p:sp>
        <p:nvSpPr>
          <p:cNvPr id="4" name="Slide Number Placeholder 2">
            <a:extLst>
              <a:ext uri="{FF2B5EF4-FFF2-40B4-BE49-F238E27FC236}">
                <a16:creationId xmlns:a16="http://schemas.microsoft.com/office/drawing/2014/main" id="{3F77A7CF-E363-4089-A66B-EAB5B29791CD}"/>
              </a:ext>
            </a:extLst>
          </p:cNvPr>
          <p:cNvSpPr txBox="1">
            <a:spLocks/>
          </p:cNvSpPr>
          <p:nvPr/>
        </p:nvSpPr>
        <p:spPr bwMode="auto">
          <a:xfrm>
            <a:off x="8856133" y="6049434"/>
            <a:ext cx="2844800" cy="207433"/>
          </a:xfrm>
          <a:prstGeom prst="rect">
            <a:avLst/>
          </a:prstGeom>
          <a:noFill/>
          <a:ln w="9525">
            <a:noFill/>
            <a:miter lim="800000"/>
            <a:headEnd/>
            <a:tailEnd/>
          </a:ln>
          <a:effectLst/>
        </p:spPr>
        <p:txBody>
          <a:bodyPr vert="horz" wrap="square" lIns="101572" tIns="50784" rIns="101572" bIns="50784"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79413" indent="77788" algn="l" rtl="0" fontAlgn="base">
              <a:spcBef>
                <a:spcPct val="0"/>
              </a:spcBef>
              <a:spcAft>
                <a:spcPct val="0"/>
              </a:spcAft>
              <a:defRPr kern="1200">
                <a:solidFill>
                  <a:schemeClr val="tx1"/>
                </a:solidFill>
                <a:latin typeface="Arial" charset="0"/>
                <a:ea typeface="+mn-ea"/>
                <a:cs typeface="Arial" charset="0"/>
              </a:defRPr>
            </a:lvl2pPr>
            <a:lvl3pPr marL="760413" indent="153988" algn="l" rtl="0" fontAlgn="base">
              <a:spcBef>
                <a:spcPct val="0"/>
              </a:spcBef>
              <a:spcAft>
                <a:spcPct val="0"/>
              </a:spcAft>
              <a:defRPr kern="1200">
                <a:solidFill>
                  <a:schemeClr val="tx1"/>
                </a:solidFill>
                <a:latin typeface="Arial" charset="0"/>
                <a:ea typeface="+mn-ea"/>
                <a:cs typeface="Arial" charset="0"/>
              </a:defRPr>
            </a:lvl3pPr>
            <a:lvl4pPr marL="1141413" indent="230188" algn="l" rtl="0" fontAlgn="base">
              <a:spcBef>
                <a:spcPct val="0"/>
              </a:spcBef>
              <a:spcAft>
                <a:spcPct val="0"/>
              </a:spcAft>
              <a:defRPr kern="1200">
                <a:solidFill>
                  <a:schemeClr val="tx1"/>
                </a:solidFill>
                <a:latin typeface="Arial" charset="0"/>
                <a:ea typeface="+mn-ea"/>
                <a:cs typeface="Arial" charset="0"/>
              </a:defRPr>
            </a:lvl4pPr>
            <a:lvl5pPr marL="1522413" indent="3063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19B0F8D-0B16-4D45-BBD4-4F3BB10BDCFC}" type="slidenum">
              <a:rPr lang="en-US" sz="933"/>
              <a:pPr>
                <a:defRPr/>
              </a:pPr>
              <a:t>9</a:t>
            </a:fld>
            <a:endParaRPr lang="en-US" sz="933"/>
          </a:p>
        </p:txBody>
      </p:sp>
      <p:graphicFrame>
        <p:nvGraphicFramePr>
          <p:cNvPr id="13" name="Table 12">
            <a:extLst>
              <a:ext uri="{FF2B5EF4-FFF2-40B4-BE49-F238E27FC236}">
                <a16:creationId xmlns:a16="http://schemas.microsoft.com/office/drawing/2014/main" id="{8C1D6A81-5FE4-4152-8C5B-E9EE9982B9A0}"/>
              </a:ext>
            </a:extLst>
          </p:cNvPr>
          <p:cNvGraphicFramePr>
            <a:graphicFrameLocks noGrp="1"/>
          </p:cNvGraphicFramePr>
          <p:nvPr>
            <p:extLst>
              <p:ext uri="{D42A27DB-BD31-4B8C-83A1-F6EECF244321}">
                <p14:modId xmlns:p14="http://schemas.microsoft.com/office/powerpoint/2010/main" val="3633390746"/>
              </p:ext>
            </p:extLst>
          </p:nvPr>
        </p:nvGraphicFramePr>
        <p:xfrm>
          <a:off x="785914" y="3786325"/>
          <a:ext cx="10341204" cy="1937173"/>
        </p:xfrm>
        <a:graphic>
          <a:graphicData uri="http://schemas.openxmlformats.org/drawingml/2006/table">
            <a:tbl>
              <a:tblPr firstRow="1" bandRow="1">
                <a:tableStyleId>{7DF18680-E054-41AD-8BC1-D1AEF772440D}</a:tableStyleId>
              </a:tblPr>
              <a:tblGrid>
                <a:gridCol w="6815579">
                  <a:extLst>
                    <a:ext uri="{9D8B030D-6E8A-4147-A177-3AD203B41FA5}">
                      <a16:colId xmlns:a16="http://schemas.microsoft.com/office/drawing/2014/main" val="3726212375"/>
                    </a:ext>
                  </a:extLst>
                </a:gridCol>
                <a:gridCol w="1234911">
                  <a:extLst>
                    <a:ext uri="{9D8B030D-6E8A-4147-A177-3AD203B41FA5}">
                      <a16:colId xmlns:a16="http://schemas.microsoft.com/office/drawing/2014/main" val="3763592901"/>
                    </a:ext>
                  </a:extLst>
                </a:gridCol>
                <a:gridCol w="1225485">
                  <a:extLst>
                    <a:ext uri="{9D8B030D-6E8A-4147-A177-3AD203B41FA5}">
                      <a16:colId xmlns:a16="http://schemas.microsoft.com/office/drawing/2014/main" val="1853832446"/>
                    </a:ext>
                  </a:extLst>
                </a:gridCol>
                <a:gridCol w="1065229">
                  <a:extLst>
                    <a:ext uri="{9D8B030D-6E8A-4147-A177-3AD203B41FA5}">
                      <a16:colId xmlns:a16="http://schemas.microsoft.com/office/drawing/2014/main" val="3429814955"/>
                    </a:ext>
                  </a:extLst>
                </a:gridCol>
              </a:tblGrid>
              <a:tr h="494453">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#1</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#2</a:t>
                      </a:r>
                    </a:p>
                  </a:txBody>
                  <a:tcPr marL="121920" marR="121920" marT="60960" marB="60960"/>
                </a:tc>
                <a:tc>
                  <a:txBody>
                    <a:bodyPr/>
                    <a:lstStyle/>
                    <a:p>
                      <a:r>
                        <a:rPr lang="en-US" sz="1300" dirty="0">
                          <a:latin typeface="Segoe UI Light" panose="020B0502040204020203" pitchFamily="34" charset="0"/>
                          <a:cs typeface="Segoe UI Light" panose="020B0502040204020203" pitchFamily="34" charset="0"/>
                        </a:rPr>
                        <a:t>Rail #3</a:t>
                      </a:r>
                    </a:p>
                  </a:txBody>
                  <a:tcPr marL="121920" marR="121920" marT="60960" marB="60960"/>
                </a:tc>
                <a:extLst>
                  <a:ext uri="{0D108BD9-81ED-4DB2-BD59-A6C34878D82A}">
                    <a16:rowId xmlns:a16="http://schemas.microsoft.com/office/drawing/2014/main" val="4007012902"/>
                  </a:ext>
                </a:extLst>
              </a:tr>
              <a:tr h="528320">
                <a:tc>
                  <a:txBody>
                    <a:bodyPr/>
                    <a:lstStyle/>
                    <a:p>
                      <a:r>
                        <a:rPr lang="en-US" sz="1300" dirty="0">
                          <a:latin typeface="Segoe UI Light" panose="020B0502040204020203" pitchFamily="34" charset="0"/>
                          <a:cs typeface="Segoe UI Light" panose="020B0502040204020203" pitchFamily="34" charset="0"/>
                        </a:rPr>
                        <a:t>Include a </a:t>
                      </a:r>
                      <a:r>
                        <a:rPr lang="en-US" sz="1300" b="1" dirty="0">
                          <a:latin typeface="Segoe UI Light" panose="020B0502040204020203" pitchFamily="34" charset="0"/>
                          <a:cs typeface="Segoe UI Light" panose="020B0502040204020203" pitchFamily="34" charset="0"/>
                        </a:rPr>
                        <a:t>0-2Ω </a:t>
                      </a:r>
                      <a:r>
                        <a:rPr lang="en-US" sz="1300" dirty="0">
                          <a:latin typeface="Segoe UI Light" panose="020B0502040204020203" pitchFamily="34" charset="0"/>
                          <a:cs typeface="Segoe UI Light" panose="020B0502040204020203" pitchFamily="34" charset="0"/>
                        </a:rPr>
                        <a:t>resistor in series with the BOOT capacitor with an </a:t>
                      </a:r>
                      <a:r>
                        <a:rPr lang="en-US" sz="1300" b="1" dirty="0">
                          <a:latin typeface="Segoe UI Light" panose="020B0502040204020203" pitchFamily="34" charset="0"/>
                          <a:cs typeface="Segoe UI Light" panose="020B0502040204020203" pitchFamily="34" charset="0"/>
                        </a:rPr>
                        <a:t>0402 </a:t>
                      </a:r>
                      <a:r>
                        <a:rPr lang="en-US" sz="1300" dirty="0">
                          <a:latin typeface="Segoe UI Light" panose="020B0502040204020203" pitchFamily="34" charset="0"/>
                          <a:cs typeface="Segoe UI Light" panose="020B0502040204020203" pitchFamily="34" charset="0"/>
                        </a:rPr>
                        <a:t>package size. Optional but highly recommended in case of SW overshoot issues.</a:t>
                      </a:r>
                      <a:endParaRPr lang="en-US" sz="1300" b="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1823617846"/>
                  </a:ext>
                </a:extLst>
              </a:tr>
              <a:tr h="528320">
                <a:tc>
                  <a:txBody>
                    <a:bodyPr/>
                    <a:lstStyle/>
                    <a:p>
                      <a:r>
                        <a:rPr lang="en-US" sz="1300" dirty="0">
                          <a:latin typeface="Segoe UI Light" panose="020B0502040204020203" pitchFamily="34" charset="0"/>
                          <a:cs typeface="Segoe UI Light" panose="020B0502040204020203" pitchFamily="34" charset="0"/>
                        </a:rPr>
                        <a:t>Connect </a:t>
                      </a:r>
                      <a:r>
                        <a:rPr lang="en-US" sz="1300" b="1" dirty="0">
                          <a:latin typeface="Segoe UI Light" panose="020B0502040204020203" pitchFamily="34" charset="0"/>
                          <a:cs typeface="Segoe UI Light" panose="020B0502040204020203" pitchFamily="34" charset="0"/>
                        </a:rPr>
                        <a:t>at least 100-nF </a:t>
                      </a:r>
                      <a:r>
                        <a:rPr lang="en-US" sz="1300" dirty="0">
                          <a:latin typeface="Segoe UI Light" panose="020B0502040204020203" pitchFamily="34" charset="0"/>
                          <a:cs typeface="Segoe UI Light" panose="020B0502040204020203" pitchFamily="34" charset="0"/>
                        </a:rPr>
                        <a:t>capacitor from the BOOT pin to the SW pin, </a:t>
                      </a:r>
                      <a:r>
                        <a:rPr lang="en-US" sz="1300" b="1" dirty="0">
                          <a:latin typeface="Segoe UI Light" panose="020B0502040204020203" pitchFamily="34" charset="0"/>
                          <a:cs typeface="Segoe UI Light" panose="020B0502040204020203" pitchFamily="34" charset="0"/>
                        </a:rPr>
                        <a:t>at least 25-V rated, X5R, and 0603 size</a:t>
                      </a:r>
                      <a:r>
                        <a:rPr lang="en-US" sz="1300" dirty="0">
                          <a:latin typeface="Segoe UI Light" panose="020B0502040204020203" pitchFamily="34" charset="0"/>
                          <a:cs typeface="Segoe UI Light" panose="020B0502040204020203" pitchFamily="34" charset="0"/>
                        </a:rPr>
                        <a:t>. </a:t>
                      </a:r>
                    </a:p>
                    <a:p>
                      <a:r>
                        <a:rPr lang="en-US" sz="1300" dirty="0">
                          <a:latin typeface="Segoe UI Light" panose="020B0502040204020203" pitchFamily="34" charset="0"/>
                          <a:cs typeface="Segoe UI Light" panose="020B0502040204020203" pitchFamily="34" charset="0"/>
                        </a:rPr>
                        <a:t>10-V rating, X5R or better dielectric, and 0402 size or larger ensure stable capacitance across all operating conditions</a:t>
                      </a: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tc>
                  <a:txBody>
                    <a:bodyPr/>
                    <a:lstStyle/>
                    <a:p>
                      <a:endParaRPr lang="en-US" sz="1300" dirty="0">
                        <a:latin typeface="Segoe UI Light" panose="020B0502040204020203" pitchFamily="34" charset="0"/>
                        <a:cs typeface="Segoe UI Light" panose="020B0502040204020203" pitchFamily="34" charset="0"/>
                      </a:endParaRPr>
                    </a:p>
                  </a:txBody>
                  <a:tcPr marL="121920" marR="121920" marT="60960" marB="60960"/>
                </a:tc>
                <a:extLst>
                  <a:ext uri="{0D108BD9-81ED-4DB2-BD59-A6C34878D82A}">
                    <a16:rowId xmlns:a16="http://schemas.microsoft.com/office/drawing/2014/main" val="4089907456"/>
                  </a:ext>
                </a:extLst>
              </a:tr>
            </a:tbl>
          </a:graphicData>
        </a:graphic>
      </p:graphicFrame>
      <p:pic>
        <p:nvPicPr>
          <p:cNvPr id="18" name="Picture 17">
            <a:extLst>
              <a:ext uri="{FF2B5EF4-FFF2-40B4-BE49-F238E27FC236}">
                <a16:creationId xmlns:a16="http://schemas.microsoft.com/office/drawing/2014/main" id="{95357AB1-DA77-467A-A5A2-7F66E461B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 y="5462218"/>
            <a:ext cx="500111" cy="463191"/>
          </a:xfrm>
          <a:prstGeom prst="rect">
            <a:avLst/>
          </a:prstGeom>
        </p:spPr>
      </p:pic>
      <p:pic>
        <p:nvPicPr>
          <p:cNvPr id="19" name="Picture 18">
            <a:extLst>
              <a:ext uri="{FF2B5EF4-FFF2-40B4-BE49-F238E27FC236}">
                <a16:creationId xmlns:a16="http://schemas.microsoft.com/office/drawing/2014/main" id="{9819E61E-D50F-4E39-9068-832D5E0E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4" y="5012857"/>
            <a:ext cx="400205" cy="393479"/>
          </a:xfrm>
          <a:prstGeom prst="rect">
            <a:avLst/>
          </a:prstGeom>
        </p:spPr>
      </p:pic>
      <p:pic>
        <p:nvPicPr>
          <p:cNvPr id="20" name="Picture 19">
            <a:extLst>
              <a:ext uri="{FF2B5EF4-FFF2-40B4-BE49-F238E27FC236}">
                <a16:creationId xmlns:a16="http://schemas.microsoft.com/office/drawing/2014/main" id="{8FF2C7F0-B93A-485A-A045-1F374871B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4" y="4554472"/>
            <a:ext cx="400205" cy="393480"/>
          </a:xfrm>
          <a:prstGeom prst="rect">
            <a:avLst/>
          </a:prstGeom>
        </p:spPr>
      </p:pic>
      <p:cxnSp>
        <p:nvCxnSpPr>
          <p:cNvPr id="14" name="Straight Arrow Connector 13">
            <a:extLst>
              <a:ext uri="{FF2B5EF4-FFF2-40B4-BE49-F238E27FC236}">
                <a16:creationId xmlns:a16="http://schemas.microsoft.com/office/drawing/2014/main" id="{C0B930B3-D458-4D17-BCC3-32DE20CCA59A}"/>
              </a:ext>
            </a:extLst>
          </p:cNvPr>
          <p:cNvCxnSpPr>
            <a:cxnSpLocks/>
          </p:cNvCxnSpPr>
          <p:nvPr/>
        </p:nvCxnSpPr>
        <p:spPr>
          <a:xfrm flipV="1">
            <a:off x="4873658" y="1522676"/>
            <a:ext cx="440022" cy="379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922C949-6485-4D6D-8FEF-F93429F5C32A}"/>
              </a:ext>
            </a:extLst>
          </p:cNvPr>
          <p:cNvCxnSpPr>
            <a:cxnSpLocks/>
          </p:cNvCxnSpPr>
          <p:nvPr/>
        </p:nvCxnSpPr>
        <p:spPr>
          <a:xfrm flipV="1">
            <a:off x="1857080" y="1363133"/>
            <a:ext cx="2677213" cy="2963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E83C4E80-0C14-4A1E-9571-FFABCC01C140}"/>
              </a:ext>
            </a:extLst>
          </p:cNvPr>
          <p:cNvSpPr txBox="1"/>
          <p:nvPr/>
        </p:nvSpPr>
        <p:spPr>
          <a:xfrm>
            <a:off x="9350123" y="365667"/>
            <a:ext cx="2236510" cy="369332"/>
          </a:xfrm>
          <a:prstGeom prst="rect">
            <a:avLst/>
          </a:prstGeom>
          <a:noFill/>
        </p:spPr>
        <p:txBody>
          <a:bodyPr wrap="none" rtlCol="0">
            <a:spAutoFit/>
          </a:bodyPr>
          <a:lstStyle/>
          <a:p>
            <a:r>
              <a:rPr lang="en-US" b="1" dirty="0">
                <a:solidFill>
                  <a:srgbClr val="FF0000"/>
                </a:solidFill>
              </a:rPr>
              <a:t>Back to Schematic</a:t>
            </a:r>
          </a:p>
        </p:txBody>
      </p:sp>
    </p:spTree>
    <p:extLst>
      <p:ext uri="{BB962C8B-B14F-4D97-AF65-F5344CB8AC3E}">
        <p14:creationId xmlns:p14="http://schemas.microsoft.com/office/powerpoint/2010/main" val="273981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12278</TotalTime>
  <Words>4227</Words>
  <Application>Microsoft Office PowerPoint</Application>
  <PresentationFormat>Widescreen</PresentationFormat>
  <Paragraphs>507</Paragraphs>
  <Slides>60</Slides>
  <Notes>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Calibri Light</vt:lpstr>
      <vt:lpstr>Segoe UI Light</vt:lpstr>
      <vt:lpstr>Office Theme</vt:lpstr>
      <vt:lpstr>blank</vt:lpstr>
      <vt:lpstr>Bitmap Image</vt:lpstr>
      <vt:lpstr>TPS543C20 TPS543C20A TPS543B20 Schematic &amp; Layout Checklist</vt:lpstr>
      <vt:lpstr>Agenda</vt:lpstr>
      <vt:lpstr>TPS543C20 TPS543C20A TPS543B20  Schematic Checklist</vt:lpstr>
      <vt:lpstr>Schematic Overview </vt:lpstr>
      <vt:lpstr>Schematic Notes: PVIN</vt:lpstr>
      <vt:lpstr>Schematic Notes: VDD</vt:lpstr>
      <vt:lpstr>Schematic Notes: AGND</vt:lpstr>
      <vt:lpstr>Schematic Notes: GND/PGND/PAD</vt:lpstr>
      <vt:lpstr>Schematic Notes: BOOT</vt:lpstr>
      <vt:lpstr>Schematic Notes: PGD</vt:lpstr>
      <vt:lpstr>Schematic Notes: VSEL</vt:lpstr>
      <vt:lpstr>Schematic Notes: SS</vt:lpstr>
      <vt:lpstr>Schematic Notes: RAMP</vt:lpstr>
      <vt:lpstr>Schematic Notes: EN</vt:lpstr>
      <vt:lpstr>Schematic Notes: ILIM</vt:lpstr>
      <vt:lpstr>Schematic Notes: BP</vt:lpstr>
      <vt:lpstr>Schematic Notes: SW</vt:lpstr>
      <vt:lpstr>Schematic Notes: COUT</vt:lpstr>
      <vt:lpstr>Schematic Notes: RSP/RSN (1/4)</vt:lpstr>
      <vt:lpstr>Schematic Notes: RSP/RSN (2/4)</vt:lpstr>
      <vt:lpstr>Schematic Notes: RSP/RSN (3/4)</vt:lpstr>
      <vt:lpstr>Schematic Notes: RSP/RSN (4/4)</vt:lpstr>
      <vt:lpstr>Schematic Notes: ISHARE/VSHARE</vt:lpstr>
      <vt:lpstr>Schematic Notes: SYNC (1/2)</vt:lpstr>
      <vt:lpstr>Schematic Notes: SYNC (2/2)</vt:lpstr>
      <vt:lpstr>Schematic Notes: MODE</vt:lpstr>
      <vt:lpstr>Schematic Notes: RT (1/2)</vt:lpstr>
      <vt:lpstr>Schematic Notes: RT (2/2)</vt:lpstr>
      <vt:lpstr>Frequency Check</vt:lpstr>
      <vt:lpstr>Output Capacitor Check</vt:lpstr>
      <vt:lpstr>Boot Capacitor &amp; Snubber Check</vt:lpstr>
      <vt:lpstr>Inductor Check</vt:lpstr>
      <vt:lpstr>TPS543B20 TPS543C20 TPS543C20A Layout Checklist</vt:lpstr>
      <vt:lpstr>TPS543B20 TPS543C20 TPS543C20A Footprint</vt:lpstr>
      <vt:lpstr>Layout Overview </vt:lpstr>
      <vt:lpstr>Layout Notes: PVIN (1/2)</vt:lpstr>
      <vt:lpstr>Layout Notes: PVIN (2/2)</vt:lpstr>
      <vt:lpstr>Layout Notes: VDD</vt:lpstr>
      <vt:lpstr>Layout Notes: GND/PGND/AGND/PAD</vt:lpstr>
      <vt:lpstr>Layout Notes: EN</vt:lpstr>
      <vt:lpstr>Layout Notes: BOOT</vt:lpstr>
      <vt:lpstr>Layout Notes: SW</vt:lpstr>
      <vt:lpstr>Layout Notes: VOUT</vt:lpstr>
      <vt:lpstr>Layout Notes: RSP/RSN (1/3)</vt:lpstr>
      <vt:lpstr>Layout Notes: RSP/RSN (2/3)</vt:lpstr>
      <vt:lpstr>Layout Notes: RSP/RSN (3/3)</vt:lpstr>
      <vt:lpstr>Layout Notes: PGD</vt:lpstr>
      <vt:lpstr>Layout Notes: VSEL</vt:lpstr>
      <vt:lpstr>Layout Notes: SS</vt:lpstr>
      <vt:lpstr>Layout Notes: RAMP</vt:lpstr>
      <vt:lpstr>Layout Notes: ILIM</vt:lpstr>
      <vt:lpstr>Layout Notes: BP</vt:lpstr>
      <vt:lpstr>Layout Notes: SYNC</vt:lpstr>
      <vt:lpstr>Layout Notes: MODE</vt:lpstr>
      <vt:lpstr>Layout Notes: RT</vt:lpstr>
      <vt:lpstr>Layout Notes: ISHARE/VSHARE</vt:lpstr>
      <vt:lpstr>Generic Best Practices for Quick Schematic Review</vt:lpstr>
      <vt:lpstr>Generic Best Practices for Quick Schematic Review (1/2)</vt:lpstr>
      <vt:lpstr>Generic Best Practices for Quick Schematic Review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Dartfish Schematic &amp; Layout Checklist</dc:title>
  <dc:creator>Samuel, Kadeem</dc:creator>
  <cp:lastModifiedBy>Dhanabalan, Gerold</cp:lastModifiedBy>
  <cp:revision>131</cp:revision>
  <dcterms:created xsi:type="dcterms:W3CDTF">2021-03-31T15:53:28Z</dcterms:created>
  <dcterms:modified xsi:type="dcterms:W3CDTF">2021-06-14T15:14:15Z</dcterms:modified>
</cp:coreProperties>
</file>