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2" r:id="rId2"/>
    <p:sldId id="273" r:id="rId3"/>
    <p:sldId id="274" r:id="rId4"/>
    <p:sldId id="275" r:id="rId5"/>
    <p:sldId id="276" r:id="rId6"/>
    <p:sldId id="277" r:id="rId7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98" autoAdjust="0"/>
  </p:normalViewPr>
  <p:slideViewPr>
    <p:cSldViewPr snapToGrid="0">
      <p:cViewPr varScale="1">
        <p:scale>
          <a:sx n="151" d="100"/>
          <a:sy n="151" d="100"/>
        </p:scale>
        <p:origin x="456" y="138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12" y="-9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013" y="4656947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8A065-9139-244A-86CE-7E7BF673F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TPS546D24A Layout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82DED-767D-4547-AF13-5AC0A5F27D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SR-MVB</a:t>
            </a:r>
          </a:p>
          <a:p>
            <a:pPr eaLnBrk="1" hangingPunct="1"/>
            <a:r>
              <a:rPr lang="en-US" dirty="0"/>
              <a:t>Joseph Conrad</a:t>
            </a:r>
          </a:p>
          <a:p>
            <a:pPr eaLnBrk="1" hangingPunct="1"/>
            <a:r>
              <a:rPr lang="en-US" dirty="0"/>
              <a:t>12/27/23</a:t>
            </a:r>
          </a:p>
          <a:p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BF4BDD6C-DF5D-6045-B8B0-A93D8BE412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8217"/>
            <a:ext cx="2133600" cy="154782"/>
          </a:xfrm>
        </p:spPr>
        <p:txBody>
          <a:bodyPr/>
          <a:lstStyle/>
          <a:p>
            <a:fld id="{07B5736C-021E-4EDA-A2F9-FF199D20DB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7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CB7FC-C846-4F0E-8FC5-A8117F95A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VOSNS/GOSNS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5CA6F-9D6C-4707-8D8D-037CC25E5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9" y="786357"/>
            <a:ext cx="2892422" cy="3709449"/>
          </a:xfrm>
        </p:spPr>
        <p:txBody>
          <a:bodyPr/>
          <a:lstStyle/>
          <a:p>
            <a:r>
              <a:rPr lang="en-US" dirty="0"/>
              <a:t>Route further away from the power inductor to avoid noise coupling.</a:t>
            </a:r>
          </a:p>
          <a:p>
            <a:r>
              <a:rPr lang="en-US" dirty="0"/>
              <a:t>Remove the 10Ohm resistor to local output cap bank.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C7C40-6A90-4289-A44C-1333D79B7A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C90AEB-4191-4231-96BE-2B8DFD2C1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324" y="204099"/>
            <a:ext cx="4883151" cy="4393475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DED048A-0822-4C09-9C71-F71BD45077A1}"/>
              </a:ext>
            </a:extLst>
          </p:cNvPr>
          <p:cNvSpPr/>
          <p:nvPr/>
        </p:nvSpPr>
        <p:spPr>
          <a:xfrm>
            <a:off x="5124450" y="673100"/>
            <a:ext cx="2216150" cy="2857500"/>
          </a:xfrm>
          <a:custGeom>
            <a:avLst/>
            <a:gdLst>
              <a:gd name="connsiteX0" fmla="*/ 0 w 2216150"/>
              <a:gd name="connsiteY0" fmla="*/ 2857500 h 2857500"/>
              <a:gd name="connsiteX1" fmla="*/ 12700 w 2216150"/>
              <a:gd name="connsiteY1" fmla="*/ 2825750 h 2857500"/>
              <a:gd name="connsiteX2" fmla="*/ 57150 w 2216150"/>
              <a:gd name="connsiteY2" fmla="*/ 2806700 h 2857500"/>
              <a:gd name="connsiteX3" fmla="*/ 82550 w 2216150"/>
              <a:gd name="connsiteY3" fmla="*/ 2794000 h 2857500"/>
              <a:gd name="connsiteX4" fmla="*/ 127000 w 2216150"/>
              <a:gd name="connsiteY4" fmla="*/ 2781300 h 2857500"/>
              <a:gd name="connsiteX5" fmla="*/ 184150 w 2216150"/>
              <a:gd name="connsiteY5" fmla="*/ 2762250 h 2857500"/>
              <a:gd name="connsiteX6" fmla="*/ 292100 w 2216150"/>
              <a:gd name="connsiteY6" fmla="*/ 2755900 h 2857500"/>
              <a:gd name="connsiteX7" fmla="*/ 457200 w 2216150"/>
              <a:gd name="connsiteY7" fmla="*/ 2749550 h 2857500"/>
              <a:gd name="connsiteX8" fmla="*/ 685800 w 2216150"/>
              <a:gd name="connsiteY8" fmla="*/ 2755900 h 2857500"/>
              <a:gd name="connsiteX9" fmla="*/ 704850 w 2216150"/>
              <a:gd name="connsiteY9" fmla="*/ 2762250 h 2857500"/>
              <a:gd name="connsiteX10" fmla="*/ 730250 w 2216150"/>
              <a:gd name="connsiteY10" fmla="*/ 2768600 h 2857500"/>
              <a:gd name="connsiteX11" fmla="*/ 749300 w 2216150"/>
              <a:gd name="connsiteY11" fmla="*/ 2774950 h 2857500"/>
              <a:gd name="connsiteX12" fmla="*/ 800100 w 2216150"/>
              <a:gd name="connsiteY12" fmla="*/ 2781300 h 2857500"/>
              <a:gd name="connsiteX13" fmla="*/ 819150 w 2216150"/>
              <a:gd name="connsiteY13" fmla="*/ 2787650 h 2857500"/>
              <a:gd name="connsiteX14" fmla="*/ 863600 w 2216150"/>
              <a:gd name="connsiteY14" fmla="*/ 2800350 h 2857500"/>
              <a:gd name="connsiteX15" fmla="*/ 889000 w 2216150"/>
              <a:gd name="connsiteY15" fmla="*/ 2813050 h 2857500"/>
              <a:gd name="connsiteX16" fmla="*/ 1003300 w 2216150"/>
              <a:gd name="connsiteY16" fmla="*/ 2838450 h 2857500"/>
              <a:gd name="connsiteX17" fmla="*/ 1035050 w 2216150"/>
              <a:gd name="connsiteY17" fmla="*/ 2844800 h 2857500"/>
              <a:gd name="connsiteX18" fmla="*/ 1136650 w 2216150"/>
              <a:gd name="connsiteY18" fmla="*/ 2851150 h 2857500"/>
              <a:gd name="connsiteX19" fmla="*/ 1365250 w 2216150"/>
              <a:gd name="connsiteY19" fmla="*/ 2844800 h 2857500"/>
              <a:gd name="connsiteX20" fmla="*/ 1466850 w 2216150"/>
              <a:gd name="connsiteY20" fmla="*/ 2838450 h 2857500"/>
              <a:gd name="connsiteX21" fmla="*/ 1581150 w 2216150"/>
              <a:gd name="connsiteY21" fmla="*/ 2832100 h 2857500"/>
              <a:gd name="connsiteX22" fmla="*/ 1600200 w 2216150"/>
              <a:gd name="connsiteY22" fmla="*/ 2825750 h 2857500"/>
              <a:gd name="connsiteX23" fmla="*/ 1644650 w 2216150"/>
              <a:gd name="connsiteY23" fmla="*/ 2813050 h 2857500"/>
              <a:gd name="connsiteX24" fmla="*/ 1689100 w 2216150"/>
              <a:gd name="connsiteY24" fmla="*/ 2781300 h 2857500"/>
              <a:gd name="connsiteX25" fmla="*/ 1708150 w 2216150"/>
              <a:gd name="connsiteY25" fmla="*/ 2762250 h 2857500"/>
              <a:gd name="connsiteX26" fmla="*/ 1727200 w 2216150"/>
              <a:gd name="connsiteY26" fmla="*/ 2755900 h 2857500"/>
              <a:gd name="connsiteX27" fmla="*/ 1752600 w 2216150"/>
              <a:gd name="connsiteY27" fmla="*/ 2717800 h 2857500"/>
              <a:gd name="connsiteX28" fmla="*/ 1790700 w 2216150"/>
              <a:gd name="connsiteY28" fmla="*/ 2686050 h 2857500"/>
              <a:gd name="connsiteX29" fmla="*/ 1822450 w 2216150"/>
              <a:gd name="connsiteY29" fmla="*/ 2628900 h 2857500"/>
              <a:gd name="connsiteX30" fmla="*/ 1835150 w 2216150"/>
              <a:gd name="connsiteY30" fmla="*/ 2609850 h 2857500"/>
              <a:gd name="connsiteX31" fmla="*/ 1873250 w 2216150"/>
              <a:gd name="connsiteY31" fmla="*/ 2571750 h 2857500"/>
              <a:gd name="connsiteX32" fmla="*/ 1892300 w 2216150"/>
              <a:gd name="connsiteY32" fmla="*/ 2552700 h 2857500"/>
              <a:gd name="connsiteX33" fmla="*/ 1924050 w 2216150"/>
              <a:gd name="connsiteY33" fmla="*/ 2495550 h 2857500"/>
              <a:gd name="connsiteX34" fmla="*/ 1936750 w 2216150"/>
              <a:gd name="connsiteY34" fmla="*/ 2476500 h 2857500"/>
              <a:gd name="connsiteX35" fmla="*/ 1955800 w 2216150"/>
              <a:gd name="connsiteY35" fmla="*/ 2457450 h 2857500"/>
              <a:gd name="connsiteX36" fmla="*/ 1981200 w 2216150"/>
              <a:gd name="connsiteY36" fmla="*/ 2419350 h 2857500"/>
              <a:gd name="connsiteX37" fmla="*/ 1993900 w 2216150"/>
              <a:gd name="connsiteY37" fmla="*/ 2400300 h 2857500"/>
              <a:gd name="connsiteX38" fmla="*/ 2012950 w 2216150"/>
              <a:gd name="connsiteY38" fmla="*/ 2381250 h 2857500"/>
              <a:gd name="connsiteX39" fmla="*/ 2032000 w 2216150"/>
              <a:gd name="connsiteY39" fmla="*/ 2330450 h 2857500"/>
              <a:gd name="connsiteX40" fmla="*/ 2044700 w 2216150"/>
              <a:gd name="connsiteY40" fmla="*/ 2311400 h 2857500"/>
              <a:gd name="connsiteX41" fmla="*/ 2063750 w 2216150"/>
              <a:gd name="connsiteY41" fmla="*/ 2241550 h 2857500"/>
              <a:gd name="connsiteX42" fmla="*/ 2070100 w 2216150"/>
              <a:gd name="connsiteY42" fmla="*/ 2222500 h 2857500"/>
              <a:gd name="connsiteX43" fmla="*/ 2076450 w 2216150"/>
              <a:gd name="connsiteY43" fmla="*/ 2114550 h 2857500"/>
              <a:gd name="connsiteX44" fmla="*/ 2082800 w 2216150"/>
              <a:gd name="connsiteY44" fmla="*/ 2095500 h 2857500"/>
              <a:gd name="connsiteX45" fmla="*/ 2095500 w 2216150"/>
              <a:gd name="connsiteY45" fmla="*/ 1987550 h 2857500"/>
              <a:gd name="connsiteX46" fmla="*/ 2101850 w 2216150"/>
              <a:gd name="connsiteY46" fmla="*/ 1885950 h 2857500"/>
              <a:gd name="connsiteX47" fmla="*/ 2108200 w 2216150"/>
              <a:gd name="connsiteY47" fmla="*/ 1847850 h 2857500"/>
              <a:gd name="connsiteX48" fmla="*/ 2114550 w 2216150"/>
              <a:gd name="connsiteY48" fmla="*/ 1758950 h 2857500"/>
              <a:gd name="connsiteX49" fmla="*/ 2120900 w 2216150"/>
              <a:gd name="connsiteY49" fmla="*/ 1695450 h 2857500"/>
              <a:gd name="connsiteX50" fmla="*/ 2146300 w 2216150"/>
              <a:gd name="connsiteY50" fmla="*/ 1466850 h 2857500"/>
              <a:gd name="connsiteX51" fmla="*/ 2152650 w 2216150"/>
              <a:gd name="connsiteY51" fmla="*/ 1416050 h 2857500"/>
              <a:gd name="connsiteX52" fmla="*/ 2165350 w 2216150"/>
              <a:gd name="connsiteY52" fmla="*/ 1320800 h 2857500"/>
              <a:gd name="connsiteX53" fmla="*/ 2171700 w 2216150"/>
              <a:gd name="connsiteY53" fmla="*/ 1301750 h 2857500"/>
              <a:gd name="connsiteX54" fmla="*/ 2190750 w 2216150"/>
              <a:gd name="connsiteY54" fmla="*/ 1212850 h 2857500"/>
              <a:gd name="connsiteX55" fmla="*/ 2203450 w 2216150"/>
              <a:gd name="connsiteY55" fmla="*/ 1181100 h 2857500"/>
              <a:gd name="connsiteX56" fmla="*/ 2216150 w 2216150"/>
              <a:gd name="connsiteY56" fmla="*/ 1098550 h 2857500"/>
              <a:gd name="connsiteX57" fmla="*/ 2209800 w 2216150"/>
              <a:gd name="connsiteY57" fmla="*/ 812800 h 2857500"/>
              <a:gd name="connsiteX58" fmla="*/ 2190750 w 2216150"/>
              <a:gd name="connsiteY58" fmla="*/ 723900 h 2857500"/>
              <a:gd name="connsiteX59" fmla="*/ 2178050 w 2216150"/>
              <a:gd name="connsiteY59" fmla="*/ 673100 h 2857500"/>
              <a:gd name="connsiteX60" fmla="*/ 2171700 w 2216150"/>
              <a:gd name="connsiteY60" fmla="*/ 654050 h 2857500"/>
              <a:gd name="connsiteX61" fmla="*/ 2159000 w 2216150"/>
              <a:gd name="connsiteY61" fmla="*/ 590550 h 2857500"/>
              <a:gd name="connsiteX62" fmla="*/ 2133600 w 2216150"/>
              <a:gd name="connsiteY62" fmla="*/ 546100 h 2857500"/>
              <a:gd name="connsiteX63" fmla="*/ 2108200 w 2216150"/>
              <a:gd name="connsiteY63" fmla="*/ 488950 h 2857500"/>
              <a:gd name="connsiteX64" fmla="*/ 2089150 w 2216150"/>
              <a:gd name="connsiteY64" fmla="*/ 469900 h 2857500"/>
              <a:gd name="connsiteX65" fmla="*/ 2070100 w 2216150"/>
              <a:gd name="connsiteY65" fmla="*/ 425450 h 2857500"/>
              <a:gd name="connsiteX66" fmla="*/ 2057400 w 2216150"/>
              <a:gd name="connsiteY66" fmla="*/ 381000 h 2857500"/>
              <a:gd name="connsiteX67" fmla="*/ 2032000 w 2216150"/>
              <a:gd name="connsiteY67" fmla="*/ 336550 h 2857500"/>
              <a:gd name="connsiteX68" fmla="*/ 2025650 w 2216150"/>
              <a:gd name="connsiteY68" fmla="*/ 311150 h 2857500"/>
              <a:gd name="connsiteX69" fmla="*/ 2000250 w 2216150"/>
              <a:gd name="connsiteY69" fmla="*/ 266700 h 2857500"/>
              <a:gd name="connsiteX70" fmla="*/ 1993900 w 2216150"/>
              <a:gd name="connsiteY70" fmla="*/ 247650 h 2857500"/>
              <a:gd name="connsiteX71" fmla="*/ 1981200 w 2216150"/>
              <a:gd name="connsiteY71" fmla="*/ 228600 h 2857500"/>
              <a:gd name="connsiteX72" fmla="*/ 1968500 w 2216150"/>
              <a:gd name="connsiteY72" fmla="*/ 203200 h 2857500"/>
              <a:gd name="connsiteX73" fmla="*/ 1930400 w 2216150"/>
              <a:gd name="connsiteY73" fmla="*/ 171450 h 2857500"/>
              <a:gd name="connsiteX74" fmla="*/ 1879600 w 2216150"/>
              <a:gd name="connsiteY74" fmla="*/ 107950 h 2857500"/>
              <a:gd name="connsiteX75" fmla="*/ 1835150 w 2216150"/>
              <a:gd name="connsiteY75" fmla="*/ 69850 h 2857500"/>
              <a:gd name="connsiteX76" fmla="*/ 1797050 w 2216150"/>
              <a:gd name="connsiteY76" fmla="*/ 57150 h 2857500"/>
              <a:gd name="connsiteX77" fmla="*/ 1727200 w 2216150"/>
              <a:gd name="connsiteY77" fmla="*/ 31750 h 2857500"/>
              <a:gd name="connsiteX78" fmla="*/ 1682750 w 2216150"/>
              <a:gd name="connsiteY78" fmla="*/ 25400 h 2857500"/>
              <a:gd name="connsiteX79" fmla="*/ 1612900 w 2216150"/>
              <a:gd name="connsiteY79" fmla="*/ 12700 h 2857500"/>
              <a:gd name="connsiteX80" fmla="*/ 1587500 w 2216150"/>
              <a:gd name="connsiteY80" fmla="*/ 6350 h 2857500"/>
              <a:gd name="connsiteX81" fmla="*/ 1543050 w 2216150"/>
              <a:gd name="connsiteY81" fmla="*/ 0 h 2857500"/>
              <a:gd name="connsiteX82" fmla="*/ 1352550 w 2216150"/>
              <a:gd name="connsiteY82" fmla="*/ 6350 h 2857500"/>
              <a:gd name="connsiteX83" fmla="*/ 1333500 w 2216150"/>
              <a:gd name="connsiteY83" fmla="*/ 19050 h 2857500"/>
              <a:gd name="connsiteX84" fmla="*/ 1308100 w 2216150"/>
              <a:gd name="connsiteY84" fmla="*/ 31750 h 2857500"/>
              <a:gd name="connsiteX85" fmla="*/ 1301750 w 2216150"/>
              <a:gd name="connsiteY85" fmla="*/ 57150 h 2857500"/>
              <a:gd name="connsiteX86" fmla="*/ 1282700 w 2216150"/>
              <a:gd name="connsiteY86" fmla="*/ 107950 h 2857500"/>
              <a:gd name="connsiteX87" fmla="*/ 1282700 w 2216150"/>
              <a:gd name="connsiteY87" fmla="*/ 19050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216150" h="2857500">
                <a:moveTo>
                  <a:pt x="0" y="2857500"/>
                </a:moveTo>
                <a:cubicBezTo>
                  <a:pt x="4233" y="2846917"/>
                  <a:pt x="6075" y="2835025"/>
                  <a:pt x="12700" y="2825750"/>
                </a:cubicBezTo>
                <a:cubicBezTo>
                  <a:pt x="23685" y="2810371"/>
                  <a:pt x="41872" y="2812429"/>
                  <a:pt x="57150" y="2806700"/>
                </a:cubicBezTo>
                <a:cubicBezTo>
                  <a:pt x="66013" y="2803376"/>
                  <a:pt x="73849" y="2797729"/>
                  <a:pt x="82550" y="2794000"/>
                </a:cubicBezTo>
                <a:cubicBezTo>
                  <a:pt x="100022" y="2786512"/>
                  <a:pt x="107959" y="2787159"/>
                  <a:pt x="127000" y="2781300"/>
                </a:cubicBezTo>
                <a:cubicBezTo>
                  <a:pt x="146192" y="2775395"/>
                  <a:pt x="164104" y="2763429"/>
                  <a:pt x="184150" y="2762250"/>
                </a:cubicBezTo>
                <a:lnTo>
                  <a:pt x="292100" y="2755900"/>
                </a:lnTo>
                <a:lnTo>
                  <a:pt x="457200" y="2749550"/>
                </a:lnTo>
                <a:cubicBezTo>
                  <a:pt x="533400" y="2751667"/>
                  <a:pt x="609671" y="2751996"/>
                  <a:pt x="685800" y="2755900"/>
                </a:cubicBezTo>
                <a:cubicBezTo>
                  <a:pt x="692485" y="2756243"/>
                  <a:pt x="698414" y="2760411"/>
                  <a:pt x="704850" y="2762250"/>
                </a:cubicBezTo>
                <a:cubicBezTo>
                  <a:pt x="713241" y="2764648"/>
                  <a:pt x="721859" y="2766202"/>
                  <a:pt x="730250" y="2768600"/>
                </a:cubicBezTo>
                <a:cubicBezTo>
                  <a:pt x="736686" y="2770439"/>
                  <a:pt x="742714" y="2773753"/>
                  <a:pt x="749300" y="2774950"/>
                </a:cubicBezTo>
                <a:cubicBezTo>
                  <a:pt x="766090" y="2778003"/>
                  <a:pt x="783167" y="2779183"/>
                  <a:pt x="800100" y="2781300"/>
                </a:cubicBezTo>
                <a:cubicBezTo>
                  <a:pt x="806450" y="2783417"/>
                  <a:pt x="812714" y="2785811"/>
                  <a:pt x="819150" y="2787650"/>
                </a:cubicBezTo>
                <a:cubicBezTo>
                  <a:pt x="835262" y="2792253"/>
                  <a:pt x="848375" y="2793825"/>
                  <a:pt x="863600" y="2800350"/>
                </a:cubicBezTo>
                <a:cubicBezTo>
                  <a:pt x="872301" y="2804079"/>
                  <a:pt x="880020" y="2810057"/>
                  <a:pt x="889000" y="2813050"/>
                </a:cubicBezTo>
                <a:cubicBezTo>
                  <a:pt x="915903" y="2822018"/>
                  <a:pt x="978136" y="2833417"/>
                  <a:pt x="1003300" y="2838450"/>
                </a:cubicBezTo>
                <a:cubicBezTo>
                  <a:pt x="1013883" y="2840567"/>
                  <a:pt x="1024278" y="2844127"/>
                  <a:pt x="1035050" y="2844800"/>
                </a:cubicBezTo>
                <a:lnTo>
                  <a:pt x="1136650" y="2851150"/>
                </a:lnTo>
                <a:lnTo>
                  <a:pt x="1365250" y="2844800"/>
                </a:lnTo>
                <a:cubicBezTo>
                  <a:pt x="1399158" y="2843496"/>
                  <a:pt x="1432976" y="2840443"/>
                  <a:pt x="1466850" y="2838450"/>
                </a:cubicBezTo>
                <a:lnTo>
                  <a:pt x="1581150" y="2832100"/>
                </a:lnTo>
                <a:cubicBezTo>
                  <a:pt x="1587500" y="2829983"/>
                  <a:pt x="1593764" y="2827589"/>
                  <a:pt x="1600200" y="2825750"/>
                </a:cubicBezTo>
                <a:cubicBezTo>
                  <a:pt x="1609695" y="2823037"/>
                  <a:pt x="1634500" y="2818125"/>
                  <a:pt x="1644650" y="2813050"/>
                </a:cubicBezTo>
                <a:cubicBezTo>
                  <a:pt x="1652691" y="2809030"/>
                  <a:pt x="1685073" y="2784752"/>
                  <a:pt x="1689100" y="2781300"/>
                </a:cubicBezTo>
                <a:cubicBezTo>
                  <a:pt x="1695918" y="2775456"/>
                  <a:pt x="1700678" y="2767231"/>
                  <a:pt x="1708150" y="2762250"/>
                </a:cubicBezTo>
                <a:cubicBezTo>
                  <a:pt x="1713719" y="2758537"/>
                  <a:pt x="1720850" y="2758017"/>
                  <a:pt x="1727200" y="2755900"/>
                </a:cubicBezTo>
                <a:cubicBezTo>
                  <a:pt x="1735667" y="2743200"/>
                  <a:pt x="1739900" y="2726267"/>
                  <a:pt x="1752600" y="2717800"/>
                </a:cubicBezTo>
                <a:cubicBezTo>
                  <a:pt x="1779122" y="2700119"/>
                  <a:pt x="1766254" y="2710496"/>
                  <a:pt x="1790700" y="2686050"/>
                </a:cubicBezTo>
                <a:cubicBezTo>
                  <a:pt x="1801877" y="2652520"/>
                  <a:pt x="1793337" y="2672569"/>
                  <a:pt x="1822450" y="2628900"/>
                </a:cubicBezTo>
                <a:cubicBezTo>
                  <a:pt x="1826683" y="2622550"/>
                  <a:pt x="1829754" y="2615246"/>
                  <a:pt x="1835150" y="2609850"/>
                </a:cubicBezTo>
                <a:lnTo>
                  <a:pt x="1873250" y="2571750"/>
                </a:lnTo>
                <a:lnTo>
                  <a:pt x="1892300" y="2552700"/>
                </a:lnTo>
                <a:cubicBezTo>
                  <a:pt x="1903477" y="2519170"/>
                  <a:pt x="1894937" y="2539219"/>
                  <a:pt x="1924050" y="2495550"/>
                </a:cubicBezTo>
                <a:cubicBezTo>
                  <a:pt x="1928283" y="2489200"/>
                  <a:pt x="1931354" y="2481896"/>
                  <a:pt x="1936750" y="2476500"/>
                </a:cubicBezTo>
                <a:cubicBezTo>
                  <a:pt x="1943100" y="2470150"/>
                  <a:pt x="1950287" y="2464539"/>
                  <a:pt x="1955800" y="2457450"/>
                </a:cubicBezTo>
                <a:cubicBezTo>
                  <a:pt x="1965171" y="2445402"/>
                  <a:pt x="1972733" y="2432050"/>
                  <a:pt x="1981200" y="2419350"/>
                </a:cubicBezTo>
                <a:cubicBezTo>
                  <a:pt x="1985433" y="2413000"/>
                  <a:pt x="1988504" y="2405696"/>
                  <a:pt x="1993900" y="2400300"/>
                </a:cubicBezTo>
                <a:lnTo>
                  <a:pt x="2012950" y="2381250"/>
                </a:lnTo>
                <a:cubicBezTo>
                  <a:pt x="2019895" y="2353470"/>
                  <a:pt x="2017242" y="2356277"/>
                  <a:pt x="2032000" y="2330450"/>
                </a:cubicBezTo>
                <a:cubicBezTo>
                  <a:pt x="2035786" y="2323824"/>
                  <a:pt x="2041600" y="2318374"/>
                  <a:pt x="2044700" y="2311400"/>
                </a:cubicBezTo>
                <a:cubicBezTo>
                  <a:pt x="2060269" y="2276370"/>
                  <a:pt x="2055213" y="2275697"/>
                  <a:pt x="2063750" y="2241550"/>
                </a:cubicBezTo>
                <a:cubicBezTo>
                  <a:pt x="2065373" y="2235056"/>
                  <a:pt x="2067983" y="2228850"/>
                  <a:pt x="2070100" y="2222500"/>
                </a:cubicBezTo>
                <a:cubicBezTo>
                  <a:pt x="2072217" y="2186517"/>
                  <a:pt x="2072863" y="2150417"/>
                  <a:pt x="2076450" y="2114550"/>
                </a:cubicBezTo>
                <a:cubicBezTo>
                  <a:pt x="2077116" y="2107890"/>
                  <a:pt x="2082018" y="2102148"/>
                  <a:pt x="2082800" y="2095500"/>
                </a:cubicBezTo>
                <a:cubicBezTo>
                  <a:pt x="2096454" y="1979443"/>
                  <a:pt x="2078217" y="2039399"/>
                  <a:pt x="2095500" y="1987550"/>
                </a:cubicBezTo>
                <a:cubicBezTo>
                  <a:pt x="2097617" y="1953683"/>
                  <a:pt x="2098778" y="1919743"/>
                  <a:pt x="2101850" y="1885950"/>
                </a:cubicBezTo>
                <a:cubicBezTo>
                  <a:pt x="2103016" y="1873128"/>
                  <a:pt x="2106919" y="1860661"/>
                  <a:pt x="2108200" y="1847850"/>
                </a:cubicBezTo>
                <a:cubicBezTo>
                  <a:pt x="2111156" y="1818289"/>
                  <a:pt x="2112083" y="1788556"/>
                  <a:pt x="2114550" y="1758950"/>
                </a:cubicBezTo>
                <a:cubicBezTo>
                  <a:pt x="2116317" y="1737751"/>
                  <a:pt x="2119419" y="1716671"/>
                  <a:pt x="2120900" y="1695450"/>
                </a:cubicBezTo>
                <a:cubicBezTo>
                  <a:pt x="2136284" y="1474949"/>
                  <a:pt x="2094541" y="1544489"/>
                  <a:pt x="2146300" y="1466850"/>
                </a:cubicBezTo>
                <a:cubicBezTo>
                  <a:pt x="2148417" y="1449917"/>
                  <a:pt x="2150656" y="1432998"/>
                  <a:pt x="2152650" y="1416050"/>
                </a:cubicBezTo>
                <a:cubicBezTo>
                  <a:pt x="2156089" y="1386817"/>
                  <a:pt x="2158759" y="1350458"/>
                  <a:pt x="2165350" y="1320800"/>
                </a:cubicBezTo>
                <a:cubicBezTo>
                  <a:pt x="2166802" y="1314266"/>
                  <a:pt x="2170248" y="1308284"/>
                  <a:pt x="2171700" y="1301750"/>
                </a:cubicBezTo>
                <a:cubicBezTo>
                  <a:pt x="2179080" y="1268538"/>
                  <a:pt x="2177420" y="1246174"/>
                  <a:pt x="2190750" y="1212850"/>
                </a:cubicBezTo>
                <a:cubicBezTo>
                  <a:pt x="2194983" y="1202267"/>
                  <a:pt x="2200175" y="1192018"/>
                  <a:pt x="2203450" y="1181100"/>
                </a:cubicBezTo>
                <a:cubicBezTo>
                  <a:pt x="2209684" y="1160321"/>
                  <a:pt x="2213937" y="1116254"/>
                  <a:pt x="2216150" y="1098550"/>
                </a:cubicBezTo>
                <a:cubicBezTo>
                  <a:pt x="2214033" y="1003300"/>
                  <a:pt x="2213326" y="908008"/>
                  <a:pt x="2209800" y="812800"/>
                </a:cubicBezTo>
                <a:cubicBezTo>
                  <a:pt x="2206905" y="734648"/>
                  <a:pt x="2207765" y="779199"/>
                  <a:pt x="2190750" y="723900"/>
                </a:cubicBezTo>
                <a:cubicBezTo>
                  <a:pt x="2185617" y="707217"/>
                  <a:pt x="2183570" y="689659"/>
                  <a:pt x="2178050" y="673100"/>
                </a:cubicBezTo>
                <a:cubicBezTo>
                  <a:pt x="2175933" y="666750"/>
                  <a:pt x="2173152" y="660584"/>
                  <a:pt x="2171700" y="654050"/>
                </a:cubicBezTo>
                <a:cubicBezTo>
                  <a:pt x="2167709" y="636093"/>
                  <a:pt x="2165901" y="608952"/>
                  <a:pt x="2159000" y="590550"/>
                </a:cubicBezTo>
                <a:cubicBezTo>
                  <a:pt x="2142301" y="546020"/>
                  <a:pt x="2152023" y="582946"/>
                  <a:pt x="2133600" y="546100"/>
                </a:cubicBezTo>
                <a:cubicBezTo>
                  <a:pt x="2125303" y="529505"/>
                  <a:pt x="2119422" y="504661"/>
                  <a:pt x="2108200" y="488950"/>
                </a:cubicBezTo>
                <a:cubicBezTo>
                  <a:pt x="2102980" y="481642"/>
                  <a:pt x="2095500" y="476250"/>
                  <a:pt x="2089150" y="469900"/>
                </a:cubicBezTo>
                <a:cubicBezTo>
                  <a:pt x="2074258" y="425224"/>
                  <a:pt x="2093640" y="480377"/>
                  <a:pt x="2070100" y="425450"/>
                </a:cubicBezTo>
                <a:cubicBezTo>
                  <a:pt x="2054748" y="389630"/>
                  <a:pt x="2073512" y="423964"/>
                  <a:pt x="2057400" y="381000"/>
                </a:cubicBezTo>
                <a:cubicBezTo>
                  <a:pt x="2050494" y="362585"/>
                  <a:pt x="2042528" y="352341"/>
                  <a:pt x="2032000" y="336550"/>
                </a:cubicBezTo>
                <a:cubicBezTo>
                  <a:pt x="2029883" y="328083"/>
                  <a:pt x="2028714" y="319322"/>
                  <a:pt x="2025650" y="311150"/>
                </a:cubicBezTo>
                <a:cubicBezTo>
                  <a:pt x="2008951" y="266620"/>
                  <a:pt x="2018673" y="303546"/>
                  <a:pt x="2000250" y="266700"/>
                </a:cubicBezTo>
                <a:cubicBezTo>
                  <a:pt x="1997257" y="260713"/>
                  <a:pt x="1996893" y="253637"/>
                  <a:pt x="1993900" y="247650"/>
                </a:cubicBezTo>
                <a:cubicBezTo>
                  <a:pt x="1990487" y="240824"/>
                  <a:pt x="1984986" y="235226"/>
                  <a:pt x="1981200" y="228600"/>
                </a:cubicBezTo>
                <a:cubicBezTo>
                  <a:pt x="1976504" y="220381"/>
                  <a:pt x="1974002" y="210903"/>
                  <a:pt x="1968500" y="203200"/>
                </a:cubicBezTo>
                <a:cubicBezTo>
                  <a:pt x="1957388" y="187643"/>
                  <a:pt x="1945590" y="181577"/>
                  <a:pt x="1930400" y="171450"/>
                </a:cubicBezTo>
                <a:cubicBezTo>
                  <a:pt x="1917424" y="132521"/>
                  <a:pt x="1928783" y="157133"/>
                  <a:pt x="1879600" y="107950"/>
                </a:cubicBezTo>
                <a:cubicBezTo>
                  <a:pt x="1866891" y="95241"/>
                  <a:pt x="1851442" y="77996"/>
                  <a:pt x="1835150" y="69850"/>
                </a:cubicBezTo>
                <a:cubicBezTo>
                  <a:pt x="1823176" y="63863"/>
                  <a:pt x="1809631" y="61725"/>
                  <a:pt x="1797050" y="57150"/>
                </a:cubicBezTo>
                <a:cubicBezTo>
                  <a:pt x="1772929" y="48379"/>
                  <a:pt x="1752556" y="37601"/>
                  <a:pt x="1727200" y="31750"/>
                </a:cubicBezTo>
                <a:cubicBezTo>
                  <a:pt x="1712616" y="28385"/>
                  <a:pt x="1697567" y="27517"/>
                  <a:pt x="1682750" y="25400"/>
                </a:cubicBezTo>
                <a:cubicBezTo>
                  <a:pt x="1641878" y="11776"/>
                  <a:pt x="1684702" y="24667"/>
                  <a:pt x="1612900" y="12700"/>
                </a:cubicBezTo>
                <a:cubicBezTo>
                  <a:pt x="1604292" y="11265"/>
                  <a:pt x="1596086" y="7911"/>
                  <a:pt x="1587500" y="6350"/>
                </a:cubicBezTo>
                <a:cubicBezTo>
                  <a:pt x="1572774" y="3673"/>
                  <a:pt x="1557867" y="2117"/>
                  <a:pt x="1543050" y="0"/>
                </a:cubicBezTo>
                <a:cubicBezTo>
                  <a:pt x="1479550" y="2117"/>
                  <a:pt x="1415824" y="598"/>
                  <a:pt x="1352550" y="6350"/>
                </a:cubicBezTo>
                <a:cubicBezTo>
                  <a:pt x="1344950" y="7041"/>
                  <a:pt x="1340126" y="15264"/>
                  <a:pt x="1333500" y="19050"/>
                </a:cubicBezTo>
                <a:cubicBezTo>
                  <a:pt x="1325281" y="23746"/>
                  <a:pt x="1316567" y="27517"/>
                  <a:pt x="1308100" y="31750"/>
                </a:cubicBezTo>
                <a:cubicBezTo>
                  <a:pt x="1305983" y="40217"/>
                  <a:pt x="1304814" y="48978"/>
                  <a:pt x="1301750" y="57150"/>
                </a:cubicBezTo>
                <a:cubicBezTo>
                  <a:pt x="1292880" y="80803"/>
                  <a:pt x="1284216" y="82174"/>
                  <a:pt x="1282700" y="107950"/>
                </a:cubicBezTo>
                <a:cubicBezTo>
                  <a:pt x="1281084" y="135419"/>
                  <a:pt x="1282700" y="162983"/>
                  <a:pt x="1282700" y="19050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717EFAD-77EA-47FE-9A66-2EBD3DDC7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12" y="2722550"/>
            <a:ext cx="3541712" cy="18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B802B-4F06-4DEC-84B5-85093767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 node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EEEA6-F41A-4C29-BC60-5D874EB28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Shrink the SW node on both devices.</a:t>
            </a:r>
          </a:p>
          <a:p>
            <a:r>
              <a:rPr lang="en-US" dirty="0"/>
              <a:t>This will help radiate less noise to sensitive traces.</a:t>
            </a:r>
          </a:p>
          <a:p>
            <a:r>
              <a:rPr lang="en-US" dirty="0"/>
              <a:t>Move the inductor closer to the IC if design rules allow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ACF39-7D4E-4DC2-8E08-B82A0B3201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7CAF6B-50A4-419D-8F5A-1E1C386FB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9" y="1930552"/>
            <a:ext cx="6883401" cy="26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5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C48C-3BEF-4AE8-B2D2-B66122271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 strapping pins (MSEL1,MSEL2, ADRSEL, VSEL,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51448F-F9A0-472B-A942-9B3188AEF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9300" y="1498600"/>
            <a:ext cx="4466567" cy="27727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31AE1-0BF6-4161-AE93-54096D170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390289-3FE1-4B5A-936E-15684EBFB903}"/>
              </a:ext>
            </a:extLst>
          </p:cNvPr>
          <p:cNvSpPr txBox="1"/>
          <p:nvPr/>
        </p:nvSpPr>
        <p:spPr>
          <a:xfrm>
            <a:off x="184150" y="927100"/>
            <a:ext cx="3638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high side resistor divider resistors: reduce trace parasitic by removing the transition from SIG7 to SIG3.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Just have one transition from BOT to SIG3 to TOP</a:t>
            </a:r>
          </a:p>
        </p:txBody>
      </p:sp>
    </p:spTree>
    <p:extLst>
      <p:ext uri="{BB962C8B-B14F-4D97-AF65-F5344CB8AC3E}">
        <p14:creationId xmlns:p14="http://schemas.microsoft.com/office/powerpoint/2010/main" val="90410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EAE9B-F359-4314-AB21-68D132026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58D2-4C1A-4716-8083-2B223B9A9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to avoid having SYNC line near sensitive analog traces/pins like VSHARE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D497E-1A22-4019-9D4F-D6D2C5FA2F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7B2451-C3C4-4453-B7F1-48BB2F035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243012"/>
            <a:ext cx="66675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7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7E97-EE5D-4306-AF7F-D3B68694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Input/Output</a:t>
            </a:r>
            <a:r>
              <a:rPr lang="en-US" dirty="0"/>
              <a:t> Caps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CD995C-1CB8-48AA-85BC-B8CE0A990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134" y="810196"/>
            <a:ext cx="4652606" cy="37099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26CE3-E90B-4168-9807-6A4ABDD126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D10D3C-8A15-49EC-B2DE-621230A72230}"/>
              </a:ext>
            </a:extLst>
          </p:cNvPr>
          <p:cNvSpPr txBox="1"/>
          <p:nvPr/>
        </p:nvSpPr>
        <p:spPr>
          <a:xfrm>
            <a:off x="171450" y="787400"/>
            <a:ext cx="332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there are </a:t>
            </a:r>
            <a:r>
              <a:rPr lang="en-US" dirty="0" err="1"/>
              <a:t>vias</a:t>
            </a:r>
            <a:r>
              <a:rPr lang="en-US" dirty="0"/>
              <a:t> at input cap pads to stitch top and bottom layers together.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ones nearest the IC especially are important for proper decoupling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 caps should also have </a:t>
            </a:r>
            <a:r>
              <a:rPr lang="en-US" dirty="0" err="1"/>
              <a:t>vias</a:t>
            </a:r>
            <a:r>
              <a:rPr lang="en-US" dirty="0"/>
              <a:t> at every capacitor pad, similar to what is drawn to the right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457D02-35F6-4932-83E3-C1400F752232}"/>
              </a:ext>
            </a:extLst>
          </p:cNvPr>
          <p:cNvCxnSpPr/>
          <p:nvPr/>
        </p:nvCxnSpPr>
        <p:spPr>
          <a:xfrm>
            <a:off x="3219450" y="2203450"/>
            <a:ext cx="2628900" cy="133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979359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21DEEB12-3F7F-4BE3-B768-E7C36D2DAFC2}" vid="{F211C862-33B5-4D62-9C83-03F82420E1F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 Selective Disclosure</Template>
  <TotalTime>77</TotalTime>
  <Words>175</Words>
  <Application>Microsoft Office PowerPoint</Application>
  <PresentationFormat>On-screen Show (16:9)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FinalPowerpoint</vt:lpstr>
      <vt:lpstr>TPS546D24A Layout Review</vt:lpstr>
      <vt:lpstr>VOSNS/GOSNS</vt:lpstr>
      <vt:lpstr>SW node</vt:lpstr>
      <vt:lpstr>Pin strapping pins (MSEL1,MSEL2, ADRSEL, VSEL, </vt:lpstr>
      <vt:lpstr>SYNC</vt:lpstr>
      <vt:lpstr>Input/Output Caps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Conrad, Joseph</dc:creator>
  <cp:keywords>Selective Disclosure</cp:keywords>
  <cp:lastModifiedBy>Conrad, Joseph</cp:lastModifiedBy>
  <cp:revision>10</cp:revision>
  <dcterms:created xsi:type="dcterms:W3CDTF">2023-12-27T20:30:42Z</dcterms:created>
  <dcterms:modified xsi:type="dcterms:W3CDTF">2023-12-27T21:48:25Z</dcterms:modified>
</cp:coreProperties>
</file>