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66" r:id="rId2"/>
    <p:sldId id="684" r:id="rId3"/>
    <p:sldId id="688" r:id="rId4"/>
    <p:sldId id="683" r:id="rId5"/>
    <p:sldId id="685" r:id="rId6"/>
    <p:sldId id="686" r:id="rId7"/>
    <p:sldId id="687" r:id="rId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AAAAA"/>
    <a:srgbClr val="DE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988" autoAdjust="0"/>
  </p:normalViewPr>
  <p:slideViewPr>
    <p:cSldViewPr snapToGrid="0">
      <p:cViewPr varScale="1">
        <p:scale>
          <a:sx n="111" d="100"/>
          <a:sy n="111" d="100"/>
        </p:scale>
        <p:origin x="-1602" y="-84"/>
      </p:cViewPr>
      <p:guideLst>
        <p:guide orient="horz" pos="2160"/>
        <p:guide pos="287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1" d="100"/>
          <a:sy n="51" d="100"/>
        </p:scale>
        <p:origin x="-2850" y="-96"/>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3037466" cy="464180"/>
          </a:xfrm>
          <a:prstGeom prst="rect">
            <a:avLst/>
          </a:prstGeom>
          <a:noFill/>
          <a:ln w="9525">
            <a:noFill/>
            <a:miter lim="800000"/>
            <a:headEnd/>
            <a:tailEnd/>
          </a:ln>
          <a:effectLst/>
        </p:spPr>
        <p:txBody>
          <a:bodyPr vert="horz" wrap="square" lIns="92290" tIns="46145" rIns="92290" bIns="46145" numCol="1" anchor="t" anchorCtr="0" compatLnSpc="1">
            <a:prstTxWarp prst="textNoShape">
              <a:avLst/>
            </a:prstTxWarp>
          </a:bodyPr>
          <a:lstStyle>
            <a:lvl1pPr>
              <a:defRPr sz="1200"/>
            </a:lvl1pPr>
          </a:lstStyle>
          <a:p>
            <a:endParaRPr lang="en-US"/>
          </a:p>
        </p:txBody>
      </p:sp>
      <p:sp>
        <p:nvSpPr>
          <p:cNvPr id="122883" name="Rectangle 3"/>
          <p:cNvSpPr>
            <a:spLocks noGrp="1" noChangeArrowheads="1"/>
          </p:cNvSpPr>
          <p:nvPr>
            <p:ph type="dt" sz="quarter" idx="1"/>
          </p:nvPr>
        </p:nvSpPr>
        <p:spPr bwMode="auto">
          <a:xfrm>
            <a:off x="3971330" y="0"/>
            <a:ext cx="3037465" cy="464180"/>
          </a:xfrm>
          <a:prstGeom prst="rect">
            <a:avLst/>
          </a:prstGeom>
          <a:noFill/>
          <a:ln w="9525">
            <a:noFill/>
            <a:miter lim="800000"/>
            <a:headEnd/>
            <a:tailEnd/>
          </a:ln>
          <a:effectLst/>
        </p:spPr>
        <p:txBody>
          <a:bodyPr vert="horz" wrap="square" lIns="92290" tIns="46145" rIns="92290" bIns="46145" numCol="1" anchor="t" anchorCtr="0" compatLnSpc="1">
            <a:prstTxWarp prst="textNoShape">
              <a:avLst/>
            </a:prstTxWarp>
          </a:bodyPr>
          <a:lstStyle>
            <a:lvl1pPr algn="r">
              <a:defRPr sz="1200"/>
            </a:lvl1pPr>
          </a:lstStyle>
          <a:p>
            <a:endParaRPr lang="en-US"/>
          </a:p>
        </p:txBody>
      </p:sp>
      <p:sp>
        <p:nvSpPr>
          <p:cNvPr id="122884" name="Rectangle 4"/>
          <p:cNvSpPr>
            <a:spLocks noGrp="1" noChangeArrowheads="1"/>
          </p:cNvSpPr>
          <p:nvPr>
            <p:ph type="ftr" sz="quarter" idx="2"/>
          </p:nvPr>
        </p:nvSpPr>
        <p:spPr bwMode="auto">
          <a:xfrm>
            <a:off x="0" y="8830621"/>
            <a:ext cx="3037466" cy="464180"/>
          </a:xfrm>
          <a:prstGeom prst="rect">
            <a:avLst/>
          </a:prstGeom>
          <a:noFill/>
          <a:ln w="9525">
            <a:noFill/>
            <a:miter lim="800000"/>
            <a:headEnd/>
            <a:tailEnd/>
          </a:ln>
          <a:effectLst/>
        </p:spPr>
        <p:txBody>
          <a:bodyPr vert="horz" wrap="square" lIns="92290" tIns="46145" rIns="92290" bIns="46145" numCol="1" anchor="b" anchorCtr="0" compatLnSpc="1">
            <a:prstTxWarp prst="textNoShape">
              <a:avLst/>
            </a:prstTxWarp>
          </a:bodyPr>
          <a:lstStyle>
            <a:lvl1pPr>
              <a:defRPr sz="1200"/>
            </a:lvl1pPr>
          </a:lstStyle>
          <a:p>
            <a:endParaRPr lang="en-US"/>
          </a:p>
        </p:txBody>
      </p:sp>
      <p:sp>
        <p:nvSpPr>
          <p:cNvPr id="122885" name="Rectangle 5"/>
          <p:cNvSpPr>
            <a:spLocks noGrp="1" noChangeArrowheads="1"/>
          </p:cNvSpPr>
          <p:nvPr>
            <p:ph type="sldNum" sz="quarter" idx="3"/>
          </p:nvPr>
        </p:nvSpPr>
        <p:spPr bwMode="auto">
          <a:xfrm>
            <a:off x="3971330" y="8830621"/>
            <a:ext cx="3037465" cy="464180"/>
          </a:xfrm>
          <a:prstGeom prst="rect">
            <a:avLst/>
          </a:prstGeom>
          <a:noFill/>
          <a:ln w="9525">
            <a:noFill/>
            <a:miter lim="800000"/>
            <a:headEnd/>
            <a:tailEnd/>
          </a:ln>
          <a:effectLst/>
        </p:spPr>
        <p:txBody>
          <a:bodyPr vert="horz" wrap="square" lIns="92290" tIns="46145" rIns="92290" bIns="46145" numCol="1" anchor="b" anchorCtr="0" compatLnSpc="1">
            <a:prstTxWarp prst="textNoShape">
              <a:avLst/>
            </a:prstTxWarp>
          </a:bodyPr>
          <a:lstStyle>
            <a:lvl1pPr algn="r">
              <a:defRPr sz="1200"/>
            </a:lvl1pPr>
          </a:lstStyle>
          <a:p>
            <a:fld id="{103C7419-61D9-46C1-97E9-76E9D8F8C3E9}" type="slidenum">
              <a:rPr lang="en-US"/>
              <a:pPr/>
              <a:t>‹#›</a:t>
            </a:fld>
            <a:endParaRPr lang="en-US"/>
          </a:p>
        </p:txBody>
      </p:sp>
    </p:spTree>
    <p:extLst>
      <p:ext uri="{BB962C8B-B14F-4D97-AF65-F5344CB8AC3E}">
        <p14:creationId xmlns:p14="http://schemas.microsoft.com/office/powerpoint/2010/main" val="1711926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3037466" cy="464180"/>
          </a:xfrm>
          <a:prstGeom prst="rect">
            <a:avLst/>
          </a:prstGeom>
          <a:noFill/>
          <a:ln w="9525">
            <a:noFill/>
            <a:miter lim="800000"/>
            <a:headEnd/>
            <a:tailEnd/>
          </a:ln>
          <a:effectLst/>
        </p:spPr>
        <p:txBody>
          <a:bodyPr vert="horz" wrap="square" lIns="92290" tIns="46145" rIns="92290" bIns="46145" numCol="1" anchor="t" anchorCtr="0" compatLnSpc="1">
            <a:prstTxWarp prst="textNoShape">
              <a:avLst/>
            </a:prstTxWarp>
          </a:bodyPr>
          <a:lstStyle>
            <a:lvl1pPr>
              <a:defRPr sz="1200"/>
            </a:lvl1pPr>
          </a:lstStyle>
          <a:p>
            <a:endParaRPr lang="en-US"/>
          </a:p>
        </p:txBody>
      </p:sp>
      <p:sp>
        <p:nvSpPr>
          <p:cNvPr id="121859" name="Rectangle 3"/>
          <p:cNvSpPr>
            <a:spLocks noGrp="1" noChangeArrowheads="1"/>
          </p:cNvSpPr>
          <p:nvPr>
            <p:ph type="dt" idx="1"/>
          </p:nvPr>
        </p:nvSpPr>
        <p:spPr bwMode="auto">
          <a:xfrm>
            <a:off x="3971330" y="0"/>
            <a:ext cx="3037465" cy="464180"/>
          </a:xfrm>
          <a:prstGeom prst="rect">
            <a:avLst/>
          </a:prstGeom>
          <a:noFill/>
          <a:ln w="9525">
            <a:noFill/>
            <a:miter lim="800000"/>
            <a:headEnd/>
            <a:tailEnd/>
          </a:ln>
          <a:effectLst/>
        </p:spPr>
        <p:txBody>
          <a:bodyPr vert="horz" wrap="square" lIns="92290" tIns="46145" rIns="92290" bIns="46145" numCol="1" anchor="t" anchorCtr="0" compatLnSpc="1">
            <a:prstTxWarp prst="textNoShape">
              <a:avLst/>
            </a:prstTxWarp>
          </a:bodyPr>
          <a:lstStyle>
            <a:lvl1pPr algn="r">
              <a:defRPr sz="1200"/>
            </a:lvl1pPr>
          </a:lstStyle>
          <a:p>
            <a:endParaRPr lang="en-US"/>
          </a:p>
        </p:txBody>
      </p:sp>
      <p:sp>
        <p:nvSpPr>
          <p:cNvPr id="1229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701201" y="4416111"/>
            <a:ext cx="5607998" cy="4182419"/>
          </a:xfrm>
          <a:prstGeom prst="rect">
            <a:avLst/>
          </a:prstGeom>
          <a:noFill/>
          <a:ln w="9525">
            <a:noFill/>
            <a:miter lim="800000"/>
            <a:headEnd/>
            <a:tailEnd/>
          </a:ln>
          <a:effectLst/>
        </p:spPr>
        <p:txBody>
          <a:bodyPr vert="horz" wrap="square" lIns="92290" tIns="46145" rIns="92290" bIns="4614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1862" name="Rectangle 6"/>
          <p:cNvSpPr>
            <a:spLocks noGrp="1" noChangeArrowheads="1"/>
          </p:cNvSpPr>
          <p:nvPr>
            <p:ph type="ftr" sz="quarter" idx="4"/>
          </p:nvPr>
        </p:nvSpPr>
        <p:spPr bwMode="auto">
          <a:xfrm>
            <a:off x="0" y="8830621"/>
            <a:ext cx="3037466" cy="464180"/>
          </a:xfrm>
          <a:prstGeom prst="rect">
            <a:avLst/>
          </a:prstGeom>
          <a:noFill/>
          <a:ln w="9525">
            <a:noFill/>
            <a:miter lim="800000"/>
            <a:headEnd/>
            <a:tailEnd/>
          </a:ln>
          <a:effectLst/>
        </p:spPr>
        <p:txBody>
          <a:bodyPr vert="horz" wrap="square" lIns="92290" tIns="46145" rIns="92290" bIns="46145" numCol="1" anchor="b" anchorCtr="0" compatLnSpc="1">
            <a:prstTxWarp prst="textNoShape">
              <a:avLst/>
            </a:prstTxWarp>
          </a:bodyPr>
          <a:lstStyle>
            <a:lvl1pPr>
              <a:defRPr sz="1200"/>
            </a:lvl1pPr>
          </a:lstStyle>
          <a:p>
            <a:endParaRPr lang="en-US"/>
          </a:p>
        </p:txBody>
      </p:sp>
      <p:sp>
        <p:nvSpPr>
          <p:cNvPr id="121863" name="Rectangle 7"/>
          <p:cNvSpPr>
            <a:spLocks noGrp="1" noChangeArrowheads="1"/>
          </p:cNvSpPr>
          <p:nvPr>
            <p:ph type="sldNum" sz="quarter" idx="5"/>
          </p:nvPr>
        </p:nvSpPr>
        <p:spPr bwMode="auto">
          <a:xfrm>
            <a:off x="3971330" y="8830621"/>
            <a:ext cx="3037465" cy="464180"/>
          </a:xfrm>
          <a:prstGeom prst="rect">
            <a:avLst/>
          </a:prstGeom>
          <a:noFill/>
          <a:ln w="9525">
            <a:noFill/>
            <a:miter lim="800000"/>
            <a:headEnd/>
            <a:tailEnd/>
          </a:ln>
          <a:effectLst/>
        </p:spPr>
        <p:txBody>
          <a:bodyPr vert="horz" wrap="square" lIns="92290" tIns="46145" rIns="92290" bIns="46145" numCol="1" anchor="b" anchorCtr="0" compatLnSpc="1">
            <a:prstTxWarp prst="textNoShape">
              <a:avLst/>
            </a:prstTxWarp>
          </a:bodyPr>
          <a:lstStyle>
            <a:lvl1pPr algn="r">
              <a:defRPr sz="1200"/>
            </a:lvl1pPr>
          </a:lstStyle>
          <a:p>
            <a:fld id="{F603C3B5-9CFC-4B60-AD1F-942309290D4C}" type="slidenum">
              <a:rPr lang="en-US"/>
              <a:pPr/>
              <a:t>‹#›</a:t>
            </a:fld>
            <a:endParaRPr lang="en-US"/>
          </a:p>
        </p:txBody>
      </p:sp>
    </p:spTree>
    <p:extLst>
      <p:ext uri="{BB962C8B-B14F-4D97-AF65-F5344CB8AC3E}">
        <p14:creationId xmlns:p14="http://schemas.microsoft.com/office/powerpoint/2010/main" val="3428837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4" name="Rectangle 24"/>
          <p:cNvSpPr>
            <a:spLocks noGrp="1" noChangeArrowheads="1"/>
          </p:cNvSpPr>
          <p:nvPr>
            <p:ph type="sldNum" sz="quarter" idx="10"/>
          </p:nvPr>
        </p:nvSpPr>
        <p:spPr>
          <a:xfrm>
            <a:off x="6642100" y="6038850"/>
            <a:ext cx="2133600" cy="206375"/>
          </a:xfrm>
        </p:spPr>
        <p:txBody>
          <a:bodyPr/>
          <a:lstStyle>
            <a:lvl1pPr>
              <a:defRPr/>
            </a:lvl1pPr>
          </a:lstStyle>
          <a:p>
            <a:fld id="{B1006088-BF21-4FD5-870B-675EAADE47B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4BD60626-1ACC-48B1-8201-AA7BD5684B5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3200" b="1">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B1F5D59E-3020-483D-90FC-392986F41C5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800" b="1">
                <a:solidFill>
                  <a:schemeClr val="tx2"/>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7E2DB302-961D-41B7-BD2E-EA757E550C4C}"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fld id="{89852D4D-CA63-4F5E-A04D-C043C1229BEE}"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42875"/>
            <a:ext cx="2141537" cy="5735638"/>
          </a:xfrm>
        </p:spPr>
        <p:txBody>
          <a:bodyPr vert="eaVert"/>
          <a:lstStyle>
            <a:lvl1pPr>
              <a:defRPr>
                <a:solidFill>
                  <a:schemeClr val="tx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231775" y="142875"/>
            <a:ext cx="6275388" cy="5735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1C0706DD-24B8-4851-91EA-2616D1811F3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3" name="Picture 2" descr="Leadership-PPT-RedBlock-wHand-r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75" name="Rectangle 3"/>
          <p:cNvSpPr>
            <a:spLocks noGrp="1" noChangeArrowheads="1"/>
          </p:cNvSpPr>
          <p:nvPr>
            <p:ph type="subTitle" idx="1"/>
          </p:nvPr>
        </p:nvSpPr>
        <p:spPr>
          <a:xfrm>
            <a:off x="342900" y="4847922"/>
            <a:ext cx="8458200" cy="740078"/>
          </a:xfrm>
          <a:ln/>
        </p:spPr>
        <p:txBody>
          <a:bodyPr/>
          <a:lstStyle>
            <a:lvl1pPr marL="0" indent="0">
              <a:buFontTx/>
              <a:buNone/>
              <a:defRPr b="1">
                <a:solidFill>
                  <a:schemeClr val="bg1">
                    <a:lumMod val="65000"/>
                  </a:schemeClr>
                </a:solidFill>
              </a:defRPr>
            </a:lvl1pPr>
          </a:lstStyle>
          <a:p>
            <a:r>
              <a:rPr lang="en-US" dirty="0"/>
              <a:t>Click to edit Master subtitle style</a:t>
            </a:r>
          </a:p>
        </p:txBody>
      </p:sp>
      <p:sp>
        <p:nvSpPr>
          <p:cNvPr id="9" name="Text Box 31"/>
          <p:cNvSpPr txBox="1">
            <a:spLocks noChangeArrowheads="1"/>
          </p:cNvSpPr>
          <p:nvPr userDrawn="1"/>
        </p:nvSpPr>
        <p:spPr bwMode="auto">
          <a:xfrm>
            <a:off x="400812" y="6441515"/>
            <a:ext cx="2533650" cy="215444"/>
          </a:xfrm>
          <a:prstGeom prst="rect">
            <a:avLst/>
          </a:prstGeom>
          <a:noFill/>
          <a:ln w="9525">
            <a:noFill/>
            <a:miter lim="800000"/>
            <a:headEnd/>
            <a:tailEnd/>
          </a:ln>
          <a:effectLst/>
        </p:spPr>
        <p:txBody>
          <a:bodyPr>
            <a:spAutoFit/>
          </a:bodyPr>
          <a:lstStyle/>
          <a:p>
            <a:pPr marL="0" marR="0" indent="0" algn="l" defTabSz="914400" rtl="0" eaLnBrk="1" fontAlgn="base" latinLnBrk="0" hangingPunct="1">
              <a:lnSpc>
                <a:spcPct val="100000"/>
              </a:lnSpc>
              <a:spcBef>
                <a:spcPct val="50000"/>
              </a:spcBef>
              <a:spcAft>
                <a:spcPct val="0"/>
              </a:spcAft>
              <a:buClrTx/>
              <a:buSzTx/>
              <a:buFontTx/>
              <a:buNone/>
              <a:tabLst/>
              <a:defRPr/>
            </a:pPr>
            <a:r>
              <a:rPr lang="en-US" sz="800" dirty="0"/>
              <a:t>TI </a:t>
            </a:r>
            <a:r>
              <a:rPr lang="en-US" sz="800" dirty="0" smtClean="0"/>
              <a:t>Information – Selective Disclosure</a:t>
            </a:r>
            <a:endParaRPr lang="en-US" sz="8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5" name="Rectangle 4"/>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3" name="Rectangle 12"/>
          <p:cNvSpPr/>
          <p:nvPr userDrawn="1"/>
        </p:nvSpPr>
        <p:spPr>
          <a:xfrm>
            <a:off x="0" y="6321425"/>
            <a:ext cx="8810625"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7" descr="ti_logo_powerpoint_1_line.png"/>
          <p:cNvPicPr>
            <a:picLocks noChangeAspect="1"/>
          </p:cNvPicPr>
          <p:nvPr userDrawn="1"/>
        </p:nvPicPr>
        <p:blipFill>
          <a:blip r:embed="rId2"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fld id="{F2394529-A9B3-4A54-83EC-E61379E8334E}"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5" name="Rectangle 4"/>
          <p:cNvSpPr/>
          <p:nvPr userDrawn="1"/>
        </p:nvSpPr>
        <p:spPr>
          <a:xfrm>
            <a:off x="0" y="6324600"/>
            <a:ext cx="878205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3" name="Rectangle 12"/>
          <p:cNvSpPr/>
          <p:nvPr userDrawn="1"/>
        </p:nvSpPr>
        <p:spPr>
          <a:xfrm>
            <a:off x="0" y="6321425"/>
            <a:ext cx="8810625"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7" descr="ti_logo_powerpoint_1_line.png"/>
          <p:cNvPicPr>
            <a:picLocks noChangeAspect="1"/>
          </p:cNvPicPr>
          <p:nvPr userDrawn="1"/>
        </p:nvPicPr>
        <p:blipFill>
          <a:blip r:embed="rId2"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fld id="{91A5AC0A-F4BD-4464-80DC-A88E0D9F781D}"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33375" y="1048468"/>
            <a:ext cx="8467725" cy="4945932"/>
          </a:xfrm>
        </p:spPr>
        <p:txBody>
          <a:bodyPr/>
          <a:lstStyle>
            <a:lvl1pPr>
              <a:spcBef>
                <a:spcPts val="800"/>
              </a:spcBef>
              <a:defRPr/>
            </a:lvl1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Rectangle 6"/>
          <p:cNvSpPr>
            <a:spLocks noGrp="1" noChangeArrowheads="1"/>
          </p:cNvSpPr>
          <p:nvPr>
            <p:ph type="sldNum" sz="quarter" idx="10"/>
          </p:nvPr>
        </p:nvSpPr>
        <p:spPr>
          <a:ln/>
        </p:spPr>
        <p:txBody>
          <a:bodyPr/>
          <a:lstStyle>
            <a:lvl1pPr>
              <a:defRPr/>
            </a:lvl1pPr>
          </a:lstStyle>
          <a:p>
            <a:fld id="{3B20521C-F793-4067-BB07-C7AF74E21EF3}" type="slidenum">
              <a:rPr lang="en-US"/>
              <a:pPr/>
              <a:t>‹#›</a:t>
            </a:fld>
            <a:endParaRPr lang="en-US"/>
          </a:p>
        </p:txBody>
      </p:sp>
      <p:sp>
        <p:nvSpPr>
          <p:cNvPr id="6" name="Rectangle 5"/>
          <p:cNvSpPr/>
          <p:nvPr userDrawn="1"/>
        </p:nvSpPr>
        <p:spPr>
          <a:xfrm>
            <a:off x="0" y="6321425"/>
            <a:ext cx="8810625"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8" descr="ti_logo_powerpoint_1_line.png"/>
          <p:cNvPicPr>
            <a:picLocks noChangeAspect="1"/>
          </p:cNvPicPr>
          <p:nvPr userDrawn="1"/>
        </p:nvPicPr>
        <p:blipFill>
          <a:blip r:embed="rId2" cstate="print"/>
          <a:srcRect/>
          <a:stretch>
            <a:fillRect/>
          </a:stretch>
        </p:blipFill>
        <p:spPr bwMode="auto">
          <a:xfrm>
            <a:off x="6675438" y="6440488"/>
            <a:ext cx="1874837" cy="23177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6638925" y="6049963"/>
            <a:ext cx="2133600" cy="206375"/>
          </a:xfrm>
        </p:spPr>
        <p:txBody>
          <a:bodyPr/>
          <a:lstStyle>
            <a:lvl1pPr>
              <a:defRPr/>
            </a:lvl1pPr>
          </a:lstStyle>
          <a:p>
            <a:fld id="{156AB8A3-9FE4-4612-8857-687BFF70DD9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33375" y="1185863"/>
            <a:ext cx="4157663" cy="4692650"/>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3438" y="1185863"/>
            <a:ext cx="4157662" cy="4692650"/>
          </a:xfrm>
          <a:noFill/>
          <a:ln w="9525" algn="ctr">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Aft>
                <a:spcPct val="0"/>
              </a:spcAft>
              <a:defRPr lang="en-US" sz="2000" smtClean="0">
                <a:solidFill>
                  <a:schemeClr val="tx1"/>
                </a:solidFill>
                <a:latin typeface="+mn-lt"/>
                <a:ea typeface="+mn-ea"/>
                <a:cs typeface="+mn-cs"/>
              </a:defRPr>
            </a:lvl1pPr>
            <a:lvl2pPr algn="l" rtl="0" eaLnBrk="0" fontAlgn="base" hangingPunct="0">
              <a:spcAft>
                <a:spcPct val="0"/>
              </a:spcAft>
              <a:defRPr lang="en-US" sz="1800" smtClean="0">
                <a:solidFill>
                  <a:schemeClr val="tx1"/>
                </a:solidFill>
                <a:latin typeface="+mn-lt"/>
                <a:ea typeface="+mn-ea"/>
                <a:cs typeface="+mn-cs"/>
              </a:defRPr>
            </a:lvl2pPr>
            <a:lvl3pPr algn="l" rtl="0" eaLnBrk="0" fontAlgn="base" hangingPunct="0">
              <a:spcAft>
                <a:spcPct val="0"/>
              </a:spcAft>
              <a:defRPr lang="en-US" sz="1800" smtClean="0">
                <a:solidFill>
                  <a:schemeClr val="tx1"/>
                </a:solidFill>
                <a:latin typeface="+mn-lt"/>
                <a:ea typeface="+mn-ea"/>
                <a:cs typeface="+mn-cs"/>
              </a:defRPr>
            </a:lvl3pPr>
            <a:lvl4pPr algn="l" rtl="0" eaLnBrk="0" fontAlgn="base" hangingPunct="0">
              <a:spcAft>
                <a:spcPct val="0"/>
              </a:spcAft>
              <a:defRPr lang="en-US" sz="1800" smtClean="0">
                <a:solidFill>
                  <a:schemeClr val="tx1"/>
                </a:solidFill>
                <a:latin typeface="+mn-lt"/>
                <a:ea typeface="+mn-ea"/>
                <a:cs typeface="+mn-cs"/>
              </a:defRPr>
            </a:lvl4pPr>
            <a:lvl5pPr algn="l" rtl="0" eaLnBrk="0" fontAlgn="base" hangingPunct="0">
              <a:spcAft>
                <a:spcPct val="0"/>
              </a:spcAft>
              <a:defRPr lang="en-US" sz="180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fld id="{93A6A834-CC4A-4943-952A-D55BFAADAD5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a:spLocks noGrp="1" noChangeArrowheads="1"/>
          </p:cNvSpPr>
          <p:nvPr>
            <p:ph type="sldNum" sz="quarter" idx="10"/>
          </p:nvPr>
        </p:nvSpPr>
        <p:spPr>
          <a:ln/>
        </p:spPr>
        <p:txBody>
          <a:bodyPr/>
          <a:lstStyle>
            <a:lvl1pPr>
              <a:defRPr/>
            </a:lvl1pPr>
          </a:lstStyle>
          <a:p>
            <a:fld id="{2B3D8EEF-7576-4AB0-8518-088FB58AB73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fld id="{803D9FE4-F784-4A94-8F3E-54A098F0E8CC}" type="slidenum">
              <a:rPr lang="en-US"/>
              <a:pPr/>
              <a:t>‹#›</a:t>
            </a:fld>
            <a:endParaRPr lang="en-US"/>
          </a:p>
        </p:txBody>
      </p:sp>
      <p:sp>
        <p:nvSpPr>
          <p:cNvPr id="4" name="Rectangle 3"/>
          <p:cNvSpPr/>
          <p:nvPr userDrawn="1"/>
        </p:nvSpPr>
        <p:spPr>
          <a:xfrm>
            <a:off x="0" y="6321425"/>
            <a:ext cx="8810625"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8" descr="ti_logo_powerpoint_1_line.png"/>
          <p:cNvPicPr>
            <a:picLocks noChangeAspect="1"/>
          </p:cNvPicPr>
          <p:nvPr userDrawn="1"/>
        </p:nvPicPr>
        <p:blipFill>
          <a:blip r:embed="rId2" cstate="print"/>
          <a:srcRect/>
          <a:stretch>
            <a:fillRect/>
          </a:stretch>
        </p:blipFill>
        <p:spPr bwMode="auto">
          <a:xfrm>
            <a:off x="6675438" y="6440488"/>
            <a:ext cx="1874837" cy="231775"/>
          </a:xfrm>
          <a:prstGeom prst="rect">
            <a:avLst/>
          </a:prstGeom>
          <a:noFill/>
          <a:ln w="9525">
            <a:noFill/>
            <a:miter lim="800000"/>
            <a:headEnd/>
            <a:tailEnd/>
          </a:ln>
        </p:spPr>
      </p:pic>
      <p:sp>
        <p:nvSpPr>
          <p:cNvPr id="6" name="Content Placeholder 2"/>
          <p:cNvSpPr>
            <a:spLocks noGrp="1"/>
          </p:cNvSpPr>
          <p:nvPr>
            <p:ph idx="1"/>
          </p:nvPr>
        </p:nvSpPr>
        <p:spPr>
          <a:xfrm>
            <a:off x="333375" y="1048468"/>
            <a:ext cx="8467725" cy="4945932"/>
          </a:xfrm>
        </p:spPr>
        <p:txBody>
          <a:bodyPr/>
          <a:lstStyle>
            <a:lvl1pPr>
              <a:spcBef>
                <a:spcPts val="800"/>
              </a:spcBef>
              <a:defRPr/>
            </a:lvl1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9" name="Rectangle 18"/>
          <p:cNvSpPr/>
          <p:nvPr userDrawn="1"/>
        </p:nvSpPr>
        <p:spPr>
          <a:xfrm>
            <a:off x="41275" y="6324600"/>
            <a:ext cx="87407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029" name="Rectangle 2"/>
          <p:cNvSpPr>
            <a:spLocks noGrp="1" noChangeArrowheads="1"/>
          </p:cNvSpPr>
          <p:nvPr>
            <p:ph type="title"/>
          </p:nvPr>
        </p:nvSpPr>
        <p:spPr bwMode="auto">
          <a:xfrm>
            <a:off x="231775" y="142875"/>
            <a:ext cx="8458200" cy="814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3"/>
          <p:cNvSpPr>
            <a:spLocks noGrp="1" noChangeArrowheads="1"/>
          </p:cNvSpPr>
          <p:nvPr>
            <p:ph type="body" idx="1"/>
          </p:nvPr>
        </p:nvSpPr>
        <p:spPr bwMode="auto">
          <a:xfrm>
            <a:off x="333375" y="1058863"/>
            <a:ext cx="8467725" cy="4935537"/>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 name="Rectangle 6"/>
          <p:cNvSpPr>
            <a:spLocks noGrp="1" noChangeArrowheads="1"/>
          </p:cNvSpPr>
          <p:nvPr>
            <p:ph type="sldNum" sz="quarter" idx="4"/>
          </p:nvPr>
        </p:nvSpPr>
        <p:spPr bwMode="auto">
          <a:xfrm>
            <a:off x="6642100" y="6049963"/>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vl1pPr>
          </a:lstStyle>
          <a:p>
            <a:fld id="{3144B24B-BAB1-431A-82C6-36E096187F5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28" r:id="rId5"/>
    <p:sldLayoutId id="2147483741" r:id="rId6"/>
    <p:sldLayoutId id="2147483729" r:id="rId7"/>
    <p:sldLayoutId id="2147483730" r:id="rId8"/>
    <p:sldLayoutId id="2147483731" r:id="rId9"/>
    <p:sldLayoutId id="2147483732" r:id="rId10"/>
    <p:sldLayoutId id="2147483733" r:id="rId11"/>
    <p:sldLayoutId id="2147483734" r:id="rId12"/>
    <p:sldLayoutId id="2147483735" r:id="rId13"/>
    <p:sldLayoutId id="2147483736" r:id="rId14"/>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3200" b="1">
          <a:solidFill>
            <a:schemeClr val="tx2"/>
          </a:solidFill>
          <a:latin typeface="+mj-lt"/>
          <a:ea typeface="+mj-ea"/>
          <a:cs typeface="+mj-cs"/>
        </a:defRPr>
      </a:lvl1pPr>
      <a:lvl2pPr algn="l" rtl="0" eaLnBrk="0" fontAlgn="base" hangingPunct="0">
        <a:lnSpc>
          <a:spcPct val="85000"/>
        </a:lnSpc>
        <a:spcBef>
          <a:spcPct val="0"/>
        </a:spcBef>
        <a:spcAft>
          <a:spcPct val="0"/>
        </a:spcAft>
        <a:defRPr sz="3200" b="1">
          <a:solidFill>
            <a:schemeClr val="tx2"/>
          </a:solidFill>
          <a:latin typeface="Arial" charset="0"/>
        </a:defRPr>
      </a:lvl2pPr>
      <a:lvl3pPr algn="l" rtl="0" eaLnBrk="0" fontAlgn="base" hangingPunct="0">
        <a:lnSpc>
          <a:spcPct val="85000"/>
        </a:lnSpc>
        <a:spcBef>
          <a:spcPct val="0"/>
        </a:spcBef>
        <a:spcAft>
          <a:spcPct val="0"/>
        </a:spcAft>
        <a:defRPr sz="3200" b="1">
          <a:solidFill>
            <a:schemeClr val="tx2"/>
          </a:solidFill>
          <a:latin typeface="Arial" charset="0"/>
        </a:defRPr>
      </a:lvl3pPr>
      <a:lvl4pPr algn="l" rtl="0" eaLnBrk="0" fontAlgn="base" hangingPunct="0">
        <a:lnSpc>
          <a:spcPct val="85000"/>
        </a:lnSpc>
        <a:spcBef>
          <a:spcPct val="0"/>
        </a:spcBef>
        <a:spcAft>
          <a:spcPct val="0"/>
        </a:spcAft>
        <a:defRPr sz="3200" b="1">
          <a:solidFill>
            <a:schemeClr val="tx2"/>
          </a:solidFill>
          <a:latin typeface="Arial" charset="0"/>
        </a:defRPr>
      </a:lvl4pPr>
      <a:lvl5pPr algn="l" rtl="0" eaLnBrk="0" fontAlgn="base" hangingPunct="0">
        <a:lnSpc>
          <a:spcPct val="85000"/>
        </a:lnSpc>
        <a:spcBef>
          <a:spcPct val="0"/>
        </a:spcBef>
        <a:spcAft>
          <a:spcPct val="0"/>
        </a:spcAft>
        <a:defRPr sz="3200" b="1">
          <a:solidFill>
            <a:schemeClr val="tx2"/>
          </a:solidFill>
          <a:latin typeface="Arial" charset="0"/>
        </a:defRPr>
      </a:lvl5pPr>
      <a:lvl6pPr marL="457200" algn="l" rtl="0" fontAlgn="base">
        <a:lnSpc>
          <a:spcPct val="85000"/>
        </a:lnSpc>
        <a:spcBef>
          <a:spcPct val="0"/>
        </a:spcBef>
        <a:spcAft>
          <a:spcPct val="0"/>
        </a:spcAft>
        <a:defRPr sz="3200" b="1">
          <a:solidFill>
            <a:srgbClr val="FF0000"/>
          </a:solidFill>
          <a:latin typeface="Arial" charset="0"/>
        </a:defRPr>
      </a:lvl6pPr>
      <a:lvl7pPr marL="914400" algn="l" rtl="0" fontAlgn="base">
        <a:lnSpc>
          <a:spcPct val="85000"/>
        </a:lnSpc>
        <a:spcBef>
          <a:spcPct val="0"/>
        </a:spcBef>
        <a:spcAft>
          <a:spcPct val="0"/>
        </a:spcAft>
        <a:defRPr sz="3200" b="1">
          <a:solidFill>
            <a:srgbClr val="FF0000"/>
          </a:solidFill>
          <a:latin typeface="Arial" charset="0"/>
        </a:defRPr>
      </a:lvl7pPr>
      <a:lvl8pPr marL="1371600" algn="l" rtl="0" fontAlgn="base">
        <a:lnSpc>
          <a:spcPct val="85000"/>
        </a:lnSpc>
        <a:spcBef>
          <a:spcPct val="0"/>
        </a:spcBef>
        <a:spcAft>
          <a:spcPct val="0"/>
        </a:spcAft>
        <a:defRPr sz="3200" b="1">
          <a:solidFill>
            <a:srgbClr val="FF0000"/>
          </a:solidFill>
          <a:latin typeface="Arial" charset="0"/>
        </a:defRPr>
      </a:lvl8pPr>
      <a:lvl9pPr marL="1828800" algn="l" rtl="0" fontAlgn="base">
        <a:lnSpc>
          <a:spcPct val="85000"/>
        </a:lnSpc>
        <a:spcBef>
          <a:spcPct val="0"/>
        </a:spcBef>
        <a:spcAft>
          <a:spcPct val="0"/>
        </a:spcAft>
        <a:defRPr sz="3200" b="1">
          <a:solidFill>
            <a:srgbClr val="FF0000"/>
          </a:solidFill>
          <a:latin typeface="Arial" charset="0"/>
        </a:defRPr>
      </a:lvl9pPr>
    </p:titleStyle>
    <p:bodyStyle>
      <a:lvl1pPr marL="227013" indent="-227013" algn="l" rtl="0" eaLnBrk="0" fontAlgn="base" hangingPunct="0">
        <a:spcBef>
          <a:spcPts val="800"/>
        </a:spcBef>
        <a:spcAft>
          <a:spcPct val="0"/>
        </a:spcAft>
        <a:buChar char="•"/>
        <a:defRPr sz="2000">
          <a:solidFill>
            <a:schemeClr val="tx1"/>
          </a:solidFill>
          <a:latin typeface="+mn-lt"/>
          <a:ea typeface="+mn-ea"/>
          <a:cs typeface="+mn-cs"/>
        </a:defRPr>
      </a:lvl1pPr>
      <a:lvl2pPr marL="574675" indent="-233363" algn="l" rtl="0" eaLnBrk="0" fontAlgn="base" hangingPunct="0">
        <a:spcBef>
          <a:spcPct val="20000"/>
        </a:spcBef>
        <a:spcAft>
          <a:spcPct val="0"/>
        </a:spcAft>
        <a:buChar char="–"/>
        <a:defRPr>
          <a:solidFill>
            <a:schemeClr val="tx1"/>
          </a:solidFill>
          <a:latin typeface="+mn-lt"/>
        </a:defRPr>
      </a:lvl2pPr>
      <a:lvl3pPr marL="854075" indent="-165100" algn="l" rtl="0" eaLnBrk="0" fontAlgn="base" hangingPunct="0">
        <a:spcBef>
          <a:spcPct val="15000"/>
        </a:spcBef>
        <a:spcAft>
          <a:spcPct val="0"/>
        </a:spcAft>
        <a:buChar char="•"/>
        <a:defRPr>
          <a:solidFill>
            <a:schemeClr val="tx1"/>
          </a:solidFill>
          <a:latin typeface="+mn-lt"/>
        </a:defRPr>
      </a:lvl3pPr>
      <a:lvl4pPr marL="1201738" indent="-233363" algn="l" rtl="0" eaLnBrk="0" fontAlgn="base" hangingPunct="0">
        <a:spcBef>
          <a:spcPct val="5000"/>
        </a:spcBef>
        <a:spcAft>
          <a:spcPct val="0"/>
        </a:spcAft>
        <a:buChar char="–"/>
        <a:defRPr>
          <a:solidFill>
            <a:schemeClr val="tx1"/>
          </a:solidFill>
          <a:latin typeface="+mn-lt"/>
        </a:defRPr>
      </a:lvl4pPr>
      <a:lvl5pPr marL="1489075" indent="-173038" algn="l" rtl="0" eaLnBrk="0" fontAlgn="base" hangingPunct="0">
        <a:spcBef>
          <a:spcPct val="0"/>
        </a:spcBef>
        <a:spcAft>
          <a:spcPct val="0"/>
        </a:spcAft>
        <a:buChar char="»"/>
        <a:defRPr>
          <a:solidFill>
            <a:schemeClr val="tx1"/>
          </a:solidFill>
          <a:latin typeface="+mn-lt"/>
        </a:defRPr>
      </a:lvl5pPr>
      <a:lvl6pPr marL="1946275" indent="-173038" algn="l" rtl="0" fontAlgn="base">
        <a:spcBef>
          <a:spcPct val="0"/>
        </a:spcBef>
        <a:spcAft>
          <a:spcPct val="0"/>
        </a:spcAft>
        <a:buChar char="»"/>
        <a:defRPr sz="1600">
          <a:solidFill>
            <a:schemeClr val="tx1"/>
          </a:solidFill>
          <a:latin typeface="+mn-lt"/>
        </a:defRPr>
      </a:lvl6pPr>
      <a:lvl7pPr marL="2403475" indent="-173038" algn="l" rtl="0" fontAlgn="base">
        <a:spcBef>
          <a:spcPct val="0"/>
        </a:spcBef>
        <a:spcAft>
          <a:spcPct val="0"/>
        </a:spcAft>
        <a:buChar char="»"/>
        <a:defRPr sz="1600">
          <a:solidFill>
            <a:schemeClr val="tx1"/>
          </a:solidFill>
          <a:latin typeface="+mn-lt"/>
        </a:defRPr>
      </a:lvl7pPr>
      <a:lvl8pPr marL="2860675" indent="-173038" algn="l" rtl="0" fontAlgn="base">
        <a:spcBef>
          <a:spcPct val="0"/>
        </a:spcBef>
        <a:spcAft>
          <a:spcPct val="0"/>
        </a:spcAft>
        <a:buChar char="»"/>
        <a:defRPr sz="1600">
          <a:solidFill>
            <a:schemeClr val="tx1"/>
          </a:solidFill>
          <a:latin typeface="+mn-lt"/>
        </a:defRPr>
      </a:lvl8pPr>
      <a:lvl9pPr marL="3317875" indent="-173038" algn="l" rtl="0" fontAlgn="base">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idx="4294967295"/>
          </p:nvPr>
        </p:nvSpPr>
        <p:spPr>
          <a:xfrm>
            <a:off x="342900" y="3757385"/>
            <a:ext cx="6174632" cy="1092805"/>
          </a:xfrm>
        </p:spPr>
        <p:txBody>
          <a:bodyPr/>
          <a:lstStyle/>
          <a:p>
            <a:r>
              <a:rPr lang="en-US" dirty="0" smtClean="0">
                <a:solidFill>
                  <a:schemeClr val="tx1"/>
                </a:solidFill>
              </a:rPr>
              <a:t>TPS548D22 </a:t>
            </a:r>
            <a:br>
              <a:rPr lang="en-US" dirty="0" smtClean="0">
                <a:solidFill>
                  <a:schemeClr val="tx1"/>
                </a:solidFill>
              </a:rPr>
            </a:br>
            <a:r>
              <a:rPr lang="en-US" dirty="0" smtClean="0">
                <a:solidFill>
                  <a:schemeClr val="tx1"/>
                </a:solidFill>
              </a:rPr>
              <a:t>OVP </a:t>
            </a:r>
            <a:r>
              <a:rPr lang="en-US" dirty="0" smtClean="0">
                <a:solidFill>
                  <a:schemeClr val="tx1"/>
                </a:solidFill>
              </a:rPr>
              <a:t>Operation</a:t>
            </a:r>
            <a:endParaRPr lang="en-US" dirty="0" smtClean="0">
              <a:solidFill>
                <a:schemeClr val="tx1"/>
              </a:solidFill>
            </a:endParaRPr>
          </a:p>
        </p:txBody>
      </p:sp>
      <p:sp>
        <p:nvSpPr>
          <p:cNvPr id="8195" name="Rectangle 3"/>
          <p:cNvSpPr>
            <a:spLocks noGrp="1" noChangeArrowheads="1"/>
          </p:cNvSpPr>
          <p:nvPr>
            <p:ph type="subTitle" idx="1"/>
          </p:nvPr>
        </p:nvSpPr>
        <p:spPr/>
        <p:txBody>
          <a:bodyPr/>
          <a:lstStyle/>
          <a:p>
            <a:r>
              <a:rPr lang="en-US" dirty="0" smtClean="0"/>
              <a:t>Amnat Yakamna </a:t>
            </a:r>
          </a:p>
          <a:p>
            <a:r>
              <a:rPr lang="en-US" dirty="0" smtClean="0"/>
              <a:t>September 12, 2018</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1.0VOUT Setup </a:t>
            </a:r>
            <a:endParaRPr lang="en-US" dirty="0"/>
          </a:p>
        </p:txBody>
      </p:sp>
      <p:sp>
        <p:nvSpPr>
          <p:cNvPr id="3" name="Content Placeholder 2"/>
          <p:cNvSpPr>
            <a:spLocks noGrp="1"/>
          </p:cNvSpPr>
          <p:nvPr>
            <p:ph idx="1"/>
          </p:nvPr>
        </p:nvSpPr>
        <p:spPr/>
        <p:txBody>
          <a:bodyPr>
            <a:normAutofit/>
          </a:bodyPr>
          <a:lstStyle/>
          <a:p>
            <a:r>
              <a:rPr lang="en-US" sz="1400" b="1" dirty="0" smtClean="0"/>
              <a:t>VIN</a:t>
            </a:r>
            <a:r>
              <a:rPr lang="en-US" sz="1400" dirty="0" smtClean="0"/>
              <a:t>=</a:t>
            </a:r>
            <a:r>
              <a:rPr lang="en-US" sz="1400" b="1" dirty="0" smtClean="0"/>
              <a:t>VDD</a:t>
            </a:r>
            <a:r>
              <a:rPr lang="en-US" sz="1400" dirty="0" smtClean="0"/>
              <a:t>=12V</a:t>
            </a:r>
          </a:p>
          <a:p>
            <a:r>
              <a:rPr lang="en-US" sz="1400" b="1" dirty="0" smtClean="0"/>
              <a:t>VOUT</a:t>
            </a:r>
            <a:r>
              <a:rPr lang="en-US" sz="1400" dirty="0" smtClean="0"/>
              <a:t>=1.0V </a:t>
            </a:r>
          </a:p>
          <a:p>
            <a:r>
              <a:rPr lang="en-US" sz="1400" b="1" dirty="0" smtClean="0">
                <a:ea typeface="Tahoma"/>
                <a:cs typeface="Tahoma"/>
              </a:rPr>
              <a:t>FREQUENCY</a:t>
            </a:r>
            <a:r>
              <a:rPr lang="en-US" sz="1400" dirty="0" smtClean="0">
                <a:ea typeface="Tahoma"/>
                <a:cs typeface="Tahoma"/>
              </a:rPr>
              <a:t>=650Khz</a:t>
            </a:r>
          </a:p>
          <a:p>
            <a:r>
              <a:rPr lang="en-US" sz="1400" b="1" dirty="0" smtClean="0">
                <a:ea typeface="Tahoma"/>
                <a:cs typeface="Tahoma"/>
              </a:rPr>
              <a:t>Inductor</a:t>
            </a:r>
            <a:r>
              <a:rPr lang="en-US" sz="1400" dirty="0" smtClean="0">
                <a:ea typeface="Tahoma"/>
                <a:cs typeface="Tahoma"/>
              </a:rPr>
              <a:t>=0.33</a:t>
            </a:r>
            <a:r>
              <a:rPr lang="en-US" sz="1400" dirty="0" smtClean="0">
                <a:latin typeface="Tahoma"/>
                <a:ea typeface="Tahoma"/>
                <a:cs typeface="Tahoma"/>
              </a:rPr>
              <a:t>µH</a:t>
            </a:r>
          </a:p>
          <a:p>
            <a:r>
              <a:rPr lang="en-US" sz="1400" b="1" dirty="0" err="1" smtClean="0">
                <a:ea typeface="Tahoma"/>
                <a:cs typeface="Tahoma"/>
              </a:rPr>
              <a:t>Iccmax</a:t>
            </a:r>
            <a:r>
              <a:rPr lang="en-US" sz="1400" dirty="0" smtClean="0">
                <a:ea typeface="Tahoma"/>
                <a:cs typeface="Tahoma"/>
              </a:rPr>
              <a:t>=25A</a:t>
            </a:r>
            <a:endParaRPr lang="en-US" sz="1400" b="1" dirty="0">
              <a:ea typeface="Tahoma"/>
              <a:cs typeface="Tahoma"/>
            </a:endParaRPr>
          </a:p>
          <a:p>
            <a:r>
              <a:rPr lang="en-US" sz="1400" b="1" dirty="0" smtClean="0">
                <a:ea typeface="Tahoma"/>
                <a:cs typeface="Tahoma"/>
              </a:rPr>
              <a:t>OCL</a:t>
            </a:r>
            <a:r>
              <a:rPr lang="en-US" sz="1400" dirty="0" smtClean="0">
                <a:ea typeface="Tahoma"/>
                <a:cs typeface="Tahoma"/>
              </a:rPr>
              <a:t>=32A</a:t>
            </a:r>
            <a:endParaRPr lang="en-US" sz="1400" b="1" dirty="0" smtClean="0">
              <a:ea typeface="Tahoma"/>
              <a:cs typeface="Tahoma"/>
            </a:endParaRPr>
          </a:p>
          <a:p>
            <a:r>
              <a:rPr lang="en-US" sz="1400" b="1" dirty="0" smtClean="0">
                <a:ea typeface="Tahoma"/>
                <a:cs typeface="Tahoma"/>
              </a:rPr>
              <a:t>MODE</a:t>
            </a:r>
            <a:r>
              <a:rPr lang="en-US" sz="1400" dirty="0" smtClean="0">
                <a:ea typeface="Tahoma"/>
                <a:cs typeface="Tahoma"/>
              </a:rPr>
              <a:t>=D-CAP3_DCM</a:t>
            </a:r>
          </a:p>
          <a:p>
            <a:r>
              <a:rPr lang="en-US" sz="1400" b="1" dirty="0" smtClean="0">
                <a:ea typeface="Tahoma"/>
                <a:cs typeface="Tahoma"/>
              </a:rPr>
              <a:t>Ramp Generator’s Resistor</a:t>
            </a:r>
            <a:r>
              <a:rPr lang="en-US" sz="1400" dirty="0" smtClean="0">
                <a:ea typeface="Tahoma"/>
                <a:cs typeface="Tahoma"/>
              </a:rPr>
              <a:t>= (FSW=650Khz=R</a:t>
            </a:r>
            <a:r>
              <a:rPr lang="en-US" sz="1400" dirty="0" smtClean="0">
                <a:latin typeface="Tahoma"/>
                <a:ea typeface="Tahoma"/>
                <a:cs typeface="Tahoma"/>
              </a:rPr>
              <a:t>x1)</a:t>
            </a:r>
            <a:endParaRPr lang="en-US" sz="1400" b="1" dirty="0" smtClean="0">
              <a:ea typeface="Tahoma"/>
              <a:cs typeface="Tahoma"/>
            </a:endParaRPr>
          </a:p>
          <a:p>
            <a:endParaRPr lang="en-US" sz="1400" dirty="0" smtClean="0"/>
          </a:p>
        </p:txBody>
      </p:sp>
    </p:spTree>
    <p:extLst>
      <p:ext uri="{BB962C8B-B14F-4D97-AF65-F5344CB8AC3E}">
        <p14:creationId xmlns:p14="http://schemas.microsoft.com/office/powerpoint/2010/main" val="1959391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OVP </a:t>
            </a:r>
            <a:r>
              <a:rPr lang="en-US" dirty="0" smtClean="0"/>
              <a:t>Operation</a:t>
            </a:r>
            <a:endParaRPr lang="en-US" dirty="0"/>
          </a:p>
        </p:txBody>
      </p:sp>
      <p:sp>
        <p:nvSpPr>
          <p:cNvPr id="3" name="Content Placeholder 2"/>
          <p:cNvSpPr>
            <a:spLocks noGrp="1"/>
          </p:cNvSpPr>
          <p:nvPr>
            <p:ph idx="1"/>
          </p:nvPr>
        </p:nvSpPr>
        <p:spPr/>
        <p:txBody>
          <a:bodyPr/>
          <a:lstStyle/>
          <a:p>
            <a:r>
              <a:rPr lang="en-US" sz="1200" dirty="0"/>
              <a:t>After OV fault triggers, LS FET turns on to pull down VOUT until negative OC is triggered.  </a:t>
            </a:r>
            <a:endParaRPr lang="en-US" sz="1200" dirty="0" smtClean="0"/>
          </a:p>
          <a:p>
            <a:r>
              <a:rPr lang="en-US" sz="1200" dirty="0" smtClean="0"/>
              <a:t>Then </a:t>
            </a:r>
            <a:r>
              <a:rPr lang="en-US" sz="1200" dirty="0"/>
              <a:t>LS FET turns off and HS FET turns on for a Ton period.  Afterwards, HS FET turns off and LS FET turns on again until negative OC is triggered again.  </a:t>
            </a:r>
            <a:endParaRPr lang="en-US" sz="1200" dirty="0" smtClean="0"/>
          </a:p>
          <a:p>
            <a:r>
              <a:rPr lang="en-US" sz="1200" dirty="0" smtClean="0"/>
              <a:t>The </a:t>
            </a:r>
            <a:r>
              <a:rPr lang="en-US" sz="1200" dirty="0"/>
              <a:t>negative OC induced switching process repeats again and again in order to regulate the VOUT pull down current.  After VOUT is close to being completely discharged, negative OC won’t get triggered anymore and so LS FET stays turned on.  </a:t>
            </a:r>
            <a:endParaRPr lang="en-US" sz="1200" dirty="0" smtClean="0"/>
          </a:p>
          <a:p>
            <a:r>
              <a:rPr lang="en-US" sz="1200" dirty="0"/>
              <a:t>To trigger UV fault after OV fault induced VOUT discharge, FB voltage must drop below UV threshold (68% of the target reference voltage). </a:t>
            </a:r>
            <a:r>
              <a:rPr lang="en-US" sz="1200" dirty="0" smtClean="0"/>
              <a:t>The UVP </a:t>
            </a:r>
            <a:r>
              <a:rPr lang="en-US" sz="1200" dirty="0"/>
              <a:t>comparator output goes high and an internal UVP </a:t>
            </a:r>
            <a:r>
              <a:rPr lang="en-US" sz="1200" dirty="0" smtClean="0"/>
              <a:t>delay counter </a:t>
            </a:r>
            <a:r>
              <a:rPr lang="en-US" sz="1200" dirty="0"/>
              <a:t>begins counting. After </a:t>
            </a:r>
            <a:r>
              <a:rPr lang="en-US" sz="1200" dirty="0" smtClean="0"/>
              <a:t>1ms</a:t>
            </a:r>
            <a:r>
              <a:rPr lang="en-US" sz="1200" dirty="0"/>
              <a:t>, the device latches OFF both high-side and low-side MOSFETs drivers. </a:t>
            </a:r>
          </a:p>
          <a:p>
            <a:endParaRPr lang="en-US" dirty="0"/>
          </a:p>
        </p:txBody>
      </p:sp>
      <p:sp>
        <p:nvSpPr>
          <p:cNvPr id="4" name="Slide Number Placeholder 3"/>
          <p:cNvSpPr>
            <a:spLocks noGrp="1"/>
          </p:cNvSpPr>
          <p:nvPr>
            <p:ph type="sldNum" sz="quarter" idx="10"/>
          </p:nvPr>
        </p:nvSpPr>
        <p:spPr/>
        <p:txBody>
          <a:bodyPr/>
          <a:lstStyle/>
          <a:p>
            <a:fld id="{3B20521C-F793-4067-BB07-C7AF74E21EF3}" type="slidenum">
              <a:rPr lang="en-US" smtClean="0"/>
              <a:pPr/>
              <a:t>3</a:t>
            </a:fld>
            <a:endParaRPr lang="en-US"/>
          </a:p>
        </p:txBody>
      </p:sp>
    </p:spTree>
    <p:extLst>
      <p:ext uri="{BB962C8B-B14F-4D97-AF65-F5344CB8AC3E}">
        <p14:creationId xmlns:p14="http://schemas.microsoft.com/office/powerpoint/2010/main" val="792163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269471" y="1047750"/>
            <a:ext cx="6595532" cy="4946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dirty="0" smtClean="0"/>
              <a:t>OVP </a:t>
            </a:r>
            <a:r>
              <a:rPr lang="en-US" dirty="0" smtClean="0"/>
              <a:t>Operation</a:t>
            </a:r>
            <a:endParaRPr lang="en-US" dirty="0"/>
          </a:p>
        </p:txBody>
      </p:sp>
      <p:sp>
        <p:nvSpPr>
          <p:cNvPr id="10" name="TextBox 9"/>
          <p:cNvSpPr txBox="1">
            <a:spLocks noChangeArrowheads="1"/>
          </p:cNvSpPr>
          <p:nvPr/>
        </p:nvSpPr>
        <p:spPr bwMode="auto">
          <a:xfrm>
            <a:off x="5947715" y="1489898"/>
            <a:ext cx="1757212" cy="276999"/>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200" b="1" dirty="0" smtClean="0"/>
              <a:t>Shutdown, IOUT=40A</a:t>
            </a:r>
            <a:endParaRPr lang="en-US" altLang="en-US" sz="1200" b="1" dirty="0"/>
          </a:p>
        </p:txBody>
      </p:sp>
      <p:sp>
        <p:nvSpPr>
          <p:cNvPr id="8" name="TextBox 9"/>
          <p:cNvSpPr txBox="1">
            <a:spLocks noChangeArrowheads="1"/>
          </p:cNvSpPr>
          <p:nvPr/>
        </p:nvSpPr>
        <p:spPr bwMode="auto">
          <a:xfrm>
            <a:off x="2662728" y="1843871"/>
            <a:ext cx="2345514" cy="461665"/>
          </a:xfrm>
          <a:prstGeom prst="rect">
            <a:avLst/>
          </a:prstGeom>
          <a:noFill/>
          <a:ln w="190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200" b="1" dirty="0" smtClean="0">
                <a:solidFill>
                  <a:schemeClr val="bg1"/>
                </a:solidFill>
              </a:rPr>
              <a:t>~1ms UVP delay, </a:t>
            </a:r>
          </a:p>
          <a:p>
            <a:pPr eaLnBrk="1" hangingPunct="1"/>
            <a:r>
              <a:rPr lang="en-US" altLang="en-US" sz="1200" b="1" dirty="0" smtClean="0">
                <a:solidFill>
                  <a:schemeClr val="bg1"/>
                </a:solidFill>
              </a:rPr>
              <a:t>LS FET=ON and HS FET=OFF</a:t>
            </a:r>
            <a:endParaRPr lang="en-US" altLang="en-US" sz="1200" b="1" dirty="0">
              <a:solidFill>
                <a:schemeClr val="bg1"/>
              </a:solidFill>
            </a:endParaRPr>
          </a:p>
        </p:txBody>
      </p:sp>
      <p:cxnSp>
        <p:nvCxnSpPr>
          <p:cNvPr id="11" name="Straight Arrow Connector 10"/>
          <p:cNvCxnSpPr/>
          <p:nvPr/>
        </p:nvCxnSpPr>
        <p:spPr>
          <a:xfrm>
            <a:off x="2221907" y="1766897"/>
            <a:ext cx="3367043" cy="0"/>
          </a:xfrm>
          <a:prstGeom prst="straightConnector1">
            <a:avLst/>
          </a:prstGeom>
          <a:ln w="31750">
            <a:solidFill>
              <a:schemeClr val="bg1"/>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12" name="Rounded Rectangular Callout 11"/>
          <p:cNvSpPr/>
          <p:nvPr/>
        </p:nvSpPr>
        <p:spPr>
          <a:xfrm>
            <a:off x="5818538" y="4188864"/>
            <a:ext cx="1886389" cy="478386"/>
          </a:xfrm>
          <a:prstGeom prst="wedgeRoundRectCallout">
            <a:avLst>
              <a:gd name="adj1" fmla="val -60769"/>
              <a:gd name="adj2" fmla="val 89932"/>
              <a:gd name="adj3" fmla="val 16667"/>
            </a:avLst>
          </a:prstGeom>
          <a:no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smtClean="0">
                <a:solidFill>
                  <a:schemeClr val="bg1"/>
                </a:solidFill>
              </a:rPr>
              <a:t>Device latches off the LS and HS FET</a:t>
            </a:r>
            <a:r>
              <a:rPr lang="en-US" sz="1000" dirty="0" smtClean="0">
                <a:solidFill>
                  <a:schemeClr val="bg1"/>
                </a:solidFill>
              </a:rPr>
              <a:t>.</a:t>
            </a:r>
            <a:endParaRPr lang="en-US" sz="1000" dirty="0">
              <a:solidFill>
                <a:schemeClr val="bg1"/>
              </a:solidFill>
            </a:endParaRPr>
          </a:p>
        </p:txBody>
      </p:sp>
    </p:spTree>
    <p:extLst>
      <p:ext uri="{BB962C8B-B14F-4D97-AF65-F5344CB8AC3E}">
        <p14:creationId xmlns:p14="http://schemas.microsoft.com/office/powerpoint/2010/main" val="530987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269471" y="1047750"/>
            <a:ext cx="6595532" cy="4946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dirty="0" smtClean="0"/>
              <a:t>OVP </a:t>
            </a:r>
            <a:r>
              <a:rPr lang="en-US" dirty="0"/>
              <a:t>Operation</a:t>
            </a:r>
            <a:endParaRPr lang="en-US" dirty="0"/>
          </a:p>
        </p:txBody>
      </p:sp>
      <p:sp>
        <p:nvSpPr>
          <p:cNvPr id="10" name="TextBox 9"/>
          <p:cNvSpPr txBox="1">
            <a:spLocks noChangeArrowheads="1"/>
          </p:cNvSpPr>
          <p:nvPr/>
        </p:nvSpPr>
        <p:spPr bwMode="auto">
          <a:xfrm>
            <a:off x="5947715" y="1489898"/>
            <a:ext cx="1757212" cy="276999"/>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200" b="1" dirty="0" smtClean="0"/>
              <a:t>Shutdown, IOUT=40A</a:t>
            </a:r>
            <a:endParaRPr lang="en-US" altLang="en-US" sz="1200" b="1" dirty="0"/>
          </a:p>
        </p:txBody>
      </p:sp>
      <p:sp>
        <p:nvSpPr>
          <p:cNvPr id="12" name="Rounded Rectangular Callout 11"/>
          <p:cNvSpPr/>
          <p:nvPr/>
        </p:nvSpPr>
        <p:spPr>
          <a:xfrm>
            <a:off x="3606107" y="1985295"/>
            <a:ext cx="1795053" cy="297936"/>
          </a:xfrm>
          <a:prstGeom prst="wedgeRoundRectCallout">
            <a:avLst>
              <a:gd name="adj1" fmla="val -93997"/>
              <a:gd name="adj2" fmla="val 159515"/>
              <a:gd name="adj3" fmla="val 16667"/>
            </a:avLst>
          </a:prstGeom>
          <a:no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smtClean="0">
                <a:solidFill>
                  <a:schemeClr val="bg1"/>
                </a:solidFill>
              </a:rPr>
              <a:t>UVP Threshold</a:t>
            </a:r>
            <a:r>
              <a:rPr lang="en-US" sz="1000" dirty="0" smtClean="0">
                <a:solidFill>
                  <a:schemeClr val="bg1"/>
                </a:solidFill>
              </a:rPr>
              <a:t>.</a:t>
            </a:r>
            <a:endParaRPr lang="en-US" sz="1000" dirty="0">
              <a:solidFill>
                <a:schemeClr val="bg1"/>
              </a:solidFill>
            </a:endParaRPr>
          </a:p>
        </p:txBody>
      </p:sp>
      <p:sp>
        <p:nvSpPr>
          <p:cNvPr id="9" name="Rounded Rectangular Callout 8"/>
          <p:cNvSpPr/>
          <p:nvPr/>
        </p:nvSpPr>
        <p:spPr>
          <a:xfrm>
            <a:off x="3104912" y="1373619"/>
            <a:ext cx="1795053" cy="377874"/>
          </a:xfrm>
          <a:prstGeom prst="wedgeRoundRectCallout">
            <a:avLst>
              <a:gd name="adj1" fmla="val -100618"/>
              <a:gd name="adj2" fmla="val 14873"/>
              <a:gd name="adj3" fmla="val 16667"/>
            </a:avLst>
          </a:prstGeom>
          <a:no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smtClean="0">
                <a:solidFill>
                  <a:schemeClr val="bg1"/>
                </a:solidFill>
              </a:rPr>
              <a:t>OV Threshold</a:t>
            </a:r>
            <a:r>
              <a:rPr lang="en-US" sz="1000" dirty="0" smtClean="0">
                <a:solidFill>
                  <a:schemeClr val="bg1"/>
                </a:solidFill>
              </a:rPr>
              <a:t>.</a:t>
            </a:r>
            <a:endParaRPr lang="en-US" sz="1000" dirty="0">
              <a:solidFill>
                <a:schemeClr val="bg1"/>
              </a:solidFill>
            </a:endParaRPr>
          </a:p>
        </p:txBody>
      </p:sp>
      <p:sp>
        <p:nvSpPr>
          <p:cNvPr id="13" name="Rounded Rectangular Callout 12"/>
          <p:cNvSpPr/>
          <p:nvPr/>
        </p:nvSpPr>
        <p:spPr>
          <a:xfrm>
            <a:off x="4002438" y="3987800"/>
            <a:ext cx="3702489" cy="1238250"/>
          </a:xfrm>
          <a:prstGeom prst="wedgeRoundRectCallout">
            <a:avLst>
              <a:gd name="adj1" fmla="val -25055"/>
              <a:gd name="adj2" fmla="val -73415"/>
              <a:gd name="adj3" fmla="val 16667"/>
            </a:avLst>
          </a:prstGeom>
          <a:no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200" dirty="0" smtClean="0"/>
              <a:t>Inductor current became </a:t>
            </a:r>
            <a:r>
              <a:rPr lang="en-US" sz="1200" dirty="0"/>
              <a:t>less negative and more positive.  The energy stored in the inductor has to be dissipated </a:t>
            </a:r>
            <a:r>
              <a:rPr lang="en-US" sz="1200" dirty="0" smtClean="0"/>
              <a:t>through </a:t>
            </a:r>
            <a:r>
              <a:rPr lang="en-US" sz="1200" dirty="0"/>
              <a:t>the LC network.  The LC network is highly resonant and underdamped so resulting current looks quite oscillatory.</a:t>
            </a:r>
          </a:p>
        </p:txBody>
      </p:sp>
      <p:sp>
        <p:nvSpPr>
          <p:cNvPr id="14" name="Rounded Rectangular Callout 13"/>
          <p:cNvSpPr/>
          <p:nvPr/>
        </p:nvSpPr>
        <p:spPr>
          <a:xfrm>
            <a:off x="3385559" y="2627832"/>
            <a:ext cx="2801596" cy="640934"/>
          </a:xfrm>
          <a:prstGeom prst="wedgeRoundRectCallout">
            <a:avLst>
              <a:gd name="adj1" fmla="val -83976"/>
              <a:gd name="adj2" fmla="val 299124"/>
              <a:gd name="adj3" fmla="val 16667"/>
            </a:avLst>
          </a:prstGeom>
          <a:no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t>LS FET turns on to pull down VOUT until negative OC is triggered.</a:t>
            </a:r>
            <a:endParaRPr lang="en-US" sz="1000" dirty="0">
              <a:solidFill>
                <a:schemeClr val="bg1"/>
              </a:solidFill>
            </a:endParaRPr>
          </a:p>
        </p:txBody>
      </p:sp>
    </p:spTree>
    <p:extLst>
      <p:ext uri="{BB962C8B-B14F-4D97-AF65-F5344CB8AC3E}">
        <p14:creationId xmlns:p14="http://schemas.microsoft.com/office/powerpoint/2010/main" val="461623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269471" y="1047750"/>
            <a:ext cx="6595532" cy="4946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dirty="0" smtClean="0"/>
              <a:t>OVP </a:t>
            </a:r>
            <a:r>
              <a:rPr lang="en-US" dirty="0"/>
              <a:t>Operation</a:t>
            </a:r>
            <a:endParaRPr lang="en-US" dirty="0"/>
          </a:p>
        </p:txBody>
      </p:sp>
      <p:sp>
        <p:nvSpPr>
          <p:cNvPr id="7" name="Rounded Rectangular Callout 6"/>
          <p:cNvSpPr/>
          <p:nvPr/>
        </p:nvSpPr>
        <p:spPr>
          <a:xfrm>
            <a:off x="3104912" y="1730326"/>
            <a:ext cx="1795053" cy="377874"/>
          </a:xfrm>
          <a:prstGeom prst="wedgeRoundRectCallout">
            <a:avLst>
              <a:gd name="adj1" fmla="val -99312"/>
              <a:gd name="adj2" fmla="val -84824"/>
              <a:gd name="adj3" fmla="val 16667"/>
            </a:avLst>
          </a:prstGeom>
          <a:no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smtClean="0">
                <a:solidFill>
                  <a:schemeClr val="bg1"/>
                </a:solidFill>
              </a:rPr>
              <a:t>OV Threshold</a:t>
            </a:r>
            <a:r>
              <a:rPr lang="en-US" sz="1000" dirty="0" smtClean="0">
                <a:solidFill>
                  <a:schemeClr val="bg1"/>
                </a:solidFill>
              </a:rPr>
              <a:t>.</a:t>
            </a:r>
            <a:endParaRPr lang="en-US" sz="1000" dirty="0">
              <a:solidFill>
                <a:schemeClr val="bg1"/>
              </a:solidFill>
            </a:endParaRPr>
          </a:p>
        </p:txBody>
      </p:sp>
      <p:sp>
        <p:nvSpPr>
          <p:cNvPr id="9" name="Oval 8"/>
          <p:cNvSpPr/>
          <p:nvPr/>
        </p:nvSpPr>
        <p:spPr>
          <a:xfrm>
            <a:off x="1854200" y="1327803"/>
            <a:ext cx="1250712" cy="2405998"/>
          </a:xfrm>
          <a:prstGeom prst="ellipse">
            <a:avLst/>
          </a:prstGeom>
          <a:solidFill>
            <a:schemeClr val="accent1">
              <a:alpha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ular Callout 12"/>
          <p:cNvSpPr/>
          <p:nvPr/>
        </p:nvSpPr>
        <p:spPr>
          <a:xfrm>
            <a:off x="1368068" y="4108450"/>
            <a:ext cx="2691520" cy="869950"/>
          </a:xfrm>
          <a:prstGeom prst="wedgeRoundRectCallout">
            <a:avLst>
              <a:gd name="adj1" fmla="val -11285"/>
              <a:gd name="adj2" fmla="val -92498"/>
              <a:gd name="adj3" fmla="val 16667"/>
            </a:avLst>
          </a:prstGeom>
          <a:no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solidFill>
                  <a:schemeClr val="bg1"/>
                </a:solidFill>
              </a:rPr>
              <a:t>Forced </a:t>
            </a:r>
            <a:r>
              <a:rPr lang="en-US" sz="1200" dirty="0" smtClean="0">
                <a:solidFill>
                  <a:schemeClr val="bg1"/>
                </a:solidFill>
              </a:rPr>
              <a:t>OV condition </a:t>
            </a:r>
            <a:r>
              <a:rPr lang="en-US" sz="1200" dirty="0">
                <a:solidFill>
                  <a:schemeClr val="bg1"/>
                </a:solidFill>
              </a:rPr>
              <a:t>by </a:t>
            </a:r>
            <a:r>
              <a:rPr lang="en-US" sz="1200" dirty="0" smtClean="0">
                <a:solidFill>
                  <a:schemeClr val="bg1"/>
                </a:solidFill>
              </a:rPr>
              <a:t>the function generator pulsed through </a:t>
            </a:r>
            <a:r>
              <a:rPr lang="en-US" sz="1200" dirty="0">
                <a:solidFill>
                  <a:schemeClr val="bg1"/>
                </a:solidFill>
              </a:rPr>
              <a:t>a diode </a:t>
            </a:r>
            <a:r>
              <a:rPr lang="en-US" sz="1200" dirty="0" smtClean="0">
                <a:solidFill>
                  <a:schemeClr val="bg1"/>
                </a:solidFill>
              </a:rPr>
              <a:t>for ~5us. The set voltage is at 20% above the reference voltage.</a:t>
            </a:r>
            <a:endParaRPr lang="en-US" sz="1000" dirty="0">
              <a:solidFill>
                <a:schemeClr val="bg1"/>
              </a:solidFill>
            </a:endParaRPr>
          </a:p>
        </p:txBody>
      </p:sp>
    </p:spTree>
    <p:extLst>
      <p:ext uri="{BB962C8B-B14F-4D97-AF65-F5344CB8AC3E}">
        <p14:creationId xmlns:p14="http://schemas.microsoft.com/office/powerpoint/2010/main" val="402955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269471" y="1066800"/>
            <a:ext cx="6595532" cy="4946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dirty="0" smtClean="0"/>
              <a:t>OVP </a:t>
            </a:r>
            <a:r>
              <a:rPr lang="en-US" dirty="0"/>
              <a:t>Operation</a:t>
            </a:r>
            <a:endParaRPr lang="en-US" dirty="0"/>
          </a:p>
        </p:txBody>
      </p:sp>
      <p:sp>
        <p:nvSpPr>
          <p:cNvPr id="8" name="Rounded Rectangular Callout 7"/>
          <p:cNvSpPr/>
          <p:nvPr/>
        </p:nvSpPr>
        <p:spPr>
          <a:xfrm>
            <a:off x="4254143" y="4381500"/>
            <a:ext cx="3057882" cy="869950"/>
          </a:xfrm>
          <a:prstGeom prst="wedgeRoundRectCallout">
            <a:avLst>
              <a:gd name="adj1" fmla="val 17584"/>
              <a:gd name="adj2" fmla="val -71877"/>
              <a:gd name="adj3" fmla="val 16667"/>
            </a:avLst>
          </a:prstGeom>
          <a:no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smtClean="0">
                <a:solidFill>
                  <a:schemeClr val="bg1"/>
                </a:solidFill>
              </a:rPr>
              <a:t>The different off-time durations controlled by the negative OC threshold and the VOUT decreasing (V=L*di/</a:t>
            </a:r>
            <a:r>
              <a:rPr lang="en-US" sz="1200" dirty="0" err="1" smtClean="0">
                <a:solidFill>
                  <a:schemeClr val="bg1"/>
                </a:solidFill>
              </a:rPr>
              <a:t>dt</a:t>
            </a:r>
            <a:r>
              <a:rPr lang="en-US" sz="1200" dirty="0" smtClean="0">
                <a:solidFill>
                  <a:schemeClr val="bg1"/>
                </a:solidFill>
              </a:rPr>
              <a:t>).</a:t>
            </a:r>
            <a:endParaRPr lang="en-US" sz="1000" dirty="0">
              <a:solidFill>
                <a:schemeClr val="bg1"/>
              </a:solidFill>
            </a:endParaRPr>
          </a:p>
        </p:txBody>
      </p:sp>
      <p:sp>
        <p:nvSpPr>
          <p:cNvPr id="12" name="Rounded Rectangular Callout 11"/>
          <p:cNvSpPr/>
          <p:nvPr/>
        </p:nvSpPr>
        <p:spPr>
          <a:xfrm>
            <a:off x="2197099" y="1628726"/>
            <a:ext cx="1515415" cy="377874"/>
          </a:xfrm>
          <a:prstGeom prst="wedgeRoundRectCallout">
            <a:avLst>
              <a:gd name="adj1" fmla="val 58227"/>
              <a:gd name="adj2" fmla="val 118511"/>
              <a:gd name="adj3" fmla="val 16667"/>
            </a:avLst>
          </a:prstGeom>
          <a:no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smtClean="0">
                <a:solidFill>
                  <a:schemeClr val="bg1"/>
                </a:solidFill>
              </a:rPr>
              <a:t>Switch node Minimum on-time</a:t>
            </a:r>
            <a:endParaRPr lang="en-US" sz="1000" dirty="0">
              <a:solidFill>
                <a:schemeClr val="bg1"/>
              </a:solidFill>
            </a:endParaRPr>
          </a:p>
        </p:txBody>
      </p:sp>
      <p:sp>
        <p:nvSpPr>
          <p:cNvPr id="14" name="Rounded Rectangular Callout 13"/>
          <p:cNvSpPr/>
          <p:nvPr/>
        </p:nvSpPr>
        <p:spPr>
          <a:xfrm>
            <a:off x="2280678" y="2879676"/>
            <a:ext cx="1348256" cy="377874"/>
          </a:xfrm>
          <a:prstGeom prst="wedgeRoundRectCallout">
            <a:avLst>
              <a:gd name="adj1" fmla="val 64644"/>
              <a:gd name="adj2" fmla="val 283196"/>
              <a:gd name="adj3" fmla="val 16667"/>
            </a:avLst>
          </a:prstGeom>
          <a:no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smtClean="0">
                <a:solidFill>
                  <a:schemeClr val="bg1"/>
                </a:solidFill>
              </a:rPr>
              <a:t>Negative OC threshold</a:t>
            </a:r>
            <a:endParaRPr lang="en-US" sz="1000" dirty="0">
              <a:solidFill>
                <a:schemeClr val="bg1"/>
              </a:solidFill>
            </a:endParaRPr>
          </a:p>
        </p:txBody>
      </p:sp>
    </p:spTree>
    <p:extLst>
      <p:ext uri="{BB962C8B-B14F-4D97-AF65-F5344CB8AC3E}">
        <p14:creationId xmlns:p14="http://schemas.microsoft.com/office/powerpoint/2010/main" val="2576603861"/>
      </p:ext>
    </p:extLst>
  </p:cSld>
  <p:clrMapOvr>
    <a:masterClrMapping/>
  </p:clrMapOvr>
</p:sld>
</file>

<file path=ppt/theme/theme1.xml><?xml version="1.0" encoding="utf-8"?>
<a:theme xmlns:a="http://schemas.openxmlformats.org/drawingml/2006/main" name="FinalPowerpoint">
  <a:themeElements>
    <a:clrScheme name="Custom 1">
      <a:dk1>
        <a:srgbClr val="000000"/>
      </a:dk1>
      <a:lt1>
        <a:srgbClr val="FFFFFF"/>
      </a:lt1>
      <a:dk2>
        <a:srgbClr val="DE0000"/>
      </a:dk2>
      <a:lt2>
        <a:srgbClr val="808080"/>
      </a:lt2>
      <a:accent1>
        <a:srgbClr val="DE0000"/>
      </a:accent1>
      <a:accent2>
        <a:srgbClr val="AEAEAE"/>
      </a:accent2>
      <a:accent3>
        <a:srgbClr val="117788"/>
      </a:accent3>
      <a:accent4>
        <a:srgbClr val="404040"/>
      </a:accent4>
      <a:accent5>
        <a:srgbClr val="7F7F7F"/>
      </a:accent5>
      <a:accent6>
        <a:srgbClr val="32B4CE"/>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74255</TotalTime>
  <Words>161</Words>
  <Application>Microsoft Office PowerPoint</Application>
  <PresentationFormat>On-screen Show (4:3)</PresentationFormat>
  <Paragraphs>36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FinalPowerpoint</vt:lpstr>
      <vt:lpstr>TPS548D22  OVP Operation</vt:lpstr>
      <vt:lpstr>1.0VOUT Setup </vt:lpstr>
      <vt:lpstr>OVP Operation</vt:lpstr>
      <vt:lpstr>OVP Operation</vt:lpstr>
      <vt:lpstr>OVP Operation</vt:lpstr>
      <vt:lpstr>OVP Operation</vt:lpstr>
      <vt:lpstr>OVP Operation</vt:lpstr>
    </vt:vector>
  </TitlesOfParts>
  <Company>Texas Instruments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Greene, Matt</dc:creator>
  <cp:lastModifiedBy>Yakamna, Amnat</cp:lastModifiedBy>
  <cp:revision>615</cp:revision>
  <dcterms:created xsi:type="dcterms:W3CDTF">2007-12-19T20:51:45Z</dcterms:created>
  <dcterms:modified xsi:type="dcterms:W3CDTF">2018-09-12T19:01:24Z</dcterms:modified>
</cp:coreProperties>
</file>