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9" r:id="rId2"/>
    <p:sldId id="267" r:id="rId3"/>
    <p:sldId id="274" r:id="rId4"/>
    <p:sldId id="272" r:id="rId5"/>
    <p:sldId id="273" r:id="rId6"/>
  </p:sldIdLst>
  <p:sldSz cx="9144000" cy="5143500" type="screen16x9"/>
  <p:notesSz cx="9296400" cy="14770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38089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76179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1426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5235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1904467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285362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2666253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047146" algn="l" defTabSz="76179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652">
          <p15:clr>
            <a:srgbClr val="A4A3A4"/>
          </p15:clr>
        </p15:guide>
        <p15:guide id="2" pos="29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CC00FF"/>
    <a:srgbClr val="CC9900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5" autoAdjust="0"/>
    <p:restoredTop sz="94889" autoAdjust="0"/>
  </p:normalViewPr>
  <p:slideViewPr>
    <p:cSldViewPr snapToGrid="0">
      <p:cViewPr>
        <p:scale>
          <a:sx n="84" d="100"/>
          <a:sy n="84" d="100"/>
        </p:scale>
        <p:origin x="896" y="64"/>
      </p:cViewPr>
      <p:guideLst>
        <p:guide orient="horz" pos="1620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2850" y="-96"/>
      </p:cViewPr>
      <p:guideLst>
        <p:guide orient="horz" pos="4652"/>
        <p:guide pos="29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6329" y="2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4030071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6329" y="14030071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8D56EAE8-38CB-4EE5-8A34-F5F49B68F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07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6329" y="2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274638" y="1108075"/>
            <a:ext cx="9845676" cy="5538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854" y="7016308"/>
            <a:ext cx="7436693" cy="6645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4030071"/>
            <a:ext cx="4027944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6329" y="14030071"/>
            <a:ext cx="4027943" cy="73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6205" tIns="68102" rIns="136205" bIns="68102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BED2394B-E06C-4DC9-BCC2-551C3DED9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3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8089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76179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14268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523573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904467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85362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66253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47146" algn="l" defTabSz="76179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A23CF-AA30-4A18-B744-605C3E9DB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elected_powerpoint_bg_2_1280x72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571E-02C7-4909-A943-092A83DD3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4706938"/>
            <a:ext cx="8826500" cy="388620"/>
            <a:chOff x="0" y="6321425"/>
            <a:chExt cx="10591800" cy="46634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 Box 31"/>
          <p:cNvSpPr txBox="1">
            <a:spLocks noChangeArrowheads="1"/>
          </p:cNvSpPr>
          <p:nvPr userDrawn="1"/>
        </p:nvSpPr>
        <p:spPr bwMode="auto">
          <a:xfrm>
            <a:off x="334013" y="4511183"/>
            <a:ext cx="2111375" cy="1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9" tIns="38088" rIns="76179" bIns="38088">
            <a:spAutoFit/>
          </a:bodyPr>
          <a:lstStyle/>
          <a:p>
            <a:pPr marL="0" marR="0" indent="0" algn="l" defTabSz="76179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/>
              <a:t>TI Information – Selective Disclosure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selected_powerpoint_bg_1_1280x72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096A3-1C74-4210-9B46-F757C8F29A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 Box 31"/>
          <p:cNvSpPr txBox="1">
            <a:spLocks noChangeArrowheads="1"/>
          </p:cNvSpPr>
          <p:nvPr userDrawn="1"/>
        </p:nvSpPr>
        <p:spPr bwMode="auto">
          <a:xfrm>
            <a:off x="334013" y="4511183"/>
            <a:ext cx="2111375" cy="1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9" tIns="38088" rIns="76179" bIns="38088">
            <a:spAutoFit/>
          </a:bodyPr>
          <a:lstStyle/>
          <a:p>
            <a:pPr marL="0" marR="0" indent="0" algn="l" defTabSz="76179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/>
              <a:t>TI Information – Selective Disclosure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elected_powerpoint_bg_1_grey1280x72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0298"/>
            <a:ext cx="9144000" cy="514350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1457331"/>
            <a:ext cx="8458200" cy="1102519"/>
          </a:xfrm>
        </p:spPr>
        <p:txBody>
          <a:bodyPr/>
          <a:lstStyle>
            <a:lvl1pPr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2774158"/>
            <a:ext cx="8458200" cy="1114425"/>
          </a:xfrm>
          <a:ln/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2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42100" y="4529137"/>
            <a:ext cx="2133600" cy="15478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E7816-A48B-4805-9A47-CE865F4F10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4706938"/>
            <a:ext cx="8826500" cy="388620"/>
            <a:chOff x="0" y="6321425"/>
            <a:chExt cx="10591800" cy="466344"/>
          </a:xfrm>
        </p:grpSpPr>
        <p:sp>
          <p:nvSpPr>
            <p:cNvPr id="21" name="Rectangle 20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Text Box 31"/>
          <p:cNvSpPr txBox="1">
            <a:spLocks noChangeArrowheads="1"/>
          </p:cNvSpPr>
          <p:nvPr userDrawn="1"/>
        </p:nvSpPr>
        <p:spPr bwMode="auto">
          <a:xfrm>
            <a:off x="334013" y="4511183"/>
            <a:ext cx="2111375" cy="1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9" tIns="38088" rIns="76179" bIns="38088">
            <a:spAutoFit/>
          </a:bodyPr>
          <a:lstStyle/>
          <a:p>
            <a:pPr marL="0" marR="0" indent="0" algn="l" defTabSz="76179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/>
              <a:t>TI Information – Selective Disclosure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378" y="786357"/>
            <a:ext cx="8467725" cy="3709449"/>
          </a:xfrm>
        </p:spPr>
        <p:txBody>
          <a:bodyPr/>
          <a:lstStyle>
            <a:lvl1pPr>
              <a:spcBef>
                <a:spcPts val="667"/>
              </a:spcBef>
              <a:defRPr/>
            </a:lvl1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7888F-6AF7-4263-B69D-592D8C33B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300" b="1" cap="all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380895" indent="0">
              <a:buNone/>
              <a:defRPr sz="1500"/>
            </a:lvl2pPr>
            <a:lvl3pPr marL="761790" indent="0">
              <a:buNone/>
              <a:defRPr sz="1300"/>
            </a:lvl3pPr>
            <a:lvl4pPr marL="1142683" indent="0">
              <a:buNone/>
              <a:defRPr sz="1200"/>
            </a:lvl4pPr>
            <a:lvl5pPr marL="1523573" indent="0">
              <a:buNone/>
              <a:defRPr sz="1200"/>
            </a:lvl5pPr>
            <a:lvl6pPr marL="1904467" indent="0">
              <a:buNone/>
              <a:defRPr sz="1200"/>
            </a:lvl6pPr>
            <a:lvl7pPr marL="2285362" indent="0">
              <a:buNone/>
              <a:defRPr sz="1200"/>
            </a:lvl7pPr>
            <a:lvl8pPr marL="2666253" indent="0">
              <a:buNone/>
              <a:defRPr sz="1200"/>
            </a:lvl8pPr>
            <a:lvl9pPr marL="3047146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638925" y="4537472"/>
            <a:ext cx="2133600" cy="15478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118DC-F0C3-4C61-9EEA-2C495CD045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3375" y="889398"/>
            <a:ext cx="4157663" cy="35194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889398"/>
            <a:ext cx="4157662" cy="3519488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548F6-AAA9-4A8D-A869-511B3DFE3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895" indent="0">
              <a:buNone/>
              <a:defRPr sz="1700" b="1"/>
            </a:lvl2pPr>
            <a:lvl3pPr marL="761790" indent="0">
              <a:buNone/>
              <a:defRPr sz="1500" b="1"/>
            </a:lvl3pPr>
            <a:lvl4pPr marL="1142683" indent="0">
              <a:buNone/>
              <a:defRPr sz="1300" b="1"/>
            </a:lvl4pPr>
            <a:lvl5pPr marL="1523573" indent="0">
              <a:buNone/>
              <a:defRPr sz="1300" b="1"/>
            </a:lvl5pPr>
            <a:lvl6pPr marL="1904467" indent="0">
              <a:buNone/>
              <a:defRPr sz="1300" b="1"/>
            </a:lvl6pPr>
            <a:lvl7pPr marL="2285362" indent="0">
              <a:buNone/>
              <a:defRPr sz="1300" b="1"/>
            </a:lvl7pPr>
            <a:lvl8pPr marL="2666253" indent="0">
              <a:buNone/>
              <a:defRPr sz="1300" b="1"/>
            </a:lvl8pPr>
            <a:lvl9pPr marL="304714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895" indent="0">
              <a:buNone/>
              <a:defRPr sz="1700" b="1"/>
            </a:lvl2pPr>
            <a:lvl3pPr marL="761790" indent="0">
              <a:buNone/>
              <a:defRPr sz="1500" b="1"/>
            </a:lvl3pPr>
            <a:lvl4pPr marL="1142683" indent="0">
              <a:buNone/>
              <a:defRPr sz="1300" b="1"/>
            </a:lvl4pPr>
            <a:lvl5pPr marL="1523573" indent="0">
              <a:buNone/>
              <a:defRPr sz="1300" b="1"/>
            </a:lvl5pPr>
            <a:lvl6pPr marL="1904467" indent="0">
              <a:buNone/>
              <a:defRPr sz="1300" b="1"/>
            </a:lvl6pPr>
            <a:lvl7pPr marL="2285362" indent="0">
              <a:buNone/>
              <a:defRPr sz="1300" b="1"/>
            </a:lvl7pPr>
            <a:lvl8pPr marL="2666253" indent="0">
              <a:buNone/>
              <a:defRPr sz="1300" b="1"/>
            </a:lvl8pPr>
            <a:lvl9pPr marL="304714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C35C9-3222-4444-B33E-8AB075BE83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52F08-588C-488E-A5AB-DF69250DE8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30B41-3034-4777-B6DE-71856D9856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8"/>
          </a:xfrm>
        </p:spPr>
        <p:txBody>
          <a:bodyPr anchor="b"/>
          <a:lstStyle>
            <a:lvl1pPr algn="l">
              <a:defRPr sz="27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Aft>
                <a:spcPct val="0"/>
              </a:spcAft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Aft>
                <a:spcPct val="0"/>
              </a:spcAft>
              <a:defRPr lang="en-US" sz="15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Aft>
                <a:spcPct val="0"/>
              </a:spcAft>
              <a:defRPr lang="en-US" sz="1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8298"/>
          </a:xfrm>
        </p:spPr>
        <p:txBody>
          <a:bodyPr/>
          <a:lstStyle>
            <a:lvl1pPr marL="0" indent="0">
              <a:buNone/>
              <a:defRPr sz="1700"/>
            </a:lvl1pPr>
            <a:lvl2pPr marL="380895" indent="0">
              <a:buNone/>
              <a:defRPr sz="1000"/>
            </a:lvl2pPr>
            <a:lvl3pPr marL="761790" indent="0">
              <a:buNone/>
              <a:defRPr sz="800"/>
            </a:lvl3pPr>
            <a:lvl4pPr marL="1142683" indent="0">
              <a:buNone/>
              <a:defRPr sz="700"/>
            </a:lvl4pPr>
            <a:lvl5pPr marL="1523573" indent="0">
              <a:buNone/>
              <a:defRPr sz="700"/>
            </a:lvl5pPr>
            <a:lvl6pPr marL="1904467" indent="0">
              <a:buNone/>
              <a:defRPr sz="700"/>
            </a:lvl6pPr>
            <a:lvl7pPr marL="2285362" indent="0">
              <a:buNone/>
              <a:defRPr sz="700"/>
            </a:lvl7pPr>
            <a:lvl8pPr marL="2666253" indent="0">
              <a:buNone/>
              <a:defRPr sz="700"/>
            </a:lvl8pPr>
            <a:lvl9pPr marL="3047146" indent="0">
              <a:buNone/>
              <a:defRPr sz="7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97EEC-B5BC-42C5-B73F-31CC660D4D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3"/>
          </a:xfrm>
        </p:spPr>
        <p:txBody>
          <a:bodyPr anchor="b"/>
          <a:lstStyle>
            <a:lvl1pPr algn="l">
              <a:defRPr sz="23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0895" indent="0">
              <a:buNone/>
              <a:defRPr sz="2300"/>
            </a:lvl2pPr>
            <a:lvl3pPr marL="761790" indent="0">
              <a:buNone/>
              <a:defRPr sz="2000"/>
            </a:lvl3pPr>
            <a:lvl4pPr marL="1142683" indent="0">
              <a:buNone/>
              <a:defRPr sz="1700"/>
            </a:lvl4pPr>
            <a:lvl5pPr marL="1523573" indent="0">
              <a:buNone/>
              <a:defRPr sz="1700"/>
            </a:lvl5pPr>
            <a:lvl6pPr marL="1904467" indent="0">
              <a:buNone/>
              <a:defRPr sz="1700"/>
            </a:lvl6pPr>
            <a:lvl7pPr marL="2285362" indent="0">
              <a:buNone/>
              <a:defRPr sz="1700"/>
            </a:lvl7pPr>
            <a:lvl8pPr marL="2666253" indent="0">
              <a:buNone/>
              <a:defRPr sz="1700"/>
            </a:lvl8pPr>
            <a:lvl9pPr marL="3047146" indent="0">
              <a:buNone/>
              <a:defRPr sz="17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Aft>
                <a:spcPct val="0"/>
              </a:spcAft>
              <a:buNone/>
              <a:defRPr lang="en-US" sz="17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0895" indent="0">
              <a:buNone/>
              <a:defRPr sz="1000"/>
            </a:lvl2pPr>
            <a:lvl3pPr marL="761790" indent="0">
              <a:buNone/>
              <a:defRPr sz="800"/>
            </a:lvl3pPr>
            <a:lvl4pPr marL="1142683" indent="0">
              <a:buNone/>
              <a:defRPr sz="700"/>
            </a:lvl4pPr>
            <a:lvl5pPr marL="1523573" indent="0">
              <a:buNone/>
              <a:defRPr sz="700"/>
            </a:lvl5pPr>
            <a:lvl6pPr marL="1904467" indent="0">
              <a:buNone/>
              <a:defRPr sz="700"/>
            </a:lvl6pPr>
            <a:lvl7pPr marL="2285362" indent="0">
              <a:buNone/>
              <a:defRPr sz="700"/>
            </a:lvl7pPr>
            <a:lvl8pPr marL="2666253" indent="0">
              <a:buNone/>
              <a:defRPr sz="700"/>
            </a:lvl8pPr>
            <a:lvl9pPr marL="3047146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5F34B-1C25-4090-A4A7-9CEE84F430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E2BCE-81FD-49AD-8F3F-8C803C0A8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3" y="107157"/>
            <a:ext cx="2141537" cy="4301728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1775" y="107157"/>
            <a:ext cx="6275388" cy="43017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3E699-3BC5-4E82-A48B-54CC42B0E6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3" y="4743450"/>
            <a:ext cx="8804275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8" rIns="76179" bIns="38088"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41910" y="4743450"/>
            <a:ext cx="8740140" cy="342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8" rIns="76179" bIns="38088" rtlCol="0" anchor="ctr"/>
          <a:lstStyle/>
          <a:p>
            <a:pPr algn="ctr"/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1775" y="107163"/>
            <a:ext cx="8458200" cy="61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3378" y="794149"/>
            <a:ext cx="8467725" cy="37016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42100" y="4537472"/>
            <a:ext cx="2133600" cy="154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6179" tIns="38088" rIns="76179" bIns="38088" numCol="1" anchor="t" anchorCtr="0" compatLnSpc="1">
            <a:prstTxWarp prst="textNoShape">
              <a:avLst/>
            </a:prstTxWarp>
          </a:bodyPr>
          <a:lstStyle>
            <a:lvl1pPr algn="r">
              <a:defRPr sz="700"/>
            </a:lvl1pPr>
          </a:lstStyle>
          <a:p>
            <a:pPr>
              <a:defRPr/>
            </a:pPr>
            <a:fld id="{B6C70261-DCF8-4A97-9502-E8EEF2364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Text Box 31"/>
          <p:cNvSpPr txBox="1">
            <a:spLocks noChangeArrowheads="1"/>
          </p:cNvSpPr>
          <p:nvPr userDrawn="1"/>
        </p:nvSpPr>
        <p:spPr bwMode="auto">
          <a:xfrm>
            <a:off x="334013" y="4511183"/>
            <a:ext cx="2111375" cy="18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179" tIns="38088" rIns="76179" bIns="38088">
            <a:spAutoFit/>
          </a:bodyPr>
          <a:lstStyle/>
          <a:p>
            <a:pPr marL="0" marR="0" indent="0" algn="l" defTabSz="76179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/>
              <a:t>TI Information – Selective Disclosure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0" y="4706938"/>
            <a:ext cx="8826500" cy="388620"/>
            <a:chOff x="0" y="6321425"/>
            <a:chExt cx="10591800" cy="46634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6321425"/>
              <a:ext cx="10591800" cy="4663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AAAA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7" descr="ti_logo_powerpoint_1_line.png"/>
            <p:cNvPicPr>
              <a:picLocks noChangeAspect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593138" y="6440488"/>
              <a:ext cx="1874837" cy="23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chemeClr val="tx2"/>
          </a:solidFill>
          <a:latin typeface="Arial" charset="0"/>
        </a:defRPr>
      </a:lvl5pPr>
      <a:lvl6pPr marL="380895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6pPr>
      <a:lvl7pPr marL="761790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7pPr>
      <a:lvl8pPr marL="1142683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8pPr>
      <a:lvl9pPr marL="1523573" algn="l" rtl="0" fontAlgn="base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0000"/>
          </a:solidFill>
          <a:latin typeface="Arial" charset="0"/>
        </a:defRPr>
      </a:lvl9pPr>
    </p:titleStyle>
    <p:bodyStyle>
      <a:lvl1pPr marL="189124" indent="-189124" algn="l" rtl="0" eaLnBrk="0" fontAlgn="base" hangingPunct="0">
        <a:spcBef>
          <a:spcPts val="667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78763" indent="-194416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711530" indent="-137548" algn="l" rtl="0" eaLnBrk="0" fontAlgn="base" hangingPunct="0">
        <a:spcBef>
          <a:spcPct val="15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001168" indent="-194416" algn="l" rtl="0" eaLnBrk="0" fontAlgn="base" hangingPunct="0">
        <a:spcBef>
          <a:spcPct val="5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240546" indent="-144163" algn="l" rtl="0" eaLnBrk="0" fontAlgn="base" hangingPunct="0">
        <a:spcBef>
          <a:spcPct val="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1621441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6pPr>
      <a:lvl7pPr marL="2002336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7pPr>
      <a:lvl8pPr marL="2383230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8pPr>
      <a:lvl9pPr marL="2764124" indent="-144163" algn="l" rtl="0" fontAlgn="base">
        <a:spcBef>
          <a:spcPct val="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895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790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68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57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467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362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253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146" algn="l" defTabSz="76179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7A55B-9BB1-4271-98B4-0BF0559364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TPS55288 Layout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7545B6-5FE0-4A57-BAB0-7F84C044A7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09/03/2024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458C8-E46A-4A88-98D8-3BACF60713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55571E-02C7-4909-A943-092A83DD341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16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6BC21-DAB6-4DF2-8F84-FA4F1E9C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Buck-leg MOSFETs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56193-1177-4E5F-A7F7-53DEAC76C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5A9E96-F5F3-40A6-90B9-1ED8815D5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036" y="0"/>
            <a:ext cx="4531283" cy="37323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8E6CFCB-C2B2-4F0B-969B-E084414A2C68}"/>
              </a:ext>
            </a:extLst>
          </p:cNvPr>
          <p:cNvSpPr txBox="1"/>
          <p:nvPr/>
        </p:nvSpPr>
        <p:spPr>
          <a:xfrm>
            <a:off x="480559" y="3928706"/>
            <a:ext cx="8209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Put the MOSFETs more </a:t>
            </a:r>
            <a:r>
              <a:rPr lang="en-US" sz="1200" dirty="0" err="1"/>
              <a:t>compacyt</a:t>
            </a:r>
            <a:r>
              <a:rPr lang="en-US" sz="1200" dirty="0"/>
              <a:t>. PCB parasitic inductance could be reduced to minimum, which helps to improve SW1 pin spikes </a:t>
            </a:r>
            <a:r>
              <a:rPr lang="en-US" sz="1200" dirty="0" err="1"/>
              <a:t>duing</a:t>
            </a:r>
            <a:r>
              <a:rPr lang="en-US" sz="1200" dirty="0"/>
              <a:t> switching, as well as EMI performance.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2F0D8A-1D61-4A36-A753-095D707F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63" y="938249"/>
            <a:ext cx="2991485" cy="247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51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6BC21-DAB6-4DF2-8F84-FA4F1E9CF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High-Side-FET Drive Traces Routing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56193-1177-4E5F-A7F7-53DEAC76C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E6CFCB-C2B2-4F0B-969B-E084414A2C68}"/>
              </a:ext>
            </a:extLst>
          </p:cNvPr>
          <p:cNvSpPr txBox="1"/>
          <p:nvPr/>
        </p:nvSpPr>
        <p:spPr>
          <a:xfrm>
            <a:off x="467292" y="4075538"/>
            <a:ext cx="82094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 minimize gate-loop area, gate and source traces are routed side by side as differential pairs.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CF53A5-60EA-4F85-950D-60E5E4E54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4146" y="606297"/>
            <a:ext cx="3761174" cy="33506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696F44-777E-495D-9536-50B25E640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75" y="1186513"/>
            <a:ext cx="4354454" cy="209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11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41DC3-5B49-4D01-8D81-3353B383D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AGND plane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ABF345-152C-4C39-AF12-6921EA4CC8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3F3698-16D2-432F-A8A7-5E388A284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191" y="1373996"/>
            <a:ext cx="5086642" cy="23955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AC9822-8C87-42DB-89ED-7BB33D7B5470}"/>
              </a:ext>
            </a:extLst>
          </p:cNvPr>
          <p:cNvSpPr txBox="1"/>
          <p:nvPr/>
        </p:nvSpPr>
        <p:spPr>
          <a:xfrm>
            <a:off x="3032760" y="353477"/>
            <a:ext cx="4295789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It’s important to isolate the AGND plane and power ground plane. I am not sure but I think you use separate AGND here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CE849E-2547-4130-80C0-F4DC11A0684A}"/>
              </a:ext>
            </a:extLst>
          </p:cNvPr>
          <p:cNvCxnSpPr>
            <a:cxnSpLocks/>
          </p:cNvCxnSpPr>
          <p:nvPr/>
        </p:nvCxnSpPr>
        <p:spPr>
          <a:xfrm flipH="1">
            <a:off x="2615654" y="894217"/>
            <a:ext cx="1375669" cy="96506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D362D6-E9F1-4C8D-A296-62336CEAAE5D}"/>
              </a:ext>
            </a:extLst>
          </p:cNvPr>
          <p:cNvCxnSpPr>
            <a:cxnSpLocks/>
          </p:cNvCxnSpPr>
          <p:nvPr/>
        </p:nvCxnSpPr>
        <p:spPr>
          <a:xfrm>
            <a:off x="4134191" y="894217"/>
            <a:ext cx="1326864" cy="102147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74B00DD-5FE5-496E-BA05-BFE9B9F72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07" y="815142"/>
            <a:ext cx="1812947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21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FC563-440C-4774-8ECB-F05C564E2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Vias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4260B-C2BC-47A0-9E1F-225898BBFE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97888F-6AF7-4263-B69D-592D8C33BAC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D6BE22-182A-477A-8809-F50C6380B093}"/>
              </a:ext>
            </a:extLst>
          </p:cNvPr>
          <p:cNvSpPr txBox="1"/>
          <p:nvPr/>
        </p:nvSpPr>
        <p:spPr>
          <a:xfrm>
            <a:off x="4080796" y="440955"/>
            <a:ext cx="3734988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Put enough </a:t>
            </a:r>
            <a:r>
              <a:rPr lang="en-US" sz="1200" dirty="0" err="1"/>
              <a:t>vias</a:t>
            </a:r>
            <a:r>
              <a:rPr lang="en-US" sz="1200" dirty="0"/>
              <a:t> for thermal.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1641C0-B390-4DEF-8464-6B34C8404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5" y="1273831"/>
            <a:ext cx="3987559" cy="28943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FE105C-8047-4CAF-B5E9-D2E9F2876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929" y="1273832"/>
            <a:ext cx="4392046" cy="292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25662"/>
      </p:ext>
    </p:extLst>
  </p:cSld>
  <p:clrMapOvr>
    <a:masterClrMapping/>
  </p:clrMapOvr>
</p:sld>
</file>

<file path=ppt/theme/theme1.xml><?xml version="1.0" encoding="utf-8"?>
<a:theme xmlns:a="http://schemas.openxmlformats.org/drawingml/2006/main" name="FinalPowerpoint">
  <a:themeElements>
    <a:clrScheme name="Custom 1">
      <a:dk1>
        <a:srgbClr val="000000"/>
      </a:dk1>
      <a:lt1>
        <a:srgbClr val="FFFFFF"/>
      </a:lt1>
      <a:dk2>
        <a:srgbClr val="DE0000"/>
      </a:dk2>
      <a:lt2>
        <a:srgbClr val="808080"/>
      </a:lt2>
      <a:accent1>
        <a:srgbClr val="DE0000"/>
      </a:accent1>
      <a:accent2>
        <a:srgbClr val="A4A4A4"/>
      </a:accent2>
      <a:accent3>
        <a:srgbClr val="117788"/>
      </a:accent3>
      <a:accent4>
        <a:srgbClr val="404040"/>
      </a:accent4>
      <a:accent5>
        <a:srgbClr val="4ABED4"/>
      </a:accent5>
      <a:accent6>
        <a:srgbClr val="7F7F7F"/>
      </a:accent6>
      <a:hlink>
        <a:srgbClr val="DE0000"/>
      </a:hlink>
      <a:folHlink>
        <a:srgbClr val="AAAAAA"/>
      </a:folHlink>
    </a:clrScheme>
    <a:fontScheme name="FinalPowerpo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inalPowerpoint 1">
        <a:dk1>
          <a:srgbClr val="000000"/>
        </a:dk1>
        <a:lt1>
          <a:srgbClr val="FFFFFF"/>
        </a:lt1>
        <a:dk2>
          <a:srgbClr val="FF0000"/>
        </a:dk2>
        <a:lt2>
          <a:srgbClr val="808080"/>
        </a:lt2>
        <a:accent1>
          <a:srgbClr val="AAAAAA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D2D2D2"/>
        </a:accent5>
        <a:accent6>
          <a:srgbClr val="000000"/>
        </a:accent6>
        <a:hlink>
          <a:srgbClr val="FF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nalPowerpoint 2">
        <a:dk1>
          <a:srgbClr val="AAAAAA"/>
        </a:dk1>
        <a:lt1>
          <a:srgbClr val="FFFFFF"/>
        </a:lt1>
        <a:dk2>
          <a:srgbClr val="000000"/>
        </a:dk2>
        <a:lt2>
          <a:srgbClr val="FFFFFF"/>
        </a:lt2>
        <a:accent1>
          <a:srgbClr val="AAAAAA"/>
        </a:accent1>
        <a:accent2>
          <a:srgbClr val="FFFFFF"/>
        </a:accent2>
        <a:accent3>
          <a:srgbClr val="AAAAAA"/>
        </a:accent3>
        <a:accent4>
          <a:srgbClr val="DADADA"/>
        </a:accent4>
        <a:accent5>
          <a:srgbClr val="D2D2D2"/>
        </a:accent5>
        <a:accent6>
          <a:srgbClr val="E7E7E7"/>
        </a:accent6>
        <a:hlink>
          <a:srgbClr val="AAAAAA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3">
        <a:dk1>
          <a:srgbClr val="808080"/>
        </a:dk1>
        <a:lt1>
          <a:srgbClr val="FFFFFF"/>
        </a:lt1>
        <a:dk2>
          <a:srgbClr val="AAAAAA"/>
        </a:dk2>
        <a:lt2>
          <a:srgbClr val="000000"/>
        </a:lt2>
        <a:accent1>
          <a:srgbClr val="000000"/>
        </a:accent1>
        <a:accent2>
          <a:srgbClr val="AAAAAA"/>
        </a:accent2>
        <a:accent3>
          <a:srgbClr val="D2D2D2"/>
        </a:accent3>
        <a:accent4>
          <a:srgbClr val="DADADA"/>
        </a:accent4>
        <a:accent5>
          <a:srgbClr val="AAAAAA"/>
        </a:accent5>
        <a:accent6>
          <a:srgbClr val="9A9A9A"/>
        </a:accent6>
        <a:hlink>
          <a:srgbClr val="FF00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nalPowerpoint 4">
        <a:dk1>
          <a:srgbClr val="000000"/>
        </a:dk1>
        <a:lt1>
          <a:srgbClr val="FF0000"/>
        </a:lt1>
        <a:dk2>
          <a:srgbClr val="FFFFFF"/>
        </a:dk2>
        <a:lt2>
          <a:srgbClr val="000000"/>
        </a:lt2>
        <a:accent1>
          <a:srgbClr val="AAAAAA"/>
        </a:accent1>
        <a:accent2>
          <a:srgbClr val="FFFFFF"/>
        </a:accent2>
        <a:accent3>
          <a:srgbClr val="FFAAAA"/>
        </a:accent3>
        <a:accent4>
          <a:srgbClr val="000000"/>
        </a:accent4>
        <a:accent5>
          <a:srgbClr val="D2D2D2"/>
        </a:accent5>
        <a:accent6>
          <a:srgbClr val="E7E7E7"/>
        </a:accent6>
        <a:hlink>
          <a:srgbClr val="000000"/>
        </a:hlink>
        <a:folHlink>
          <a:srgbClr val="AAAAA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12469</TotalTime>
  <Words>97</Words>
  <Application>Microsoft Office PowerPoint</Application>
  <PresentationFormat>On-screen Show (16:9)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FinalPowerpoint</vt:lpstr>
      <vt:lpstr>TPS55288 Layout Review</vt:lpstr>
      <vt:lpstr>Buck-leg MOSFETs</vt:lpstr>
      <vt:lpstr>High-Side-FET Drive Traces Routing</vt:lpstr>
      <vt:lpstr>AGND plane</vt:lpstr>
      <vt:lpstr>Vias</vt:lpstr>
    </vt:vector>
  </TitlesOfParts>
  <Company>Texas Instruments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Brollo, Clementina</dc:creator>
  <cp:lastModifiedBy>Yuan, Mulin</cp:lastModifiedBy>
  <cp:revision>559</cp:revision>
  <dcterms:created xsi:type="dcterms:W3CDTF">2007-12-19T20:51:45Z</dcterms:created>
  <dcterms:modified xsi:type="dcterms:W3CDTF">2024-09-03T13:15:33Z</dcterms:modified>
</cp:coreProperties>
</file>