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3" r:id="rId2"/>
  </p:sldMasterIdLst>
  <p:notesMasterIdLst>
    <p:notesMasterId r:id="rId6"/>
  </p:notesMasterIdLst>
  <p:handoutMasterIdLst>
    <p:handoutMasterId r:id="rId7"/>
  </p:handoutMasterIdLst>
  <p:sldIdLst>
    <p:sldId id="261" r:id="rId3"/>
    <p:sldId id="422" r:id="rId4"/>
    <p:sldId id="364" r:id="rId5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652">
          <p15:clr>
            <a:srgbClr val="A4A3A4"/>
          </p15:clr>
        </p15:guide>
        <p15:guide id="2" pos="29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AAA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59" autoAdjust="0"/>
    <p:restoredTop sz="98934" autoAdjust="0"/>
  </p:normalViewPr>
  <p:slideViewPr>
    <p:cSldViewPr snapToGrid="0">
      <p:cViewPr varScale="1">
        <p:scale>
          <a:sx n="114" d="100"/>
          <a:sy n="114" d="100"/>
        </p:scale>
        <p:origin x="854" y="91"/>
      </p:cViewPr>
      <p:guideLst>
        <p:guide orient="horz" pos="1620"/>
        <p:guide pos="28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73844B-1959-4019-8802-7B24A50650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7238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</p:spPr>
        <p:txBody>
          <a:bodyPr anchor="b"/>
          <a:lstStyle>
            <a:lvl1pPr algn="l"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0895" indent="0">
              <a:buNone/>
              <a:defRPr sz="2300"/>
            </a:lvl2pPr>
            <a:lvl3pPr marL="761790" indent="0">
              <a:buNone/>
              <a:defRPr sz="2000"/>
            </a:lvl3pPr>
            <a:lvl4pPr marL="1142683" indent="0">
              <a:buNone/>
              <a:defRPr sz="1700"/>
            </a:lvl4pPr>
            <a:lvl5pPr marL="1523573" indent="0">
              <a:buNone/>
              <a:defRPr sz="1700"/>
            </a:lvl5pPr>
            <a:lvl6pPr marL="1904467" indent="0">
              <a:buNone/>
              <a:defRPr sz="1700"/>
            </a:lvl6pPr>
            <a:lvl7pPr marL="2285362" indent="0">
              <a:buNone/>
              <a:defRPr sz="1700"/>
            </a:lvl7pPr>
            <a:lvl8pPr marL="2666253" indent="0">
              <a:buNone/>
              <a:defRPr sz="1700"/>
            </a:lvl8pPr>
            <a:lvl9pPr marL="3047146" indent="0">
              <a:buNone/>
              <a:defRPr sz="17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07157"/>
            <a:ext cx="2141537" cy="430172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1916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selected_powerpoint_bg_2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1E-02C7-4909-A943-092A83DD34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0371212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selected_powerpoint_bg_1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096A3-1C74-4210-9B46-F757C8F29A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5784429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selected_powerpoint_bg_1_grey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0298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8693637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215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selected_powerpoint_bg_2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1E-02C7-4909-A943-092A83DD3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Confidential – NDA</a:t>
            </a:r>
            <a:r>
              <a:rPr lang="en-US" sz="700" baseline="0" dirty="0"/>
              <a:t> Restrictions</a:t>
            </a:r>
            <a:endParaRPr lang="en-US" sz="7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3300" b="1" cap="all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0895" indent="0">
              <a:buNone/>
              <a:defRPr sz="1500"/>
            </a:lvl2pPr>
            <a:lvl3pPr marL="761790" indent="0">
              <a:buNone/>
              <a:defRPr sz="1300"/>
            </a:lvl3pPr>
            <a:lvl4pPr marL="1142683" indent="0">
              <a:buNone/>
              <a:defRPr sz="1200"/>
            </a:lvl4pPr>
            <a:lvl5pPr marL="1523573" indent="0">
              <a:buNone/>
              <a:defRPr sz="1200"/>
            </a:lvl5pPr>
            <a:lvl6pPr marL="1904467" indent="0">
              <a:buNone/>
              <a:defRPr sz="1200"/>
            </a:lvl6pPr>
            <a:lvl7pPr marL="2285362" indent="0">
              <a:buNone/>
              <a:defRPr sz="1200"/>
            </a:lvl7pPr>
            <a:lvl8pPr marL="2666253" indent="0">
              <a:buNone/>
              <a:defRPr sz="1200"/>
            </a:lvl8pPr>
            <a:lvl9pPr marL="3047146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2"/>
            <a:ext cx="2133600" cy="15478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269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9702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2445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3276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982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6072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</p:spPr>
        <p:txBody>
          <a:bodyPr anchor="b"/>
          <a:lstStyle>
            <a:lvl1pPr algn="l"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0895" indent="0">
              <a:buNone/>
              <a:defRPr sz="2300"/>
            </a:lvl2pPr>
            <a:lvl3pPr marL="761790" indent="0">
              <a:buNone/>
              <a:defRPr sz="2000"/>
            </a:lvl3pPr>
            <a:lvl4pPr marL="1142683" indent="0">
              <a:buNone/>
              <a:defRPr sz="1700"/>
            </a:lvl4pPr>
            <a:lvl5pPr marL="1523573" indent="0">
              <a:buNone/>
              <a:defRPr sz="1700"/>
            </a:lvl5pPr>
            <a:lvl6pPr marL="1904467" indent="0">
              <a:buNone/>
              <a:defRPr sz="1700"/>
            </a:lvl6pPr>
            <a:lvl7pPr marL="2285362" indent="0">
              <a:buNone/>
              <a:defRPr sz="1700"/>
            </a:lvl7pPr>
            <a:lvl8pPr marL="2666253" indent="0">
              <a:buNone/>
              <a:defRPr sz="1700"/>
            </a:lvl8pPr>
            <a:lvl9pPr marL="3047146" indent="0">
              <a:buNone/>
              <a:defRPr sz="17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8941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9972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07157"/>
            <a:ext cx="2141537" cy="430172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9798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7350" y="209550"/>
            <a:ext cx="7029450" cy="47744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859632"/>
            <a:ext cx="4076700" cy="37552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859632"/>
            <a:ext cx="4076700" cy="37552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5029200" y="4786312"/>
            <a:ext cx="13589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en-US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4786312"/>
            <a:ext cx="2895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>
                <a:solidFill>
                  <a:srgbClr val="000000"/>
                </a:solidFill>
                <a:latin typeface="Arial"/>
                <a:cs typeface="+mn-cs"/>
              </a:rPr>
              <a:t>Strictly Confidential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608D5-CBB9-4AA2-A9E8-7A184AFD1B3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458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selected_powerpoint_bg_1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096A3-1C74-4210-9B46-F757C8F29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Confidential – NDA</a:t>
            </a:r>
            <a:r>
              <a:rPr lang="en-US" sz="700" baseline="0" dirty="0"/>
              <a:t> Restrictions</a:t>
            </a:r>
            <a:endParaRPr lang="en-US" sz="7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selected_powerpoint_bg_1_grey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0298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Confidential – NDA</a:t>
            </a:r>
            <a:r>
              <a:rPr lang="en-US" sz="700" baseline="0" dirty="0"/>
              <a:t> Restrictions</a:t>
            </a:r>
            <a:endParaRPr lang="en-US" sz="70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3300" b="1" cap="all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0895" indent="0">
              <a:buNone/>
              <a:defRPr sz="1500"/>
            </a:lvl2pPr>
            <a:lvl3pPr marL="761790" indent="0">
              <a:buNone/>
              <a:defRPr sz="1300"/>
            </a:lvl3pPr>
            <a:lvl4pPr marL="1142683" indent="0">
              <a:buNone/>
              <a:defRPr sz="1200"/>
            </a:lvl4pPr>
            <a:lvl5pPr marL="1523573" indent="0">
              <a:buNone/>
              <a:defRPr sz="1200"/>
            </a:lvl5pPr>
            <a:lvl6pPr marL="1904467" indent="0">
              <a:buNone/>
              <a:defRPr sz="1200"/>
            </a:lvl6pPr>
            <a:lvl7pPr marL="2285362" indent="0">
              <a:buNone/>
              <a:defRPr sz="1200"/>
            </a:lvl7pPr>
            <a:lvl8pPr marL="2666253" indent="0">
              <a:buNone/>
              <a:defRPr sz="1200"/>
            </a:lvl8pPr>
            <a:lvl9pPr marL="3047146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2"/>
            <a:ext cx="2133600" cy="15478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6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1910" y="4743450"/>
            <a:ext cx="874014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Confidential – NDA</a:t>
            </a:r>
            <a:r>
              <a:rPr lang="en-US" sz="700" baseline="0" dirty="0"/>
              <a:t> Restrictions</a:t>
            </a:r>
            <a:endParaRPr lang="en-US" sz="7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</p:sldLayoutIdLst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1" fontAlgn="base" hangingPunct="1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1" fontAlgn="base" hangingPunct="1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1" fontAlgn="base" hangingPunct="1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41910" y="4743450"/>
            <a:ext cx="874014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>
                <a:solidFill>
                  <a:srgbClr val="000000"/>
                </a:solidFill>
                <a:latin typeface="Arial"/>
                <a:cs typeface="+mn-cs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defTabSz="761790">
              <a:spcBef>
                <a:spcPct val="50000"/>
              </a:spcBef>
              <a:defRPr/>
            </a:pPr>
            <a:r>
              <a:rPr lang="en-US" sz="700" dirty="0">
                <a:solidFill>
                  <a:srgbClr val="000000"/>
                </a:solidFill>
                <a:latin typeface="Arial"/>
                <a:cs typeface="+mn-cs"/>
              </a:rPr>
              <a:t>TI Confidential – NDA Required </a:t>
            </a: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413718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0" fontAlgn="base" hangingPunct="0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0" fontAlgn="base" hangingPunct="0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0" fontAlgn="base" hangingPunct="0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491" y="1365243"/>
            <a:ext cx="8458200" cy="1102519"/>
          </a:xfrm>
        </p:spPr>
        <p:txBody>
          <a:bodyPr/>
          <a:lstStyle/>
          <a:p>
            <a:pPr algn="ctr"/>
            <a:r>
              <a:rPr lang="en-US" dirty="0"/>
              <a:t>TPS568231 vs MP8770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TI</a:t>
            </a:r>
          </a:p>
          <a:p>
            <a:pPr algn="ctr"/>
            <a:r>
              <a:rPr lang="en-US" dirty="0"/>
              <a:t>10/13/23</a:t>
            </a:r>
          </a:p>
        </p:txBody>
      </p:sp>
      <p:sp>
        <p:nvSpPr>
          <p:cNvPr id="7172" name="Rectangle 2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fld id="{AECC4DEF-5888-4484-BAD5-734E2318D8E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54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FACF791-B621-4B10-9D53-F02F0278B1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430B41-3034-4777-B6DE-71856D98569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F735CE7-ADEF-4C8B-A004-3B8DB926DC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546" y="2243424"/>
            <a:ext cx="2379421" cy="220755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D7AB9C0-97F7-464F-A5AB-912730EAF2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470" y="249371"/>
            <a:ext cx="3570680" cy="18999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6CF03B6-6F23-45F0-B97B-8725F46BFC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3701" y="249371"/>
            <a:ext cx="3740369" cy="193126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2DB80A2-1257-4264-89D8-E9DFD54A9C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5489" y="2243424"/>
            <a:ext cx="2823411" cy="2492173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14B7D1F3-D793-49C6-8B49-05DFB91E9924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"/>
            <a:ext cx="1405218" cy="34962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5pPr>
            <a:lvl6pPr marL="380895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6pPr>
            <a:lvl7pPr marL="76179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7pPr>
            <a:lvl8pPr marL="1142683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8pPr>
            <a:lvl9pPr marL="1523573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9pPr>
          </a:lstStyle>
          <a:p>
            <a:r>
              <a:rPr lang="en-US" altLang="en-US" sz="1800" kern="0" dirty="0">
                <a:solidFill>
                  <a:srgbClr val="FF0000"/>
                </a:solidFill>
              </a:rPr>
              <a:t>TPS568231</a:t>
            </a:r>
            <a:endParaRPr lang="en-US" sz="1800" kern="0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BFCA64CE-E142-43EF-AD9D-C6F847E54890}"/>
              </a:ext>
            </a:extLst>
          </p:cNvPr>
          <p:cNvSpPr txBox="1">
            <a:spLocks noChangeArrowheads="1"/>
          </p:cNvSpPr>
          <p:nvPr/>
        </p:nvSpPr>
        <p:spPr>
          <a:xfrm>
            <a:off x="-62753" y="2317378"/>
            <a:ext cx="1405218" cy="34962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5pPr>
            <a:lvl6pPr marL="380895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6pPr>
            <a:lvl7pPr marL="76179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7pPr>
            <a:lvl8pPr marL="1142683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8pPr>
            <a:lvl9pPr marL="1523573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9pPr>
          </a:lstStyle>
          <a:p>
            <a:r>
              <a:rPr lang="en-US" altLang="en-US" sz="1800" kern="0" dirty="0">
                <a:solidFill>
                  <a:srgbClr val="FF0000"/>
                </a:solidFill>
              </a:rPr>
              <a:t>TPS568231</a:t>
            </a:r>
            <a:endParaRPr lang="en-US" sz="1800" kern="0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5055EEAC-3AA7-4EA8-A23D-A694769686B3}"/>
              </a:ext>
            </a:extLst>
          </p:cNvPr>
          <p:cNvSpPr txBox="1">
            <a:spLocks noChangeArrowheads="1"/>
          </p:cNvSpPr>
          <p:nvPr/>
        </p:nvSpPr>
        <p:spPr>
          <a:xfrm>
            <a:off x="6842311" y="101622"/>
            <a:ext cx="1405218" cy="34962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5pPr>
            <a:lvl6pPr marL="380895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6pPr>
            <a:lvl7pPr marL="76179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7pPr>
            <a:lvl8pPr marL="1142683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8pPr>
            <a:lvl9pPr marL="1523573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9pPr>
          </a:lstStyle>
          <a:p>
            <a:r>
              <a:rPr lang="en-US" altLang="en-US" sz="1800" kern="0" dirty="0">
                <a:solidFill>
                  <a:srgbClr val="FF0000"/>
                </a:solidFill>
              </a:rPr>
              <a:t>MP8770</a:t>
            </a:r>
            <a:endParaRPr lang="en-US" sz="1800" kern="0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B5B47B10-93BA-49EB-81BA-F5A6001E42EE}"/>
              </a:ext>
            </a:extLst>
          </p:cNvPr>
          <p:cNvSpPr txBox="1">
            <a:spLocks noChangeArrowheads="1"/>
          </p:cNvSpPr>
          <p:nvPr/>
        </p:nvSpPr>
        <p:spPr>
          <a:xfrm>
            <a:off x="7661461" y="2328984"/>
            <a:ext cx="1405218" cy="34962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5pPr>
            <a:lvl6pPr marL="380895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6pPr>
            <a:lvl7pPr marL="76179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7pPr>
            <a:lvl8pPr marL="1142683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8pPr>
            <a:lvl9pPr marL="1523573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9pPr>
          </a:lstStyle>
          <a:p>
            <a:r>
              <a:rPr lang="en-US" altLang="en-US" sz="1800" kern="0" dirty="0">
                <a:solidFill>
                  <a:srgbClr val="FF0000"/>
                </a:solidFill>
              </a:rPr>
              <a:t>MP8770</a:t>
            </a:r>
            <a:endParaRPr lang="en-US" sz="1800" kern="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CE9EA18-D8D4-48B5-ACF9-1F9B0B007178}"/>
              </a:ext>
            </a:extLst>
          </p:cNvPr>
          <p:cNvSpPr txBox="1"/>
          <p:nvPr/>
        </p:nvSpPr>
        <p:spPr>
          <a:xfrm>
            <a:off x="3278200" y="80094"/>
            <a:ext cx="1228960" cy="169277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Not p2p compatible</a:t>
            </a:r>
          </a:p>
        </p:txBody>
      </p:sp>
    </p:spTree>
    <p:extLst>
      <p:ext uri="{BB962C8B-B14F-4D97-AF65-F5344CB8AC3E}">
        <p14:creationId xmlns:p14="http://schemas.microsoft.com/office/powerpoint/2010/main" val="2463627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297973"/>
              </p:ext>
            </p:extLst>
          </p:nvPr>
        </p:nvGraphicFramePr>
        <p:xfrm>
          <a:off x="2651857" y="157758"/>
          <a:ext cx="4378170" cy="4403537"/>
        </p:xfrm>
        <a:graphic>
          <a:graphicData uri="http://schemas.openxmlformats.org/drawingml/2006/table">
            <a:tbl>
              <a:tblPr/>
              <a:tblGrid>
                <a:gridCol w="1152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27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564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Feature</a:t>
                      </a:r>
                    </a:p>
                  </a:txBody>
                  <a:tcPr marL="91435" marR="91435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TPS568231</a:t>
                      </a:r>
                    </a:p>
                  </a:txBody>
                  <a:tcPr marL="91435" marR="91435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MP8770</a:t>
                      </a:r>
                    </a:p>
                  </a:txBody>
                  <a:tcPr marL="91435" marR="91435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443">
                <a:tc>
                  <a:txBody>
                    <a:bodyPr/>
                    <a:lstStyle/>
                    <a:p>
                      <a:pPr marL="0" marR="0" lvl="0" indent="0" algn="l" defTabSz="11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Rated Iout (A)</a:t>
                      </a:r>
                    </a:p>
                  </a:txBody>
                  <a:tcPr marL="45720" marR="4572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1435" marR="91435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1435" marR="91435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443">
                <a:tc>
                  <a:txBody>
                    <a:bodyPr/>
                    <a:lstStyle>
                      <a:lvl1pPr defTabSz="1143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defTabSz="1143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defTabSz="1143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defTabSz="1143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defTabSz="1143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defTabSz="1143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defTabSz="1143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defTabSz="1143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defTabSz="1143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11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Rds_on@4.7V (</a:t>
                      </a:r>
                      <a:r>
                        <a:rPr kumimoji="0" lang="el-GR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Ω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</a:t>
                      </a:r>
                    </a:p>
                  </a:txBody>
                  <a:tcPr marL="45720" marR="4572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</a:rPr>
                        <a:t>7.8m/3.2m</a:t>
                      </a:r>
                    </a:p>
                  </a:txBody>
                  <a:tcPr marL="91435" marR="91435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91435" marR="91435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443">
                <a:tc>
                  <a:txBody>
                    <a:bodyPr/>
                    <a:lstStyle/>
                    <a:p>
                      <a:pPr marL="0" marR="0" lvl="0" indent="0" algn="l" defTabSz="11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Rds_on@3.3V (</a:t>
                      </a:r>
                      <a:r>
                        <a:rPr kumimoji="0" lang="el-GR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Ω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</a:t>
                      </a:r>
                    </a:p>
                  </a:txBody>
                  <a:tcPr marL="45720" marR="4572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N/A</a:t>
                      </a:r>
                    </a:p>
                  </a:txBody>
                  <a:tcPr marL="91435" marR="91435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22m/10m</a:t>
                      </a:r>
                    </a:p>
                  </a:txBody>
                  <a:tcPr marL="91435" marR="91435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4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Control Mode</a:t>
                      </a:r>
                    </a:p>
                  </a:txBody>
                  <a:tcPr marL="45720" marR="4572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D-CAP3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 ripple injection needed</a:t>
                      </a:r>
                    </a:p>
                  </a:txBody>
                  <a:tcPr marL="91435" marR="91435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COT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No ripple injection needed</a:t>
                      </a:r>
                    </a:p>
                  </a:txBody>
                  <a:tcPr marL="91435" marR="91435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4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VIN (V)</a:t>
                      </a:r>
                    </a:p>
                  </a:txBody>
                  <a:tcPr marL="45720" marR="4572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3.8 V– 17V with external bias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4.5V to 17V without external bias</a:t>
                      </a:r>
                    </a:p>
                  </a:txBody>
                  <a:tcPr marL="91435" marR="91435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3V-17V without external bias</a:t>
                      </a:r>
                    </a:p>
                  </a:txBody>
                  <a:tcPr marL="91435" marR="91435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4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Vout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range</a:t>
                      </a:r>
                    </a:p>
                  </a:txBody>
                  <a:tcPr marL="45720" marR="4572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0.6V-5.5V</a:t>
                      </a:r>
                    </a:p>
                  </a:txBody>
                  <a:tcPr marL="91435" marR="91435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0.6V to Vin* </a:t>
                      </a:r>
                      <a:r>
                        <a:rPr kumimoji="0" lang="en-US" alt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Dmax</a:t>
                      </a: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 or 12Vmax</a:t>
                      </a:r>
                    </a:p>
                  </a:txBody>
                  <a:tcPr marL="91435" marR="91435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700194"/>
                  </a:ext>
                </a:extLst>
              </a:tr>
              <a:tr h="2334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VREF Accuracy</a:t>
                      </a:r>
                    </a:p>
                  </a:txBody>
                  <a:tcPr marL="45720" marR="4572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0.600V,</a:t>
                      </a: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Arial" pitchFamily="34" charset="0"/>
                          <a:ea typeface="+mn-ea"/>
                          <a:cs typeface="+mn-cs"/>
                        </a:rPr>
                        <a:t>-40C to 125C: ±1%</a:t>
                      </a:r>
                    </a:p>
                  </a:txBody>
                  <a:tcPr marL="91435" marR="91435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0.600V,.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-40C to 125C: ±1.5%</a:t>
                      </a:r>
                    </a:p>
                  </a:txBody>
                  <a:tcPr marL="91435" marR="91435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4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Fsw (Hz)</a:t>
                      </a:r>
                    </a:p>
                  </a:txBody>
                  <a:tcPr marL="45720" marR="4572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Arial" pitchFamily="34" charset="0"/>
                          <a:ea typeface="+mn-ea"/>
                          <a:cs typeface="+mn-cs"/>
                        </a:rPr>
                        <a:t>400k, 800k, 1200k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Arial" pitchFamily="34" charset="0"/>
                          <a:ea typeface="+mn-ea"/>
                          <a:cs typeface="+mn-cs"/>
                        </a:rPr>
                        <a:t>selectable</a:t>
                      </a:r>
                    </a:p>
                  </a:txBody>
                  <a:tcPr marL="91435" marR="91435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700k Fixed</a:t>
                      </a:r>
                    </a:p>
                  </a:txBody>
                  <a:tcPr marL="91435" marR="91435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4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Overcurrent Limit</a:t>
                      </a:r>
                    </a:p>
                  </a:txBody>
                  <a:tcPr marL="45720" marR="4572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</a:rPr>
                        <a:t>Two adjustable LS valley, programmable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</a:rPr>
                        <a:t>Hiccup</a:t>
                      </a:r>
                    </a:p>
                  </a:txBody>
                  <a:tcPr marL="91435" marR="91435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10A LS valley, Non-programmable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Hiccup</a:t>
                      </a:r>
                    </a:p>
                  </a:txBody>
                  <a:tcPr marL="91435" marR="91435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34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Quiescent current</a:t>
                      </a:r>
                    </a:p>
                  </a:txBody>
                  <a:tcPr marL="45720" marR="4572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146uA</a:t>
                      </a:r>
                    </a:p>
                  </a:txBody>
                  <a:tcPr marL="91435" marR="91435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100uA</a:t>
                      </a:r>
                    </a:p>
                  </a:txBody>
                  <a:tcPr marL="91435" marR="91435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FCCM/Auto-skip Mode selection</a:t>
                      </a:r>
                    </a:p>
                  </a:txBody>
                  <a:tcPr marL="45720" marR="4572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marL="91435" marR="91435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Automatically adjust between PWM and PFM</a:t>
                      </a:r>
                    </a:p>
                  </a:txBody>
                  <a:tcPr marL="91435" marR="91435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959751"/>
                  </a:ext>
                </a:extLst>
              </a:tr>
              <a:tr h="14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OV/UV/OT/UVLO protection</a:t>
                      </a:r>
                    </a:p>
                  </a:txBody>
                  <a:tcPr marL="45720" marR="4572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</a:rPr>
                        <a:t>Non-latch</a:t>
                      </a:r>
                    </a:p>
                  </a:txBody>
                  <a:tcPr marL="91435" marR="91435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No OVP</a:t>
                      </a:r>
                    </a:p>
                  </a:txBody>
                  <a:tcPr marL="91435" marR="91435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852470"/>
                  </a:ext>
                </a:extLst>
              </a:tr>
              <a:tr h="14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Output discharge</a:t>
                      </a:r>
                    </a:p>
                  </a:txBody>
                  <a:tcPr marL="45720" marR="4572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</a:rPr>
                        <a:t>Yes</a:t>
                      </a:r>
                    </a:p>
                  </a:txBody>
                  <a:tcPr marL="91435" marR="91435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marL="91435" marR="91435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824331"/>
                  </a:ext>
                </a:extLst>
              </a:tr>
              <a:tr h="992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Package</a:t>
                      </a:r>
                    </a:p>
                  </a:txBody>
                  <a:tcPr marL="45720" marR="4572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3.5 x 3.5mm,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18-pin (RNN-18)package</a:t>
                      </a:r>
                      <a:endParaRPr kumimoji="0" lang="en-US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5" marR="91435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3 x 3mm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16-pin (QFN-16) package</a:t>
                      </a:r>
                    </a:p>
                  </a:txBody>
                  <a:tcPr marL="91435" marR="91435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458200" cy="502517"/>
          </a:xfrm>
        </p:spPr>
        <p:txBody>
          <a:bodyPr/>
          <a:lstStyle/>
          <a:p>
            <a:r>
              <a:rPr lang="en-US" altLang="en-US" sz="1800" dirty="0">
                <a:solidFill>
                  <a:srgbClr val="FF0000"/>
                </a:solidFill>
              </a:rPr>
              <a:t>TPS568231 vs MP8770</a:t>
            </a:r>
            <a:endParaRPr lang="en-US" sz="1800" dirty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622773B-7332-4E92-84CF-34A277FF245B}" type="slidenum">
              <a:rPr kumimoji="0" lang="en-US" sz="7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05995" y="266466"/>
            <a:ext cx="1228960" cy="169277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Not p2p compatible</a:t>
            </a:r>
          </a:p>
        </p:txBody>
      </p:sp>
    </p:spTree>
    <p:extLst>
      <p:ext uri="{BB962C8B-B14F-4D97-AF65-F5344CB8AC3E}">
        <p14:creationId xmlns:p14="http://schemas.microsoft.com/office/powerpoint/2010/main" val="3154134713"/>
      </p:ext>
    </p:extLst>
  </p:cSld>
  <p:clrMapOvr>
    <a:masterClrMapping/>
  </p:clrMapOvr>
</p:sld>
</file>

<file path=ppt/theme/theme1.xml><?xml version="1.0" encoding="utf-8"?>
<a:theme xmlns:a="http://schemas.openxmlformats.org/drawingml/2006/main" name="TI_NDA_Restrictions_PowerPoint_16x9-v7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4_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>
            <a:lumMod val="40000"/>
            <a:lumOff val="60000"/>
          </a:schemeClr>
        </a:solidFill>
        <a:ln>
          <a:solidFill>
            <a:schemeClr val="tx2">
              <a:lumMod val="75000"/>
            </a:schemeClr>
          </a:solidFill>
          <a:headEnd/>
          <a:tailEnd/>
        </a:ln>
      </a:spPr>
      <a:bodyPr wrap="none" lIns="91413" tIns="45706" rIns="91413" bIns="45706" anchor="t"/>
      <a:lstStyle>
        <a:defPPr algn="ctr">
          <a:defRPr sz="1200" b="1" dirty="0" smtClean="0">
            <a:solidFill>
              <a:srgbClr val="FF0000"/>
            </a:solidFill>
            <a:latin typeface="Calibri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TI_NDA_Restrictions_PowerPoint_16x9-v7</Template>
  <TotalTime>1129</TotalTime>
  <Words>201</Words>
  <Application>Microsoft Office PowerPoint</Application>
  <PresentationFormat>On-screen Show (16:9)</PresentationFormat>
  <Paragraphs>69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TI_NDA_Restrictions_PowerPoint_16x9-v7</vt:lpstr>
      <vt:lpstr>14_FinalPowerpoint</vt:lpstr>
      <vt:lpstr>TPS568231 vs MP8770</vt:lpstr>
      <vt:lpstr>PowerPoint Presentation</vt:lpstr>
      <vt:lpstr>TPS568231 vs MP8770</vt:lpstr>
    </vt:vector>
  </TitlesOfParts>
  <Company>Texas Instruments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Co-layout with TDA21460</dc:title>
  <dc:creator>Reutzel, Evan</dc:creator>
  <cp:lastModifiedBy>Zhang, Nancy</cp:lastModifiedBy>
  <cp:revision>101</cp:revision>
  <dcterms:created xsi:type="dcterms:W3CDTF">2017-12-04T16:29:42Z</dcterms:created>
  <dcterms:modified xsi:type="dcterms:W3CDTF">2023-10-13T14:02:22Z</dcterms:modified>
</cp:coreProperties>
</file>