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21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29ADF-D487-435E-AE4F-22921DE9C5A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A6F0-EDAA-4B79-AB2A-81019333CE9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29ADF-D487-435E-AE4F-22921DE9C5A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A6F0-EDAA-4B79-AB2A-81019333CE9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29ADF-D487-435E-AE4F-22921DE9C5A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A6F0-EDAA-4B79-AB2A-81019333CE9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29ADF-D487-435E-AE4F-22921DE9C5A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A6F0-EDAA-4B79-AB2A-81019333CE9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29ADF-D487-435E-AE4F-22921DE9C5A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A6F0-EDAA-4B79-AB2A-81019333CE9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29ADF-D487-435E-AE4F-22921DE9C5A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A6F0-EDAA-4B79-AB2A-81019333CE9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29ADF-D487-435E-AE4F-22921DE9C5A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A6F0-EDAA-4B79-AB2A-81019333CE9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29ADF-D487-435E-AE4F-22921DE9C5A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A6F0-EDAA-4B79-AB2A-81019333CE9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29ADF-D487-435E-AE4F-22921DE9C5A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A6F0-EDAA-4B79-AB2A-81019333CE9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29ADF-D487-435E-AE4F-22921DE9C5A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A6F0-EDAA-4B79-AB2A-81019333CE9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29ADF-D487-435E-AE4F-22921DE9C5A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A6F0-EDAA-4B79-AB2A-81019333CE9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29ADF-D487-435E-AE4F-22921DE9C5A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AA6F0-EDAA-4B79-AB2A-81019333CE9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131882" y="1501269"/>
            <a:ext cx="1440160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TPS60311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1294506" y="2048452"/>
            <a:ext cx="483554" cy="1515038"/>
            <a:chOff x="1419559" y="3305574"/>
            <a:chExt cx="483554" cy="1515038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1419559" y="4079221"/>
              <a:ext cx="483554" cy="741391"/>
              <a:chOff x="1764934" y="2510898"/>
              <a:chExt cx="224408" cy="419307"/>
            </a:xfrm>
          </p:grpSpPr>
          <p:cxnSp>
            <p:nvCxnSpPr>
              <p:cNvPr id="17" name="直線コネクタ 5"/>
              <p:cNvCxnSpPr/>
              <p:nvPr/>
            </p:nvCxnSpPr>
            <p:spPr>
              <a:xfrm>
                <a:off x="1874291" y="2510898"/>
                <a:ext cx="0" cy="16201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/>
              <p:cNvCxnSpPr/>
              <p:nvPr/>
            </p:nvCxnSpPr>
            <p:spPr>
              <a:xfrm flipH="1">
                <a:off x="1764934" y="2674959"/>
                <a:ext cx="224408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/>
              <p:cNvCxnSpPr/>
              <p:nvPr/>
            </p:nvCxnSpPr>
            <p:spPr>
              <a:xfrm flipH="1">
                <a:off x="1816462" y="2768187"/>
                <a:ext cx="124222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/>
              <p:cNvCxnSpPr/>
              <p:nvPr/>
            </p:nvCxnSpPr>
            <p:spPr>
              <a:xfrm>
                <a:off x="1877138" y="2768187"/>
                <a:ext cx="0" cy="16201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" name="グループ化 9"/>
            <p:cNvGrpSpPr/>
            <p:nvPr/>
          </p:nvGrpSpPr>
          <p:grpSpPr>
            <a:xfrm>
              <a:off x="1479823" y="3305574"/>
              <a:ext cx="296466" cy="775320"/>
              <a:chOff x="3200444" y="1916832"/>
              <a:chExt cx="315012" cy="1224136"/>
            </a:xfrm>
          </p:grpSpPr>
          <p:cxnSp>
            <p:nvCxnSpPr>
              <p:cNvPr id="8" name="直線コネクタ 7"/>
              <p:cNvCxnSpPr/>
              <p:nvPr/>
            </p:nvCxnSpPr>
            <p:spPr>
              <a:xfrm>
                <a:off x="3347864" y="1916832"/>
                <a:ext cx="0" cy="35870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直線コネクタ 8"/>
              <p:cNvCxnSpPr/>
              <p:nvPr/>
            </p:nvCxnSpPr>
            <p:spPr>
              <a:xfrm>
                <a:off x="3347864" y="2275534"/>
                <a:ext cx="167592" cy="7334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>
              <a:xfrm flipV="1">
                <a:off x="3203848" y="2365648"/>
                <a:ext cx="311608" cy="6781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直線コネクタ 10"/>
              <p:cNvCxnSpPr/>
              <p:nvPr/>
            </p:nvCxnSpPr>
            <p:spPr>
              <a:xfrm>
                <a:off x="3203848" y="2433464"/>
                <a:ext cx="311608" cy="845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直線コネクタ 11"/>
              <p:cNvCxnSpPr/>
              <p:nvPr/>
            </p:nvCxnSpPr>
            <p:spPr>
              <a:xfrm flipV="1">
                <a:off x="3200444" y="2517057"/>
                <a:ext cx="311608" cy="6781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直線コネクタ 12"/>
              <p:cNvCxnSpPr/>
              <p:nvPr/>
            </p:nvCxnSpPr>
            <p:spPr>
              <a:xfrm>
                <a:off x="3203848" y="2596789"/>
                <a:ext cx="311608" cy="845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/>
              <p:cNvCxnSpPr/>
              <p:nvPr/>
            </p:nvCxnSpPr>
            <p:spPr>
              <a:xfrm flipV="1">
                <a:off x="3200444" y="2689757"/>
                <a:ext cx="311608" cy="6781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/>
              <p:cNvCxnSpPr/>
              <p:nvPr/>
            </p:nvCxnSpPr>
            <p:spPr>
              <a:xfrm>
                <a:off x="3210366" y="2758380"/>
                <a:ext cx="167592" cy="7334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/>
              <p:cNvCxnSpPr/>
              <p:nvPr/>
            </p:nvCxnSpPr>
            <p:spPr>
              <a:xfrm>
                <a:off x="3385722" y="2831726"/>
                <a:ext cx="0" cy="30924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グループ化 20"/>
          <p:cNvGrpSpPr/>
          <p:nvPr/>
        </p:nvGrpSpPr>
        <p:grpSpPr>
          <a:xfrm>
            <a:off x="3157278" y="1924041"/>
            <a:ext cx="349668" cy="166457"/>
            <a:chOff x="5364088" y="2386976"/>
            <a:chExt cx="861715" cy="299707"/>
          </a:xfrm>
        </p:grpSpPr>
        <p:cxnSp>
          <p:nvCxnSpPr>
            <p:cNvPr id="22" name="直線コネクタ 21"/>
            <p:cNvCxnSpPr/>
            <p:nvPr/>
          </p:nvCxnSpPr>
          <p:spPr>
            <a:xfrm flipH="1">
              <a:off x="5508104" y="2386976"/>
              <a:ext cx="648072" cy="19606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円/楕円 22"/>
            <p:cNvSpPr/>
            <p:nvPr/>
          </p:nvSpPr>
          <p:spPr>
            <a:xfrm>
              <a:off x="5364088" y="2535274"/>
              <a:ext cx="144016" cy="151409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6081787" y="2531174"/>
              <a:ext cx="144016" cy="151409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25" name="直線コネクタ 24"/>
          <p:cNvCxnSpPr>
            <a:stCxn id="4" idx="3"/>
          </p:cNvCxnSpPr>
          <p:nvPr/>
        </p:nvCxnSpPr>
        <p:spPr>
          <a:xfrm flipV="1">
            <a:off x="5572042" y="2036576"/>
            <a:ext cx="1428026" cy="475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stCxn id="23" idx="2"/>
          </p:cNvCxnSpPr>
          <p:nvPr/>
        </p:nvCxnSpPr>
        <p:spPr>
          <a:xfrm flipH="1">
            <a:off x="1493511" y="2048452"/>
            <a:ext cx="1663767" cy="967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7" name="グループ化 26"/>
          <p:cNvGrpSpPr/>
          <p:nvPr/>
        </p:nvGrpSpPr>
        <p:grpSpPr>
          <a:xfrm>
            <a:off x="2247540" y="2059909"/>
            <a:ext cx="504056" cy="818782"/>
            <a:chOff x="1763688" y="2510898"/>
            <a:chExt cx="225654" cy="419307"/>
          </a:xfrm>
        </p:grpSpPr>
        <p:cxnSp>
          <p:nvCxnSpPr>
            <p:cNvPr id="28" name="直線コネクタ 27"/>
            <p:cNvCxnSpPr/>
            <p:nvPr/>
          </p:nvCxnSpPr>
          <p:spPr>
            <a:xfrm>
              <a:off x="1874291" y="2510898"/>
              <a:ext cx="0" cy="1620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 flipH="1">
              <a:off x="1764934" y="2674959"/>
              <a:ext cx="224408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 flipH="1">
              <a:off x="1763688" y="2768187"/>
              <a:ext cx="224408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>
              <a:off x="1877138" y="2768187"/>
              <a:ext cx="0" cy="1620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2" name="直線コネクタ 31"/>
          <p:cNvCxnSpPr>
            <a:stCxn id="4" idx="1"/>
            <a:endCxn id="24" idx="6"/>
          </p:cNvCxnSpPr>
          <p:nvPr/>
        </p:nvCxnSpPr>
        <p:spPr>
          <a:xfrm flipH="1">
            <a:off x="3506946" y="2041329"/>
            <a:ext cx="624936" cy="484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3" name="グループ化 32"/>
          <p:cNvGrpSpPr/>
          <p:nvPr/>
        </p:nvGrpSpPr>
        <p:grpSpPr>
          <a:xfrm>
            <a:off x="1322811" y="3582553"/>
            <a:ext cx="433125" cy="139093"/>
            <a:chOff x="3289252" y="5588670"/>
            <a:chExt cx="611726" cy="144016"/>
          </a:xfrm>
        </p:grpSpPr>
        <p:cxnSp>
          <p:nvCxnSpPr>
            <p:cNvPr id="34" name="直線コネクタ 33"/>
            <p:cNvCxnSpPr/>
            <p:nvPr/>
          </p:nvCxnSpPr>
          <p:spPr>
            <a:xfrm flipH="1">
              <a:off x="3327563" y="5589240"/>
              <a:ext cx="57341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 flipH="1">
              <a:off x="3722377" y="5593592"/>
              <a:ext cx="115070" cy="134171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 flipH="1">
              <a:off x="3497973" y="5588670"/>
              <a:ext cx="131830" cy="14401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H="1">
              <a:off x="3289252" y="5588670"/>
              <a:ext cx="126129" cy="14242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グループ化 37"/>
          <p:cNvGrpSpPr/>
          <p:nvPr/>
        </p:nvGrpSpPr>
        <p:grpSpPr>
          <a:xfrm>
            <a:off x="2278037" y="2886056"/>
            <a:ext cx="433125" cy="139093"/>
            <a:chOff x="3289252" y="5588670"/>
            <a:chExt cx="611726" cy="144016"/>
          </a:xfrm>
        </p:grpSpPr>
        <p:cxnSp>
          <p:nvCxnSpPr>
            <p:cNvPr id="39" name="直線コネクタ 38"/>
            <p:cNvCxnSpPr/>
            <p:nvPr/>
          </p:nvCxnSpPr>
          <p:spPr>
            <a:xfrm flipH="1">
              <a:off x="3327563" y="5589240"/>
              <a:ext cx="57341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 flipH="1">
              <a:off x="3722377" y="5593592"/>
              <a:ext cx="115070" cy="134171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>
            <a:xfrm flipH="1">
              <a:off x="3497973" y="5588670"/>
              <a:ext cx="131830" cy="14401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 flipH="1">
              <a:off x="3289252" y="5588670"/>
              <a:ext cx="126129" cy="14242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円/楕円 42"/>
          <p:cNvSpPr/>
          <p:nvPr/>
        </p:nvSpPr>
        <p:spPr>
          <a:xfrm>
            <a:off x="2465380" y="2029211"/>
            <a:ext cx="58439" cy="840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4" name="グループ化 43"/>
          <p:cNvGrpSpPr/>
          <p:nvPr/>
        </p:nvGrpSpPr>
        <p:grpSpPr>
          <a:xfrm>
            <a:off x="6228184" y="2035524"/>
            <a:ext cx="504056" cy="1241496"/>
            <a:chOff x="1763688" y="2510898"/>
            <a:chExt cx="225654" cy="419307"/>
          </a:xfrm>
        </p:grpSpPr>
        <p:cxnSp>
          <p:nvCxnSpPr>
            <p:cNvPr id="45" name="直線コネクタ 44"/>
            <p:cNvCxnSpPr/>
            <p:nvPr/>
          </p:nvCxnSpPr>
          <p:spPr>
            <a:xfrm>
              <a:off x="1874291" y="2510898"/>
              <a:ext cx="0" cy="1620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コネクタ 45"/>
            <p:cNvCxnSpPr/>
            <p:nvPr/>
          </p:nvCxnSpPr>
          <p:spPr>
            <a:xfrm flipH="1">
              <a:off x="1764934" y="2674959"/>
              <a:ext cx="224408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 flipH="1">
              <a:off x="1763688" y="2768187"/>
              <a:ext cx="224408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>
              <a:off x="1877138" y="2768187"/>
              <a:ext cx="0" cy="1620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" name="グループ化 48"/>
          <p:cNvGrpSpPr/>
          <p:nvPr/>
        </p:nvGrpSpPr>
        <p:grpSpPr>
          <a:xfrm>
            <a:off x="6258681" y="3301431"/>
            <a:ext cx="433125" cy="139093"/>
            <a:chOff x="3289252" y="5588670"/>
            <a:chExt cx="611726" cy="144016"/>
          </a:xfrm>
        </p:grpSpPr>
        <p:cxnSp>
          <p:nvCxnSpPr>
            <p:cNvPr id="50" name="直線コネクタ 49"/>
            <p:cNvCxnSpPr/>
            <p:nvPr/>
          </p:nvCxnSpPr>
          <p:spPr>
            <a:xfrm flipH="1">
              <a:off x="3327563" y="5589240"/>
              <a:ext cx="57341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 flipH="1">
              <a:off x="3722377" y="5593592"/>
              <a:ext cx="115070" cy="134171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 flipH="1">
              <a:off x="3497973" y="5588670"/>
              <a:ext cx="131830" cy="14401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/>
            <p:nvPr/>
          </p:nvCxnSpPr>
          <p:spPr>
            <a:xfrm flipH="1">
              <a:off x="3289252" y="5588670"/>
              <a:ext cx="126129" cy="14242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円/楕円 53"/>
          <p:cNvSpPr/>
          <p:nvPr/>
        </p:nvSpPr>
        <p:spPr>
          <a:xfrm>
            <a:off x="6446024" y="2004826"/>
            <a:ext cx="58439" cy="840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55" name="グループ化 54"/>
          <p:cNvGrpSpPr/>
          <p:nvPr/>
        </p:nvGrpSpPr>
        <p:grpSpPr>
          <a:xfrm>
            <a:off x="6790967" y="2035523"/>
            <a:ext cx="456617" cy="1270661"/>
            <a:chOff x="3200444" y="1916832"/>
            <a:chExt cx="315012" cy="1292757"/>
          </a:xfrm>
        </p:grpSpPr>
        <p:cxnSp>
          <p:nvCxnSpPr>
            <p:cNvPr id="56" name="直線コネクタ 55"/>
            <p:cNvCxnSpPr/>
            <p:nvPr/>
          </p:nvCxnSpPr>
          <p:spPr>
            <a:xfrm>
              <a:off x="3347864" y="1916832"/>
              <a:ext cx="0" cy="35870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>
            <a:xfrm>
              <a:off x="3347864" y="2275534"/>
              <a:ext cx="167592" cy="7334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>
            <a:xfrm flipV="1">
              <a:off x="3203848" y="2365648"/>
              <a:ext cx="311608" cy="6781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>
              <a:off x="3203848" y="2433464"/>
              <a:ext cx="311608" cy="845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 flipV="1">
              <a:off x="3200444" y="2517057"/>
              <a:ext cx="311608" cy="6781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>
              <a:off x="3203848" y="2596789"/>
              <a:ext cx="311608" cy="845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 flipV="1">
              <a:off x="3200444" y="2689757"/>
              <a:ext cx="311608" cy="6781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>
              <a:off x="3210366" y="2758380"/>
              <a:ext cx="167592" cy="7334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>
              <a:off x="3385722" y="2831726"/>
              <a:ext cx="0" cy="37786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5" name="グループ化 64"/>
          <p:cNvGrpSpPr/>
          <p:nvPr/>
        </p:nvGrpSpPr>
        <p:grpSpPr>
          <a:xfrm>
            <a:off x="6823300" y="3299894"/>
            <a:ext cx="433125" cy="139093"/>
            <a:chOff x="3289252" y="5588670"/>
            <a:chExt cx="611726" cy="144016"/>
          </a:xfrm>
        </p:grpSpPr>
        <p:cxnSp>
          <p:nvCxnSpPr>
            <p:cNvPr id="66" name="直線コネクタ 65"/>
            <p:cNvCxnSpPr/>
            <p:nvPr/>
          </p:nvCxnSpPr>
          <p:spPr>
            <a:xfrm flipH="1">
              <a:off x="3327563" y="5589240"/>
              <a:ext cx="57341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>
            <a:xfrm flipH="1">
              <a:off x="3722377" y="5593592"/>
              <a:ext cx="115070" cy="134171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>
            <a:xfrm flipH="1">
              <a:off x="3497973" y="5588670"/>
              <a:ext cx="131830" cy="14401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>
            <a:xfrm flipH="1">
              <a:off x="3289252" y="5588670"/>
              <a:ext cx="126129" cy="14242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0" name="テキスト ボックス 69"/>
          <p:cNvSpPr txBox="1"/>
          <p:nvPr/>
        </p:nvSpPr>
        <p:spPr>
          <a:xfrm>
            <a:off x="467544" y="3012987"/>
            <a:ext cx="865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max</a:t>
            </a:r>
            <a:r>
              <a:rPr kumimoji="1" lang="en-US" altLang="ja-JP" sz="1400" dirty="0" smtClean="0"/>
              <a:t>.1.5V</a:t>
            </a:r>
            <a:endParaRPr kumimoji="1" lang="ja-JP" altLang="en-US" sz="14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751596" y="2301857"/>
            <a:ext cx="4812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err="1" smtClean="0"/>
              <a:t>Cin</a:t>
            </a:r>
            <a:endParaRPr kumimoji="1" lang="ja-JP" altLang="en-US" sz="16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731133" y="2025999"/>
            <a:ext cx="4801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V</a:t>
            </a:r>
            <a:r>
              <a:rPr kumimoji="1" lang="en-US" altLang="ja-JP" sz="1600" dirty="0" smtClean="0"/>
              <a:t>in</a:t>
            </a:r>
            <a:endParaRPr kumimoji="1" lang="ja-JP" altLang="en-US" sz="1600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517719" y="1990899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OUT2</a:t>
            </a:r>
            <a:endParaRPr kumimoji="1" lang="ja-JP" altLang="en-US" sz="140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3165573" y="1130187"/>
            <a:ext cx="75097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SW1</a:t>
            </a:r>
            <a:endParaRPr kumimoji="1" lang="en-US" altLang="ja-JP" sz="1200" dirty="0" smtClean="0"/>
          </a:p>
          <a:p>
            <a:r>
              <a:rPr lang="en-US" altLang="ja-JP" sz="1200" dirty="0" smtClean="0"/>
              <a:t>on&gt;1.3V</a:t>
            </a:r>
          </a:p>
          <a:p>
            <a:r>
              <a:rPr kumimoji="1" lang="en-US" altLang="ja-JP" sz="1200" dirty="0" smtClean="0"/>
              <a:t>off&lt;1.1V</a:t>
            </a:r>
          </a:p>
        </p:txBody>
      </p:sp>
      <p:grpSp>
        <p:nvGrpSpPr>
          <p:cNvPr id="75" name="グループ化 74"/>
          <p:cNvGrpSpPr/>
          <p:nvPr/>
        </p:nvGrpSpPr>
        <p:grpSpPr>
          <a:xfrm rot="5400000">
            <a:off x="4391631" y="843665"/>
            <a:ext cx="387691" cy="532970"/>
            <a:chOff x="1763688" y="2510898"/>
            <a:chExt cx="225654" cy="419307"/>
          </a:xfrm>
        </p:grpSpPr>
        <p:cxnSp>
          <p:nvCxnSpPr>
            <p:cNvPr id="76" name="直線コネクタ 75"/>
            <p:cNvCxnSpPr/>
            <p:nvPr/>
          </p:nvCxnSpPr>
          <p:spPr>
            <a:xfrm>
              <a:off x="1874291" y="2510898"/>
              <a:ext cx="0" cy="1620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 flipH="1">
              <a:off x="1764934" y="2674959"/>
              <a:ext cx="224408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>
            <a:xfrm flipH="1">
              <a:off x="1763688" y="2768187"/>
              <a:ext cx="224408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/>
            <p:nvPr/>
          </p:nvCxnSpPr>
          <p:spPr>
            <a:xfrm>
              <a:off x="1877138" y="2768187"/>
              <a:ext cx="0" cy="1620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80" name="直線コネクタ 79"/>
          <p:cNvCxnSpPr/>
          <p:nvPr/>
        </p:nvCxnSpPr>
        <p:spPr>
          <a:xfrm>
            <a:off x="4340067" y="1129864"/>
            <a:ext cx="0" cy="3714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>
            <a:off x="4836722" y="1120963"/>
            <a:ext cx="0" cy="3714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2" name="グループ化 81"/>
          <p:cNvGrpSpPr/>
          <p:nvPr/>
        </p:nvGrpSpPr>
        <p:grpSpPr>
          <a:xfrm rot="5400000">
            <a:off x="5065454" y="836081"/>
            <a:ext cx="387691" cy="532970"/>
            <a:chOff x="1763688" y="2510898"/>
            <a:chExt cx="225654" cy="419307"/>
          </a:xfrm>
        </p:grpSpPr>
        <p:cxnSp>
          <p:nvCxnSpPr>
            <p:cNvPr id="83" name="直線コネクタ 82"/>
            <p:cNvCxnSpPr/>
            <p:nvPr/>
          </p:nvCxnSpPr>
          <p:spPr>
            <a:xfrm>
              <a:off x="1874291" y="2510898"/>
              <a:ext cx="0" cy="1620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直線コネクタ 83"/>
            <p:cNvCxnSpPr/>
            <p:nvPr/>
          </p:nvCxnSpPr>
          <p:spPr>
            <a:xfrm flipH="1">
              <a:off x="1764934" y="2674959"/>
              <a:ext cx="224408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直線コネクタ 84"/>
            <p:cNvCxnSpPr/>
            <p:nvPr/>
          </p:nvCxnSpPr>
          <p:spPr>
            <a:xfrm flipH="1">
              <a:off x="1763688" y="2768187"/>
              <a:ext cx="224408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直線コネクタ 85"/>
            <p:cNvCxnSpPr/>
            <p:nvPr/>
          </p:nvCxnSpPr>
          <p:spPr>
            <a:xfrm>
              <a:off x="1877138" y="2768187"/>
              <a:ext cx="0" cy="1620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87" name="直線コネクタ 86"/>
          <p:cNvCxnSpPr/>
          <p:nvPr/>
        </p:nvCxnSpPr>
        <p:spPr>
          <a:xfrm>
            <a:off x="5013890" y="1122280"/>
            <a:ext cx="0" cy="3714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>
            <a:off x="5510545" y="1113379"/>
            <a:ext cx="0" cy="3714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4294595" y="620688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C1F</a:t>
            </a:r>
            <a:endParaRPr kumimoji="1" lang="ja-JP" altLang="en-US" dirty="0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4971681" y="620688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C2F</a:t>
            </a:r>
            <a:endParaRPr kumimoji="1" lang="ja-JP" altLang="en-US" dirty="0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5685286" y="2570347"/>
            <a:ext cx="6351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C</a:t>
            </a:r>
            <a:r>
              <a:rPr kumimoji="1" lang="en-US" altLang="ja-JP" sz="1400" baseline="-25000" dirty="0" smtClean="0"/>
              <a:t>L</a:t>
            </a:r>
          </a:p>
          <a:p>
            <a:r>
              <a:rPr lang="en-US" altLang="ja-JP" sz="1400" dirty="0" smtClean="0"/>
              <a:t>1uF</a:t>
            </a:r>
          </a:p>
          <a:p>
            <a:r>
              <a:rPr kumimoji="1" lang="en-US" altLang="ja-JP" sz="1400" dirty="0" smtClean="0"/>
              <a:t>10uF</a:t>
            </a:r>
          </a:p>
          <a:p>
            <a:r>
              <a:rPr lang="en-US" altLang="ja-JP" sz="1400" dirty="0" smtClean="0"/>
              <a:t>100uF</a:t>
            </a:r>
            <a:endParaRPr kumimoji="1" lang="ja-JP" altLang="en-US" sz="1400" dirty="0"/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7341801" y="2516342"/>
            <a:ext cx="17844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R</a:t>
            </a:r>
            <a:r>
              <a:rPr lang="en-US" altLang="ja-JP" sz="1400" baseline="-25000" dirty="0" smtClean="0"/>
              <a:t>L</a:t>
            </a:r>
            <a:r>
              <a:rPr lang="en-US" altLang="ja-JP" sz="1400" dirty="0" smtClean="0"/>
              <a:t>: </a:t>
            </a:r>
            <a:r>
              <a:rPr lang="en-US" altLang="ja-JP" sz="1400" dirty="0" smtClean="0"/>
              <a:t>3.75k or </a:t>
            </a:r>
            <a:r>
              <a:rPr lang="en-US" altLang="ja-JP" sz="1400" dirty="0" smtClean="0"/>
              <a:t>76k ohm*</a:t>
            </a:r>
          </a:p>
        </p:txBody>
      </p:sp>
      <p:cxnSp>
        <p:nvCxnSpPr>
          <p:cNvPr id="95" name="直線矢印コネクタ 94"/>
          <p:cNvCxnSpPr/>
          <p:nvPr/>
        </p:nvCxnSpPr>
        <p:spPr>
          <a:xfrm flipV="1">
            <a:off x="6790967" y="2402453"/>
            <a:ext cx="465458" cy="55238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カギ線コネクタ 95"/>
          <p:cNvCxnSpPr/>
          <p:nvPr/>
        </p:nvCxnSpPr>
        <p:spPr>
          <a:xfrm flipV="1">
            <a:off x="1113274" y="1774961"/>
            <a:ext cx="611890" cy="407053"/>
          </a:xfrm>
          <a:prstGeom prst="bentConnector3">
            <a:avLst>
              <a:gd name="adj1" fmla="val -2163"/>
            </a:avLst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>
            <a:off x="5545238" y="1724254"/>
            <a:ext cx="5389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3.0V</a:t>
            </a:r>
            <a:endParaRPr kumimoji="1" lang="ja-JP" altLang="en-US" sz="1400" dirty="0"/>
          </a:p>
        </p:txBody>
      </p:sp>
      <p:sp>
        <p:nvSpPr>
          <p:cNvPr id="99" name="正方形/長方形 98"/>
          <p:cNvSpPr/>
          <p:nvPr/>
        </p:nvSpPr>
        <p:spPr>
          <a:xfrm>
            <a:off x="6588224" y="3502749"/>
            <a:ext cx="2448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*</a:t>
            </a:r>
            <a:endParaRPr lang="en-US" altLang="ja-JP" sz="1200" dirty="0" smtClean="0"/>
          </a:p>
          <a:p>
            <a:r>
              <a:rPr lang="en-US" altLang="ja-JP" sz="1200" dirty="0" smtClean="0"/>
              <a:t>3.75kohm=1msec  in every 70msec</a:t>
            </a:r>
          </a:p>
          <a:p>
            <a:r>
              <a:rPr lang="en-US" altLang="ja-JP" sz="1200" dirty="0"/>
              <a:t>76kohm= the rest of the time</a:t>
            </a:r>
            <a:endParaRPr lang="ja-JP" altLang="en-US" sz="1200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755576" y="4766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79512" y="188640"/>
            <a:ext cx="65777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u="sng" dirty="0" smtClean="0">
                <a:solidFill>
                  <a:schemeClr val="accent1"/>
                </a:solidFill>
              </a:rPr>
              <a:t>powering load by energy harvester with TPS60311</a:t>
            </a:r>
            <a:endParaRPr kumimoji="1" lang="ja-JP" altLang="en-US" sz="2400" b="1" u="sng" dirty="0">
              <a:solidFill>
                <a:schemeClr val="accent1"/>
              </a:solidFill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323528" y="3645024"/>
            <a:ext cx="15121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smtClean="0"/>
              <a:t>a energy harvester</a:t>
            </a:r>
          </a:p>
          <a:p>
            <a:r>
              <a:rPr lang="en-US" altLang="ja-JP" sz="1200" dirty="0" smtClean="0"/>
              <a:t>(secret for the detail)</a:t>
            </a: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79240" y="4217020"/>
            <a:ext cx="90647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problem:</a:t>
            </a:r>
          </a:p>
          <a:p>
            <a:r>
              <a:rPr lang="en-US" altLang="ja-JP" dirty="0" smtClean="0"/>
              <a:t>when using with recommended value(</a:t>
            </a:r>
            <a:r>
              <a:rPr lang="en-US" altLang="ja-JP" dirty="0" err="1" smtClean="0"/>
              <a:t>Cin</a:t>
            </a:r>
            <a:r>
              <a:rPr lang="en-US" altLang="ja-JP" dirty="0" smtClean="0"/>
              <a:t>=C1F=C2F=C</a:t>
            </a:r>
            <a:r>
              <a:rPr lang="en-US" altLang="ja-JP" baseline="-25000" dirty="0" smtClean="0"/>
              <a:t>L</a:t>
            </a:r>
            <a:r>
              <a:rPr lang="en-US" altLang="ja-JP" dirty="0" smtClean="0"/>
              <a:t>=1uF),</a:t>
            </a:r>
          </a:p>
          <a:p>
            <a:r>
              <a:rPr lang="en-US" altLang="ja-JP" dirty="0" smtClean="0"/>
              <a:t>inrush current had occurred at TPS60311 input and could not output 3.0V.  </a:t>
            </a:r>
          </a:p>
          <a:p>
            <a:r>
              <a:rPr kumimoji="1" lang="en-US" altLang="ja-JP" b="1" dirty="0" smtClean="0">
                <a:solidFill>
                  <a:srgbClr val="FF0000"/>
                </a:solidFill>
              </a:rPr>
              <a:t>question:</a:t>
            </a:r>
          </a:p>
          <a:p>
            <a:pPr marL="342900" indent="-342900"/>
            <a:r>
              <a:rPr kumimoji="1" lang="en-US" altLang="ja-JP" dirty="0" smtClean="0">
                <a:solidFill>
                  <a:srgbClr val="FF0000"/>
                </a:solidFill>
              </a:rPr>
              <a:t>1.  To avoid generating inrus</a:t>
            </a:r>
            <a:r>
              <a:rPr lang="en-US" altLang="ja-JP" dirty="0" smtClean="0">
                <a:solidFill>
                  <a:srgbClr val="FF0000"/>
                </a:solidFill>
              </a:rPr>
              <a:t>h current, what value should we choose for Cin,C1F,C2F ?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en-US" altLang="ja-JP" dirty="0" smtClean="0">
                <a:solidFill>
                  <a:srgbClr val="FF0000"/>
                </a:solidFill>
              </a:rPr>
              <a:t>        </a:t>
            </a:r>
            <a:r>
              <a:rPr lang="en-US" altLang="ja-JP" dirty="0" smtClean="0">
                <a:solidFill>
                  <a:srgbClr val="FF0000"/>
                </a:solidFill>
              </a:rPr>
              <a:t>C</a:t>
            </a:r>
            <a:r>
              <a:rPr lang="en-US" altLang="ja-JP" baseline="-25000" dirty="0" smtClean="0">
                <a:solidFill>
                  <a:srgbClr val="FF0000"/>
                </a:solidFill>
              </a:rPr>
              <a:t>L </a:t>
            </a:r>
            <a:r>
              <a:rPr lang="en-US" altLang="ja-JP" dirty="0">
                <a:solidFill>
                  <a:srgbClr val="FF0000"/>
                </a:solidFill>
              </a:rPr>
              <a:t> </a:t>
            </a:r>
            <a:r>
              <a:rPr kumimoji="1" lang="en-US" altLang="ja-JP" dirty="0" smtClean="0">
                <a:solidFill>
                  <a:srgbClr val="FF0000"/>
                </a:solidFill>
              </a:rPr>
              <a:t>has three cases,  1uF, 10uF, 100uF and R</a:t>
            </a:r>
            <a:r>
              <a:rPr kumimoji="1" lang="en-US" altLang="ja-JP" baseline="-25000" dirty="0" smtClean="0">
                <a:solidFill>
                  <a:srgbClr val="FF0000"/>
                </a:solidFill>
              </a:rPr>
              <a:t>L</a:t>
            </a:r>
            <a:r>
              <a:rPr kumimoji="1" lang="en-US" altLang="ja-JP" dirty="0" smtClean="0">
                <a:solidFill>
                  <a:srgbClr val="FF0000"/>
                </a:solidFill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changing periodic.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 startAt="2"/>
            </a:pPr>
            <a:r>
              <a:rPr lang="en-US" altLang="ja-JP" dirty="0" smtClean="0">
                <a:solidFill>
                  <a:srgbClr val="FF0000"/>
                </a:solidFill>
              </a:rPr>
              <a:t>Can we get any formula for calculating these capacitor values in case </a:t>
            </a:r>
            <a:r>
              <a:rPr lang="en-US" altLang="ja-JP" smtClean="0">
                <a:solidFill>
                  <a:srgbClr val="FF0000"/>
                </a:solidFill>
              </a:rPr>
              <a:t>of another </a:t>
            </a:r>
            <a:r>
              <a:rPr lang="en-US" altLang="ja-JP" dirty="0" smtClean="0">
                <a:solidFill>
                  <a:srgbClr val="FF0000"/>
                </a:solidFill>
              </a:rPr>
              <a:t>C</a:t>
            </a:r>
            <a:r>
              <a:rPr lang="en-US" altLang="ja-JP" baseline="-25000" dirty="0" smtClean="0">
                <a:solidFill>
                  <a:srgbClr val="FF0000"/>
                </a:solidFill>
              </a:rPr>
              <a:t>L</a:t>
            </a:r>
            <a:r>
              <a:rPr lang="en-US" altLang="ja-JP" dirty="0" smtClean="0">
                <a:solidFill>
                  <a:srgbClr val="FF0000"/>
                </a:solidFill>
              </a:rPr>
              <a:t> and R</a:t>
            </a:r>
            <a:r>
              <a:rPr lang="en-US" altLang="ja-JP" baseline="-25000" dirty="0" smtClean="0">
                <a:solidFill>
                  <a:srgbClr val="FF0000"/>
                </a:solidFill>
              </a:rPr>
              <a:t>L.</a:t>
            </a:r>
            <a:r>
              <a:rPr lang="en-US" altLang="ja-JP" dirty="0" smtClean="0">
                <a:solidFill>
                  <a:srgbClr val="FF0000"/>
                </a:solidFill>
              </a:rPr>
              <a:t>  </a:t>
            </a:r>
          </a:p>
          <a:p>
            <a:pPr marL="342900" indent="-342900">
              <a:buAutoNum type="arabicPeriod" startAt="2"/>
            </a:pPr>
            <a:r>
              <a:rPr lang="en-US" altLang="ja-JP" dirty="0" smtClean="0">
                <a:solidFill>
                  <a:srgbClr val="FF0000"/>
                </a:solidFill>
              </a:rPr>
              <a:t>Same purpose as 2. , could you provide Spice model of TPS60311 ?</a:t>
            </a: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611560" y="1412776"/>
            <a:ext cx="1348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/>
              <a:t>Iin</a:t>
            </a:r>
            <a:r>
              <a:rPr kumimoji="1" lang="en-US" altLang="ja-JP" sz="1400" baseline="-25000" dirty="0" err="1" smtClean="0"/>
              <a:t>average</a:t>
            </a:r>
            <a:r>
              <a:rPr kumimoji="1" lang="en-US" altLang="ja-JP" sz="1400" dirty="0" smtClean="0"/>
              <a:t> =167uA</a:t>
            </a:r>
            <a:endParaRPr kumimoji="1" lang="ja-JP" alt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140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KTL</dc:creator>
  <cp:lastModifiedBy>KTL</cp:lastModifiedBy>
  <cp:revision>1</cp:revision>
  <dcterms:created xsi:type="dcterms:W3CDTF">2015-08-20T07:59:24Z</dcterms:created>
  <dcterms:modified xsi:type="dcterms:W3CDTF">2015-08-20T08:47:15Z</dcterms:modified>
</cp:coreProperties>
</file>