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13"/>
  </p:notesMasterIdLst>
  <p:handoutMasterIdLst>
    <p:handoutMasterId r:id="rId14"/>
  </p:handoutMasterIdLst>
  <p:sldIdLst>
    <p:sldId id="2147472576" r:id="rId3"/>
    <p:sldId id="8044" r:id="rId4"/>
    <p:sldId id="4266" r:id="rId5"/>
    <p:sldId id="2147472328" r:id="rId6"/>
    <p:sldId id="525" r:id="rId7"/>
    <p:sldId id="9160" r:id="rId8"/>
    <p:sldId id="906" r:id="rId9"/>
    <p:sldId id="920" r:id="rId10"/>
    <p:sldId id="908" r:id="rId11"/>
    <p:sldId id="921" r:id="rId12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279"/>
    <a:srgbClr val="2D4FFB"/>
    <a:srgbClr val="A60000"/>
    <a:srgbClr val="FF5252"/>
    <a:srgbClr val="FFD700"/>
    <a:srgbClr val="FF0000"/>
    <a:srgbClr val="F3CBCB"/>
    <a:srgbClr val="0037C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 autoAdjust="0"/>
    <p:restoredTop sz="85957" autoAdjust="0"/>
  </p:normalViewPr>
  <p:slideViewPr>
    <p:cSldViewPr snapToGrid="0">
      <p:cViewPr varScale="1">
        <p:scale>
          <a:sx n="121" d="100"/>
          <a:sy n="121" d="100"/>
        </p:scale>
        <p:origin x="1080" y="9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B923A-93A9-4B22-8D77-D78A4CC7E2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E7B3A-6A02-4E6F-B635-3ADD34F76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9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97965"/>
            <a:ext cx="8458200" cy="648201"/>
          </a:xfr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15586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2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40" y="4753665"/>
            <a:ext cx="1572613" cy="194339"/>
          </a:xfrm>
          <a:prstGeom prst="rect">
            <a:avLst/>
          </a:prstGeom>
        </p:spPr>
      </p:pic>
      <p:sp>
        <p:nvSpPr>
          <p:cNvPr id="12" name="Text Box 31">
            <a:extLst>
              <a:ext uri="{FF2B5EF4-FFF2-40B4-BE49-F238E27FC236}">
                <a16:creationId xmlns:a16="http://schemas.microsoft.com/office/drawing/2014/main" id="{EAEA850C-D4E1-4307-9CC4-59BC40A482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7855" y="4723802"/>
            <a:ext cx="253365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+mn-lt"/>
                <a:cs typeface="Arial"/>
              </a:rPr>
              <a:t>TI Confidential</a:t>
            </a:r>
            <a:r>
              <a:rPr lang="en-US" sz="800" baseline="0" dirty="0">
                <a:latin typeface="+mn-lt"/>
                <a:cs typeface="Arial"/>
              </a:rPr>
              <a:t> – NDA Restrictions</a:t>
            </a:r>
            <a:endParaRPr lang="en-US" sz="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45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62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46685"/>
            <a:ext cx="6200602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79" tIns="38088" rIns="76179" bIns="38088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  <a:r>
              <a:rPr lang="en-US" sz="700" dirty="0"/>
              <a:t>		                       </a:t>
            </a:r>
            <a:r>
              <a:rPr lang="en-US" sz="7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Internal only – Do not share externally</a:t>
            </a:r>
            <a:endParaRPr lang="en-US" sz="7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7"/>
            <a:ext cx="8458200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702" rIns="9139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702" rIns="9139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40" y="4753665"/>
            <a:ext cx="1572613" cy="194339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 userDrawn="1"/>
        </p:nvSpPr>
        <p:spPr bwMode="auto">
          <a:xfrm>
            <a:off x="267855" y="4723802"/>
            <a:ext cx="253365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+mn-lt"/>
                <a:cs typeface="Arial"/>
              </a:rPr>
              <a:t>TI Confidential</a:t>
            </a:r>
            <a:r>
              <a:rPr lang="en-US" sz="800" baseline="0" dirty="0">
                <a:latin typeface="+mn-lt"/>
                <a:cs typeface="Arial"/>
              </a:rPr>
              <a:t> – NDA Restrictions</a:t>
            </a:r>
            <a:endParaRPr lang="en-US" sz="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5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98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399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0995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799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914" indent="-226914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422" indent="-23325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701" indent="-165027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210" indent="-233257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415" indent="-172961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418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2419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9411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6416" indent="-172961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0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2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5B14-9BE1-4529-898F-7319946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457331"/>
            <a:ext cx="8377354" cy="1102519"/>
          </a:xfrm>
        </p:spPr>
        <p:txBody>
          <a:bodyPr/>
          <a:lstStyle/>
          <a:p>
            <a:r>
              <a:rPr lang="en-US" sz="2800" dirty="0"/>
              <a:t>TPS61094 O</a:t>
            </a:r>
            <a:r>
              <a:rPr lang="en-US" altLang="zh-CN" sz="2800" dirty="0"/>
              <a:t>verview</a:t>
            </a:r>
            <a:r>
              <a:rPr lang="en-US" sz="28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D0BCC-7A6C-4FB4-A57A-4A99A61FB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APP/SR/BCC</a:t>
            </a:r>
          </a:p>
          <a:p>
            <a:r>
              <a:rPr lang="en-US" dirty="0"/>
              <a:t>Aug.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8898A-535F-473D-9311-120D0ABE2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Mode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8CBD4F-E210-4632-BAFE-8D85A4770BC4}"/>
              </a:ext>
            </a:extLst>
          </p:cNvPr>
          <p:cNvGraphicFramePr>
            <a:graphicFrameLocks noGrp="1"/>
          </p:cNvGraphicFramePr>
          <p:nvPr/>
        </p:nvGraphicFramePr>
        <p:xfrm>
          <a:off x="222249" y="615202"/>
          <a:ext cx="868997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1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0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Ture shutdown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Ture shutdown mode.</a:t>
                      </a:r>
                      <a:r>
                        <a:rPr lang="en-US" sz="1200" baseline="0" dirty="0"/>
                        <a:t> Bypass disconnect. VOUT = 0V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Forced bypass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  <a:r>
                        <a:rPr lang="en-US" altLang="zh-CN" sz="1200" dirty="0"/>
                        <a:t>orce b</a:t>
                      </a:r>
                      <a:r>
                        <a:rPr lang="en-US" sz="1200" baseline="0" dirty="0"/>
                        <a:t>ypass mode. VOUT = VIN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Forced buck charge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Force buck charge mode</a:t>
                      </a:r>
                      <a:r>
                        <a:rPr lang="en-US" sz="1200" baseline="0" dirty="0"/>
                        <a:t>. Bypass MOS turns on(VOUT = VIN) while charging the supercap or backup battery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Auto </a:t>
                      </a:r>
                      <a:r>
                        <a:rPr lang="en-US" altLang="zh-CN" sz="1200" dirty="0"/>
                        <a:t>charging or backup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When VIN &gt;= VOUT &amp; VOUT &gt;= VOUT_SET + 0.1V, then Charging function enable,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turn on Buck,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Supercap is charged by buck.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When VIN &gt;= VOUT &amp; VOUT_SET + 0.1V &gt; VOUT &gt;= VOUT_SET, then Charging function disable,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only bypass FET is turned 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When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VIN &lt; VOUT &amp;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VOUT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VOUT_SET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then Backup function enable, turn on Boost, VOUT is powered by Supercap.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874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D61C301-E48A-4852-9CF4-091C2E40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14" y="3281831"/>
            <a:ext cx="3013168" cy="13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795DD0-61D3-4EC7-B093-519F0A99B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3" y="85561"/>
            <a:ext cx="8372475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166" eaLnBrk="0" hangingPunct="0">
              <a:lnSpc>
                <a:spcPct val="85000"/>
              </a:lnSpc>
              <a:defRPr/>
            </a:pPr>
            <a:r>
              <a:rPr lang="en-US" sz="2700" b="1" dirty="0">
                <a:solidFill>
                  <a:srgbClr val="DE0000"/>
                </a:solidFill>
                <a:latin typeface="Arial"/>
              </a:rPr>
              <a:t>TPS61094 (Photon)</a:t>
            </a:r>
          </a:p>
          <a:p>
            <a:pPr defTabSz="457166" eaLnBrk="0" hangingPunct="0">
              <a:lnSpc>
                <a:spcPct val="85000"/>
              </a:lnSpc>
              <a:defRPr/>
            </a:pPr>
            <a:r>
              <a:rPr lang="en-US" sz="1200" dirty="0">
                <a:cs typeface="Arial" charset="0"/>
              </a:rPr>
              <a:t>60-nA Iq bi-directional buck/boost converter with 4nA bypass mode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6476021-AE57-4B4A-9670-C4C525C7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48" y="670679"/>
            <a:ext cx="4310511" cy="20574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lIns="90606" tIns="45307" rIns="90606" bIns="45307" anchor="ctr"/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 charset="0"/>
              </a:rPr>
              <a:t>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89BC2-C291-42AB-A07D-FC7DA281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41" y="4018319"/>
            <a:ext cx="4069080" cy="20574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lIns="90606" tIns="45307" rIns="90606" bIns="45307" anchor="ctr"/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 charset="0"/>
              </a:rPr>
              <a:t>Applications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1A2DFB41-9E14-401C-8B47-F430747E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41" y="671939"/>
            <a:ext cx="4069080" cy="20574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lIns="90606" tIns="45307" rIns="90606" bIns="45307" anchor="ctr"/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 charset="0"/>
              </a:rPr>
              <a:t>Features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EA36B4-554C-400F-A391-1A5D9026027F}"/>
              </a:ext>
            </a:extLst>
          </p:cNvPr>
          <p:cNvSpPr txBox="1"/>
          <p:nvPr/>
        </p:nvSpPr>
        <p:spPr>
          <a:xfrm>
            <a:off x="6619125" y="4438128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TPS61094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2341AD7-EF01-476F-84EB-454A59DC50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341" y="879993"/>
            <a:ext cx="4080827" cy="25229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00" dirty="0"/>
              <a:t>Input voltage range: 0.7V – 5.5V, startup 1.8V</a:t>
            </a:r>
          </a:p>
          <a:p>
            <a:pPr>
              <a:spcBef>
                <a:spcPts val="0"/>
              </a:spcBef>
            </a:pPr>
            <a:r>
              <a:rPr lang="de-DE" sz="1000" b="1" dirty="0"/>
              <a:t>Programmable boost output voltage, from 2.7V to 5.4V</a:t>
            </a:r>
          </a:p>
          <a:p>
            <a:pPr>
              <a:spcBef>
                <a:spcPts val="0"/>
              </a:spcBef>
            </a:pPr>
            <a:r>
              <a:rPr lang="de-DE" sz="1000" b="1" dirty="0"/>
              <a:t>Programmable buck output voltage, from 1.7V to 5.4V</a:t>
            </a:r>
          </a:p>
          <a:p>
            <a:pPr>
              <a:spcBef>
                <a:spcPts val="0"/>
              </a:spcBef>
            </a:pPr>
            <a:r>
              <a:rPr lang="de-DE" sz="1000" b="1" dirty="0"/>
              <a:t>Programmable buck output current, from 2.5mA to 600mA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Minimum </a:t>
            </a:r>
            <a:r>
              <a:rPr lang="en-US" sz="1000" dirty="0">
                <a:solidFill>
                  <a:srgbClr val="FF0000"/>
                </a:solidFill>
              </a:rPr>
              <a:t>1.7A</a:t>
            </a:r>
            <a:r>
              <a:rPr lang="en-US" sz="1000" dirty="0"/>
              <a:t> switch valley current limit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High efficiency: up to 96.3% efficiency at VIN = 3V, VOUT = 3.6V, and Iout = 100mA</a:t>
            </a:r>
          </a:p>
          <a:p>
            <a:pPr>
              <a:spcBef>
                <a:spcPts val="0"/>
              </a:spcBef>
            </a:pPr>
            <a:r>
              <a:rPr lang="de-DE" sz="1000" dirty="0"/>
              <a:t>Pin selectable </a:t>
            </a:r>
            <a:r>
              <a:rPr lang="de-DE" sz="1000" dirty="0">
                <a:solidFill>
                  <a:srgbClr val="FF0000"/>
                </a:solidFill>
              </a:rPr>
              <a:t>buck/boost/bypass/true shurdown mode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EN = 1, MODE = 1: Auto buck or boost mode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EN = 1, MODE = 0: Forced buck mode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EN = 0, MODE = 0: Forced bypass mode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EN = 0, MODE = 1: True shutdown mode</a:t>
            </a:r>
            <a:endParaRPr lang="en-US" sz="1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000" dirty="0"/>
              <a:t>Bypass mode with about </a:t>
            </a:r>
            <a:r>
              <a:rPr lang="en-US" sz="1000" dirty="0">
                <a:solidFill>
                  <a:srgbClr val="FF0000"/>
                </a:solidFill>
              </a:rPr>
              <a:t>2nA</a:t>
            </a:r>
            <a:r>
              <a:rPr lang="en-US" sz="1000" dirty="0"/>
              <a:t> Iq (typ)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Boost mode with about </a:t>
            </a:r>
            <a:r>
              <a:rPr lang="en-US" sz="1000" dirty="0">
                <a:solidFill>
                  <a:srgbClr val="FF0000"/>
                </a:solidFill>
              </a:rPr>
              <a:t>60nA</a:t>
            </a:r>
            <a:r>
              <a:rPr lang="en-US" sz="1000" dirty="0"/>
              <a:t> Iq (typ)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Buck mode with about </a:t>
            </a:r>
            <a:r>
              <a:rPr lang="en-US" sz="1000" dirty="0">
                <a:solidFill>
                  <a:srgbClr val="FF0000"/>
                </a:solidFill>
              </a:rPr>
              <a:t>60nA</a:t>
            </a:r>
            <a:r>
              <a:rPr lang="en-US" sz="1000" dirty="0"/>
              <a:t> Iq (typ)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Rdson: </a:t>
            </a:r>
            <a:r>
              <a:rPr lang="en-US" altLang="zh-CN" sz="1000" dirty="0"/>
              <a:t>60</a:t>
            </a:r>
            <a:r>
              <a:rPr lang="en-US" sz="1000" dirty="0"/>
              <a:t>m</a:t>
            </a:r>
            <a:r>
              <a:rPr lang="el-GR" sz="1000" dirty="0"/>
              <a:t>Ω</a:t>
            </a:r>
            <a:r>
              <a:rPr lang="en-US" sz="1000" dirty="0"/>
              <a:t>(LS),</a:t>
            </a:r>
            <a:r>
              <a:rPr lang="en-US" altLang="zh-CN" sz="1000" dirty="0"/>
              <a:t>150</a:t>
            </a:r>
            <a:r>
              <a:rPr lang="en-US" sz="1000" dirty="0"/>
              <a:t>m</a:t>
            </a:r>
            <a:r>
              <a:rPr lang="el-GR" sz="1000" dirty="0"/>
              <a:t>Ω</a:t>
            </a:r>
            <a:r>
              <a:rPr lang="en-US" sz="1000" dirty="0"/>
              <a:t> (HS), </a:t>
            </a:r>
            <a:r>
              <a:rPr lang="de-DE" sz="1000" dirty="0"/>
              <a:t>120m</a:t>
            </a:r>
            <a:r>
              <a:rPr lang="el-GR" sz="1000" dirty="0"/>
              <a:t>Ω</a:t>
            </a:r>
            <a:r>
              <a:rPr lang="en-US" sz="1000" dirty="0"/>
              <a:t> </a:t>
            </a:r>
            <a:r>
              <a:rPr lang="de-DE" sz="1000" dirty="0"/>
              <a:t>Bypass switch</a:t>
            </a:r>
          </a:p>
          <a:p>
            <a:pPr>
              <a:spcBef>
                <a:spcPts val="0"/>
              </a:spcBef>
            </a:pPr>
            <a:r>
              <a:rPr lang="en-US" altLang="zh-CN" sz="1000" dirty="0"/>
              <a:t>1 </a:t>
            </a:r>
            <a:r>
              <a:rPr lang="en-US" sz="1000" dirty="0"/>
              <a:t>MHz switching frequency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±2% Reference voltage accuracy over -40℃ to +125℃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Output short protection</a:t>
            </a:r>
            <a:endParaRPr lang="de-DE" sz="1000" dirty="0"/>
          </a:p>
          <a:p>
            <a:pPr marL="189119" lvl="1" indent="-189119">
              <a:spcBef>
                <a:spcPts val="0"/>
              </a:spcBef>
              <a:buFontTx/>
              <a:buChar char="•"/>
            </a:pPr>
            <a:r>
              <a:rPr lang="en-US" sz="1000" dirty="0"/>
              <a:t>2mm × 3mm 12-pin WSON package</a:t>
            </a:r>
            <a:endParaRPr lang="en-US" sz="1000" dirty="0"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de-DE" sz="1000" dirty="0"/>
          </a:p>
          <a:p>
            <a:pPr marL="285698" indent="-285698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E442D1-0C93-4200-8C6B-76CB0153DA27}"/>
              </a:ext>
            </a:extLst>
          </p:cNvPr>
          <p:cNvSpPr/>
          <p:nvPr/>
        </p:nvSpPr>
        <p:spPr>
          <a:xfrm>
            <a:off x="265379" y="4230389"/>
            <a:ext cx="3155159" cy="41548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marL="189089" lvl="1" indent="-189089">
              <a:spcBef>
                <a:spcPts val="0"/>
              </a:spcBef>
              <a:buFontTx/>
              <a:buChar char="•"/>
            </a:pPr>
            <a:r>
              <a:rPr lang="de-DE" sz="1050" dirty="0">
                <a:latin typeface="+mn-lt"/>
              </a:rPr>
              <a:t>Gas meter,  Water meters</a:t>
            </a:r>
          </a:p>
          <a:p>
            <a:pPr marL="189089" lvl="1" indent="-189089" eaLnBrk="0" hangingPunct="0">
              <a:spcBef>
                <a:spcPts val="0"/>
              </a:spcBef>
              <a:buFontTx/>
              <a:buChar char="•"/>
            </a:pPr>
            <a:r>
              <a:rPr lang="de-DE" sz="1050" dirty="0">
                <a:latin typeface="+mn-lt"/>
              </a:rPr>
              <a:t>Energy Harvest</a:t>
            </a:r>
            <a:endParaRPr lang="en-US" sz="1050" dirty="0">
              <a:latin typeface="+mn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5AC607E-2CBC-41A0-8437-F703660D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660" y="892121"/>
            <a:ext cx="4744612" cy="1179909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/>
          <a:lstStyle>
            <a:lvl1pPr marL="227013" indent="-227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9089" lvl="1" indent="-189089">
              <a:spcBef>
                <a:spcPts val="0"/>
              </a:spcBef>
              <a:buFontTx/>
              <a:buChar char="•"/>
            </a:pPr>
            <a:r>
              <a:rPr lang="en-US" sz="1050" dirty="0">
                <a:latin typeface="+mn-lt"/>
                <a:cs typeface="+mn-cs"/>
              </a:rPr>
              <a:t>60nA ultra low Iq: increase light load efficiency to extend battery run time.</a:t>
            </a:r>
          </a:p>
          <a:p>
            <a:pPr marL="189089" lvl="1" indent="-189089">
              <a:spcBef>
                <a:spcPts val="0"/>
              </a:spcBef>
              <a:buFontTx/>
              <a:buChar char="•"/>
            </a:pPr>
            <a:r>
              <a:rPr lang="en-US" sz="1050" dirty="0">
                <a:latin typeface="+mn-lt"/>
                <a:cs typeface="+mn-cs"/>
              </a:rPr>
              <a:t>Bi-directional buck/boost is suitable for supercap backup power solution.</a:t>
            </a:r>
          </a:p>
          <a:p>
            <a:pPr marL="189089" lvl="1" indent="-189089">
              <a:spcBef>
                <a:spcPts val="0"/>
              </a:spcBef>
              <a:buFontTx/>
              <a:buChar char="•"/>
            </a:pPr>
            <a:r>
              <a:rPr lang="en-US" sz="1050" dirty="0">
                <a:latin typeface="+mn-lt"/>
                <a:cs typeface="+mn-cs"/>
              </a:rPr>
              <a:t>Bypass switch: decrease power loss and high performance at load transient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A9B80C8-F849-4F2C-A8B2-24FECD47A9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4090" y="1630074"/>
          <a:ext cx="3327665" cy="149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076011" imgH="2261126" progId="Visio.Drawing.11">
                  <p:embed/>
                </p:oleObj>
              </mc:Choice>
              <mc:Fallback>
                <p:oleObj name="Visio" r:id="rId3" imgW="5076011" imgH="2261126" progId="Visio.Drawing.11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A9B80C8-F849-4F2C-A8B2-24FECD47A9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090" y="1630074"/>
                        <a:ext cx="3327665" cy="149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5231ED7-DECA-4EAC-A0C5-D23430715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48" y="3382276"/>
            <a:ext cx="1637808" cy="802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08143-B2D2-41C7-8D6B-FCE8F6355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890" y="3129328"/>
            <a:ext cx="1233716" cy="1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5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7EE9-62EB-4DAD-9333-B12FF8A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4" y="80597"/>
            <a:ext cx="8458200" cy="610791"/>
          </a:xfrm>
        </p:spPr>
        <p:txBody>
          <a:bodyPr/>
          <a:lstStyle/>
          <a:p>
            <a:r>
              <a:rPr lang="en-US" dirty="0"/>
              <a:t>Super-capacitor Charger and Path Management for Backup Power Solution in E-meter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020348F-B217-4A83-8B83-55AC731337A2}"/>
              </a:ext>
            </a:extLst>
          </p:cNvPr>
          <p:cNvGrpSpPr/>
          <p:nvPr/>
        </p:nvGrpSpPr>
        <p:grpSpPr>
          <a:xfrm>
            <a:off x="5750" y="1319430"/>
            <a:ext cx="4489565" cy="1284620"/>
            <a:chOff x="763058" y="1352550"/>
            <a:chExt cx="5241659" cy="182314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F3C72F6-0AB0-4A3F-85EE-0099F54B2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702190" y="2118501"/>
              <a:ext cx="344834" cy="55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5A67DD-98FA-4915-B9D8-B120EECBEEDD}"/>
                </a:ext>
              </a:extLst>
            </p:cNvPr>
            <p:cNvSpPr/>
            <p:nvPr/>
          </p:nvSpPr>
          <p:spPr>
            <a:xfrm>
              <a:off x="3581400" y="2137723"/>
              <a:ext cx="1287781" cy="40555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BDB187-8022-414E-B14A-2EB67F2628EE}"/>
                </a:ext>
              </a:extLst>
            </p:cNvPr>
            <p:cNvSpPr/>
            <p:nvPr/>
          </p:nvSpPr>
          <p:spPr>
            <a:xfrm>
              <a:off x="763058" y="1502827"/>
              <a:ext cx="893782" cy="354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AC/DC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A3504E-DC70-4EAE-B81A-BE3281D4944C}"/>
                </a:ext>
              </a:extLst>
            </p:cNvPr>
            <p:cNvSpPr/>
            <p:nvPr/>
          </p:nvSpPr>
          <p:spPr>
            <a:xfrm>
              <a:off x="2084560" y="1430687"/>
              <a:ext cx="1079558" cy="49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Buck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C2765C-0C05-4BDF-802B-ECABED4A59D3}"/>
                </a:ext>
              </a:extLst>
            </p:cNvPr>
            <p:cNvSpPr/>
            <p:nvPr/>
          </p:nvSpPr>
          <p:spPr>
            <a:xfrm>
              <a:off x="5143399" y="1496672"/>
              <a:ext cx="861318" cy="354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4G/2G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4930E4D-890A-46A7-B97F-B2882721A144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1656840" y="1677848"/>
              <a:ext cx="427720" cy="23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B69452-9AAD-4B8D-B0DA-4559DF5D451A}"/>
                </a:ext>
              </a:extLst>
            </p:cNvPr>
            <p:cNvSpPr/>
            <p:nvPr/>
          </p:nvSpPr>
          <p:spPr>
            <a:xfrm>
              <a:off x="3581400" y="1423099"/>
              <a:ext cx="1287780" cy="50190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Power Mux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4C69F1-D947-41C2-89A0-E739F1077418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 flipV="1">
              <a:off x="3164118" y="1674053"/>
              <a:ext cx="417282" cy="37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E518D26-55F1-4410-851A-02FBE5B985CE}"/>
                </a:ext>
              </a:extLst>
            </p:cNvPr>
            <p:cNvCxnSpPr>
              <a:cxnSpLocks/>
              <a:stCxn id="5" idx="0"/>
              <a:endCxn id="10" idx="2"/>
            </p:cNvCxnSpPr>
            <p:nvPr/>
          </p:nvCxnSpPr>
          <p:spPr>
            <a:xfrm flipH="1" flipV="1">
              <a:off x="4225290" y="1925007"/>
              <a:ext cx="1" cy="21271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4CCAAE8-E517-48BF-955C-070E59893B35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>
            <a:xfrm>
              <a:off x="4869180" y="1674053"/>
              <a:ext cx="274219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B609E2-037B-40D3-8406-1B592CDC5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0033" y="1712944"/>
              <a:ext cx="0" cy="405557"/>
            </a:xfrm>
            <a:prstGeom prst="line">
              <a:avLst/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1F5CEB-459E-4C74-98AA-D4BEF1606AF4}"/>
                </a:ext>
              </a:extLst>
            </p:cNvPr>
            <p:cNvSpPr/>
            <p:nvPr/>
          </p:nvSpPr>
          <p:spPr>
            <a:xfrm>
              <a:off x="1249136" y="2137723"/>
              <a:ext cx="1107080" cy="40555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Charger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3A3658-C04F-4472-A0CD-89C12E17DEED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3106771" y="2340502"/>
              <a:ext cx="474629" cy="625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A7253C-8B7C-44CB-B14B-2DD90E3BB8DF}"/>
                </a:ext>
              </a:extLst>
            </p:cNvPr>
            <p:cNvCxnSpPr>
              <a:cxnSpLocks/>
            </p:cNvCxnSpPr>
            <p:nvPr/>
          </p:nvCxnSpPr>
          <p:spPr>
            <a:xfrm>
              <a:off x="2356215" y="2346756"/>
              <a:ext cx="417282" cy="303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E8E102-15E3-4C35-A646-936F6020950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" y="3175699"/>
              <a:ext cx="3886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E3E959-D646-4EF7-86CA-791D551AD42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" y="2027048"/>
              <a:ext cx="2362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E7BC0B-7BAE-4F5C-A889-C61C0F1C97DC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1352550"/>
              <a:ext cx="0" cy="6801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65CD62-4795-4B96-8745-09D3062A66B4}"/>
                </a:ext>
              </a:extLst>
            </p:cNvPr>
            <p:cNvCxnSpPr>
              <a:cxnSpLocks/>
            </p:cNvCxnSpPr>
            <p:nvPr/>
          </p:nvCxnSpPr>
          <p:spPr>
            <a:xfrm>
              <a:off x="1071362" y="2027048"/>
              <a:ext cx="2507" cy="11486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6D8D3D-EED0-48C5-832B-8E0D72596388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135255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AE9667-C566-4E99-BBA8-ECE270DBECBD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352550"/>
              <a:ext cx="0" cy="18231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A0D302-C57D-4104-86F3-ABD4002FB348}"/>
                </a:ext>
              </a:extLst>
            </p:cNvPr>
            <p:cNvSpPr/>
            <p:nvPr/>
          </p:nvSpPr>
          <p:spPr>
            <a:xfrm>
              <a:off x="1260047" y="2653954"/>
              <a:ext cx="3615483" cy="40555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Charge / Discharger Control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C17AEB-D266-4683-B7E9-184E5E10E6ED}"/>
              </a:ext>
            </a:extLst>
          </p:cNvPr>
          <p:cNvGrpSpPr/>
          <p:nvPr/>
        </p:nvGrpSpPr>
        <p:grpSpPr>
          <a:xfrm>
            <a:off x="4727384" y="1342376"/>
            <a:ext cx="4391324" cy="809356"/>
            <a:chOff x="4589127" y="3008184"/>
            <a:chExt cx="5180222" cy="1438768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071E103C-BC46-4F0E-80B4-A3CBAFD66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002650" y="3895721"/>
              <a:ext cx="344834" cy="55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42C527-BD52-4D64-A5CB-913EC91B7BB9}"/>
                </a:ext>
              </a:extLst>
            </p:cNvPr>
            <p:cNvSpPr/>
            <p:nvPr/>
          </p:nvSpPr>
          <p:spPr>
            <a:xfrm>
              <a:off x="4589127" y="3158462"/>
              <a:ext cx="979846" cy="354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AC/DC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B18F4B-BC9D-46CD-B7CA-561E9D7F484D}"/>
                </a:ext>
              </a:extLst>
            </p:cNvPr>
            <p:cNvSpPr/>
            <p:nvPr/>
          </p:nvSpPr>
          <p:spPr>
            <a:xfrm>
              <a:off x="5886133" y="3086321"/>
              <a:ext cx="1079558" cy="49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Buck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011CAD-2287-4441-9788-DEDDC11E942B}"/>
                </a:ext>
              </a:extLst>
            </p:cNvPr>
            <p:cNvSpPr/>
            <p:nvPr/>
          </p:nvSpPr>
          <p:spPr>
            <a:xfrm>
              <a:off x="8889732" y="3152305"/>
              <a:ext cx="879617" cy="354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4G/2G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8FDBF3B-F28D-4FEA-827B-99A9723B2188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>
            <a:xfrm flipV="1">
              <a:off x="5568973" y="3333481"/>
              <a:ext cx="317160" cy="236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1C48DF-4B16-4BD0-A715-910679FABF8A}"/>
                </a:ext>
              </a:extLst>
            </p:cNvPr>
            <p:cNvSpPr/>
            <p:nvPr/>
          </p:nvSpPr>
          <p:spPr>
            <a:xfrm>
              <a:off x="7382973" y="3078733"/>
              <a:ext cx="1243511" cy="127841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9723" tIns="54862" rIns="109723" bIns="54862" rtlCol="0" anchor="ctr"/>
            <a:lstStyle/>
            <a:p>
              <a:pPr marL="0" marR="0" lvl="0" indent="0" algn="ctr" defTabSz="548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TPS61094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12247EA-5AD6-4166-A47A-AC11D40A2CAA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6965691" y="3327227"/>
              <a:ext cx="417282" cy="625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EA66D6E-B232-4BA6-8EB4-5DD3F0CF10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0" y="4132741"/>
              <a:ext cx="97809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2914951-3446-4538-9FB2-FA45E18C3E8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8541856" y="3329686"/>
              <a:ext cx="347875" cy="61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8C57BB3-074F-439B-A72C-EC4ED57DDBFB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4018210"/>
              <a:ext cx="982173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334328-4F07-436F-B3CF-4F993A37B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9950" y="4429071"/>
              <a:ext cx="2811692" cy="17881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A17EA5C-3864-4215-A73F-7F7FEAF1C17A}"/>
                </a:ext>
              </a:extLst>
            </p:cNvPr>
            <p:cNvCxnSpPr>
              <a:cxnSpLocks/>
            </p:cNvCxnSpPr>
            <p:nvPr/>
          </p:nvCxnSpPr>
          <p:spPr>
            <a:xfrm>
              <a:off x="5949950" y="3682682"/>
              <a:ext cx="1280623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EE9807-77C7-4B39-A25D-62D039829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30573" y="3008184"/>
              <a:ext cx="0" cy="680149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FE6E66-86D3-42B9-9038-BA39BFC71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9950" y="3682682"/>
              <a:ext cx="4725" cy="749618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C95C6F2-3F19-48A2-8FB2-84963B126265}"/>
                </a:ext>
              </a:extLst>
            </p:cNvPr>
            <p:cNvCxnSpPr>
              <a:cxnSpLocks/>
            </p:cNvCxnSpPr>
            <p:nvPr/>
          </p:nvCxnSpPr>
          <p:spPr>
            <a:xfrm>
              <a:off x="7230573" y="3008184"/>
              <a:ext cx="1524000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B45D1A-4C13-45C9-86F4-EB866C445321}"/>
                </a:ext>
              </a:extLst>
            </p:cNvPr>
            <p:cNvCxnSpPr>
              <a:cxnSpLocks/>
            </p:cNvCxnSpPr>
            <p:nvPr/>
          </p:nvCxnSpPr>
          <p:spPr>
            <a:xfrm>
              <a:off x="8754573" y="3008184"/>
              <a:ext cx="7069" cy="1410936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8D303725-C55E-489A-BBED-CB897FECD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683" y="3679806"/>
            <a:ext cx="4676098" cy="964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100" b="1" i="1" dirty="0"/>
              <a:t>Save from 3 devices to 1 device with charge/discharge control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b="1" i="1" dirty="0"/>
              <a:t>S</a:t>
            </a:r>
            <a:r>
              <a:rPr lang="en-US" altLang="zh-CN" sz="1100" b="1" i="1" dirty="0"/>
              <a:t>ave from </a:t>
            </a:r>
            <a:r>
              <a:rPr lang="en-US" altLang="zh-CN" sz="1100" b="1" i="1" dirty="0">
                <a:solidFill>
                  <a:srgbClr val="FF0000"/>
                </a:solidFill>
              </a:rPr>
              <a:t>5 power MOSFETs </a:t>
            </a:r>
            <a:r>
              <a:rPr lang="en-US" altLang="zh-CN" sz="1100" b="1" i="1" dirty="0"/>
              <a:t>to </a:t>
            </a:r>
            <a:r>
              <a:rPr lang="en-US" altLang="zh-CN" sz="1100" b="1" i="1" dirty="0">
                <a:solidFill>
                  <a:srgbClr val="00B050"/>
                </a:solidFill>
              </a:rPr>
              <a:t>3 power MOSFETs </a:t>
            </a:r>
            <a:r>
              <a:rPr lang="en-US" altLang="zh-CN" sz="1100" b="1" i="1" dirty="0"/>
              <a:t>by:</a:t>
            </a:r>
          </a:p>
          <a:p>
            <a:pPr marL="512947" lvl="1" indent="-228600">
              <a:buFont typeface="+mj-lt"/>
              <a:buAutoNum type="arabicPeriod"/>
            </a:pPr>
            <a:r>
              <a:rPr lang="en-US" sz="900" b="1" i="1" dirty="0"/>
              <a:t>Reusing</a:t>
            </a:r>
            <a:r>
              <a:rPr lang="en-US" sz="900" b="1" i="1" dirty="0">
                <a:solidFill>
                  <a:srgbClr val="000000"/>
                </a:solidFill>
              </a:rPr>
              <a:t> the B</a:t>
            </a:r>
            <a:r>
              <a:rPr lang="en-US" altLang="zh-CN" sz="900" b="1" i="1" dirty="0">
                <a:solidFill>
                  <a:srgbClr val="000000"/>
                </a:solidFill>
              </a:rPr>
              <a:t>oost power FETs as charger.</a:t>
            </a:r>
          </a:p>
          <a:p>
            <a:pPr marL="512947" lvl="1" indent="-228600">
              <a:buFont typeface="+mj-lt"/>
              <a:buAutoNum type="arabicPeriod"/>
            </a:pPr>
            <a:r>
              <a:rPr lang="en-US" sz="900" b="1" i="1" dirty="0">
                <a:solidFill>
                  <a:srgbClr val="000000"/>
                </a:solidFill>
              </a:rPr>
              <a:t>Reusing the Boost high side FETs as one of power switch.</a:t>
            </a:r>
            <a:endParaRPr lang="en-US" sz="900" b="1" i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7725F2E-08E4-4923-9E1B-5F618C757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46" y="2655391"/>
            <a:ext cx="4072163" cy="163886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F2CCE06-D4D1-4B03-844B-00B2BE9713E0}"/>
              </a:ext>
            </a:extLst>
          </p:cNvPr>
          <p:cNvGrpSpPr/>
          <p:nvPr/>
        </p:nvGrpSpPr>
        <p:grpSpPr>
          <a:xfrm>
            <a:off x="5699807" y="2598698"/>
            <a:ext cx="2064878" cy="1068408"/>
            <a:chOff x="2013482" y="2667000"/>
            <a:chExt cx="2352144" cy="127793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A51EEDC-2765-4610-9653-0D74C4495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7770" y="3181380"/>
              <a:ext cx="1904458" cy="2757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F2CFBB7-E2F5-4D01-AA85-78F898823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2228" y="2782482"/>
              <a:ext cx="0" cy="401655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93484D3-4730-450B-8432-7BE06FE7C579}"/>
                </a:ext>
              </a:extLst>
            </p:cNvPr>
            <p:cNvCxnSpPr>
              <a:cxnSpLocks/>
            </p:cNvCxnSpPr>
            <p:nvPr/>
          </p:nvCxnSpPr>
          <p:spPr>
            <a:xfrm>
              <a:off x="3911155" y="2766607"/>
              <a:ext cx="442154" cy="0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3B0ADFC-3FE9-464A-9D8B-F6DDB72B8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1420" y="2682941"/>
              <a:ext cx="2291808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422F344-77B2-4E6E-909E-9012846777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82" y="3133785"/>
              <a:ext cx="1842546" cy="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7C0185A-7232-44C9-872D-24C9F27FB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790" y="2682941"/>
              <a:ext cx="0" cy="4508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4">
              <a:extLst>
                <a:ext uri="{FF2B5EF4-FFF2-40B4-BE49-F238E27FC236}">
                  <a16:creationId xmlns:a16="http://schemas.microsoft.com/office/drawing/2014/main" id="{CD026A91-2CE6-4CE2-9AC4-56FF089600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68513" y="2667000"/>
              <a:ext cx="2297113" cy="1277938"/>
              <a:chOff x="1303" y="1680"/>
              <a:chExt cx="1447" cy="805"/>
            </a:xfrm>
          </p:grpSpPr>
          <p:sp>
            <p:nvSpPr>
              <p:cNvPr id="65" name="Line 5">
                <a:extLst>
                  <a:ext uri="{FF2B5EF4-FFF2-40B4-BE49-F238E27FC236}">
                    <a16:creationId xmlns:a16="http://schemas.microsoft.com/office/drawing/2014/main" id="{E0E045D6-F400-4957-B73B-C5041B9C4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7" y="2047"/>
                <a:ext cx="4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Line 6">
                <a:extLst>
                  <a:ext uri="{FF2B5EF4-FFF2-40B4-BE49-F238E27FC236}">
                    <a16:creationId xmlns:a16="http://schemas.microsoft.com/office/drawing/2014/main" id="{DA3CA297-F069-426A-A762-B70662D72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2047"/>
                <a:ext cx="116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Line 7">
                <a:extLst>
                  <a:ext uri="{FF2B5EF4-FFF2-40B4-BE49-F238E27FC236}">
                    <a16:creationId xmlns:a16="http://schemas.microsoft.com/office/drawing/2014/main" id="{1035285D-B882-4B31-A41F-270E8B432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163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Oval 8">
                <a:extLst>
                  <a:ext uri="{FF2B5EF4-FFF2-40B4-BE49-F238E27FC236}">
                    <a16:creationId xmlns:a16="http://schemas.microsoft.com/office/drawing/2014/main" id="{3F500B7E-1F0E-4F30-A132-6CA6EC039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1999"/>
                <a:ext cx="212" cy="2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Line 9">
                <a:extLst>
                  <a:ext uri="{FF2B5EF4-FFF2-40B4-BE49-F238E27FC236}">
                    <a16:creationId xmlns:a16="http://schemas.microsoft.com/office/drawing/2014/main" id="{E0A42F9C-7E4B-4D7D-A91C-D7B954603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2163"/>
                <a:ext cx="13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Line 10">
                <a:extLst>
                  <a:ext uri="{FF2B5EF4-FFF2-40B4-BE49-F238E27FC236}">
                    <a16:creationId xmlns:a16="http://schemas.microsoft.com/office/drawing/2014/main" id="{719A1EFA-D78E-4525-B3D1-97E9CBA0C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8" y="2124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Line 11">
                <a:extLst>
                  <a:ext uri="{FF2B5EF4-FFF2-40B4-BE49-F238E27FC236}">
                    <a16:creationId xmlns:a16="http://schemas.microsoft.com/office/drawing/2014/main" id="{DE442318-2197-4ED2-886C-47E5C1318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47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Line 12">
                <a:extLst>
                  <a:ext uri="{FF2B5EF4-FFF2-40B4-BE49-F238E27FC236}">
                    <a16:creationId xmlns:a16="http://schemas.microsoft.com/office/drawing/2014/main" id="{789F4A17-5A8D-4EF3-B952-D50A53308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2047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Line 13">
                <a:extLst>
                  <a:ext uri="{FF2B5EF4-FFF2-40B4-BE49-F238E27FC236}">
                    <a16:creationId xmlns:a16="http://schemas.microsoft.com/office/drawing/2014/main" id="{D38348DD-CA1B-47A7-B86A-0388C1FAF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2047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Line 14">
                <a:extLst>
                  <a:ext uri="{FF2B5EF4-FFF2-40B4-BE49-F238E27FC236}">
                    <a16:creationId xmlns:a16="http://schemas.microsoft.com/office/drawing/2014/main" id="{B0BD784A-0294-4DD7-B2B3-6C9B9AF74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3" y="2124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Line 15">
                <a:extLst>
                  <a:ext uri="{FF2B5EF4-FFF2-40B4-BE49-F238E27FC236}">
                    <a16:creationId xmlns:a16="http://schemas.microsoft.com/office/drawing/2014/main" id="{462A0396-A00A-4348-B9A9-A83A69F2E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124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52105FFA-0703-4885-96C3-AD60E6831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066"/>
                <a:ext cx="45" cy="39"/>
              </a:xfrm>
              <a:custGeom>
                <a:avLst/>
                <a:gdLst>
                  <a:gd name="T0" fmla="*/ 0 w 45"/>
                  <a:gd name="T1" fmla="*/ 0 h 39"/>
                  <a:gd name="T2" fmla="*/ 23 w 45"/>
                  <a:gd name="T3" fmla="*/ 39 h 39"/>
                  <a:gd name="T4" fmla="*/ 45 w 45"/>
                  <a:gd name="T5" fmla="*/ 0 h 39"/>
                  <a:gd name="T6" fmla="*/ 0 w 45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23" y="39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17">
                <a:extLst>
                  <a:ext uri="{FF2B5EF4-FFF2-40B4-BE49-F238E27FC236}">
                    <a16:creationId xmlns:a16="http://schemas.microsoft.com/office/drawing/2014/main" id="{11D292CC-A1BB-466D-A2D3-E79B16D3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066"/>
                <a:ext cx="45" cy="39"/>
              </a:xfrm>
              <a:custGeom>
                <a:avLst/>
                <a:gdLst>
                  <a:gd name="T0" fmla="*/ 0 w 45"/>
                  <a:gd name="T1" fmla="*/ 0 h 39"/>
                  <a:gd name="T2" fmla="*/ 23 w 45"/>
                  <a:gd name="T3" fmla="*/ 39 h 39"/>
                  <a:gd name="T4" fmla="*/ 45 w 45"/>
                  <a:gd name="T5" fmla="*/ 0 h 39"/>
                  <a:gd name="T6" fmla="*/ 0 w 45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23" y="39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Line 18">
                <a:extLst>
                  <a:ext uri="{FF2B5EF4-FFF2-40B4-BE49-F238E27FC236}">
                    <a16:creationId xmlns:a16="http://schemas.microsoft.com/office/drawing/2014/main" id="{74B42651-ECED-4D50-AA65-B949D919C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" y="2098"/>
                <a:ext cx="0" cy="4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Line 19">
                <a:extLst>
                  <a:ext uri="{FF2B5EF4-FFF2-40B4-BE49-F238E27FC236}">
                    <a16:creationId xmlns:a16="http://schemas.microsoft.com/office/drawing/2014/main" id="{968BE3A3-B70F-4011-A3D0-CCD4D19E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214"/>
                <a:ext cx="0" cy="116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Line 20">
                <a:extLst>
                  <a:ext uri="{FF2B5EF4-FFF2-40B4-BE49-F238E27FC236}">
                    <a16:creationId xmlns:a16="http://schemas.microsoft.com/office/drawing/2014/main" id="{719758C1-F4D2-48DC-AEF4-EECA09213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3" y="2281"/>
                <a:ext cx="7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val 21">
                <a:extLst>
                  <a:ext uri="{FF2B5EF4-FFF2-40B4-BE49-F238E27FC236}">
                    <a16:creationId xmlns:a16="http://schemas.microsoft.com/office/drawing/2014/main" id="{C19FBB29-418A-4656-9B0B-A72DD0AE4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2107"/>
                <a:ext cx="212" cy="2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Line 22">
                <a:extLst>
                  <a:ext uri="{FF2B5EF4-FFF2-40B4-BE49-F238E27FC236}">
                    <a16:creationId xmlns:a16="http://schemas.microsoft.com/office/drawing/2014/main" id="{E04C3C28-4457-4FA1-9E2D-D6657B16C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" y="2146"/>
                <a:ext cx="0" cy="13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Line 23">
                <a:extLst>
                  <a:ext uri="{FF2B5EF4-FFF2-40B4-BE49-F238E27FC236}">
                    <a16:creationId xmlns:a16="http://schemas.microsoft.com/office/drawing/2014/main" id="{8CCC2C8C-8562-43D7-8B79-12F22D1A8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260"/>
                <a:ext cx="0" cy="4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Line 24">
                <a:extLst>
                  <a:ext uri="{FF2B5EF4-FFF2-40B4-BE49-F238E27FC236}">
                    <a16:creationId xmlns:a16="http://schemas.microsoft.com/office/drawing/2014/main" id="{1042953F-AE19-4A90-B593-FE93A1538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9" y="2281"/>
                <a:ext cx="7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Line 25">
                <a:extLst>
                  <a:ext uri="{FF2B5EF4-FFF2-40B4-BE49-F238E27FC236}">
                    <a16:creationId xmlns:a16="http://schemas.microsoft.com/office/drawing/2014/main" id="{AA7DC7A0-CB45-4F89-A097-D4C8F7FA8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9" y="2214"/>
                <a:ext cx="7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Line 26">
                <a:extLst>
                  <a:ext uri="{FF2B5EF4-FFF2-40B4-BE49-F238E27FC236}">
                    <a16:creationId xmlns:a16="http://schemas.microsoft.com/office/drawing/2014/main" id="{03B6E55E-2836-4AE6-8A4B-4D773FE21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9" y="2146"/>
                <a:ext cx="7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Line 27">
                <a:extLst>
                  <a:ext uri="{FF2B5EF4-FFF2-40B4-BE49-F238E27FC236}">
                    <a16:creationId xmlns:a16="http://schemas.microsoft.com/office/drawing/2014/main" id="{442358F0-C547-47D4-B390-41426F25D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124"/>
                <a:ext cx="0" cy="4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Line 28">
                <a:extLst>
                  <a:ext uri="{FF2B5EF4-FFF2-40B4-BE49-F238E27FC236}">
                    <a16:creationId xmlns:a16="http://schemas.microsoft.com/office/drawing/2014/main" id="{9DB3A21E-0AE3-4B59-98CD-9919E21DA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192"/>
                <a:ext cx="0" cy="44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29">
                <a:extLst>
                  <a:ext uri="{FF2B5EF4-FFF2-40B4-BE49-F238E27FC236}">
                    <a16:creationId xmlns:a16="http://schemas.microsoft.com/office/drawing/2014/main" id="{FB614100-B92D-42B3-A652-FEA9B9A0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191"/>
                <a:ext cx="38" cy="46"/>
              </a:xfrm>
              <a:custGeom>
                <a:avLst/>
                <a:gdLst>
                  <a:gd name="T0" fmla="*/ 38 w 38"/>
                  <a:gd name="T1" fmla="*/ 0 h 46"/>
                  <a:gd name="T2" fmla="*/ 0 w 38"/>
                  <a:gd name="T3" fmla="*/ 23 h 46"/>
                  <a:gd name="T4" fmla="*/ 38 w 38"/>
                  <a:gd name="T5" fmla="*/ 46 h 46"/>
                  <a:gd name="T6" fmla="*/ 38 w 3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0" y="23"/>
                    </a:lnTo>
                    <a:lnTo>
                      <a:pt x="38" y="4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29330D9C-8161-4057-8665-08059649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191"/>
                <a:ext cx="38" cy="46"/>
              </a:xfrm>
              <a:custGeom>
                <a:avLst/>
                <a:gdLst>
                  <a:gd name="T0" fmla="*/ 38 w 38"/>
                  <a:gd name="T1" fmla="*/ 0 h 46"/>
                  <a:gd name="T2" fmla="*/ 0 w 38"/>
                  <a:gd name="T3" fmla="*/ 23 h 46"/>
                  <a:gd name="T4" fmla="*/ 38 w 38"/>
                  <a:gd name="T5" fmla="*/ 46 h 46"/>
                  <a:gd name="T6" fmla="*/ 38 w 3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0" y="23"/>
                    </a:lnTo>
                    <a:lnTo>
                      <a:pt x="38" y="4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3C2A82E8-AF39-4003-AEFD-C8AB9D21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2020"/>
                <a:ext cx="213" cy="27"/>
              </a:xfrm>
              <a:custGeom>
                <a:avLst/>
                <a:gdLst>
                  <a:gd name="T0" fmla="*/ 1 w 213"/>
                  <a:gd name="T1" fmla="*/ 27 h 27"/>
                  <a:gd name="T2" fmla="*/ 26 w 213"/>
                  <a:gd name="T3" fmla="*/ 0 h 27"/>
                  <a:gd name="T4" fmla="*/ 54 w 213"/>
                  <a:gd name="T5" fmla="*/ 25 h 27"/>
                  <a:gd name="T6" fmla="*/ 54 w 213"/>
                  <a:gd name="T7" fmla="*/ 27 h 27"/>
                  <a:gd name="T8" fmla="*/ 79 w 213"/>
                  <a:gd name="T9" fmla="*/ 0 h 27"/>
                  <a:gd name="T10" fmla="*/ 107 w 213"/>
                  <a:gd name="T11" fmla="*/ 25 h 27"/>
                  <a:gd name="T12" fmla="*/ 107 w 213"/>
                  <a:gd name="T13" fmla="*/ 27 h 27"/>
                  <a:gd name="T14" fmla="*/ 132 w 213"/>
                  <a:gd name="T15" fmla="*/ 0 h 27"/>
                  <a:gd name="T16" fmla="*/ 160 w 213"/>
                  <a:gd name="T17" fmla="*/ 25 h 27"/>
                  <a:gd name="T18" fmla="*/ 160 w 213"/>
                  <a:gd name="T19" fmla="*/ 27 h 27"/>
                  <a:gd name="T20" fmla="*/ 185 w 213"/>
                  <a:gd name="T21" fmla="*/ 0 h 27"/>
                  <a:gd name="T22" fmla="*/ 213 w 213"/>
                  <a:gd name="T23" fmla="*/ 25 h 27"/>
                  <a:gd name="T24" fmla="*/ 213 w 213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27">
                    <a:moveTo>
                      <a:pt x="1" y="27"/>
                    </a:moveTo>
                    <a:cubicBezTo>
                      <a:pt x="0" y="13"/>
                      <a:pt x="11" y="1"/>
                      <a:pt x="26" y="0"/>
                    </a:cubicBezTo>
                    <a:cubicBezTo>
                      <a:pt x="41" y="0"/>
                      <a:pt x="53" y="11"/>
                      <a:pt x="54" y="25"/>
                    </a:cubicBezTo>
                    <a:cubicBezTo>
                      <a:pt x="54" y="26"/>
                      <a:pt x="54" y="27"/>
                      <a:pt x="54" y="27"/>
                    </a:cubicBezTo>
                    <a:cubicBezTo>
                      <a:pt x="53" y="13"/>
                      <a:pt x="64" y="1"/>
                      <a:pt x="79" y="0"/>
                    </a:cubicBezTo>
                    <a:cubicBezTo>
                      <a:pt x="94" y="0"/>
                      <a:pt x="106" y="11"/>
                      <a:pt x="107" y="25"/>
                    </a:cubicBezTo>
                    <a:cubicBezTo>
                      <a:pt x="107" y="26"/>
                      <a:pt x="107" y="27"/>
                      <a:pt x="107" y="27"/>
                    </a:cubicBezTo>
                    <a:cubicBezTo>
                      <a:pt x="106" y="13"/>
                      <a:pt x="118" y="1"/>
                      <a:pt x="132" y="0"/>
                    </a:cubicBezTo>
                    <a:cubicBezTo>
                      <a:pt x="147" y="0"/>
                      <a:pt x="159" y="11"/>
                      <a:pt x="160" y="25"/>
                    </a:cubicBezTo>
                    <a:cubicBezTo>
                      <a:pt x="160" y="26"/>
                      <a:pt x="160" y="27"/>
                      <a:pt x="160" y="27"/>
                    </a:cubicBezTo>
                    <a:cubicBezTo>
                      <a:pt x="159" y="13"/>
                      <a:pt x="171" y="1"/>
                      <a:pt x="185" y="0"/>
                    </a:cubicBezTo>
                    <a:cubicBezTo>
                      <a:pt x="200" y="0"/>
                      <a:pt x="212" y="11"/>
                      <a:pt x="213" y="25"/>
                    </a:cubicBezTo>
                    <a:cubicBezTo>
                      <a:pt x="213" y="26"/>
                      <a:pt x="213" y="27"/>
                      <a:pt x="213" y="2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Line 32">
                <a:extLst>
                  <a:ext uri="{FF2B5EF4-FFF2-40B4-BE49-F238E27FC236}">
                    <a16:creationId xmlns:a16="http://schemas.microsoft.com/office/drawing/2014/main" id="{D858BA3B-CD31-4DBF-A484-CE666585A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047"/>
                <a:ext cx="7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Line 33">
                <a:extLst>
                  <a:ext uri="{FF2B5EF4-FFF2-40B4-BE49-F238E27FC236}">
                    <a16:creationId xmlns:a16="http://schemas.microsoft.com/office/drawing/2014/main" id="{9A4162DF-D3CF-47CE-BF56-60D96F799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4" y="2047"/>
                <a:ext cx="77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Line 34">
                <a:extLst>
                  <a:ext uri="{FF2B5EF4-FFF2-40B4-BE49-F238E27FC236}">
                    <a16:creationId xmlns:a16="http://schemas.microsoft.com/office/drawing/2014/main" id="{2B09AF0D-7F51-445B-8433-2EE578B75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" y="2047"/>
                <a:ext cx="0" cy="5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Oval 35">
                <a:extLst>
                  <a:ext uri="{FF2B5EF4-FFF2-40B4-BE49-F238E27FC236}">
                    <a16:creationId xmlns:a16="http://schemas.microsoft.com/office/drawing/2014/main" id="{404380BA-A794-4AF8-800C-3A91F9CEF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2032"/>
                <a:ext cx="30" cy="3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Line 36">
                <a:extLst>
                  <a:ext uri="{FF2B5EF4-FFF2-40B4-BE49-F238E27FC236}">
                    <a16:creationId xmlns:a16="http://schemas.microsoft.com/office/drawing/2014/main" id="{1C3C5976-A04A-4CCE-914D-C78920BC8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47"/>
                <a:ext cx="106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A0281DC5-F2EE-4CB0-AB37-1AFB9A280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8" y="2330"/>
                <a:ext cx="116" cy="155"/>
              </a:xfrm>
              <a:custGeom>
                <a:avLst/>
                <a:gdLst>
                  <a:gd name="T0" fmla="*/ 116 w 116"/>
                  <a:gd name="T1" fmla="*/ 97 h 155"/>
                  <a:gd name="T2" fmla="*/ 0 w 116"/>
                  <a:gd name="T3" fmla="*/ 97 h 155"/>
                  <a:gd name="T4" fmla="*/ 58 w 116"/>
                  <a:gd name="T5" fmla="*/ 155 h 155"/>
                  <a:gd name="T6" fmla="*/ 116 w 116"/>
                  <a:gd name="T7" fmla="*/ 97 h 155"/>
                  <a:gd name="T8" fmla="*/ 58 w 116"/>
                  <a:gd name="T9" fmla="*/ 0 h 155"/>
                  <a:gd name="T10" fmla="*/ 58 w 116"/>
                  <a:gd name="T11" fmla="*/ 97 h 155"/>
                  <a:gd name="T12" fmla="*/ 58 w 116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55">
                    <a:moveTo>
                      <a:pt x="116" y="97"/>
                    </a:moveTo>
                    <a:lnTo>
                      <a:pt x="0" y="97"/>
                    </a:lnTo>
                    <a:lnTo>
                      <a:pt x="58" y="155"/>
                    </a:lnTo>
                    <a:lnTo>
                      <a:pt x="116" y="97"/>
                    </a:lnTo>
                    <a:close/>
                    <a:moveTo>
                      <a:pt x="58" y="0"/>
                    </a:moveTo>
                    <a:lnTo>
                      <a:pt x="58" y="97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Line 38">
                <a:extLst>
                  <a:ext uri="{FF2B5EF4-FFF2-40B4-BE49-F238E27FC236}">
                    <a16:creationId xmlns:a16="http://schemas.microsoft.com/office/drawing/2014/main" id="{8F92C2AC-1218-4873-8886-ABE2FF5CA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7" y="1729"/>
                <a:ext cx="4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Line 39">
                <a:extLst>
                  <a:ext uri="{FF2B5EF4-FFF2-40B4-BE49-F238E27FC236}">
                    <a16:creationId xmlns:a16="http://schemas.microsoft.com/office/drawing/2014/main" id="{7F1B5FC0-8D56-46D2-B1EF-4CF3BDFC0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1729"/>
                <a:ext cx="116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Line 40">
                <a:extLst>
                  <a:ext uri="{FF2B5EF4-FFF2-40B4-BE49-F238E27FC236}">
                    <a16:creationId xmlns:a16="http://schemas.microsoft.com/office/drawing/2014/main" id="{9657FD0B-A335-41B8-99F2-CDEF951A2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845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Oval 41">
                <a:extLst>
                  <a:ext uri="{FF2B5EF4-FFF2-40B4-BE49-F238E27FC236}">
                    <a16:creationId xmlns:a16="http://schemas.microsoft.com/office/drawing/2014/main" id="{64EA783F-9A93-4DB2-ABDF-236746104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1680"/>
                <a:ext cx="212" cy="2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Line 42">
                <a:extLst>
                  <a:ext uri="{FF2B5EF4-FFF2-40B4-BE49-F238E27FC236}">
                    <a16:creationId xmlns:a16="http://schemas.microsoft.com/office/drawing/2014/main" id="{6A27596B-D950-4D03-8C2A-CDC135FDF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1845"/>
                <a:ext cx="13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Line 43">
                <a:extLst>
                  <a:ext uri="{FF2B5EF4-FFF2-40B4-BE49-F238E27FC236}">
                    <a16:creationId xmlns:a16="http://schemas.microsoft.com/office/drawing/2014/main" id="{1F4F7149-A0A2-45BA-A33C-F3D8E2DAC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8" y="1806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Line 44">
                <a:extLst>
                  <a:ext uri="{FF2B5EF4-FFF2-40B4-BE49-F238E27FC236}">
                    <a16:creationId xmlns:a16="http://schemas.microsoft.com/office/drawing/2014/main" id="{97421BEB-273F-495F-B402-7DF78E942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729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Line 45">
                <a:extLst>
                  <a:ext uri="{FF2B5EF4-FFF2-40B4-BE49-F238E27FC236}">
                    <a16:creationId xmlns:a16="http://schemas.microsoft.com/office/drawing/2014/main" id="{F51E8F9D-66A6-4AF9-BBD9-B513CDFDA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1729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Line 46">
                <a:extLst>
                  <a:ext uri="{FF2B5EF4-FFF2-40B4-BE49-F238E27FC236}">
                    <a16:creationId xmlns:a16="http://schemas.microsoft.com/office/drawing/2014/main" id="{B631094C-2080-47AB-B628-37C18A909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1729"/>
                <a:ext cx="0" cy="77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Line 47">
                <a:extLst>
                  <a:ext uri="{FF2B5EF4-FFF2-40B4-BE49-F238E27FC236}">
                    <a16:creationId xmlns:a16="http://schemas.microsoft.com/office/drawing/2014/main" id="{9091460E-5560-4E4B-BBA8-564030D9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3" y="1806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Line 48">
                <a:extLst>
                  <a:ext uri="{FF2B5EF4-FFF2-40B4-BE49-F238E27FC236}">
                    <a16:creationId xmlns:a16="http://schemas.microsoft.com/office/drawing/2014/main" id="{90397D28-0E34-4F6D-A7A4-5FBF070D2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806"/>
                <a:ext cx="44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9">
                <a:extLst>
                  <a:ext uri="{FF2B5EF4-FFF2-40B4-BE49-F238E27FC236}">
                    <a16:creationId xmlns:a16="http://schemas.microsoft.com/office/drawing/2014/main" id="{36EA4258-F3E8-4A90-838D-31089210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1748"/>
                <a:ext cx="45" cy="39"/>
              </a:xfrm>
              <a:custGeom>
                <a:avLst/>
                <a:gdLst>
                  <a:gd name="T0" fmla="*/ 0 w 45"/>
                  <a:gd name="T1" fmla="*/ 39 h 39"/>
                  <a:gd name="T2" fmla="*/ 23 w 45"/>
                  <a:gd name="T3" fmla="*/ 0 h 39"/>
                  <a:gd name="T4" fmla="*/ 45 w 45"/>
                  <a:gd name="T5" fmla="*/ 39 h 39"/>
                  <a:gd name="T6" fmla="*/ 0 w 4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9">
                    <a:moveTo>
                      <a:pt x="0" y="39"/>
                    </a:moveTo>
                    <a:lnTo>
                      <a:pt x="23" y="0"/>
                    </a:lnTo>
                    <a:lnTo>
                      <a:pt x="45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50">
                <a:extLst>
                  <a:ext uri="{FF2B5EF4-FFF2-40B4-BE49-F238E27FC236}">
                    <a16:creationId xmlns:a16="http://schemas.microsoft.com/office/drawing/2014/main" id="{EF70A3E4-38AB-4BEF-8666-EDB9A3542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1748"/>
                <a:ext cx="45" cy="39"/>
              </a:xfrm>
              <a:custGeom>
                <a:avLst/>
                <a:gdLst>
                  <a:gd name="T0" fmla="*/ 0 w 45"/>
                  <a:gd name="T1" fmla="*/ 39 h 39"/>
                  <a:gd name="T2" fmla="*/ 23 w 45"/>
                  <a:gd name="T3" fmla="*/ 0 h 39"/>
                  <a:gd name="T4" fmla="*/ 45 w 45"/>
                  <a:gd name="T5" fmla="*/ 39 h 39"/>
                  <a:gd name="T6" fmla="*/ 0 w 45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9">
                    <a:moveTo>
                      <a:pt x="0" y="39"/>
                    </a:moveTo>
                    <a:lnTo>
                      <a:pt x="23" y="0"/>
                    </a:lnTo>
                    <a:lnTo>
                      <a:pt x="45" y="39"/>
                    </a:lnTo>
                    <a:lnTo>
                      <a:pt x="0" y="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Line 51">
                <a:extLst>
                  <a:ext uri="{FF2B5EF4-FFF2-40B4-BE49-F238E27FC236}">
                    <a16:creationId xmlns:a16="http://schemas.microsoft.com/office/drawing/2014/main" id="{2B6B85A7-24E6-4B9E-984C-01E6E3403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9" y="1729"/>
                <a:ext cx="59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Line 52">
                <a:extLst>
                  <a:ext uri="{FF2B5EF4-FFF2-40B4-BE49-F238E27FC236}">
                    <a16:creationId xmlns:a16="http://schemas.microsoft.com/office/drawing/2014/main" id="{86009AEB-10DA-4E7B-813D-469723B6C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1729"/>
                <a:ext cx="38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Line 53">
                <a:extLst>
                  <a:ext uri="{FF2B5EF4-FFF2-40B4-BE49-F238E27FC236}">
                    <a16:creationId xmlns:a16="http://schemas.microsoft.com/office/drawing/2014/main" id="{AD5DFC5D-5CB6-4678-96D2-1DE60118D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2047"/>
                <a:ext cx="231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54">
                <a:extLst>
                  <a:ext uri="{FF2B5EF4-FFF2-40B4-BE49-F238E27FC236}">
                    <a16:creationId xmlns:a16="http://schemas.microsoft.com/office/drawing/2014/main" id="{4EF999A1-630A-4F01-A1D1-0D42A708F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1706"/>
                <a:ext cx="116" cy="45"/>
              </a:xfrm>
              <a:custGeom>
                <a:avLst/>
                <a:gdLst>
                  <a:gd name="T0" fmla="*/ 0 w 116"/>
                  <a:gd name="T1" fmla="*/ 0 h 45"/>
                  <a:gd name="T2" fmla="*/ 0 w 116"/>
                  <a:gd name="T3" fmla="*/ 45 h 45"/>
                  <a:gd name="T4" fmla="*/ 77 w 116"/>
                  <a:gd name="T5" fmla="*/ 45 h 45"/>
                  <a:gd name="T6" fmla="*/ 116 w 116"/>
                  <a:gd name="T7" fmla="*/ 23 h 45"/>
                  <a:gd name="T8" fmla="*/ 77 w 116"/>
                  <a:gd name="T9" fmla="*/ 0 h 45"/>
                  <a:gd name="T10" fmla="*/ 0 w 116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45">
                    <a:moveTo>
                      <a:pt x="0" y="0"/>
                    </a:moveTo>
                    <a:lnTo>
                      <a:pt x="0" y="45"/>
                    </a:lnTo>
                    <a:lnTo>
                      <a:pt x="77" y="45"/>
                    </a:lnTo>
                    <a:lnTo>
                      <a:pt x="116" y="23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55">
                <a:extLst>
                  <a:ext uri="{FF2B5EF4-FFF2-40B4-BE49-F238E27FC236}">
                    <a16:creationId xmlns:a16="http://schemas.microsoft.com/office/drawing/2014/main" id="{D52F85A5-7497-4F8F-8FD1-2D06E0C4F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706"/>
                <a:ext cx="116" cy="45"/>
              </a:xfrm>
              <a:custGeom>
                <a:avLst/>
                <a:gdLst>
                  <a:gd name="T0" fmla="*/ 0 w 116"/>
                  <a:gd name="T1" fmla="*/ 0 h 45"/>
                  <a:gd name="T2" fmla="*/ 0 w 116"/>
                  <a:gd name="T3" fmla="*/ 45 h 45"/>
                  <a:gd name="T4" fmla="*/ 78 w 116"/>
                  <a:gd name="T5" fmla="*/ 45 h 45"/>
                  <a:gd name="T6" fmla="*/ 116 w 116"/>
                  <a:gd name="T7" fmla="*/ 23 h 45"/>
                  <a:gd name="T8" fmla="*/ 78 w 116"/>
                  <a:gd name="T9" fmla="*/ 0 h 45"/>
                  <a:gd name="T10" fmla="*/ 0 w 116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45">
                    <a:moveTo>
                      <a:pt x="0" y="0"/>
                    </a:moveTo>
                    <a:lnTo>
                      <a:pt x="0" y="45"/>
                    </a:lnTo>
                    <a:lnTo>
                      <a:pt x="78" y="45"/>
                    </a:lnTo>
                    <a:lnTo>
                      <a:pt x="116" y="23"/>
                    </a:ln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Line 56">
                <a:extLst>
                  <a:ext uri="{FF2B5EF4-FFF2-40B4-BE49-F238E27FC236}">
                    <a16:creationId xmlns:a16="http://schemas.microsoft.com/office/drawing/2014/main" id="{34C6290D-F2F4-4403-9346-C48B7001D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0" y="1728"/>
                <a:ext cx="0" cy="319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Oval 57">
                <a:extLst>
                  <a:ext uri="{FF2B5EF4-FFF2-40B4-BE49-F238E27FC236}">
                    <a16:creationId xmlns:a16="http://schemas.microsoft.com/office/drawing/2014/main" id="{403A8EE8-2FDE-468A-89C2-C9787FF4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1714"/>
                <a:ext cx="30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8">
                <a:extLst>
                  <a:ext uri="{FF2B5EF4-FFF2-40B4-BE49-F238E27FC236}">
                    <a16:creationId xmlns:a16="http://schemas.microsoft.com/office/drawing/2014/main" id="{8DC487A1-89F4-455E-A75E-4576DC96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025"/>
                <a:ext cx="116" cy="45"/>
              </a:xfrm>
              <a:custGeom>
                <a:avLst/>
                <a:gdLst>
                  <a:gd name="T0" fmla="*/ 0 w 116"/>
                  <a:gd name="T1" fmla="*/ 0 h 45"/>
                  <a:gd name="T2" fmla="*/ 0 w 116"/>
                  <a:gd name="T3" fmla="*/ 45 h 45"/>
                  <a:gd name="T4" fmla="*/ 77 w 116"/>
                  <a:gd name="T5" fmla="*/ 45 h 45"/>
                  <a:gd name="T6" fmla="*/ 116 w 116"/>
                  <a:gd name="T7" fmla="*/ 22 h 45"/>
                  <a:gd name="T8" fmla="*/ 77 w 116"/>
                  <a:gd name="T9" fmla="*/ 0 h 45"/>
                  <a:gd name="T10" fmla="*/ 0 w 116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45">
                    <a:moveTo>
                      <a:pt x="0" y="0"/>
                    </a:moveTo>
                    <a:lnTo>
                      <a:pt x="0" y="45"/>
                    </a:lnTo>
                    <a:lnTo>
                      <a:pt x="77" y="45"/>
                    </a:lnTo>
                    <a:lnTo>
                      <a:pt x="116" y="22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Line 59">
                <a:extLst>
                  <a:ext uri="{FF2B5EF4-FFF2-40B4-BE49-F238E27FC236}">
                    <a16:creationId xmlns:a16="http://schemas.microsoft.com/office/drawing/2014/main" id="{45232A50-D603-4D9A-8D7B-97F242A77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9" y="2047"/>
                <a:ext cx="14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AE2A1FC-4EB8-49DA-9667-C0B68DACC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9894" y="3182986"/>
              <a:ext cx="266700" cy="400050"/>
            </a:xfrm>
            <a:prstGeom prst="rect">
              <a:avLst/>
            </a:prstGeom>
            <a:noFill/>
          </p:spPr>
        </p:pic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781AD13-2DD4-42AF-949A-CEF919552306}"/>
              </a:ext>
            </a:extLst>
          </p:cNvPr>
          <p:cNvSpPr txBox="1"/>
          <p:nvPr/>
        </p:nvSpPr>
        <p:spPr>
          <a:xfrm>
            <a:off x="666858" y="957239"/>
            <a:ext cx="265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architecture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E4669DC-418A-4975-B103-55A24A7A49D5}"/>
              </a:ext>
            </a:extLst>
          </p:cNvPr>
          <p:cNvSpPr txBox="1"/>
          <p:nvPr/>
        </p:nvSpPr>
        <p:spPr>
          <a:xfrm>
            <a:off x="5406584" y="992377"/>
            <a:ext cx="327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rgbClr val="00B0F0"/>
                </a:solidFill>
                <a:latin typeface="Arial"/>
              </a:rPr>
              <a:t>New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architecture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D76617D-5E16-4984-9098-2F70974CAAED}"/>
              </a:ext>
            </a:extLst>
          </p:cNvPr>
          <p:cNvCxnSpPr>
            <a:cxnSpLocks/>
          </p:cNvCxnSpPr>
          <p:nvPr/>
        </p:nvCxnSpPr>
        <p:spPr>
          <a:xfrm>
            <a:off x="5654158" y="2567770"/>
            <a:ext cx="2064878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64FA436-04C8-41A7-B4E2-9C1844936AF6}"/>
              </a:ext>
            </a:extLst>
          </p:cNvPr>
          <p:cNvCxnSpPr>
            <a:cxnSpLocks/>
          </p:cNvCxnSpPr>
          <p:nvPr/>
        </p:nvCxnSpPr>
        <p:spPr>
          <a:xfrm>
            <a:off x="5659028" y="3667106"/>
            <a:ext cx="2064878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FC408FE-0195-4C16-B146-B36424C1D72E}"/>
              </a:ext>
            </a:extLst>
          </p:cNvPr>
          <p:cNvCxnSpPr>
            <a:cxnSpLocks/>
          </p:cNvCxnSpPr>
          <p:nvPr/>
        </p:nvCxnSpPr>
        <p:spPr>
          <a:xfrm flipV="1">
            <a:off x="5654158" y="2567772"/>
            <a:ext cx="0" cy="1099334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437C535-CE6B-4E14-BB41-16F5BE1C29A1}"/>
              </a:ext>
            </a:extLst>
          </p:cNvPr>
          <p:cNvCxnSpPr>
            <a:cxnSpLocks/>
          </p:cNvCxnSpPr>
          <p:nvPr/>
        </p:nvCxnSpPr>
        <p:spPr>
          <a:xfrm flipV="1">
            <a:off x="7746851" y="2562298"/>
            <a:ext cx="0" cy="1099334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22366-984F-4DB6-8E1A-8D3053DBCD68}"/>
              </a:ext>
            </a:extLst>
          </p:cNvPr>
          <p:cNvCxnSpPr>
            <a:cxnSpLocks/>
          </p:cNvCxnSpPr>
          <p:nvPr/>
        </p:nvCxnSpPr>
        <p:spPr>
          <a:xfrm>
            <a:off x="4572000" y="776067"/>
            <a:ext cx="6998" cy="3876446"/>
          </a:xfrm>
          <a:prstGeom prst="line">
            <a:avLst/>
          </a:prstGeom>
          <a:ln>
            <a:solidFill>
              <a:srgbClr val="195A6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8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E2609-8DA8-4F24-84B3-55FE5E10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device – TPS61094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AB9AF-51AC-4A9A-8564-41DDA238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78" y="1126661"/>
            <a:ext cx="5325856" cy="2366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18E12-09EA-42AC-B97C-7DF7C1AEA475}"/>
              </a:ext>
            </a:extLst>
          </p:cNvPr>
          <p:cNvSpPr/>
          <p:nvPr/>
        </p:nvSpPr>
        <p:spPr>
          <a:xfrm>
            <a:off x="1998827" y="3689104"/>
            <a:ext cx="4794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Bi-direction LV buck and boost, optimized in Supercap Management</a:t>
            </a:r>
          </a:p>
        </p:txBody>
      </p:sp>
    </p:spTree>
    <p:extLst>
      <p:ext uri="{BB962C8B-B14F-4D97-AF65-F5344CB8AC3E}">
        <p14:creationId xmlns:p14="http://schemas.microsoft.com/office/powerpoint/2010/main" val="263915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39558" y="2918146"/>
          <a:ext cx="4146021" cy="18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76011" imgH="2261126" progId="Visio.Drawing.11">
                  <p:embed/>
                </p:oleObj>
              </mc:Choice>
              <mc:Fallback>
                <p:oleObj name="Visio" r:id="rId2" imgW="5076011" imgH="2261126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58" y="2918146"/>
                        <a:ext cx="4146021" cy="186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147229" y="788252"/>
          <a:ext cx="4146021" cy="18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076011" imgH="2261126" progId="Visio.Drawing.11">
                  <p:embed/>
                </p:oleObj>
              </mc:Choice>
              <mc:Fallback>
                <p:oleObj name="Visio" r:id="rId4" imgW="5076011" imgH="2261126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229" y="788252"/>
                        <a:ext cx="4146021" cy="186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8" y="107160"/>
            <a:ext cx="8797925" cy="610791"/>
          </a:xfrm>
        </p:spPr>
        <p:txBody>
          <a:bodyPr/>
          <a:lstStyle/>
          <a:p>
            <a:r>
              <a:rPr lang="en-US" dirty="0">
                <a:solidFill>
                  <a:srgbClr val="DE0000"/>
                </a:solidFill>
              </a:rPr>
              <a:t>Application Circuit: Pure Boost with Bypass</a:t>
            </a:r>
            <a:endParaRPr lang="en-US" sz="1583" dirty="0">
              <a:solidFill>
                <a:srgbClr val="DE0000"/>
              </a:solidFill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" y="-184661"/>
            <a:ext cx="184706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" y="-184661"/>
            <a:ext cx="184706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724" y="2783391"/>
            <a:ext cx="8648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5939" y="1885783"/>
            <a:ext cx="1755748" cy="52846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de-DE" sz="1167" dirty="0">
                <a:latin typeface="+mn-lt"/>
              </a:rPr>
              <a:t>Vin &gt; target Vout</a:t>
            </a:r>
          </a:p>
          <a:p>
            <a:pPr algn="ctr" eaLnBrk="0" hangingPunct="0">
              <a:spcBef>
                <a:spcPts val="0"/>
              </a:spcBef>
            </a:pPr>
            <a:r>
              <a:rPr lang="de-DE" sz="1667" b="1" dirty="0">
                <a:latin typeface="+mn-lt"/>
              </a:rPr>
              <a:t>Bypass mode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6275" y="1074387"/>
            <a:ext cx="692150" cy="769441"/>
            <a:chOff x="417094" y="1074999"/>
            <a:chExt cx="830580" cy="923329"/>
          </a:xfrm>
        </p:grpSpPr>
        <p:sp>
          <p:nvSpPr>
            <p:cNvPr id="32" name="Rectangle 31"/>
            <p:cNvSpPr/>
            <p:nvPr/>
          </p:nvSpPr>
          <p:spPr>
            <a:xfrm>
              <a:off x="528636" y="1074999"/>
              <a:ext cx="569388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algn="ctr"/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7094" y="113937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64609" y="3905846"/>
            <a:ext cx="1631380" cy="52846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de-DE" sz="1167" dirty="0"/>
              <a:t>Vin &lt; target Vout</a:t>
            </a:r>
          </a:p>
          <a:p>
            <a:pPr algn="ctr" eaLnBrk="0" hangingPunct="0">
              <a:spcBef>
                <a:spcPts val="0"/>
              </a:spcBef>
            </a:pPr>
            <a:r>
              <a:rPr lang="de-DE" sz="1667" b="1" dirty="0"/>
              <a:t>Boost mode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1184" y="3088136"/>
            <a:ext cx="692150" cy="769441"/>
            <a:chOff x="621535" y="3743839"/>
            <a:chExt cx="830580" cy="923329"/>
          </a:xfrm>
        </p:grpSpPr>
        <p:sp>
          <p:nvSpPr>
            <p:cNvPr id="43" name="Rectangle 42"/>
            <p:cNvSpPr/>
            <p:nvPr/>
          </p:nvSpPr>
          <p:spPr>
            <a:xfrm>
              <a:off x="755939" y="3743839"/>
              <a:ext cx="569388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algn="ctr"/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21535" y="380821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4270617" y="3096655"/>
            <a:ext cx="3135804" cy="457201"/>
            <a:chOff x="5609634" y="3002279"/>
            <a:chExt cx="3762965" cy="548641"/>
          </a:xfrm>
        </p:grpSpPr>
        <p:sp>
          <p:nvSpPr>
            <p:cNvPr id="31" name="Bent Arrow 30"/>
            <p:cNvSpPr/>
            <p:nvPr/>
          </p:nvSpPr>
          <p:spPr>
            <a:xfrm rot="16200000" flipH="1">
              <a:off x="7658574" y="1836896"/>
              <a:ext cx="548641" cy="2879408"/>
            </a:xfrm>
            <a:prstGeom prst="bentArrow">
              <a:avLst>
                <a:gd name="adj1" fmla="val 18518"/>
                <a:gd name="adj2" fmla="val 20833"/>
                <a:gd name="adj3" fmla="val 34921"/>
                <a:gd name="adj4" fmla="val 43750"/>
              </a:avLst>
            </a:prstGeom>
            <a:solidFill>
              <a:srgbClr val="DE0000">
                <a:alpha val="4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0800000">
              <a:off x="5609634" y="3049003"/>
              <a:ext cx="1112520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accent1"/>
                  </a:solidFill>
                </a:rPr>
                <a:t>BOOST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5571" y="597234"/>
            <a:ext cx="2063750" cy="493522"/>
            <a:chOff x="6995160" y="2007266"/>
            <a:chExt cx="2476500" cy="592226"/>
          </a:xfrm>
        </p:grpSpPr>
        <p:sp>
          <p:nvSpPr>
            <p:cNvPr id="36" name="Right Arrow 35"/>
            <p:cNvSpPr/>
            <p:nvPr/>
          </p:nvSpPr>
          <p:spPr>
            <a:xfrm>
              <a:off x="6995160" y="2399228"/>
              <a:ext cx="2476500" cy="200264"/>
            </a:xfrm>
            <a:prstGeom prst="rightArrow">
              <a:avLst>
                <a:gd name="adj1" fmla="val 50000"/>
                <a:gd name="adj2" fmla="val 91855"/>
              </a:avLst>
            </a:prstGeom>
            <a:solidFill>
              <a:srgbClr val="DE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0571" y="2007266"/>
              <a:ext cx="1112520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BYPASS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347180" y="4367505"/>
            <a:ext cx="670686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MODE=1 EN=1</a:t>
            </a:r>
          </a:p>
        </p:txBody>
      </p:sp>
      <p:cxnSp>
        <p:nvCxnSpPr>
          <p:cNvPr id="56" name="Straight Arrow Connector 55"/>
          <p:cNvCxnSpPr>
            <a:endCxn id="55" idx="3"/>
          </p:cNvCxnSpPr>
          <p:nvPr/>
        </p:nvCxnSpPr>
        <p:spPr>
          <a:xfrm flipH="1">
            <a:off x="4017866" y="4288787"/>
            <a:ext cx="167748" cy="25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3391" y="2239209"/>
            <a:ext cx="670686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MODE=1 EN=1</a:t>
            </a:r>
          </a:p>
        </p:txBody>
      </p:sp>
      <p:cxnSp>
        <p:nvCxnSpPr>
          <p:cNvPr id="58" name="Straight Arrow Connector 57"/>
          <p:cNvCxnSpPr>
            <a:endCxn id="57" idx="3"/>
          </p:cNvCxnSpPr>
          <p:nvPr/>
        </p:nvCxnSpPr>
        <p:spPr>
          <a:xfrm flipH="1">
            <a:off x="4114077" y="2160488"/>
            <a:ext cx="167748" cy="258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27943" y="2920489"/>
          <a:ext cx="4146021" cy="18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76011" imgH="2261126" progId="Visio.Drawing.11">
                  <p:embed/>
                </p:oleObj>
              </mc:Choice>
              <mc:Fallback>
                <p:oleObj name="Visio" r:id="rId2" imgW="5076011" imgH="2261126" progId="Visio.Drawing.11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943" y="2920489"/>
                        <a:ext cx="4146021" cy="186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86371" y="701533"/>
          <a:ext cx="4146021" cy="186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076011" imgH="2261126" progId="Visio.Drawing.11">
                  <p:embed/>
                </p:oleObj>
              </mc:Choice>
              <mc:Fallback>
                <p:oleObj name="Visio" r:id="rId4" imgW="5076011" imgH="2261126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371" y="701533"/>
                        <a:ext cx="4146021" cy="186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9" y="107161"/>
            <a:ext cx="8797925" cy="610791"/>
          </a:xfrm>
        </p:spPr>
        <p:txBody>
          <a:bodyPr/>
          <a:lstStyle/>
          <a:p>
            <a:r>
              <a:rPr lang="en-US" dirty="0">
                <a:solidFill>
                  <a:srgbClr val="DE0000"/>
                </a:solidFill>
              </a:rPr>
              <a:t>Application Circuit: Boost with Buck Charger</a:t>
            </a:r>
            <a:endParaRPr lang="en-US" sz="1583" dirty="0">
              <a:solidFill>
                <a:srgbClr val="DE0000"/>
              </a:solidFill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endParaRPr lang="en-US" sz="15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endParaRPr lang="en-US" sz="15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725" y="2783391"/>
            <a:ext cx="8648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9339" y="1821051"/>
            <a:ext cx="1829718" cy="52846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eaLnBrk="0" hangingPunct="0"/>
            <a:r>
              <a:rPr lang="de-DE" sz="1167" dirty="0"/>
              <a:t>Vin &gt; target Vout+0.1V</a:t>
            </a:r>
          </a:p>
          <a:p>
            <a:pPr eaLnBrk="0" hangingPunct="0"/>
            <a:r>
              <a:rPr lang="de-DE" sz="1667" b="1" dirty="0"/>
              <a:t>Buck Charger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564" y="1056138"/>
            <a:ext cx="692150" cy="769441"/>
            <a:chOff x="417094" y="1074999"/>
            <a:chExt cx="830580" cy="923329"/>
          </a:xfrm>
        </p:grpSpPr>
        <p:sp>
          <p:nvSpPr>
            <p:cNvPr id="32" name="Rectangle 31"/>
            <p:cNvSpPr/>
            <p:nvPr/>
          </p:nvSpPr>
          <p:spPr>
            <a:xfrm>
              <a:off x="528638" y="1074999"/>
              <a:ext cx="569387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algn="ctr"/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7094" y="113937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41538" y="710430"/>
            <a:ext cx="2990850" cy="246221"/>
            <a:chOff x="6995160" y="2314694"/>
            <a:chExt cx="3589020" cy="295465"/>
          </a:xfrm>
        </p:grpSpPr>
        <p:sp>
          <p:nvSpPr>
            <p:cNvPr id="15" name="Right Arrow 14"/>
            <p:cNvSpPr/>
            <p:nvPr/>
          </p:nvSpPr>
          <p:spPr>
            <a:xfrm>
              <a:off x="6995160" y="2399228"/>
              <a:ext cx="2476500" cy="200264"/>
            </a:xfrm>
            <a:prstGeom prst="rightArrow">
              <a:avLst>
                <a:gd name="adj1" fmla="val 50000"/>
                <a:gd name="adj2" fmla="val 91855"/>
              </a:avLst>
            </a:prstGeom>
            <a:solidFill>
              <a:srgbClr val="DE0000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71660" y="2314694"/>
              <a:ext cx="1112520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</a:rPr>
                <a:t>BYPASS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03010" y="3863473"/>
            <a:ext cx="1945326" cy="52846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eaLnBrk="0" hangingPunct="0"/>
            <a:r>
              <a:rPr lang="de-DE" sz="1167" dirty="0"/>
              <a:t>Vin &lt; target Vout</a:t>
            </a:r>
          </a:p>
          <a:p>
            <a:pPr eaLnBrk="0" hangingPunct="0"/>
            <a:r>
              <a:rPr lang="de-DE" sz="1667" b="1" dirty="0"/>
              <a:t>Boost Converter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3523" y="3070026"/>
            <a:ext cx="692150" cy="769441"/>
            <a:chOff x="621535" y="3743839"/>
            <a:chExt cx="830580" cy="923329"/>
          </a:xfrm>
        </p:grpSpPr>
        <p:sp>
          <p:nvSpPr>
            <p:cNvPr id="43" name="Rectangle 42"/>
            <p:cNvSpPr/>
            <p:nvPr/>
          </p:nvSpPr>
          <p:spPr>
            <a:xfrm>
              <a:off x="755941" y="3743839"/>
              <a:ext cx="569387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algn="ctr"/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21535" y="380821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81926" y="1335890"/>
            <a:ext cx="3309672" cy="457201"/>
            <a:chOff x="5400993" y="3002279"/>
            <a:chExt cx="3971606" cy="548641"/>
          </a:xfrm>
        </p:grpSpPr>
        <p:sp>
          <p:nvSpPr>
            <p:cNvPr id="21" name="Bent Arrow 20"/>
            <p:cNvSpPr/>
            <p:nvPr/>
          </p:nvSpPr>
          <p:spPr>
            <a:xfrm rot="16200000" flipH="1">
              <a:off x="7658574" y="1836896"/>
              <a:ext cx="548641" cy="2879408"/>
            </a:xfrm>
            <a:prstGeom prst="bentArrow">
              <a:avLst>
                <a:gd name="adj1" fmla="val 18518"/>
                <a:gd name="adj2" fmla="val 20833"/>
                <a:gd name="adj3" fmla="val 34921"/>
                <a:gd name="adj4" fmla="val 43750"/>
              </a:avLst>
            </a:prstGeom>
            <a:solidFill>
              <a:srgbClr val="DE0000">
                <a:alpha val="4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0993" y="3205203"/>
              <a:ext cx="1112520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accent1"/>
                  </a:solidFill>
                </a:rPr>
                <a:t>BUCK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32392" y="1423424"/>
            <a:ext cx="1369481" cy="218067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Set </a:t>
            </a:r>
            <a:r>
              <a:rPr lang="en-US" sz="917" dirty="0" err="1"/>
              <a:t>Vout</a:t>
            </a:r>
            <a:r>
              <a:rPr lang="en-US" sz="917" dirty="0"/>
              <a:t>= 3.</a:t>
            </a:r>
            <a:r>
              <a:rPr lang="en-US" altLang="zh-CN" sz="917" dirty="0"/>
              <a:t>6</a:t>
            </a:r>
            <a:r>
              <a:rPr lang="en-US" sz="917" dirty="0"/>
              <a:t>V by R1</a:t>
            </a: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5551267" y="1423423"/>
            <a:ext cx="781125" cy="109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03110" y="2298597"/>
            <a:ext cx="670686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MODE=</a:t>
            </a:r>
            <a:r>
              <a:rPr lang="en-US" altLang="zh-CN" sz="917" dirty="0"/>
              <a:t>0</a:t>
            </a:r>
            <a:r>
              <a:rPr lang="en-US" sz="917" dirty="0"/>
              <a:t> EN=1</a:t>
            </a:r>
          </a:p>
        </p:txBody>
      </p:sp>
      <p:cxnSp>
        <p:nvCxnSpPr>
          <p:cNvPr id="13" name="Straight Arrow Connector 12"/>
          <p:cNvCxnSpPr>
            <a:endCxn id="8" idx="3"/>
          </p:cNvCxnSpPr>
          <p:nvPr/>
        </p:nvCxnSpPr>
        <p:spPr>
          <a:xfrm flipH="1">
            <a:off x="3173796" y="2219879"/>
            <a:ext cx="167746" cy="25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41826" y="2280706"/>
            <a:ext cx="585786" cy="54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27615" y="2240001"/>
            <a:ext cx="1369481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Set </a:t>
            </a:r>
            <a:r>
              <a:rPr lang="en-US" sz="917" dirty="0" err="1"/>
              <a:t>supercap</a:t>
            </a:r>
            <a:r>
              <a:rPr lang="en-US" sz="917" dirty="0"/>
              <a:t> terminate voltage =2.6V by R3</a:t>
            </a: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2949097" y="2897535"/>
            <a:ext cx="3309672" cy="647806"/>
            <a:chOff x="5400993" y="3002279"/>
            <a:chExt cx="3971606" cy="777367"/>
          </a:xfrm>
        </p:grpSpPr>
        <p:sp>
          <p:nvSpPr>
            <p:cNvPr id="48" name="Bent Arrow 47"/>
            <p:cNvSpPr/>
            <p:nvPr/>
          </p:nvSpPr>
          <p:spPr>
            <a:xfrm rot="16200000" flipH="1">
              <a:off x="7658574" y="1836896"/>
              <a:ext cx="548641" cy="2879408"/>
            </a:xfrm>
            <a:prstGeom prst="bentArrow">
              <a:avLst>
                <a:gd name="adj1" fmla="val 18518"/>
                <a:gd name="adj2" fmla="val 20833"/>
                <a:gd name="adj3" fmla="val 34921"/>
                <a:gd name="adj4" fmla="val 43750"/>
              </a:avLst>
            </a:prstGeom>
            <a:solidFill>
              <a:srgbClr val="DE0000">
                <a:alpha val="4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0800000">
              <a:off x="5400993" y="3484181"/>
              <a:ext cx="1112520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accent1"/>
                  </a:solidFill>
                </a:rPr>
                <a:t>BOOST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43039" y="3621461"/>
            <a:ext cx="1369481" cy="218067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Set </a:t>
            </a:r>
            <a:r>
              <a:rPr lang="en-US" sz="917" dirty="0" err="1"/>
              <a:t>Vout</a:t>
            </a:r>
            <a:r>
              <a:rPr lang="en-US" sz="917" dirty="0"/>
              <a:t>= 3.</a:t>
            </a:r>
            <a:r>
              <a:rPr lang="en-US" altLang="zh-CN" sz="917" dirty="0"/>
              <a:t>6</a:t>
            </a:r>
            <a:r>
              <a:rPr lang="en-US" sz="917" dirty="0"/>
              <a:t>V by R1</a:t>
            </a:r>
          </a:p>
        </p:txBody>
      </p:sp>
      <p:cxnSp>
        <p:nvCxnSpPr>
          <p:cNvPr id="52" name="Straight Arrow Connector 51"/>
          <p:cNvCxnSpPr>
            <a:endCxn id="51" idx="1"/>
          </p:cNvCxnSpPr>
          <p:nvPr/>
        </p:nvCxnSpPr>
        <p:spPr>
          <a:xfrm>
            <a:off x="5661912" y="3621461"/>
            <a:ext cx="781127" cy="109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2390" y="3045788"/>
            <a:ext cx="1357116" cy="230826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1000" dirty="0" err="1"/>
              <a:t>Vout</a:t>
            </a:r>
            <a:r>
              <a:rPr lang="en-US" sz="1000" dirty="0"/>
              <a:t>=3.</a:t>
            </a:r>
            <a:r>
              <a:rPr lang="en-US" altLang="zh-CN" sz="1000" dirty="0"/>
              <a:t>6</a:t>
            </a:r>
            <a:r>
              <a:rPr lang="en-US" sz="1000" dirty="0"/>
              <a:t>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13755" y="4496634"/>
            <a:ext cx="670686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MODE=1 EN=1</a:t>
            </a:r>
          </a:p>
        </p:txBody>
      </p:sp>
      <p:cxnSp>
        <p:nvCxnSpPr>
          <p:cNvPr id="55" name="Straight Arrow Connector 54"/>
          <p:cNvCxnSpPr>
            <a:endCxn id="54" idx="3"/>
          </p:cNvCxnSpPr>
          <p:nvPr/>
        </p:nvCxnSpPr>
        <p:spPr>
          <a:xfrm flipH="1">
            <a:off x="3284441" y="4417913"/>
            <a:ext cx="167748" cy="258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52475" y="4478745"/>
            <a:ext cx="585786" cy="54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38263" y="4438039"/>
            <a:ext cx="1369481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917" dirty="0"/>
              <a:t>Set </a:t>
            </a:r>
            <a:r>
              <a:rPr lang="en-US" sz="917" dirty="0" err="1"/>
              <a:t>supercap</a:t>
            </a:r>
            <a:r>
              <a:rPr lang="en-US" sz="917" dirty="0"/>
              <a:t> terminate voltage =2.6V by 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1664" y="2927011"/>
            <a:ext cx="482600" cy="38471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5730" y="3911558"/>
            <a:ext cx="340520" cy="5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20280" y="4060346"/>
            <a:ext cx="539822" cy="256539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defTabSz="457115"/>
            <a:r>
              <a:rPr lang="en-US" sz="1167" b="1" dirty="0">
                <a:solidFill>
                  <a:srgbClr val="000000"/>
                </a:solidFill>
                <a:latin typeface="Arial Narrow" panose="020B0606020202030204" pitchFamily="34" charset="0"/>
              </a:rPr>
              <a:t>EDLC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97930" y="1768274"/>
            <a:ext cx="340520" cy="5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114895" y="1906311"/>
            <a:ext cx="858126" cy="256539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defTabSz="457115"/>
            <a:r>
              <a:rPr lang="en-US" sz="1167" b="1" dirty="0">
                <a:solidFill>
                  <a:srgbClr val="000000"/>
                </a:solidFill>
                <a:latin typeface="Arial Narrow" panose="020B0606020202030204" pitchFamily="34" charset="0"/>
              </a:rPr>
              <a:t>EDLC</a:t>
            </a:r>
          </a:p>
        </p:txBody>
      </p:sp>
    </p:spTree>
    <p:extLst>
      <p:ext uri="{BB962C8B-B14F-4D97-AF65-F5344CB8AC3E}">
        <p14:creationId xmlns:p14="http://schemas.microsoft.com/office/powerpoint/2010/main" val="4080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5655"/>
            <a:ext cx="9143998" cy="610791"/>
          </a:xfrm>
        </p:spPr>
        <p:txBody>
          <a:bodyPr/>
          <a:lstStyle/>
          <a:p>
            <a:r>
              <a:rPr lang="en-US" dirty="0">
                <a:solidFill>
                  <a:srgbClr val="DE0000"/>
                </a:solidFill>
              </a:rPr>
              <a:t>Application Example: Bypass Mode and </a:t>
            </a:r>
            <a:r>
              <a:rPr lang="en-US" dirty="0">
                <a:solidFill>
                  <a:schemeClr val="accent1"/>
                </a:solidFill>
              </a:rPr>
              <a:t>Buck Charge Mode</a:t>
            </a:r>
            <a:endParaRPr lang="en-US" sz="1583" dirty="0">
              <a:solidFill>
                <a:srgbClr val="DE0000"/>
              </a:solidFill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5232" y="2778763"/>
            <a:ext cx="2558615" cy="81072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marL="171446" marR="0" lvl="0" indent="-171446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main power is present, and VOUT is not lower than 3.9V, super cap is charged in Buck mode.</a:t>
            </a:r>
            <a:endParaRPr kumimoji="0" lang="de-DE" sz="1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456" y="2013849"/>
            <a:ext cx="692150" cy="769441"/>
            <a:chOff x="417094" y="1074999"/>
            <a:chExt cx="830580" cy="923329"/>
          </a:xfrm>
        </p:grpSpPr>
        <p:sp>
          <p:nvSpPr>
            <p:cNvPr id="32" name="Rectangle 31"/>
            <p:cNvSpPr/>
            <p:nvPr/>
          </p:nvSpPr>
          <p:spPr>
            <a:xfrm>
              <a:off x="528638" y="1074999"/>
              <a:ext cx="569387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 w="12700">
                    <a:solidFill>
                      <a:srgbClr val="DE0000">
                        <a:satMod val="155000"/>
                      </a:srgbClr>
                    </a:solidFill>
                    <a:prstDash val="solid"/>
                  </a:ln>
                  <a:solidFill>
                    <a:srgbClr val="808080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7094" y="113937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F74C1F-E176-4CE3-ACEA-FF202A3C5FBA}"/>
              </a:ext>
            </a:extLst>
          </p:cNvPr>
          <p:cNvSpPr/>
          <p:nvPr/>
        </p:nvSpPr>
        <p:spPr>
          <a:xfrm>
            <a:off x="1318026" y="952692"/>
            <a:ext cx="890040" cy="1777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EDBF98-86B1-414A-AF1E-89AA73DCBEBE}"/>
              </a:ext>
            </a:extLst>
          </p:cNvPr>
          <p:cNvCxnSpPr>
            <a:cxnSpLocks/>
          </p:cNvCxnSpPr>
          <p:nvPr/>
        </p:nvCxnSpPr>
        <p:spPr>
          <a:xfrm>
            <a:off x="6066461" y="1634363"/>
            <a:ext cx="17024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87" name="TextBox 7186">
            <a:extLst>
              <a:ext uri="{FF2B5EF4-FFF2-40B4-BE49-F238E27FC236}">
                <a16:creationId xmlns:a16="http://schemas.microsoft.com/office/drawing/2014/main" id="{8161C970-8FE4-41F6-BFC9-196B10325344}"/>
              </a:ext>
            </a:extLst>
          </p:cNvPr>
          <p:cNvSpPr txBox="1"/>
          <p:nvPr/>
        </p:nvSpPr>
        <p:spPr>
          <a:xfrm>
            <a:off x="7193388" y="1261804"/>
            <a:ext cx="9492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4V ~ 3.9V</a:t>
            </a:r>
            <a:endParaRPr kumimoji="0" lang="en-US" sz="135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3BD619-F37E-4096-87AB-099A8BCF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95" y="1317258"/>
            <a:ext cx="5252030" cy="236541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0661C56-D6D1-4CE1-B66E-E0EF205EE4D6}"/>
              </a:ext>
            </a:extLst>
          </p:cNvPr>
          <p:cNvSpPr txBox="1"/>
          <p:nvPr/>
        </p:nvSpPr>
        <p:spPr>
          <a:xfrm>
            <a:off x="4034682" y="3931680"/>
            <a:ext cx="2661376" cy="359195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171446" marR="0" lvl="0" indent="-17144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 super-cap max charging current by R3.</a:t>
            </a:r>
          </a:p>
          <a:p>
            <a:pPr marL="171446" marR="0" lvl="0" indent="-17144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 super-cap terminate voltage by R4.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4972-F925-4602-988C-608987CF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4" y="1354927"/>
            <a:ext cx="3468174" cy="552421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E025EC5-6B76-4020-B8A2-2673BD71DFB3}"/>
              </a:ext>
            </a:extLst>
          </p:cNvPr>
          <p:cNvCxnSpPr>
            <a:cxnSpLocks/>
          </p:cNvCxnSpPr>
          <p:nvPr/>
        </p:nvCxnSpPr>
        <p:spPr>
          <a:xfrm flipH="1" flipV="1">
            <a:off x="5595900" y="1619495"/>
            <a:ext cx="7309" cy="320893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D9431DA-5A5E-4197-8DA3-81289E2A366B}"/>
              </a:ext>
            </a:extLst>
          </p:cNvPr>
          <p:cNvSpPr txBox="1"/>
          <p:nvPr/>
        </p:nvSpPr>
        <p:spPr>
          <a:xfrm>
            <a:off x="3575177" y="2105792"/>
            <a:ext cx="11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Buck Charge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E852C6-EF7D-43AD-BFDE-3604DCFA1B75}"/>
              </a:ext>
            </a:extLst>
          </p:cNvPr>
          <p:cNvCxnSpPr>
            <a:cxnSpLocks/>
          </p:cNvCxnSpPr>
          <p:nvPr/>
        </p:nvCxnSpPr>
        <p:spPr>
          <a:xfrm flipH="1" flipV="1">
            <a:off x="3122729" y="1634363"/>
            <a:ext cx="3780597" cy="27057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59BDB45-3836-4C58-8CD1-5ABECC004FDF}"/>
              </a:ext>
            </a:extLst>
          </p:cNvPr>
          <p:cNvCxnSpPr>
            <a:cxnSpLocks/>
          </p:cNvCxnSpPr>
          <p:nvPr/>
        </p:nvCxnSpPr>
        <p:spPr>
          <a:xfrm flipH="1">
            <a:off x="3487420" y="1940388"/>
            <a:ext cx="2115790" cy="0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34742E-ADD8-402C-BF12-B5BA530A6F89}"/>
              </a:ext>
            </a:extLst>
          </p:cNvPr>
          <p:cNvCxnSpPr>
            <a:cxnSpLocks/>
          </p:cNvCxnSpPr>
          <p:nvPr/>
        </p:nvCxnSpPr>
        <p:spPr>
          <a:xfrm>
            <a:off x="3507138" y="1940388"/>
            <a:ext cx="0" cy="7380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BD63DAD-9A32-41AD-BD51-500F1384152B}"/>
              </a:ext>
            </a:extLst>
          </p:cNvPr>
          <p:cNvSpPr txBox="1"/>
          <p:nvPr/>
        </p:nvSpPr>
        <p:spPr>
          <a:xfrm>
            <a:off x="4479673" y="1394682"/>
            <a:ext cx="11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ypass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5E376-85A7-4F33-B000-1D0BA8CBCD67}"/>
              </a:ext>
            </a:extLst>
          </p:cNvPr>
          <p:cNvSpPr txBox="1"/>
          <p:nvPr/>
        </p:nvSpPr>
        <p:spPr>
          <a:xfrm>
            <a:off x="3334688" y="1273581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4E5C3-F4C4-4946-B100-343E185B5DFD}"/>
              </a:ext>
            </a:extLst>
          </p:cNvPr>
          <p:cNvSpPr txBox="1"/>
          <p:nvPr/>
        </p:nvSpPr>
        <p:spPr>
          <a:xfrm>
            <a:off x="7430631" y="3339061"/>
            <a:ext cx="1599072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ICHG is set at 500mA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VCHG is set at 2.1V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114909-77B5-427F-90B4-ECC137127CBB}"/>
              </a:ext>
            </a:extLst>
          </p:cNvPr>
          <p:cNvSpPr txBox="1"/>
          <p:nvPr/>
        </p:nvSpPr>
        <p:spPr>
          <a:xfrm>
            <a:off x="3014677" y="2297611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0V</a:t>
            </a:r>
            <a:endParaRPr kumimoji="0" lang="en-US" sz="135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C97060-B000-408A-9087-0519AB5A54B0}"/>
              </a:ext>
            </a:extLst>
          </p:cNvPr>
          <p:cNvSpPr/>
          <p:nvPr/>
        </p:nvSpPr>
        <p:spPr>
          <a:xfrm>
            <a:off x="3014679" y="3025698"/>
            <a:ext cx="1019996" cy="55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9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3" y="-6803"/>
            <a:ext cx="8797925" cy="610791"/>
          </a:xfrm>
        </p:spPr>
        <p:txBody>
          <a:bodyPr/>
          <a:lstStyle/>
          <a:p>
            <a:r>
              <a:rPr lang="en-US" dirty="0">
                <a:solidFill>
                  <a:srgbClr val="DE0000"/>
                </a:solidFill>
              </a:rPr>
              <a:t>Application Example: Bypass Mode</a:t>
            </a:r>
            <a:r>
              <a:rPr lang="zh-CN" altLang="en-US" dirty="0">
                <a:solidFill>
                  <a:srgbClr val="DE0000"/>
                </a:solidFill>
              </a:rPr>
              <a:t> </a:t>
            </a:r>
            <a:r>
              <a:rPr lang="en-US" altLang="zh-CN" dirty="0">
                <a:solidFill>
                  <a:srgbClr val="DE0000"/>
                </a:solidFill>
              </a:rPr>
              <a:t>(charge disable)</a:t>
            </a:r>
            <a:endParaRPr lang="en-US" sz="1583" dirty="0">
              <a:solidFill>
                <a:srgbClr val="DE0000"/>
              </a:solidFill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4707" y="2871951"/>
            <a:ext cx="3118814" cy="81072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marL="171446" marR="0" lvl="0" indent="-171446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main power is present, and </a:t>
            </a:r>
            <a:r>
              <a:rPr kumimoji="0" lang="en-US" altLang="zh-CN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super-cap is charged to VCHG</a:t>
            </a: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charge mode is disbaled, only bypass FET is turned on.</a:t>
            </a:r>
          </a:p>
          <a:p>
            <a:pPr marL="171446" marR="0" lvl="0" indent="-171446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pin is pulled high.</a:t>
            </a:r>
            <a:endParaRPr kumimoji="0" lang="de-DE" sz="1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547" y="2022330"/>
            <a:ext cx="692150" cy="769441"/>
            <a:chOff x="417094" y="1074999"/>
            <a:chExt cx="830580" cy="923329"/>
          </a:xfrm>
        </p:grpSpPr>
        <p:sp>
          <p:nvSpPr>
            <p:cNvPr id="32" name="Rectangle 31"/>
            <p:cNvSpPr/>
            <p:nvPr/>
          </p:nvSpPr>
          <p:spPr>
            <a:xfrm>
              <a:off x="528638" y="1074999"/>
              <a:ext cx="569387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 w="12700">
                    <a:solidFill>
                      <a:srgbClr val="DE0000">
                        <a:satMod val="155000"/>
                      </a:srgbClr>
                    </a:solidFill>
                    <a:prstDash val="solid"/>
                  </a:ln>
                  <a:solidFill>
                    <a:srgbClr val="808080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7094" y="113937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F74C1F-E176-4CE3-ACEA-FF202A3C5FBA}"/>
              </a:ext>
            </a:extLst>
          </p:cNvPr>
          <p:cNvSpPr/>
          <p:nvPr/>
        </p:nvSpPr>
        <p:spPr>
          <a:xfrm>
            <a:off x="1665628" y="947764"/>
            <a:ext cx="890040" cy="1777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99174C-5152-4B1A-90F3-F8E7994C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55" y="1317258"/>
            <a:ext cx="5252030" cy="2365418"/>
          </a:xfrm>
          <a:prstGeom prst="rect">
            <a:avLst/>
          </a:prstGeom>
        </p:spPr>
      </p:pic>
      <p:sp>
        <p:nvSpPr>
          <p:cNvPr id="7187" name="TextBox 7186">
            <a:extLst>
              <a:ext uri="{FF2B5EF4-FFF2-40B4-BE49-F238E27FC236}">
                <a16:creationId xmlns:a16="http://schemas.microsoft.com/office/drawing/2014/main" id="{8161C970-8FE4-41F6-BFC9-196B10325344}"/>
              </a:ext>
            </a:extLst>
          </p:cNvPr>
          <p:cNvSpPr txBox="1"/>
          <p:nvPr/>
        </p:nvSpPr>
        <p:spPr>
          <a:xfrm>
            <a:off x="6761190" y="1156025"/>
            <a:ext cx="9492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4V ~ 3.9V</a:t>
            </a:r>
            <a:endParaRPr kumimoji="0" lang="en-US" sz="135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4972-F925-4602-988C-608987CF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73" y="1349999"/>
            <a:ext cx="3468174" cy="55242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E852C6-EF7D-43AD-BFDE-3604DCFA1B75}"/>
              </a:ext>
            </a:extLst>
          </p:cNvPr>
          <p:cNvCxnSpPr>
            <a:cxnSpLocks/>
          </p:cNvCxnSpPr>
          <p:nvPr/>
        </p:nvCxnSpPr>
        <p:spPr>
          <a:xfrm flipH="1">
            <a:off x="3883891" y="1657574"/>
            <a:ext cx="3790075" cy="1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BD63DAD-9A32-41AD-BD51-500F1384152B}"/>
              </a:ext>
            </a:extLst>
          </p:cNvPr>
          <p:cNvSpPr txBox="1"/>
          <p:nvPr/>
        </p:nvSpPr>
        <p:spPr>
          <a:xfrm>
            <a:off x="4797130" y="1032222"/>
            <a:ext cx="11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ypass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5E376-85A7-4F33-B000-1D0BA8CBCD67}"/>
              </a:ext>
            </a:extLst>
          </p:cNvPr>
          <p:cNvSpPr txBox="1"/>
          <p:nvPr/>
        </p:nvSpPr>
        <p:spPr>
          <a:xfrm>
            <a:off x="3682290" y="126865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8C0812-A332-4F1E-BE15-FDAB264CD161}"/>
              </a:ext>
            </a:extLst>
          </p:cNvPr>
          <p:cNvSpPr txBox="1"/>
          <p:nvPr/>
        </p:nvSpPr>
        <p:spPr>
          <a:xfrm>
            <a:off x="3224736" y="2322153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E3D3ED-F8DD-4205-9103-83CA4030E15E}"/>
              </a:ext>
            </a:extLst>
          </p:cNvPr>
          <p:cNvSpPr/>
          <p:nvPr/>
        </p:nvSpPr>
        <p:spPr>
          <a:xfrm>
            <a:off x="3375103" y="3068009"/>
            <a:ext cx="1025913" cy="552421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62D241-EF3A-4B81-8536-57EB0D06AB63}"/>
              </a:ext>
            </a:extLst>
          </p:cNvPr>
          <p:cNvSpPr/>
          <p:nvPr/>
        </p:nvSpPr>
        <p:spPr>
          <a:xfrm rot="13334537">
            <a:off x="4243508" y="3744226"/>
            <a:ext cx="368004" cy="1993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207A1F-5EFD-41BB-AA13-BB2C427C30A9}"/>
              </a:ext>
            </a:extLst>
          </p:cNvPr>
          <p:cNvSpPr/>
          <p:nvPr/>
        </p:nvSpPr>
        <p:spPr>
          <a:xfrm>
            <a:off x="4572001" y="3878565"/>
            <a:ext cx="1977483" cy="451524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pin is pulled high when charging down.</a:t>
            </a:r>
            <a:endParaRPr kumimoji="0" lang="de-DE" sz="1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4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797925" cy="610791"/>
          </a:xfrm>
        </p:spPr>
        <p:txBody>
          <a:bodyPr/>
          <a:lstStyle/>
          <a:p>
            <a:r>
              <a:rPr lang="en-US" dirty="0">
                <a:solidFill>
                  <a:srgbClr val="DE0000"/>
                </a:solidFill>
              </a:rPr>
              <a:t>Application Example: Boost Discharge Mode</a:t>
            </a:r>
            <a:endParaRPr lang="en-US" sz="1583" dirty="0">
              <a:solidFill>
                <a:srgbClr val="DE0000"/>
              </a:solidFill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" y="-161578"/>
            <a:ext cx="184706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323" y="2787244"/>
            <a:ext cx="2534468" cy="63112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marL="171446" marR="0" lvl="0" indent="-171446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main power is </a:t>
            </a: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zh-CN" alt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zh-CN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  <a:r>
              <a:rPr kumimoji="0" lang="de-DE" sz="11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supercap is discharged to power for loads.</a:t>
            </a:r>
            <a:endParaRPr kumimoji="0" lang="de-DE" sz="1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74C1F-E176-4CE3-ACEA-FF202A3C5FBA}"/>
              </a:ext>
            </a:extLst>
          </p:cNvPr>
          <p:cNvSpPr/>
          <p:nvPr/>
        </p:nvSpPr>
        <p:spPr>
          <a:xfrm>
            <a:off x="1665628" y="947764"/>
            <a:ext cx="890040" cy="1777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87" name="TextBox 7186">
            <a:extLst>
              <a:ext uri="{FF2B5EF4-FFF2-40B4-BE49-F238E27FC236}">
                <a16:creationId xmlns:a16="http://schemas.microsoft.com/office/drawing/2014/main" id="{8161C970-8FE4-41F6-BFC9-196B10325344}"/>
              </a:ext>
            </a:extLst>
          </p:cNvPr>
          <p:cNvSpPr txBox="1"/>
          <p:nvPr/>
        </p:nvSpPr>
        <p:spPr>
          <a:xfrm>
            <a:off x="7349239" y="1287160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3.9V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E025EC5-6B76-4020-B8A2-2673BD71DFB3}"/>
              </a:ext>
            </a:extLst>
          </p:cNvPr>
          <p:cNvCxnSpPr>
            <a:cxnSpLocks/>
          </p:cNvCxnSpPr>
          <p:nvPr/>
        </p:nvCxnSpPr>
        <p:spPr>
          <a:xfrm flipV="1">
            <a:off x="6351261" y="1620439"/>
            <a:ext cx="0" cy="437988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F0A8511-0686-4FDC-808A-43CC004B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68" y="1309093"/>
            <a:ext cx="5252030" cy="2365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308B14-975A-4E55-A095-A9EC27FF8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681"/>
          <a:stretch/>
        </p:blipFill>
        <p:spPr>
          <a:xfrm>
            <a:off x="830980" y="1309093"/>
            <a:ext cx="2833826" cy="60215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D9431DA-5A5E-4197-8DA3-81289E2A366B}"/>
              </a:ext>
            </a:extLst>
          </p:cNvPr>
          <p:cNvSpPr txBox="1"/>
          <p:nvPr/>
        </p:nvSpPr>
        <p:spPr>
          <a:xfrm>
            <a:off x="3495370" y="2074763"/>
            <a:ext cx="24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Boost Discharge Mode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59BDB45-3836-4C58-8CD1-5ABECC004FDF}"/>
              </a:ext>
            </a:extLst>
          </p:cNvPr>
          <p:cNvCxnSpPr>
            <a:cxnSpLocks/>
          </p:cNvCxnSpPr>
          <p:nvPr/>
        </p:nvCxnSpPr>
        <p:spPr>
          <a:xfrm flipH="1">
            <a:off x="3899619" y="2032231"/>
            <a:ext cx="2451642" cy="0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34742E-ADD8-402C-BF12-B5BA530A6F89}"/>
              </a:ext>
            </a:extLst>
          </p:cNvPr>
          <p:cNvCxnSpPr>
            <a:cxnSpLocks/>
          </p:cNvCxnSpPr>
          <p:nvPr/>
        </p:nvCxnSpPr>
        <p:spPr>
          <a:xfrm>
            <a:off x="3912677" y="2004782"/>
            <a:ext cx="0" cy="670560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2D78EA-EFEE-4285-A9D2-E44F979816AA}"/>
              </a:ext>
            </a:extLst>
          </p:cNvPr>
          <p:cNvSpPr txBox="1"/>
          <p:nvPr/>
        </p:nvSpPr>
        <p:spPr>
          <a:xfrm>
            <a:off x="4965082" y="3892024"/>
            <a:ext cx="2877943" cy="218067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171446" marR="0" lvl="0" indent="-17144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 output voltage in Boost mode by R1</a:t>
            </a:r>
            <a:r>
              <a:rPr kumimoji="0" lang="zh-CN" altLang="en-US" sz="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， </a:t>
            </a:r>
            <a:r>
              <a:rPr kumimoji="0" lang="en-US" altLang="zh-CN" sz="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</a:t>
            </a:r>
            <a:endParaRPr kumimoji="0" lang="en-US" sz="91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8521D4-858D-4F97-880F-A2B7BC543F39}"/>
              </a:ext>
            </a:extLst>
          </p:cNvPr>
          <p:cNvGrpSpPr/>
          <p:nvPr/>
        </p:nvGrpSpPr>
        <p:grpSpPr>
          <a:xfrm>
            <a:off x="523816" y="2026704"/>
            <a:ext cx="692150" cy="769441"/>
            <a:chOff x="621535" y="3743839"/>
            <a:chExt cx="830580" cy="9233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844A96-78C0-410B-BC21-E84611128F2A}"/>
                </a:ext>
              </a:extLst>
            </p:cNvPr>
            <p:cNvSpPr/>
            <p:nvPr/>
          </p:nvSpPr>
          <p:spPr>
            <a:xfrm>
              <a:off x="755941" y="3743839"/>
              <a:ext cx="569387" cy="923329"/>
            </a:xfrm>
            <a:prstGeom prst="rect">
              <a:avLst/>
            </a:prstGeom>
            <a:noFill/>
          </p:spPr>
          <p:txBody>
            <a:bodyPr wrap="none" lIns="76200" tIns="38100" rIns="76200" bIns="3810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 w="12700">
                    <a:solidFill>
                      <a:srgbClr val="DE0000">
                        <a:satMod val="155000"/>
                      </a:srgbClr>
                    </a:solidFill>
                    <a:prstDash val="solid"/>
                  </a:ln>
                  <a:solidFill>
                    <a:srgbClr val="808080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0533F9-C8FD-41E5-89B7-2C62A3F5D081}"/>
                </a:ext>
              </a:extLst>
            </p:cNvPr>
            <p:cNvSpPr/>
            <p:nvPr/>
          </p:nvSpPr>
          <p:spPr>
            <a:xfrm>
              <a:off x="621535" y="3808213"/>
              <a:ext cx="830580" cy="83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58EFD9-9571-4A94-B2C2-F6F528607040}"/>
              </a:ext>
            </a:extLst>
          </p:cNvPr>
          <p:cNvCxnSpPr>
            <a:cxnSpLocks/>
          </p:cNvCxnSpPr>
          <p:nvPr/>
        </p:nvCxnSpPr>
        <p:spPr>
          <a:xfrm flipH="1" flipV="1">
            <a:off x="6322557" y="1610169"/>
            <a:ext cx="1116608" cy="5044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51DDE6-6F0F-4144-8F7D-DE58F7841CD6}"/>
              </a:ext>
            </a:extLst>
          </p:cNvPr>
          <p:cNvSpPr txBox="1"/>
          <p:nvPr/>
        </p:nvSpPr>
        <p:spPr>
          <a:xfrm>
            <a:off x="7593884" y="2264826"/>
            <a:ext cx="1439462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VOUT_SET in boost mode is set at 3.9V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00C871-61B9-4AE4-9828-7920AB1E5C1F}"/>
              </a:ext>
            </a:extLst>
          </p:cNvPr>
          <p:cNvSpPr/>
          <p:nvPr/>
        </p:nvSpPr>
        <p:spPr>
          <a:xfrm>
            <a:off x="3306985" y="3004413"/>
            <a:ext cx="1019996" cy="55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53338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8B6333C-CF3F-40E9-9958-BC3FDA9704DC}" vid="{545264F4-6FBC-46B9-AEEB-0EFE6F661EA2}"/>
    </a:ext>
  </a:extLst>
</a:theme>
</file>

<file path=ppt/theme/theme2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195A67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95A67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9d18d81-d716-4789-9ebc-a514bcb55699}" enabled="1" method="Standard" siteId="{e5b49634-450b-4709-8abb-1e2b19b982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 NDA Res-internal only</Template>
  <TotalTime>13585</TotalTime>
  <Words>794</Words>
  <Application>Microsoft Office PowerPoint</Application>
  <PresentationFormat>On-screen Show (16:9)</PresentationFormat>
  <Paragraphs>144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FinalPowerpoint</vt:lpstr>
      <vt:lpstr>1_FinalPowerpoint</vt:lpstr>
      <vt:lpstr>Visio</vt:lpstr>
      <vt:lpstr>TPS61094 Overview </vt:lpstr>
      <vt:lpstr>PowerPoint Presentation</vt:lpstr>
      <vt:lpstr>Super-capacitor Charger and Path Management for Backup Power Solution in E-meter</vt:lpstr>
      <vt:lpstr>Existing device – TPS61094</vt:lpstr>
      <vt:lpstr>Application Circuit: Pure Boost with Bypass</vt:lpstr>
      <vt:lpstr>Application Circuit: Boost with Buck Charger</vt:lpstr>
      <vt:lpstr>Application Example: Bypass Mode and Buck Charge Mode</vt:lpstr>
      <vt:lpstr>Application Example: Bypass Mode (charge disable)</vt:lpstr>
      <vt:lpstr>Application Example: Boost Discharge Mode</vt:lpstr>
      <vt:lpstr>Operation Mode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TPS55289-Q1 Kickoff Review   36-V, 8-A Full Integrated Buck-Boost Converter with PPS Control</dc:title>
  <dc:creator>Liu, Zack</dc:creator>
  <cp:keywords>NDA Restrictions - no external sharing</cp:keywords>
  <cp:lastModifiedBy>Tie, Aurora</cp:lastModifiedBy>
  <cp:revision>1117</cp:revision>
  <dcterms:created xsi:type="dcterms:W3CDTF">2024-04-01T08:04:05Z</dcterms:created>
  <dcterms:modified xsi:type="dcterms:W3CDTF">2026-02-11T02:09:25Z</dcterms:modified>
</cp:coreProperties>
</file>