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64" r:id="rId2"/>
    <p:sldId id="273" r:id="rId3"/>
    <p:sldId id="274" r:id="rId4"/>
    <p:sldId id="272" r:id="rId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Intro" id="{A5E4085C-B43F-4AF1-8FCA-3A8710227196}">
          <p14:sldIdLst>
            <p14:sldId id="264"/>
            <p14:sldId id="273"/>
            <p14:sldId id="274"/>
            <p14:sldId id="272"/>
          </p14:sldIdLst>
        </p14:section>
      </p14:sectionLst>
    </p:ext>
    <p:ext uri="{EFAFB233-063F-42B5-8137-9DF3F51BA10A}">
      <p15:sldGuideLst xmlns:p15="http://schemas.microsoft.com/office/powerpoint/2012/main">
        <p15:guide id="1" orient="horz" pos="2227">
          <p15:clr>
            <a:srgbClr val="A4A3A4"/>
          </p15:clr>
        </p15:guide>
        <p15:guide id="2" pos="2878">
          <p15:clr>
            <a:srgbClr val="A4A3A4"/>
          </p15:clr>
        </p15:guide>
      </p15:sldGuideLst>
    </p:ext>
    <p:ext uri="{2D200454-40CA-4A62-9FC3-DE9A4176ACB9}">
      <p15:notesGuideLst xmlns:p15="http://schemas.microsoft.com/office/powerpoint/2012/main">
        <p15:guide id="1" orient="horz" pos="3024">
          <p15:clr>
            <a:srgbClr val="A4A3A4"/>
          </p15:clr>
        </p15:guide>
        <p15:guide id="2" pos="230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0000"/>
    <a:srgbClr val="0000CC"/>
    <a:srgbClr val="CC00FF"/>
    <a:srgbClr val="FF3300"/>
    <a:srgbClr val="FF6600"/>
    <a:srgbClr val="996600"/>
    <a:srgbClr val="33CC33"/>
    <a:srgbClr val="99FFCC"/>
    <a:srgbClr val="CC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718" autoAdjust="0"/>
  </p:normalViewPr>
  <p:slideViewPr>
    <p:cSldViewPr snapToGrid="0">
      <p:cViewPr varScale="1">
        <p:scale>
          <a:sx n="86" d="100"/>
          <a:sy n="86" d="100"/>
        </p:scale>
        <p:origin x="1382" y="82"/>
      </p:cViewPr>
      <p:guideLst>
        <p:guide orient="horz" pos="2227"/>
        <p:guide pos="287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2850" y="-96"/>
      </p:cViewPr>
      <p:guideLst>
        <p:guide orient="horz" pos="3024"/>
        <p:guide pos="230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3169530" cy="479399"/>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defRPr sz="1300"/>
            </a:lvl1pPr>
          </a:lstStyle>
          <a:p>
            <a:endParaRPr lang="en-US"/>
          </a:p>
        </p:txBody>
      </p:sp>
      <p:sp>
        <p:nvSpPr>
          <p:cNvPr id="122883" name="Rectangle 3"/>
          <p:cNvSpPr>
            <a:spLocks noGrp="1" noChangeArrowheads="1"/>
          </p:cNvSpPr>
          <p:nvPr>
            <p:ph type="dt" sz="quarter" idx="1"/>
          </p:nvPr>
        </p:nvSpPr>
        <p:spPr bwMode="auto">
          <a:xfrm>
            <a:off x="4143997" y="0"/>
            <a:ext cx="3169529" cy="479399"/>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r">
              <a:defRPr sz="1300"/>
            </a:lvl1pPr>
          </a:lstStyle>
          <a:p>
            <a:endParaRPr lang="en-US"/>
          </a:p>
        </p:txBody>
      </p:sp>
      <p:sp>
        <p:nvSpPr>
          <p:cNvPr id="122884" name="Rectangle 4"/>
          <p:cNvSpPr>
            <a:spLocks noGrp="1" noChangeArrowheads="1"/>
          </p:cNvSpPr>
          <p:nvPr>
            <p:ph type="ftr" sz="quarter" idx="2"/>
          </p:nvPr>
        </p:nvSpPr>
        <p:spPr bwMode="auto">
          <a:xfrm>
            <a:off x="0" y="9120149"/>
            <a:ext cx="3169530" cy="479399"/>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defRPr sz="1300"/>
            </a:lvl1pPr>
          </a:lstStyle>
          <a:p>
            <a:endParaRPr lang="en-US"/>
          </a:p>
        </p:txBody>
      </p:sp>
      <p:sp>
        <p:nvSpPr>
          <p:cNvPr id="122885" name="Rectangle 5"/>
          <p:cNvSpPr>
            <a:spLocks noGrp="1" noChangeArrowheads="1"/>
          </p:cNvSpPr>
          <p:nvPr>
            <p:ph type="sldNum" sz="quarter" idx="3"/>
          </p:nvPr>
        </p:nvSpPr>
        <p:spPr bwMode="auto">
          <a:xfrm>
            <a:off x="4143997" y="9120149"/>
            <a:ext cx="3169529" cy="479399"/>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r">
              <a:defRPr sz="1300"/>
            </a:lvl1pPr>
          </a:lstStyle>
          <a:p>
            <a:fld id="{103C7419-61D9-46C1-97E9-76E9D8F8C3E9}" type="slidenum">
              <a:rPr lang="en-US"/>
              <a:pPr/>
              <a:t>‹#›</a:t>
            </a:fld>
            <a:endParaRPr lang="en-US"/>
          </a:p>
        </p:txBody>
      </p:sp>
    </p:spTree>
    <p:extLst>
      <p:ext uri="{BB962C8B-B14F-4D97-AF65-F5344CB8AC3E}">
        <p14:creationId xmlns:p14="http://schemas.microsoft.com/office/powerpoint/2010/main" val="4214696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0"/>
            <a:ext cx="3169530" cy="479399"/>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defRPr sz="1300"/>
            </a:lvl1pPr>
          </a:lstStyle>
          <a:p>
            <a:endParaRPr lang="en-US"/>
          </a:p>
        </p:txBody>
      </p:sp>
      <p:sp>
        <p:nvSpPr>
          <p:cNvPr id="121859" name="Rectangle 3"/>
          <p:cNvSpPr>
            <a:spLocks noGrp="1" noChangeArrowheads="1"/>
          </p:cNvSpPr>
          <p:nvPr>
            <p:ph type="dt" idx="1"/>
          </p:nvPr>
        </p:nvSpPr>
        <p:spPr bwMode="auto">
          <a:xfrm>
            <a:off x="4143997" y="0"/>
            <a:ext cx="3169529" cy="479399"/>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r">
              <a:defRPr sz="1300"/>
            </a:lvl1pPr>
          </a:lstStyle>
          <a:p>
            <a:endParaRPr lang="en-US"/>
          </a:p>
        </p:txBody>
      </p:sp>
      <p:sp>
        <p:nvSpPr>
          <p:cNvPr id="122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731688" y="4560901"/>
            <a:ext cx="5851824" cy="4319548"/>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9120149"/>
            <a:ext cx="3169530" cy="479399"/>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defRPr sz="1300"/>
            </a:lvl1pPr>
          </a:lstStyle>
          <a:p>
            <a:endParaRPr lang="en-US"/>
          </a:p>
        </p:txBody>
      </p:sp>
      <p:sp>
        <p:nvSpPr>
          <p:cNvPr id="121863" name="Rectangle 7"/>
          <p:cNvSpPr>
            <a:spLocks noGrp="1" noChangeArrowheads="1"/>
          </p:cNvSpPr>
          <p:nvPr>
            <p:ph type="sldNum" sz="quarter" idx="5"/>
          </p:nvPr>
        </p:nvSpPr>
        <p:spPr bwMode="auto">
          <a:xfrm>
            <a:off x="4143997" y="9120149"/>
            <a:ext cx="3169529" cy="479399"/>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r">
              <a:defRPr sz="1300"/>
            </a:lvl1pPr>
          </a:lstStyle>
          <a:p>
            <a:fld id="{F603C3B5-9CFC-4B60-AD1F-942309290D4C}" type="slidenum">
              <a:rPr lang="en-US"/>
              <a:pPr/>
              <a:t>‹#›</a:t>
            </a:fld>
            <a:endParaRPr lang="en-US"/>
          </a:p>
        </p:txBody>
      </p:sp>
    </p:spTree>
    <p:extLst>
      <p:ext uri="{BB962C8B-B14F-4D97-AF65-F5344CB8AC3E}">
        <p14:creationId xmlns:p14="http://schemas.microsoft.com/office/powerpoint/2010/main" val="11707399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6038850"/>
            <a:ext cx="2133600" cy="206375"/>
          </a:xfrm>
        </p:spPr>
        <p:txBody>
          <a:bodyPr/>
          <a:lstStyle>
            <a:lvl1pPr>
              <a:defRPr/>
            </a:lvl1pPr>
          </a:lstStyle>
          <a:p>
            <a:fld id="{B1006088-BF21-4FD5-870B-675EAADE47B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fld id="{4BD60626-1ACC-48B1-8201-AA7BD5684B5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3200" b="1">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B1F5D59E-3020-483D-90FC-392986F41C5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800" b="1">
                <a:solidFill>
                  <a:schemeClr val="tx2"/>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7E2DB302-961D-41B7-BD2E-EA757E550C4C}"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89852D4D-CA63-4F5E-A04D-C043C1229BEE}"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42875"/>
            <a:ext cx="2141537" cy="5735638"/>
          </a:xfrm>
        </p:spPr>
        <p:txBody>
          <a:bodyPr vert="eaVert"/>
          <a:lstStyle>
            <a:lvl1pPr>
              <a:defRPr>
                <a:solidFill>
                  <a:schemeClr val="tx2"/>
                </a:solidFill>
              </a:defRPr>
            </a:lvl1pPr>
          </a:lstStyle>
          <a:p>
            <a:r>
              <a:rPr lang="en-US" dirty="0"/>
              <a:t>Click to edit Master title style</a:t>
            </a:r>
          </a:p>
        </p:txBody>
      </p:sp>
      <p:sp>
        <p:nvSpPr>
          <p:cNvPr id="3" name="Vertical Text Placeholder 2"/>
          <p:cNvSpPr>
            <a:spLocks noGrp="1"/>
          </p:cNvSpPr>
          <p:nvPr>
            <p:ph type="body" orient="vert" idx="1"/>
          </p:nvPr>
        </p:nvSpPr>
        <p:spPr>
          <a:xfrm>
            <a:off x="231775" y="142875"/>
            <a:ext cx="6275388" cy="5735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fld id="{1C0706DD-24B8-4851-91EA-2616D1811F38}"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B09843C0-6DAC-490D-A4BA-BCECDC8ED96F}" type="slidenum">
              <a:rPr lang="en-US"/>
              <a:pPr/>
              <a:t>‹#›</a:t>
            </a:fld>
            <a:endParaRPr lang="en-US"/>
          </a:p>
        </p:txBody>
      </p:sp>
      <p:sp>
        <p:nvSpPr>
          <p:cNvPr id="14"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a:spcBef>
                <a:spcPct val="50000"/>
              </a:spcBef>
              <a:defRPr/>
            </a:pPr>
            <a:r>
              <a:rPr lang="en-US" sz="800" dirty="0">
                <a:cs typeface="+mn-cs"/>
              </a:rPr>
              <a:t>TI Confidential</a:t>
            </a:r>
            <a:r>
              <a:rPr lang="en-US" sz="800" baseline="0" dirty="0">
                <a:cs typeface="+mn-cs"/>
              </a:rPr>
              <a:t> </a:t>
            </a:r>
            <a:r>
              <a:rPr lang="en-US" sz="800" dirty="0">
                <a:cs typeface="+mn-cs"/>
              </a:rPr>
              <a:t>– NDA Restrictions</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4" name="Picture 6" descr="selected_powerpoint_bg_1.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F2394529-A9B3-4A54-83EC-E61379E8334E}" type="slidenum">
              <a:rPr lang="en-US"/>
              <a:pPr/>
              <a:t>‹#›</a:t>
            </a:fld>
            <a:endParaRPr lang="en-US"/>
          </a:p>
        </p:txBody>
      </p:sp>
      <p:sp>
        <p:nvSpPr>
          <p:cNvPr id="15"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a:spcBef>
                <a:spcPct val="50000"/>
              </a:spcBef>
              <a:defRPr/>
            </a:pPr>
            <a:r>
              <a:rPr lang="en-US" sz="800" dirty="0">
                <a:cs typeface="+mn-cs"/>
              </a:rPr>
              <a:t>TI Confidential</a:t>
            </a:r>
            <a:r>
              <a:rPr lang="en-US" sz="800" baseline="0" dirty="0">
                <a:cs typeface="+mn-cs"/>
              </a:rPr>
              <a:t> </a:t>
            </a:r>
            <a:r>
              <a:rPr lang="en-US" sz="800" dirty="0">
                <a:cs typeface="+mn-cs"/>
              </a:rPr>
              <a:t>– NDA Restrictions</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0" y="6324600"/>
            <a:ext cx="878205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3" name="Rectangle 12"/>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7" descr="ti_logo_powerpoint_1_line.png"/>
          <p:cNvPicPr>
            <a:picLocks noChangeAspect="1"/>
          </p:cNvPicPr>
          <p:nvPr userDrawn="1"/>
        </p:nvPicPr>
        <p:blipFill>
          <a:blip r:embed="rId3" cstate="print"/>
          <a:srcRect/>
          <a:stretch>
            <a:fillRect/>
          </a:stretch>
        </p:blipFill>
        <p:spPr bwMode="auto">
          <a:xfrm>
            <a:off x="6675438" y="6440488"/>
            <a:ext cx="1874837" cy="231775"/>
          </a:xfrm>
          <a:prstGeom prst="rect">
            <a:avLst/>
          </a:prstGeom>
          <a:noFill/>
          <a:ln w="9525">
            <a:noFill/>
            <a:miter lim="800000"/>
            <a:headEnd/>
            <a:tailEnd/>
          </a:ln>
        </p:spPr>
      </p:pic>
      <p:sp>
        <p:nvSpPr>
          <p:cNvPr id="3074" name="Rectangle 2"/>
          <p:cNvSpPr>
            <a:spLocks noGrp="1" noChangeArrowheads="1"/>
          </p:cNvSpPr>
          <p:nvPr>
            <p:ph type="ctrTitle"/>
          </p:nvPr>
        </p:nvSpPr>
        <p:spPr>
          <a:xfrm>
            <a:off x="342900" y="1943100"/>
            <a:ext cx="8458200" cy="1470025"/>
          </a:xfrm>
        </p:spPr>
        <p:txBody>
          <a:bodyPr/>
          <a:lstStyle>
            <a:lvl1pPr>
              <a:defRPr sz="4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3698875"/>
            <a:ext cx="8458200" cy="1485900"/>
          </a:xfrm>
          <a:ln/>
        </p:spPr>
        <p:txBody>
          <a:bodyPr/>
          <a:lstStyle>
            <a:lvl1pPr marL="0" indent="0">
              <a:buFontTx/>
              <a:buNone/>
              <a:defRPr b="1"/>
            </a:lvl1pPr>
          </a:lstStyle>
          <a:p>
            <a:r>
              <a:rPr lang="en-US"/>
              <a:t>Click to edit Master subtitle style</a:t>
            </a:r>
          </a:p>
        </p:txBody>
      </p:sp>
      <p:sp>
        <p:nvSpPr>
          <p:cNvPr id="12" name="Rectangle 24"/>
          <p:cNvSpPr>
            <a:spLocks noGrp="1" noChangeArrowheads="1"/>
          </p:cNvSpPr>
          <p:nvPr>
            <p:ph type="sldNum" sz="quarter" idx="10"/>
          </p:nvPr>
        </p:nvSpPr>
        <p:spPr>
          <a:xfrm>
            <a:off x="6642100" y="6038850"/>
            <a:ext cx="2133600" cy="206375"/>
          </a:xfrm>
        </p:spPr>
        <p:txBody>
          <a:bodyPr/>
          <a:lstStyle>
            <a:lvl1pPr>
              <a:defRPr/>
            </a:lvl1pPr>
          </a:lstStyle>
          <a:p>
            <a:fld id="{91A5AC0A-F4BD-4464-80DC-A88E0D9F781D}" type="slidenum">
              <a:rPr lang="en-US"/>
              <a:pPr/>
              <a:t>‹#›</a:t>
            </a:fld>
            <a:endParaRPr lang="en-US"/>
          </a:p>
        </p:txBody>
      </p:sp>
      <p:sp>
        <p:nvSpPr>
          <p:cNvPr id="14"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a:spcBef>
                <a:spcPct val="50000"/>
              </a:spcBef>
              <a:defRPr/>
            </a:pPr>
            <a:r>
              <a:rPr lang="en-US" sz="800" dirty="0">
                <a:cs typeface="+mn-cs"/>
              </a:rPr>
              <a:t>TI Confidential</a:t>
            </a:r>
            <a:r>
              <a:rPr lang="en-US" sz="800" baseline="0" dirty="0">
                <a:cs typeface="+mn-cs"/>
              </a:rPr>
              <a:t> </a:t>
            </a:r>
            <a:r>
              <a:rPr lang="en-US" sz="800" dirty="0">
                <a:cs typeface="+mn-cs"/>
              </a:rPr>
              <a:t>– NDA Restrictions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idx="1"/>
          </p:nvPr>
        </p:nvSpPr>
        <p:spPr>
          <a:xfrm>
            <a:off x="333375" y="1048468"/>
            <a:ext cx="8467725" cy="4945932"/>
          </a:xfrm>
        </p:spPr>
        <p:txBody>
          <a:bodyPr/>
          <a:lstStyle>
            <a:lvl1pPr>
              <a:spcBef>
                <a:spcPts val="800"/>
              </a:spcBef>
              <a:defRPr/>
            </a:lvl1pPr>
            <a:lvl3pPr>
              <a:defRPr sz="18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fld id="{3B20521C-F793-4067-BB07-C7AF74E21EF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xfrm>
            <a:off x="6638925" y="6049963"/>
            <a:ext cx="2133600" cy="206375"/>
          </a:xfrm>
        </p:spPr>
        <p:txBody>
          <a:bodyPr/>
          <a:lstStyle>
            <a:lvl1pPr>
              <a:defRPr/>
            </a:lvl1pPr>
          </a:lstStyle>
          <a:p>
            <a:fld id="{156AB8A3-9FE4-4612-8857-687BFF70DD9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Content Placeholder 2"/>
          <p:cNvSpPr>
            <a:spLocks noGrp="1"/>
          </p:cNvSpPr>
          <p:nvPr>
            <p:ph sz="half" idx="1"/>
          </p:nvPr>
        </p:nvSpPr>
        <p:spPr>
          <a:xfrm>
            <a:off x="333375" y="1185863"/>
            <a:ext cx="4157663" cy="4692650"/>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3438" y="1185863"/>
            <a:ext cx="4157662" cy="4692650"/>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fld id="{93A6A834-CC4A-4943-952A-D55BFAADAD5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noFill/>
          <a:ln w="9525" algn="ctr">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Aft>
                <a:spcPct val="0"/>
              </a:spcAft>
              <a:defRPr lang="en-US" sz="2000" smtClean="0">
                <a:solidFill>
                  <a:schemeClr val="tx1"/>
                </a:solidFill>
                <a:latin typeface="+mn-lt"/>
                <a:ea typeface="+mn-ea"/>
                <a:cs typeface="+mn-cs"/>
              </a:defRPr>
            </a:lvl1pPr>
            <a:lvl2pPr algn="l" rtl="0" eaLnBrk="0" fontAlgn="base" hangingPunct="0">
              <a:spcAft>
                <a:spcPct val="0"/>
              </a:spcAft>
              <a:defRPr lang="en-US" sz="1800" smtClean="0">
                <a:solidFill>
                  <a:schemeClr val="tx1"/>
                </a:solidFill>
                <a:latin typeface="+mn-lt"/>
                <a:ea typeface="+mn-ea"/>
                <a:cs typeface="+mn-cs"/>
              </a:defRPr>
            </a:lvl2pPr>
            <a:lvl3pPr algn="l" rtl="0" eaLnBrk="0" fontAlgn="base" hangingPunct="0">
              <a:spcAft>
                <a:spcPct val="0"/>
              </a:spcAft>
              <a:defRPr lang="en-US" sz="1800" smtClean="0">
                <a:solidFill>
                  <a:schemeClr val="tx1"/>
                </a:solidFill>
                <a:latin typeface="+mn-lt"/>
                <a:ea typeface="+mn-ea"/>
                <a:cs typeface="+mn-cs"/>
              </a:defRPr>
            </a:lvl3pPr>
            <a:lvl4pPr algn="l" rtl="0" eaLnBrk="0" fontAlgn="base" hangingPunct="0">
              <a:spcAft>
                <a:spcPct val="0"/>
              </a:spcAft>
              <a:defRPr lang="en-US" sz="1800" smtClean="0">
                <a:solidFill>
                  <a:schemeClr val="tx1"/>
                </a:solidFill>
                <a:latin typeface="+mn-lt"/>
                <a:ea typeface="+mn-ea"/>
                <a:cs typeface="+mn-cs"/>
              </a:defRPr>
            </a:lvl4pPr>
            <a:lvl5pPr algn="l" rtl="0" eaLnBrk="0" fontAlgn="base" hangingPunct="0">
              <a:spcAft>
                <a:spcPct val="0"/>
              </a:spcAft>
              <a:defRPr lang="en-US" sz="18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Grp="1" noChangeArrowheads="1"/>
          </p:cNvSpPr>
          <p:nvPr>
            <p:ph type="sldNum" sz="quarter" idx="10"/>
          </p:nvPr>
        </p:nvSpPr>
        <p:spPr>
          <a:ln/>
        </p:spPr>
        <p:txBody>
          <a:bodyPr/>
          <a:lstStyle>
            <a:lvl1pPr>
              <a:defRPr/>
            </a:lvl1pPr>
          </a:lstStyle>
          <a:p>
            <a:fld id="{2B3D8EEF-7576-4AB0-8518-088FB58AB73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fld id="{803D9FE4-F784-4A94-8F3E-54A098F0E8C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0" y="6324600"/>
            <a:ext cx="88042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19" name="Rectangle 18"/>
          <p:cNvSpPr/>
          <p:nvPr userDrawn="1"/>
        </p:nvSpPr>
        <p:spPr>
          <a:xfrm>
            <a:off x="41275" y="6324600"/>
            <a:ext cx="8740775"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endParaRPr>
          </a:p>
        </p:txBody>
      </p:sp>
      <p:sp>
        <p:nvSpPr>
          <p:cNvPr id="22" name="Rectangle 21"/>
          <p:cNvSpPr/>
          <p:nvPr userDrawn="1"/>
        </p:nvSpPr>
        <p:spPr>
          <a:xfrm>
            <a:off x="0" y="6321425"/>
            <a:ext cx="8810625"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8" descr="ti_logo_powerpoint_1_line.png"/>
          <p:cNvPicPr>
            <a:picLocks noChangeAspect="1"/>
          </p:cNvPicPr>
          <p:nvPr userDrawn="1"/>
        </p:nvPicPr>
        <p:blipFill>
          <a:blip r:embed="rId16" cstate="print"/>
          <a:srcRect/>
          <a:stretch>
            <a:fillRect/>
          </a:stretch>
        </p:blipFill>
        <p:spPr bwMode="auto">
          <a:xfrm>
            <a:off x="6675438" y="6440488"/>
            <a:ext cx="1874837" cy="231775"/>
          </a:xfrm>
          <a:prstGeom prst="rect">
            <a:avLst/>
          </a:prstGeom>
          <a:noFill/>
          <a:ln w="9525">
            <a:noFill/>
            <a:miter lim="800000"/>
            <a:headEnd/>
            <a:tailEnd/>
          </a:ln>
        </p:spPr>
      </p:pic>
      <p:sp>
        <p:nvSpPr>
          <p:cNvPr id="1029" name="Rectangle 2"/>
          <p:cNvSpPr>
            <a:spLocks noGrp="1" noChangeArrowheads="1"/>
          </p:cNvSpPr>
          <p:nvPr>
            <p:ph type="title"/>
          </p:nvPr>
        </p:nvSpPr>
        <p:spPr bwMode="auto">
          <a:xfrm>
            <a:off x="231775" y="142875"/>
            <a:ext cx="8458200" cy="814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3"/>
          <p:cNvSpPr>
            <a:spLocks noGrp="1" noChangeArrowheads="1"/>
          </p:cNvSpPr>
          <p:nvPr>
            <p:ph type="body" idx="1"/>
          </p:nvPr>
        </p:nvSpPr>
        <p:spPr bwMode="auto">
          <a:xfrm>
            <a:off x="333375" y="1058863"/>
            <a:ext cx="8467725" cy="4935537"/>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Rectangle 6"/>
          <p:cNvSpPr>
            <a:spLocks noGrp="1" noChangeArrowheads="1"/>
          </p:cNvSpPr>
          <p:nvPr>
            <p:ph type="sldNum" sz="quarter" idx="4"/>
          </p:nvPr>
        </p:nvSpPr>
        <p:spPr bwMode="auto">
          <a:xfrm>
            <a:off x="6642100" y="6049963"/>
            <a:ext cx="2133600" cy="2063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vl1pPr>
          </a:lstStyle>
          <a:p>
            <a:fld id="{3144B24B-BAB1-431A-82C6-36E096187F50}" type="slidenum">
              <a:rPr lang="en-US"/>
              <a:pPr/>
              <a:t>‹#›</a:t>
            </a:fld>
            <a:endParaRPr lang="en-US"/>
          </a:p>
        </p:txBody>
      </p:sp>
      <p:sp>
        <p:nvSpPr>
          <p:cNvPr id="10" name="Text Box 31"/>
          <p:cNvSpPr txBox="1">
            <a:spLocks noChangeArrowheads="1"/>
          </p:cNvSpPr>
          <p:nvPr userDrawn="1"/>
        </p:nvSpPr>
        <p:spPr bwMode="auto">
          <a:xfrm>
            <a:off x="314325" y="6038850"/>
            <a:ext cx="2533650" cy="215900"/>
          </a:xfrm>
          <a:prstGeom prst="rect">
            <a:avLst/>
          </a:prstGeom>
          <a:noFill/>
          <a:ln w="9525">
            <a:noFill/>
            <a:miter lim="800000"/>
            <a:headEnd/>
            <a:tailEnd/>
          </a:ln>
          <a:effectLst/>
        </p:spPr>
        <p:txBody>
          <a:bodyPr>
            <a:spAutoFit/>
          </a:bodyPr>
          <a:lstStyle/>
          <a:p>
            <a:pPr>
              <a:spcBef>
                <a:spcPct val="50000"/>
              </a:spcBef>
              <a:defRPr/>
            </a:pPr>
            <a:r>
              <a:rPr lang="en-US" sz="800" dirty="0">
                <a:cs typeface="+mn-cs"/>
              </a:rPr>
              <a:t>TI Confidential</a:t>
            </a:r>
            <a:r>
              <a:rPr lang="en-US" sz="800" baseline="0" dirty="0">
                <a:cs typeface="+mn-cs"/>
              </a:rPr>
              <a:t> </a:t>
            </a:r>
            <a:r>
              <a:rPr lang="en-US" sz="800" dirty="0">
                <a:cs typeface="+mn-cs"/>
              </a:rPr>
              <a:t>– NDA Restrictions</a:t>
            </a: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28" r:id="rId5"/>
    <p:sldLayoutId id="2147483741" r:id="rId6"/>
    <p:sldLayoutId id="2147483729" r:id="rId7"/>
    <p:sldLayoutId id="2147483730" r:id="rId8"/>
    <p:sldLayoutId id="2147483731" r:id="rId9"/>
    <p:sldLayoutId id="2147483732" r:id="rId10"/>
    <p:sldLayoutId id="2147483733" r:id="rId11"/>
    <p:sldLayoutId id="2147483734" r:id="rId12"/>
    <p:sldLayoutId id="2147483735" r:id="rId13"/>
    <p:sldLayoutId id="2147483736" r:id="rId14"/>
  </p:sldLayoutIdLst>
  <p:hf hdr="0" ftr="0" dt="0"/>
  <p:txStyles>
    <p:title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p:titleStyle>
    <p:bodyStyle>
      <a:lvl1pPr marL="227013" indent="-227013" algn="l" rtl="0" eaLnBrk="0" fontAlgn="base" hangingPunct="0">
        <a:spcBef>
          <a:spcPts val="8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a:solidFill>
            <a:schemeClr val="tx1"/>
          </a:solidFill>
          <a:latin typeface="+mn-lt"/>
        </a:defRPr>
      </a:lvl3pPr>
      <a:lvl4pPr marL="1201738" indent="-233363" algn="l" rtl="0" eaLnBrk="0" fontAlgn="base" hangingPunct="0">
        <a:spcBef>
          <a:spcPct val="5000"/>
        </a:spcBef>
        <a:spcAft>
          <a:spcPct val="0"/>
        </a:spcAft>
        <a:buChar char="–"/>
        <a:defRPr>
          <a:solidFill>
            <a:schemeClr val="tx1"/>
          </a:solidFill>
          <a:latin typeface="+mn-lt"/>
        </a:defRPr>
      </a:lvl4pPr>
      <a:lvl5pPr marL="1489075" indent="-173038" algn="l" rtl="0" eaLnBrk="0" fontAlgn="base" hangingPunct="0">
        <a:spcBef>
          <a:spcPct val="0"/>
        </a:spcBef>
        <a:spcAft>
          <a:spcPct val="0"/>
        </a:spcAft>
        <a:buChar char="»"/>
        <a:defRPr>
          <a:solidFill>
            <a:schemeClr val="tx1"/>
          </a:solidFill>
          <a:latin typeface="+mn-lt"/>
        </a:defRPr>
      </a:lvl5pPr>
      <a:lvl6pPr marL="1946275" indent="-173038" algn="l" rtl="0" fontAlgn="base">
        <a:spcBef>
          <a:spcPct val="0"/>
        </a:spcBef>
        <a:spcAft>
          <a:spcPct val="0"/>
        </a:spcAft>
        <a:buChar char="»"/>
        <a:defRPr sz="1600">
          <a:solidFill>
            <a:schemeClr val="tx1"/>
          </a:solidFill>
          <a:latin typeface="+mn-lt"/>
        </a:defRPr>
      </a:lvl6pPr>
      <a:lvl7pPr marL="2403475" indent="-173038" algn="l" rtl="0" fontAlgn="base">
        <a:spcBef>
          <a:spcPct val="0"/>
        </a:spcBef>
        <a:spcAft>
          <a:spcPct val="0"/>
        </a:spcAft>
        <a:buChar char="»"/>
        <a:defRPr sz="1600">
          <a:solidFill>
            <a:schemeClr val="tx1"/>
          </a:solidFill>
          <a:latin typeface="+mn-lt"/>
        </a:defRPr>
      </a:lvl7pPr>
      <a:lvl8pPr marL="2860675" indent="-173038" algn="l" rtl="0" fontAlgn="base">
        <a:spcBef>
          <a:spcPct val="0"/>
        </a:spcBef>
        <a:spcAft>
          <a:spcPct val="0"/>
        </a:spcAft>
        <a:buChar char="»"/>
        <a:defRPr sz="1600">
          <a:solidFill>
            <a:schemeClr val="tx1"/>
          </a:solidFill>
          <a:latin typeface="+mn-lt"/>
        </a:defRPr>
      </a:lvl8pPr>
      <a:lvl9pPr marL="3317875" indent="-173038" algn="l" rtl="0" fontAlgn="base">
        <a:spcBef>
          <a:spcPct val="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ti.com/" TargetMode="External"/><Relationship Id="rId2" Type="http://schemas.openxmlformats.org/officeDocument/2006/relationships/hyperlink" Target="http://www.ti.com/legal/termsofsale.html"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sz="2000" dirty="0"/>
              <a:t>TPS62160 Inverting application issue from E2E</a:t>
            </a:r>
          </a:p>
        </p:txBody>
      </p:sp>
      <p:sp>
        <p:nvSpPr>
          <p:cNvPr id="6" name="Subtitle 5"/>
          <p:cNvSpPr>
            <a:spLocks noGrp="1"/>
          </p:cNvSpPr>
          <p:nvPr>
            <p:ph type="subTitle" idx="1"/>
          </p:nvPr>
        </p:nvSpPr>
        <p:spPr/>
        <p:txBody>
          <a:bodyPr/>
          <a:lstStyle/>
          <a:p>
            <a:r>
              <a:rPr lang="en-US" dirty="0"/>
              <a:t>TI</a:t>
            </a:r>
          </a:p>
          <a:p>
            <a:r>
              <a:rPr lang="en-US" dirty="0"/>
              <a:t>8/17/2021</a:t>
            </a:r>
          </a:p>
        </p:txBody>
      </p:sp>
      <p:sp>
        <p:nvSpPr>
          <p:cNvPr id="4" name="Slide Number Placeholder 3"/>
          <p:cNvSpPr>
            <a:spLocks noGrp="1"/>
          </p:cNvSpPr>
          <p:nvPr>
            <p:ph type="sldNum" sz="quarter" idx="10"/>
          </p:nvPr>
        </p:nvSpPr>
        <p:spPr/>
        <p:txBody>
          <a:bodyPr/>
          <a:lstStyle/>
          <a:p>
            <a:fld id="{3B20521C-F793-4067-BB07-C7AF74E21EF3}" type="slidenum">
              <a:rPr lang="en-US" smtClean="0"/>
              <a:pPr/>
              <a:t>1</a:t>
            </a:fld>
            <a:endParaRPr lang="en-US"/>
          </a:p>
        </p:txBody>
      </p:sp>
    </p:spTree>
    <p:extLst>
      <p:ext uri="{BB962C8B-B14F-4D97-AF65-F5344CB8AC3E}">
        <p14:creationId xmlns:p14="http://schemas.microsoft.com/office/powerpoint/2010/main" val="3649589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1" y="47625"/>
            <a:ext cx="8648699" cy="716650"/>
          </a:xfrm>
        </p:spPr>
        <p:txBody>
          <a:bodyPr>
            <a:normAutofit/>
          </a:bodyPr>
          <a:lstStyle/>
          <a:p>
            <a:pPr algn="ctr"/>
            <a:r>
              <a:rPr lang="en-US" altLang="ja-JP" sz="2400" dirty="0">
                <a:solidFill>
                  <a:srgbClr val="800000"/>
                </a:solidFill>
                <a:effectLst>
                  <a:outerShdw blurRad="38100" dist="38100" dir="2700000" algn="tl">
                    <a:srgbClr val="000000">
                      <a:alpha val="43137"/>
                    </a:srgbClr>
                  </a:outerShdw>
                </a:effectLst>
                <a:ea typeface="MS PGothic" pitchFamily="34" charset="-128"/>
              </a:rPr>
              <a:t>TPS62160 Inverting Max achievable output current </a:t>
            </a:r>
            <a:endParaRPr lang="en-US" altLang="ja-JP" sz="2400" b="1" dirty="0">
              <a:solidFill>
                <a:srgbClr val="800000"/>
              </a:solidFill>
              <a:effectLst>
                <a:outerShdw blurRad="38100" dist="38100" dir="2700000" algn="tl">
                  <a:srgbClr val="000000">
                    <a:alpha val="43137"/>
                  </a:srgbClr>
                </a:outerShdw>
              </a:effectLst>
              <a:ea typeface="MS PGothic" pitchFamily="34" charset="-128"/>
            </a:endParaRPr>
          </a:p>
        </p:txBody>
      </p:sp>
      <p:sp>
        <p:nvSpPr>
          <p:cNvPr id="6" name="TextBox 5"/>
          <p:cNvSpPr txBox="1"/>
          <p:nvPr/>
        </p:nvSpPr>
        <p:spPr>
          <a:xfrm>
            <a:off x="320675" y="693752"/>
            <a:ext cx="8502650" cy="276999"/>
          </a:xfrm>
          <a:prstGeom prst="rect">
            <a:avLst/>
          </a:prstGeom>
          <a:noFill/>
          <a:ln w="25400">
            <a:solidFill>
              <a:srgbClr val="FF0000"/>
            </a:solidFill>
          </a:ln>
        </p:spPr>
        <p:txBody>
          <a:bodyPr wrap="square" rtlCol="0">
            <a:spAutoFit/>
          </a:bodyPr>
          <a:lstStyle/>
          <a:p>
            <a:r>
              <a:rPr lang="en-US" sz="1200" dirty="0"/>
              <a:t>Based on the equation 5-8 in application note SLVA469C</a:t>
            </a:r>
          </a:p>
        </p:txBody>
      </p:sp>
      <p:pic>
        <p:nvPicPr>
          <p:cNvPr id="2" name="Picture 1">
            <a:extLst>
              <a:ext uri="{FF2B5EF4-FFF2-40B4-BE49-F238E27FC236}">
                <a16:creationId xmlns:a16="http://schemas.microsoft.com/office/drawing/2014/main" id="{F78824EE-903A-4416-A607-C4B204D21A30}"/>
              </a:ext>
            </a:extLst>
          </p:cNvPr>
          <p:cNvPicPr>
            <a:picLocks noChangeAspect="1"/>
          </p:cNvPicPr>
          <p:nvPr/>
        </p:nvPicPr>
        <p:blipFill>
          <a:blip r:embed="rId2"/>
          <a:stretch>
            <a:fillRect/>
          </a:stretch>
        </p:blipFill>
        <p:spPr>
          <a:xfrm>
            <a:off x="2986546" y="1158043"/>
            <a:ext cx="5700254" cy="2270957"/>
          </a:xfrm>
          <a:prstGeom prst="rect">
            <a:avLst/>
          </a:prstGeom>
        </p:spPr>
      </p:pic>
      <p:graphicFrame>
        <p:nvGraphicFramePr>
          <p:cNvPr id="3" name="Table 2">
            <a:extLst>
              <a:ext uri="{FF2B5EF4-FFF2-40B4-BE49-F238E27FC236}">
                <a16:creationId xmlns:a16="http://schemas.microsoft.com/office/drawing/2014/main" id="{4561F482-6879-42F1-A260-98C0EDAAAB89}"/>
              </a:ext>
            </a:extLst>
          </p:cNvPr>
          <p:cNvGraphicFramePr>
            <a:graphicFrameLocks noGrp="1"/>
          </p:cNvGraphicFramePr>
          <p:nvPr>
            <p:extLst>
              <p:ext uri="{D42A27DB-BD31-4B8C-83A1-F6EECF244321}">
                <p14:modId xmlns:p14="http://schemas.microsoft.com/office/powerpoint/2010/main" val="3181964710"/>
              </p:ext>
            </p:extLst>
          </p:nvPr>
        </p:nvGraphicFramePr>
        <p:xfrm>
          <a:off x="320675" y="1237202"/>
          <a:ext cx="2528662" cy="3855720"/>
        </p:xfrm>
        <a:graphic>
          <a:graphicData uri="http://schemas.openxmlformats.org/drawingml/2006/table">
            <a:tbl>
              <a:tblPr firstRow="1" bandRow="1">
                <a:tableStyleId>{5C22544A-7EE6-4342-B048-85BDC9FD1C3A}</a:tableStyleId>
              </a:tblPr>
              <a:tblGrid>
                <a:gridCol w="1101602">
                  <a:extLst>
                    <a:ext uri="{9D8B030D-6E8A-4147-A177-3AD203B41FA5}">
                      <a16:colId xmlns:a16="http://schemas.microsoft.com/office/drawing/2014/main" val="460417963"/>
                    </a:ext>
                  </a:extLst>
                </a:gridCol>
                <a:gridCol w="1427060">
                  <a:extLst>
                    <a:ext uri="{9D8B030D-6E8A-4147-A177-3AD203B41FA5}">
                      <a16:colId xmlns:a16="http://schemas.microsoft.com/office/drawing/2014/main" val="2937426251"/>
                    </a:ext>
                  </a:extLst>
                </a:gridCol>
              </a:tblGrid>
              <a:tr h="370840">
                <a:tc>
                  <a:txBody>
                    <a:bodyPr/>
                    <a:lstStyle/>
                    <a:p>
                      <a:r>
                        <a:rPr lang="en-US" sz="1400" dirty="0"/>
                        <a:t>3.3Vin</a:t>
                      </a:r>
                    </a:p>
                  </a:txBody>
                  <a:tcPr/>
                </a:tc>
                <a:tc>
                  <a:txBody>
                    <a:bodyPr/>
                    <a:lstStyle/>
                    <a:p>
                      <a:r>
                        <a:rPr lang="en-US" sz="1400" dirty="0"/>
                        <a:t>-5.5Vout</a:t>
                      </a:r>
                    </a:p>
                  </a:txBody>
                  <a:tcPr/>
                </a:tc>
                <a:extLst>
                  <a:ext uri="{0D108BD9-81ED-4DB2-BD59-A6C34878D82A}">
                    <a16:rowId xmlns:a16="http://schemas.microsoft.com/office/drawing/2014/main" val="3803607656"/>
                  </a:ext>
                </a:extLst>
              </a:tr>
              <a:tr h="370840">
                <a:tc>
                  <a:txBody>
                    <a:bodyPr/>
                    <a:lstStyle/>
                    <a:p>
                      <a:r>
                        <a:rPr lang="en-US" sz="1400" dirty="0" err="1"/>
                        <a:t>Fsw</a:t>
                      </a:r>
                      <a:endParaRPr lang="en-US" sz="1400" dirty="0"/>
                    </a:p>
                  </a:txBody>
                  <a:tcPr/>
                </a:tc>
                <a:tc>
                  <a:txBody>
                    <a:bodyPr/>
                    <a:lstStyle/>
                    <a:p>
                      <a:r>
                        <a:rPr lang="en-US" sz="1400" dirty="0"/>
                        <a:t>2.25MHz</a:t>
                      </a:r>
                    </a:p>
                  </a:txBody>
                  <a:tcPr/>
                </a:tc>
                <a:extLst>
                  <a:ext uri="{0D108BD9-81ED-4DB2-BD59-A6C34878D82A}">
                    <a16:rowId xmlns:a16="http://schemas.microsoft.com/office/drawing/2014/main" val="941369103"/>
                  </a:ext>
                </a:extLst>
              </a:tr>
              <a:tr h="370840">
                <a:tc>
                  <a:txBody>
                    <a:bodyPr/>
                    <a:lstStyle/>
                    <a:p>
                      <a:r>
                        <a:rPr lang="en-US" sz="1400" dirty="0"/>
                        <a:t>L</a:t>
                      </a:r>
                    </a:p>
                  </a:txBody>
                  <a:tcPr/>
                </a:tc>
                <a:tc>
                  <a:txBody>
                    <a:bodyPr/>
                    <a:lstStyle/>
                    <a:p>
                      <a:r>
                        <a:rPr lang="en-US" sz="1400" dirty="0"/>
                        <a:t>2.2uH</a:t>
                      </a:r>
                    </a:p>
                  </a:txBody>
                  <a:tcPr/>
                </a:tc>
                <a:extLst>
                  <a:ext uri="{0D108BD9-81ED-4DB2-BD59-A6C34878D82A}">
                    <a16:rowId xmlns:a16="http://schemas.microsoft.com/office/drawing/2014/main" val="3653127375"/>
                  </a:ext>
                </a:extLst>
              </a:tr>
              <a:tr h="370840">
                <a:tc>
                  <a:txBody>
                    <a:bodyPr/>
                    <a:lstStyle/>
                    <a:p>
                      <a:r>
                        <a:rPr lang="en-US" sz="1400" dirty="0" err="1"/>
                        <a:t>Ilmax</a:t>
                      </a:r>
                      <a:r>
                        <a:rPr lang="en-US" sz="1400" dirty="0"/>
                        <a:t> for Buck</a:t>
                      </a:r>
                    </a:p>
                  </a:txBody>
                  <a:tcPr/>
                </a:tc>
                <a:tc>
                  <a:txBody>
                    <a:bodyPr/>
                    <a:lstStyle/>
                    <a:p>
                      <a:r>
                        <a:rPr lang="en-US" sz="1400" dirty="0"/>
                        <a:t>1.45A </a:t>
                      </a:r>
                      <a:r>
                        <a:rPr lang="en-US" sz="1400" dirty="0" err="1"/>
                        <a:t>highside</a:t>
                      </a:r>
                      <a:endParaRPr lang="en-US" sz="1400" dirty="0"/>
                    </a:p>
                    <a:p>
                      <a:r>
                        <a:rPr lang="en-US" sz="1400" dirty="0"/>
                        <a:t>1.2A low side</a:t>
                      </a:r>
                    </a:p>
                  </a:txBody>
                  <a:tcPr/>
                </a:tc>
                <a:extLst>
                  <a:ext uri="{0D108BD9-81ED-4DB2-BD59-A6C34878D82A}">
                    <a16:rowId xmlns:a16="http://schemas.microsoft.com/office/drawing/2014/main" val="622677238"/>
                  </a:ext>
                </a:extLst>
              </a:tr>
              <a:tr h="370840">
                <a:tc>
                  <a:txBody>
                    <a:bodyPr/>
                    <a:lstStyle/>
                    <a:p>
                      <a:r>
                        <a:rPr lang="en-US" sz="1400" dirty="0"/>
                        <a:t>Eff</a:t>
                      </a:r>
                    </a:p>
                  </a:txBody>
                  <a:tcPr/>
                </a:tc>
                <a:tc>
                  <a:txBody>
                    <a:bodyPr/>
                    <a:lstStyle/>
                    <a:p>
                      <a:r>
                        <a:rPr lang="en-US" sz="1400" dirty="0"/>
                        <a:t>0.85</a:t>
                      </a:r>
                    </a:p>
                  </a:txBody>
                  <a:tcPr/>
                </a:tc>
                <a:extLst>
                  <a:ext uri="{0D108BD9-81ED-4DB2-BD59-A6C34878D82A}">
                    <a16:rowId xmlns:a16="http://schemas.microsoft.com/office/drawing/2014/main" val="1157400405"/>
                  </a:ext>
                </a:extLst>
              </a:tr>
              <a:tr h="370840">
                <a:tc>
                  <a:txBody>
                    <a:bodyPr/>
                    <a:lstStyle/>
                    <a:p>
                      <a:r>
                        <a:rPr lang="en-US" sz="1400" dirty="0"/>
                        <a:t>D</a:t>
                      </a:r>
                    </a:p>
                  </a:txBody>
                  <a:tcPr/>
                </a:tc>
                <a:tc>
                  <a:txBody>
                    <a:bodyPr/>
                    <a:lstStyle/>
                    <a:p>
                      <a:r>
                        <a:rPr lang="en-US" sz="1400" dirty="0"/>
                        <a:t>0.735</a:t>
                      </a:r>
                    </a:p>
                  </a:txBody>
                  <a:tcPr/>
                </a:tc>
                <a:extLst>
                  <a:ext uri="{0D108BD9-81ED-4DB2-BD59-A6C34878D82A}">
                    <a16:rowId xmlns:a16="http://schemas.microsoft.com/office/drawing/2014/main" val="29304018"/>
                  </a:ext>
                </a:extLst>
              </a:tr>
              <a:tr h="370840">
                <a:tc>
                  <a:txBody>
                    <a:bodyPr/>
                    <a:lstStyle/>
                    <a:p>
                      <a:r>
                        <a:rPr lang="en-US" sz="1400" dirty="0"/>
                        <a:t>Delta I</a:t>
                      </a:r>
                    </a:p>
                  </a:txBody>
                  <a:tcPr/>
                </a:tc>
                <a:tc>
                  <a:txBody>
                    <a:bodyPr/>
                    <a:lstStyle/>
                    <a:p>
                      <a:r>
                        <a:rPr lang="en-US" sz="1400" dirty="0"/>
                        <a:t>490mA</a:t>
                      </a:r>
                    </a:p>
                  </a:txBody>
                  <a:tcPr/>
                </a:tc>
                <a:extLst>
                  <a:ext uri="{0D108BD9-81ED-4DB2-BD59-A6C34878D82A}">
                    <a16:rowId xmlns:a16="http://schemas.microsoft.com/office/drawing/2014/main" val="1423742416"/>
                  </a:ext>
                </a:extLst>
              </a:tr>
              <a:tr h="370840">
                <a:tc>
                  <a:txBody>
                    <a:bodyPr/>
                    <a:lstStyle/>
                    <a:p>
                      <a:r>
                        <a:rPr lang="en-US" sz="1400" dirty="0"/>
                        <a:t>Il(</a:t>
                      </a:r>
                      <a:r>
                        <a:rPr lang="en-US" sz="1400" dirty="0" err="1"/>
                        <a:t>ave</a:t>
                      </a:r>
                      <a:r>
                        <a:rPr lang="en-US" sz="1400" dirty="0"/>
                        <a:t>)</a:t>
                      </a:r>
                    </a:p>
                  </a:txBody>
                  <a:tcPr/>
                </a:tc>
                <a:tc>
                  <a:txBody>
                    <a:bodyPr/>
                    <a:lstStyle/>
                    <a:p>
                      <a:r>
                        <a:rPr lang="en-US" sz="1400" dirty="0"/>
                        <a:t>955mA</a:t>
                      </a:r>
                    </a:p>
                  </a:txBody>
                  <a:tcPr/>
                </a:tc>
                <a:extLst>
                  <a:ext uri="{0D108BD9-81ED-4DB2-BD59-A6C34878D82A}">
                    <a16:rowId xmlns:a16="http://schemas.microsoft.com/office/drawing/2014/main" val="3353317195"/>
                  </a:ext>
                </a:extLst>
              </a:tr>
              <a:tr h="370840">
                <a:tc>
                  <a:txBody>
                    <a:bodyPr/>
                    <a:lstStyle/>
                    <a:p>
                      <a:r>
                        <a:rPr lang="en-US" sz="1400" dirty="0" err="1"/>
                        <a:t>Ioutmax</a:t>
                      </a:r>
                      <a:endParaRPr lang="en-US" sz="1400" dirty="0"/>
                    </a:p>
                  </a:txBody>
                  <a:tcPr/>
                </a:tc>
                <a:tc>
                  <a:txBody>
                    <a:bodyPr/>
                    <a:lstStyle/>
                    <a:p>
                      <a:r>
                        <a:rPr lang="en-US" sz="1400" dirty="0">
                          <a:highlight>
                            <a:srgbClr val="FFFF00"/>
                          </a:highlight>
                        </a:rPr>
                        <a:t>253mA</a:t>
                      </a:r>
                    </a:p>
                  </a:txBody>
                  <a:tcPr/>
                </a:tc>
                <a:extLst>
                  <a:ext uri="{0D108BD9-81ED-4DB2-BD59-A6C34878D82A}">
                    <a16:rowId xmlns:a16="http://schemas.microsoft.com/office/drawing/2014/main" val="2612595951"/>
                  </a:ext>
                </a:extLst>
              </a:tr>
              <a:tr h="370840">
                <a:tc>
                  <a:txBody>
                    <a:bodyPr/>
                    <a:lstStyle/>
                    <a:p>
                      <a:r>
                        <a:rPr lang="en-US" sz="1400" dirty="0"/>
                        <a:t>Soft start</a:t>
                      </a:r>
                    </a:p>
                  </a:txBody>
                  <a:tcPr/>
                </a:tc>
                <a:tc>
                  <a:txBody>
                    <a:bodyPr/>
                    <a:lstStyle/>
                    <a:p>
                      <a:r>
                        <a:rPr lang="en-US" sz="1400" dirty="0"/>
                        <a:t>25mV/us</a:t>
                      </a:r>
                    </a:p>
                  </a:txBody>
                  <a:tcPr/>
                </a:tc>
                <a:extLst>
                  <a:ext uri="{0D108BD9-81ED-4DB2-BD59-A6C34878D82A}">
                    <a16:rowId xmlns:a16="http://schemas.microsoft.com/office/drawing/2014/main" val="2525398423"/>
                  </a:ext>
                </a:extLst>
              </a:tr>
            </a:tbl>
          </a:graphicData>
        </a:graphic>
      </p:graphicFrame>
    </p:spTree>
    <p:extLst>
      <p:ext uri="{BB962C8B-B14F-4D97-AF65-F5344CB8AC3E}">
        <p14:creationId xmlns:p14="http://schemas.microsoft.com/office/powerpoint/2010/main" val="8590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41ADDB9-A903-41F4-98FA-3742B1603C32}"/>
              </a:ext>
            </a:extLst>
          </p:cNvPr>
          <p:cNvSpPr>
            <a:spLocks noGrp="1"/>
          </p:cNvSpPr>
          <p:nvPr>
            <p:ph type="sldNum" sz="quarter" idx="10"/>
          </p:nvPr>
        </p:nvSpPr>
        <p:spPr/>
        <p:txBody>
          <a:bodyPr/>
          <a:lstStyle/>
          <a:p>
            <a:fld id="{4BD60626-1ACC-48B1-8201-AA7BD5684B54}" type="slidenum">
              <a:rPr lang="en-US" smtClean="0"/>
              <a:pPr/>
              <a:t>3</a:t>
            </a:fld>
            <a:endParaRPr lang="en-US"/>
          </a:p>
        </p:txBody>
      </p:sp>
      <p:sp>
        <p:nvSpPr>
          <p:cNvPr id="3" name="Rectangle 2">
            <a:extLst>
              <a:ext uri="{FF2B5EF4-FFF2-40B4-BE49-F238E27FC236}">
                <a16:creationId xmlns:a16="http://schemas.microsoft.com/office/drawing/2014/main" id="{F6870576-E4EA-4004-8DFC-FF0FF8B2ED52}"/>
              </a:ext>
            </a:extLst>
          </p:cNvPr>
          <p:cNvSpPr txBox="1">
            <a:spLocks noChangeArrowheads="1"/>
          </p:cNvSpPr>
          <p:nvPr/>
        </p:nvSpPr>
        <p:spPr>
          <a:xfrm>
            <a:off x="38101" y="47625"/>
            <a:ext cx="8648699" cy="716650"/>
          </a:xfrm>
          <a:prstGeom prst="rect">
            <a:avLst/>
          </a:prstGeom>
        </p:spPr>
        <p:txBody>
          <a:bodyPr>
            <a:normAutofit/>
          </a:bodyPr>
          <a:lstStyle>
            <a:lvl1pPr algn="l" rtl="0" eaLnBrk="0" fontAlgn="base" hangingPunct="0">
              <a:lnSpc>
                <a:spcPct val="85000"/>
              </a:lnSpc>
              <a:spcBef>
                <a:spcPct val="0"/>
              </a:spcBef>
              <a:spcAft>
                <a:spcPct val="0"/>
              </a:spcAft>
              <a:defRPr sz="3200" b="1">
                <a:solidFill>
                  <a:schemeClr val="tx2"/>
                </a:solidFill>
                <a:latin typeface="+mj-lt"/>
                <a:ea typeface="+mj-ea"/>
                <a:cs typeface="+mj-cs"/>
              </a:defRPr>
            </a:lvl1pPr>
            <a:lvl2pPr algn="l" rtl="0" eaLnBrk="0" fontAlgn="base" hangingPunct="0">
              <a:lnSpc>
                <a:spcPct val="85000"/>
              </a:lnSpc>
              <a:spcBef>
                <a:spcPct val="0"/>
              </a:spcBef>
              <a:spcAft>
                <a:spcPct val="0"/>
              </a:spcAft>
              <a:defRPr sz="3200" b="1">
                <a:solidFill>
                  <a:schemeClr val="tx2"/>
                </a:solidFill>
                <a:latin typeface="Arial" charset="0"/>
              </a:defRPr>
            </a:lvl2pPr>
            <a:lvl3pPr algn="l" rtl="0" eaLnBrk="0" fontAlgn="base" hangingPunct="0">
              <a:lnSpc>
                <a:spcPct val="85000"/>
              </a:lnSpc>
              <a:spcBef>
                <a:spcPct val="0"/>
              </a:spcBef>
              <a:spcAft>
                <a:spcPct val="0"/>
              </a:spcAft>
              <a:defRPr sz="3200" b="1">
                <a:solidFill>
                  <a:schemeClr val="tx2"/>
                </a:solidFill>
                <a:latin typeface="Arial" charset="0"/>
              </a:defRPr>
            </a:lvl3pPr>
            <a:lvl4pPr algn="l" rtl="0" eaLnBrk="0" fontAlgn="base" hangingPunct="0">
              <a:lnSpc>
                <a:spcPct val="85000"/>
              </a:lnSpc>
              <a:spcBef>
                <a:spcPct val="0"/>
              </a:spcBef>
              <a:spcAft>
                <a:spcPct val="0"/>
              </a:spcAft>
              <a:defRPr sz="3200" b="1">
                <a:solidFill>
                  <a:schemeClr val="tx2"/>
                </a:solidFill>
                <a:latin typeface="Arial" charset="0"/>
              </a:defRPr>
            </a:lvl4pPr>
            <a:lvl5pPr algn="l" rtl="0" eaLnBrk="0" fontAlgn="base" hangingPunct="0">
              <a:lnSpc>
                <a:spcPct val="85000"/>
              </a:lnSpc>
              <a:spcBef>
                <a:spcPct val="0"/>
              </a:spcBef>
              <a:spcAft>
                <a:spcPct val="0"/>
              </a:spcAft>
              <a:defRPr sz="3200" b="1">
                <a:solidFill>
                  <a:schemeClr val="tx2"/>
                </a:solidFill>
                <a:latin typeface="Arial" charset="0"/>
              </a:defRPr>
            </a:lvl5pPr>
            <a:lvl6pPr marL="457200" algn="l" rtl="0" fontAlgn="base">
              <a:lnSpc>
                <a:spcPct val="85000"/>
              </a:lnSpc>
              <a:spcBef>
                <a:spcPct val="0"/>
              </a:spcBef>
              <a:spcAft>
                <a:spcPct val="0"/>
              </a:spcAft>
              <a:defRPr sz="3200" b="1">
                <a:solidFill>
                  <a:srgbClr val="FF0000"/>
                </a:solidFill>
                <a:latin typeface="Arial" charset="0"/>
              </a:defRPr>
            </a:lvl6pPr>
            <a:lvl7pPr marL="914400" algn="l" rtl="0" fontAlgn="base">
              <a:lnSpc>
                <a:spcPct val="85000"/>
              </a:lnSpc>
              <a:spcBef>
                <a:spcPct val="0"/>
              </a:spcBef>
              <a:spcAft>
                <a:spcPct val="0"/>
              </a:spcAft>
              <a:defRPr sz="3200" b="1">
                <a:solidFill>
                  <a:srgbClr val="FF0000"/>
                </a:solidFill>
                <a:latin typeface="Arial" charset="0"/>
              </a:defRPr>
            </a:lvl7pPr>
            <a:lvl8pPr marL="1371600" algn="l" rtl="0" fontAlgn="base">
              <a:lnSpc>
                <a:spcPct val="85000"/>
              </a:lnSpc>
              <a:spcBef>
                <a:spcPct val="0"/>
              </a:spcBef>
              <a:spcAft>
                <a:spcPct val="0"/>
              </a:spcAft>
              <a:defRPr sz="3200" b="1">
                <a:solidFill>
                  <a:srgbClr val="FF0000"/>
                </a:solidFill>
                <a:latin typeface="Arial" charset="0"/>
              </a:defRPr>
            </a:lvl8pPr>
            <a:lvl9pPr marL="1828800" algn="l" rtl="0" fontAlgn="base">
              <a:lnSpc>
                <a:spcPct val="85000"/>
              </a:lnSpc>
              <a:spcBef>
                <a:spcPct val="0"/>
              </a:spcBef>
              <a:spcAft>
                <a:spcPct val="0"/>
              </a:spcAft>
              <a:defRPr sz="3200" b="1">
                <a:solidFill>
                  <a:srgbClr val="FF0000"/>
                </a:solidFill>
                <a:latin typeface="Arial" charset="0"/>
              </a:defRPr>
            </a:lvl9pPr>
          </a:lstStyle>
          <a:p>
            <a:pPr algn="ctr"/>
            <a:r>
              <a:rPr lang="en-US" altLang="ja-JP" sz="2400" kern="0" dirty="0">
                <a:solidFill>
                  <a:srgbClr val="800000"/>
                </a:solidFill>
                <a:effectLst>
                  <a:outerShdw blurRad="38100" dist="38100" dir="2700000" algn="tl">
                    <a:srgbClr val="000000">
                      <a:alpha val="43137"/>
                    </a:srgbClr>
                  </a:outerShdw>
                </a:effectLst>
                <a:ea typeface="MS PGothic" pitchFamily="34" charset="-128"/>
              </a:rPr>
              <a:t>TPS62160 Inverting soft start inrush current</a:t>
            </a:r>
          </a:p>
        </p:txBody>
      </p:sp>
      <p:sp>
        <p:nvSpPr>
          <p:cNvPr id="4" name="TextBox 3">
            <a:extLst>
              <a:ext uri="{FF2B5EF4-FFF2-40B4-BE49-F238E27FC236}">
                <a16:creationId xmlns:a16="http://schemas.microsoft.com/office/drawing/2014/main" id="{6E971764-0036-4845-B9F0-C13E06561653}"/>
              </a:ext>
            </a:extLst>
          </p:cNvPr>
          <p:cNvSpPr txBox="1"/>
          <p:nvPr/>
        </p:nvSpPr>
        <p:spPr>
          <a:xfrm>
            <a:off x="273050" y="693722"/>
            <a:ext cx="8502650" cy="276999"/>
          </a:xfrm>
          <a:prstGeom prst="rect">
            <a:avLst/>
          </a:prstGeom>
          <a:noFill/>
          <a:ln w="25400">
            <a:solidFill>
              <a:srgbClr val="FF0000"/>
            </a:solidFill>
          </a:ln>
        </p:spPr>
        <p:txBody>
          <a:bodyPr wrap="square" rtlCol="0">
            <a:spAutoFit/>
          </a:bodyPr>
          <a:lstStyle/>
          <a:p>
            <a:r>
              <a:rPr lang="en-US" sz="1200" dirty="0"/>
              <a:t>Soft start slew rate is 25mV/us from TPS62160 datasheet page 11 (section 8.4.1)</a:t>
            </a:r>
          </a:p>
        </p:txBody>
      </p:sp>
      <p:pic>
        <p:nvPicPr>
          <p:cNvPr id="5" name="Picture 4">
            <a:extLst>
              <a:ext uri="{FF2B5EF4-FFF2-40B4-BE49-F238E27FC236}">
                <a16:creationId xmlns:a16="http://schemas.microsoft.com/office/drawing/2014/main" id="{1CDF26CA-056E-43D9-8902-BB396DB10C81}"/>
              </a:ext>
            </a:extLst>
          </p:cNvPr>
          <p:cNvPicPr>
            <a:picLocks noChangeAspect="1"/>
          </p:cNvPicPr>
          <p:nvPr/>
        </p:nvPicPr>
        <p:blipFill>
          <a:blip r:embed="rId2"/>
          <a:stretch>
            <a:fillRect/>
          </a:stretch>
        </p:blipFill>
        <p:spPr>
          <a:xfrm>
            <a:off x="1531356" y="1253341"/>
            <a:ext cx="6081287" cy="853514"/>
          </a:xfrm>
          <a:prstGeom prst="rect">
            <a:avLst/>
          </a:prstGeom>
        </p:spPr>
      </p:pic>
      <p:sp>
        <p:nvSpPr>
          <p:cNvPr id="6" name="TextBox 5">
            <a:extLst>
              <a:ext uri="{FF2B5EF4-FFF2-40B4-BE49-F238E27FC236}">
                <a16:creationId xmlns:a16="http://schemas.microsoft.com/office/drawing/2014/main" id="{5DCA1497-C9FC-4F50-8284-FDAAE5478CC9}"/>
              </a:ext>
            </a:extLst>
          </p:cNvPr>
          <p:cNvSpPr txBox="1"/>
          <p:nvPr/>
        </p:nvSpPr>
        <p:spPr>
          <a:xfrm>
            <a:off x="273050" y="2598003"/>
            <a:ext cx="8502650" cy="1015663"/>
          </a:xfrm>
          <a:prstGeom prst="rect">
            <a:avLst/>
          </a:prstGeom>
          <a:noFill/>
          <a:ln w="25400">
            <a:solidFill>
              <a:srgbClr val="FF0000"/>
            </a:solidFill>
          </a:ln>
        </p:spPr>
        <p:txBody>
          <a:bodyPr wrap="square" rtlCol="0">
            <a:spAutoFit/>
          </a:bodyPr>
          <a:lstStyle/>
          <a:p>
            <a:r>
              <a:rPr lang="en-US" sz="1200" dirty="0"/>
              <a:t>Output ceramic caps: 4x22uF+1x47uF=135uF</a:t>
            </a:r>
          </a:p>
          <a:p>
            <a:r>
              <a:rPr lang="en-US" sz="1200" dirty="0"/>
              <a:t>Based on </a:t>
            </a:r>
            <a:r>
              <a:rPr lang="en-US" sz="1200" dirty="0" err="1"/>
              <a:t>i</a:t>
            </a:r>
            <a:r>
              <a:rPr lang="en-US" sz="1200" dirty="0"/>
              <a:t>=</a:t>
            </a:r>
            <a:r>
              <a:rPr lang="en-US" sz="1200" dirty="0" err="1"/>
              <a:t>Cdu</a:t>
            </a:r>
            <a:r>
              <a:rPr lang="en-US" sz="1200" dirty="0"/>
              <a:t>/dt= 135uFx25mV/us=3.375A roughly </a:t>
            </a:r>
          </a:p>
          <a:p>
            <a:r>
              <a:rPr lang="en-US" sz="1200" dirty="0"/>
              <a:t>So during soft start: 3.375A inrush current triggers the OCP and causes output could not reach -5.5V</a:t>
            </a:r>
          </a:p>
          <a:p>
            <a:r>
              <a:rPr lang="en-US" sz="1200" dirty="0"/>
              <a:t>Customer </a:t>
            </a:r>
            <a:r>
              <a:rPr lang="en-US" sz="1200" dirty="0" err="1"/>
              <a:t>addED</a:t>
            </a:r>
            <a:r>
              <a:rPr lang="en-US" sz="1200" dirty="0"/>
              <a:t> 85mA load, the output voltage gets even lower -1V</a:t>
            </a:r>
          </a:p>
          <a:p>
            <a:r>
              <a:rPr lang="en-US" sz="1200" dirty="0"/>
              <a:t>Suggestion: Reduce output cap to 1x22uF to see if it can improve.</a:t>
            </a:r>
          </a:p>
        </p:txBody>
      </p:sp>
    </p:spTree>
    <p:extLst>
      <p:ext uri="{BB962C8B-B14F-4D97-AF65-F5344CB8AC3E}">
        <p14:creationId xmlns:p14="http://schemas.microsoft.com/office/powerpoint/2010/main" val="244839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7D1F8-6EDE-2E4C-A617-F2DBB1F26AA4}"/>
              </a:ext>
            </a:extLst>
          </p:cNvPr>
          <p:cNvSpPr>
            <a:spLocks noGrp="1"/>
          </p:cNvSpPr>
          <p:nvPr>
            <p:ph type="title"/>
          </p:nvPr>
        </p:nvSpPr>
        <p:spPr/>
        <p:txBody>
          <a:bodyPr/>
          <a:lstStyle/>
          <a:p>
            <a:r>
              <a:rPr lang="en-US" dirty="0"/>
              <a:t>Important Notice and Disclaimer</a:t>
            </a:r>
          </a:p>
        </p:txBody>
      </p:sp>
      <p:sp>
        <p:nvSpPr>
          <p:cNvPr id="3" name="Slide Number Placeholder 2">
            <a:extLst>
              <a:ext uri="{FF2B5EF4-FFF2-40B4-BE49-F238E27FC236}">
                <a16:creationId xmlns:a16="http://schemas.microsoft.com/office/drawing/2014/main" id="{D83454DF-8E19-3140-A065-365091B160A3}"/>
              </a:ext>
            </a:extLst>
          </p:cNvPr>
          <p:cNvSpPr>
            <a:spLocks noGrp="1"/>
          </p:cNvSpPr>
          <p:nvPr>
            <p:ph type="sldNum" sz="quarter" idx="10"/>
          </p:nvPr>
        </p:nvSpPr>
        <p:spPr/>
        <p:txBody>
          <a:bodyPr/>
          <a:lstStyle/>
          <a:p>
            <a:fld id="{803D9FE4-F784-4A94-8F3E-54A098F0E8CC}" type="slidenum">
              <a:rPr lang="en-US" smtClean="0">
                <a:solidFill>
                  <a:srgbClr val="000000"/>
                </a:solidFill>
              </a:rPr>
              <a:pPr/>
              <a:t>4</a:t>
            </a:fld>
            <a:endParaRPr lang="en-US">
              <a:solidFill>
                <a:srgbClr val="000000"/>
              </a:solidFill>
            </a:endParaRPr>
          </a:p>
        </p:txBody>
      </p:sp>
      <p:sp>
        <p:nvSpPr>
          <p:cNvPr id="4" name="TextBox 3">
            <a:extLst>
              <a:ext uri="{FF2B5EF4-FFF2-40B4-BE49-F238E27FC236}">
                <a16:creationId xmlns:a16="http://schemas.microsoft.com/office/drawing/2014/main" id="{A895344D-BA70-4948-B779-76029517D5A5}"/>
              </a:ext>
            </a:extLst>
          </p:cNvPr>
          <p:cNvSpPr txBox="1"/>
          <p:nvPr/>
        </p:nvSpPr>
        <p:spPr>
          <a:xfrm>
            <a:off x="179364" y="1026943"/>
            <a:ext cx="8964636" cy="4745207"/>
          </a:xfrm>
          <a:prstGeom prst="rect">
            <a:avLst/>
          </a:prstGeom>
          <a:noFill/>
        </p:spPr>
        <p:txBody>
          <a:bodyPr wrap="square" rtlCol="0">
            <a:noAutofit/>
          </a:bodyPr>
          <a:lstStyle/>
          <a:p>
            <a:r>
              <a:rPr lang="en-US" sz="1400" dirty="0"/>
              <a:t>TI PROVIDES TECHNICAL AND RELIABILITY DATA (INCLUDING DATASHEETS), DESIGN RESOURCES (INCLUDING REFERENCE DESIGNS), APPLICATION OR OTHER DESIGN ADVICE, WEB TOOLS, SAFETY INFORMATION, AND OTHER RESOURCES “AS IS” AND WITH ALL FAULTS, AND DISCLAIMS ALL WARRANTIES, EXPRESS AND IMPLIED, INCLUDING WITHOUT LIMITATION ANY IMPLIED WARRANTIES OF MERCHANTABILITY, FITNESS FOR A PARTICULAR PURPOSE OR NON-INFRINGEMENT OF THIRD PARTY INTELLECTUAL PROPERTY RIGHTS.</a:t>
            </a:r>
          </a:p>
          <a:p>
            <a:endParaRPr lang="en-US" sz="1600" dirty="0"/>
          </a:p>
          <a:p>
            <a:r>
              <a:rPr lang="en-US" sz="1200" dirty="0"/>
              <a:t>These resources are intended for skilled developers designing with TI products. You are solely responsible for (1) selecting the appropriate TI products for your application, (2) designing, validating and testing your application, and (3) ensuring your application meets applicable standards, and any other safety, security, or other requirements.</a:t>
            </a:r>
          </a:p>
          <a:p>
            <a:endParaRPr lang="en-US" sz="1200" dirty="0"/>
          </a:p>
          <a:p>
            <a:r>
              <a:rPr lang="en-US" sz="1200" dirty="0"/>
              <a:t>These resources are subject to change without notice. TI grants you permission to use these resources only for development of an application that uses the TI products described in the resource. Other reproduction and display of these resources is prohibited. No license is granted to any other TI intellectual property right or to any third party intellectual property right. TI disclaims responsibility for, and you will fully indemnify TI and its representatives against, any claims, damages, costs, losses, and liabilities arising out of your use of these resources.</a:t>
            </a:r>
          </a:p>
          <a:p>
            <a:endParaRPr lang="en-US" sz="1200" dirty="0"/>
          </a:p>
          <a:p>
            <a:r>
              <a:rPr lang="en-US" sz="1200" dirty="0"/>
              <a:t>TI’s products are provided subject to </a:t>
            </a:r>
            <a:r>
              <a:rPr lang="en-US" sz="1200" u="sng" dirty="0">
                <a:hlinkClick r:id="rId2"/>
              </a:rPr>
              <a:t>TI’s Terms of Sale</a:t>
            </a:r>
            <a:r>
              <a:rPr lang="en-US" sz="1200" dirty="0"/>
              <a:t> or other applicable terms available either on </a:t>
            </a:r>
            <a:r>
              <a:rPr lang="en-US" sz="1200" u="sng" dirty="0">
                <a:hlinkClick r:id="rId3"/>
              </a:rPr>
              <a:t>ti.com</a:t>
            </a:r>
            <a:r>
              <a:rPr lang="en-US" sz="1200" dirty="0"/>
              <a:t> or provided in conjunction with such TI products. TI’s provision of these resources does not expand or otherwise alter TI’s applicable warranties or warranty disclaimers for TI products.</a:t>
            </a:r>
          </a:p>
          <a:p>
            <a:endParaRPr lang="en-US" sz="1200" b="1" dirty="0"/>
          </a:p>
        </p:txBody>
      </p:sp>
    </p:spTree>
    <p:extLst>
      <p:ext uri="{BB962C8B-B14F-4D97-AF65-F5344CB8AC3E}">
        <p14:creationId xmlns:p14="http://schemas.microsoft.com/office/powerpoint/2010/main" val="1864006152"/>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5793</TotalTime>
  <Words>445</Words>
  <Application>Microsoft Office PowerPoint</Application>
  <PresentationFormat>On-screen Show (4:3)</PresentationFormat>
  <Paragraphs>44</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MS PGothic</vt:lpstr>
      <vt:lpstr>Arial</vt:lpstr>
      <vt:lpstr>FinalPowerpoint</vt:lpstr>
      <vt:lpstr>TPS62160 Inverting application issue from E2E</vt:lpstr>
      <vt:lpstr>TPS62160 Inverting Max achievable output current </vt:lpstr>
      <vt:lpstr>PowerPoint Presentation</vt:lpstr>
      <vt:lpstr>Important Notice and Disclaimer</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Greene, Matt</dc:creator>
  <cp:lastModifiedBy>Zhang, Nancy</cp:lastModifiedBy>
  <cp:revision>1825</cp:revision>
  <cp:lastPrinted>2018-12-07T19:10:26Z</cp:lastPrinted>
  <dcterms:created xsi:type="dcterms:W3CDTF">2007-12-19T20:51:45Z</dcterms:created>
  <dcterms:modified xsi:type="dcterms:W3CDTF">2021-08-17T16:14:00Z</dcterms:modified>
</cp:coreProperties>
</file>