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3" y="2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1DB23-6270-4115-9454-3B0379190B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D291F1-93ED-4E13-8EAD-3916869B04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D405EB-431C-443E-BF65-B7D011C396AC}"/>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2F2920FB-835F-42CE-80D0-C95282270E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5039C8-9D38-4518-9B8E-D3FE757A3504}"/>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2217761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88A48-7BFD-4948-B20C-E6299A1B99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7D8C70-A68C-46FD-8219-0835E0AD477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1F990B-D15D-413A-B404-B26E39CB13F1}"/>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0491F92E-E526-4897-A2F1-5FFA7AAB53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DDE016-5362-4B4D-B139-E2457686C8D4}"/>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3211090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0EA761-BC77-47AA-BE50-28BD6FA829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203204-3907-42A2-AF28-BB6E75FCE3C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A3EF0F-FCCF-47F0-9158-A25CBAF8CB05}"/>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E51F12D4-6D1D-4A30-A6AA-E9DAEF6A8B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95AFD0-E9F9-4A0D-8857-6CAC16858F5F}"/>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4283158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31AAE-7F0E-4ABC-94F3-393A1F3945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2213A6-6992-4B3F-92D9-B02087035F8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C274A-FE6D-4DC6-8848-5E0DBAEA5473}"/>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E25C018D-10E5-4348-8563-ADB14B1F2D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B5F846-EE3A-4111-82FA-626B2C6EFBC1}"/>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2384090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E1541-5B9C-4F09-BD36-F16A44DA4B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EC02F1-2B5A-4057-A9A7-4198F5ED4C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C73C74D-0676-4CC5-BD7F-EFCCFCCD74A6}"/>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7D7DDD87-7078-4000-9257-839CCC46AB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9C83C3-122E-45CD-831E-BFA73DF4C4A8}"/>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225513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CDADE-7941-41BC-92FE-D9ED0F500D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B5E56F-E021-49B6-A8DF-C214D4C12D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8DEEB9-C9FC-459B-8B80-E383B44585D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2AA451-1D6D-4FB0-8A04-3CD75CFD1F9C}"/>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6" name="Footer Placeholder 5">
            <a:extLst>
              <a:ext uri="{FF2B5EF4-FFF2-40B4-BE49-F238E27FC236}">
                <a16:creationId xmlns:a16="http://schemas.microsoft.com/office/drawing/2014/main" id="{791B80DA-D07C-487A-85A7-EFAB9129E2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AB2EEE-87C2-463C-8805-7966621789D7}"/>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93397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91A03-1371-48BF-86DB-955109AA0E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A4F34A-12FB-4B19-9929-084ADF7C25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A10AFD3-C56B-41DB-849B-889F56F1E13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7971156-1BB5-462B-B5BC-CF67E4CA43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AAB4264-EF76-4BE9-9BE2-8DA4FEA96A1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59669E-9EF8-4261-9D60-AC11E02CFDB5}"/>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8" name="Footer Placeholder 7">
            <a:extLst>
              <a:ext uri="{FF2B5EF4-FFF2-40B4-BE49-F238E27FC236}">
                <a16:creationId xmlns:a16="http://schemas.microsoft.com/office/drawing/2014/main" id="{00062171-B743-4245-80E1-94639F8050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3CC437-7762-4841-B52B-D8ED404DE151}"/>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3863618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1956B-E0D7-469E-B7CF-43900AA9DB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719344-DF43-4BAF-9416-11BFA0AD5F8C}"/>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4" name="Footer Placeholder 3">
            <a:extLst>
              <a:ext uri="{FF2B5EF4-FFF2-40B4-BE49-F238E27FC236}">
                <a16:creationId xmlns:a16="http://schemas.microsoft.com/office/drawing/2014/main" id="{4D3EB566-824D-4798-B590-413E729053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6DC1EC-CECF-48B7-92AE-486C1CB3594C}"/>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1516671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3ABD16-F5D6-44E3-94AB-741D4778E386}"/>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3" name="Footer Placeholder 2">
            <a:extLst>
              <a:ext uri="{FF2B5EF4-FFF2-40B4-BE49-F238E27FC236}">
                <a16:creationId xmlns:a16="http://schemas.microsoft.com/office/drawing/2014/main" id="{C0FA6B40-57F1-4BBE-B8FD-2F557F55B8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326ABF-0E02-4658-8967-2676D475D9F9}"/>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2264470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EC974-EC80-47F9-8729-986AA24779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CF10F9-62A4-4351-BB07-9F3D891357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D3FFB73-AD86-4F73-BCB9-EDDB5971D5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EF6B186-EB98-44FE-A30B-56C6247801B5}"/>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6" name="Footer Placeholder 5">
            <a:extLst>
              <a:ext uri="{FF2B5EF4-FFF2-40B4-BE49-F238E27FC236}">
                <a16:creationId xmlns:a16="http://schemas.microsoft.com/office/drawing/2014/main" id="{86AEF929-1818-457F-8931-449882EDEE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F9C431-A6D5-485D-A1AA-F70824ED1AF0}"/>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398533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F150E-7CE6-4627-ADB8-EA3C79DCD6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DDEFA5-0B5D-4C98-B5C4-80BD3FF8E7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830CF-692B-41EB-9E16-889FDC2106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D7297E6-BAB8-43ED-9A50-A7C875191016}"/>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6" name="Footer Placeholder 5">
            <a:extLst>
              <a:ext uri="{FF2B5EF4-FFF2-40B4-BE49-F238E27FC236}">
                <a16:creationId xmlns:a16="http://schemas.microsoft.com/office/drawing/2014/main" id="{899E3A4C-C813-47E2-B689-DEC8318AAC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02A2A4-F580-4C89-A1BF-22A2700CD46E}"/>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3349875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33D106-C2C8-48F9-8C5A-581175DAE2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BC8137-2917-48DF-806A-347188C6FF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16EC2-E9FE-4DB1-B24B-F7CF1F772C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5DB6680E-EB9D-4393-926A-238D077D3B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8548ADA-58C5-4D0F-996C-FD371CE2D3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928943-9924-4480-BA30-4B3F28EC84D9}" type="slidenum">
              <a:rPr lang="en-US" smtClean="0"/>
              <a:t>‹#›</a:t>
            </a:fld>
            <a:endParaRPr lang="en-US"/>
          </a:p>
        </p:txBody>
      </p:sp>
    </p:spTree>
    <p:extLst>
      <p:ext uri="{BB962C8B-B14F-4D97-AF65-F5344CB8AC3E}">
        <p14:creationId xmlns:p14="http://schemas.microsoft.com/office/powerpoint/2010/main" val="312587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6C648-DB1E-4529-8036-21D59555CF2C}"/>
              </a:ext>
            </a:extLst>
          </p:cNvPr>
          <p:cNvSpPr>
            <a:spLocks noGrp="1"/>
          </p:cNvSpPr>
          <p:nvPr>
            <p:ph type="ctrTitle"/>
          </p:nvPr>
        </p:nvSpPr>
        <p:spPr/>
        <p:txBody>
          <a:bodyPr/>
          <a:lstStyle/>
          <a:p>
            <a:r>
              <a:rPr lang="en-US" dirty="0"/>
              <a:t>TPS62903 Layout Review</a:t>
            </a:r>
          </a:p>
        </p:txBody>
      </p:sp>
      <p:sp>
        <p:nvSpPr>
          <p:cNvPr id="3" name="Subtitle 2">
            <a:extLst>
              <a:ext uri="{FF2B5EF4-FFF2-40B4-BE49-F238E27FC236}">
                <a16:creationId xmlns:a16="http://schemas.microsoft.com/office/drawing/2014/main" id="{ABAA09E6-B719-45CF-91A3-F6A3553EF93C}"/>
              </a:ext>
            </a:extLst>
          </p:cNvPr>
          <p:cNvSpPr>
            <a:spLocks noGrp="1"/>
          </p:cNvSpPr>
          <p:nvPr>
            <p:ph type="subTitle" idx="1"/>
          </p:nvPr>
        </p:nvSpPr>
        <p:spPr/>
        <p:txBody>
          <a:bodyPr/>
          <a:lstStyle/>
          <a:p>
            <a:r>
              <a:rPr lang="en-US" dirty="0"/>
              <a:t>Nancy</a:t>
            </a:r>
          </a:p>
          <a:p>
            <a:r>
              <a:rPr lang="en-US" dirty="0"/>
              <a:t>11/15/2021</a:t>
            </a:r>
          </a:p>
        </p:txBody>
      </p:sp>
    </p:spTree>
    <p:extLst>
      <p:ext uri="{BB962C8B-B14F-4D97-AF65-F5344CB8AC3E}">
        <p14:creationId xmlns:p14="http://schemas.microsoft.com/office/powerpoint/2010/main" val="51911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A894E47-4680-4B5A-9A96-DFFF7196C4AF}"/>
              </a:ext>
            </a:extLst>
          </p:cNvPr>
          <p:cNvPicPr>
            <a:picLocks noChangeAspect="1"/>
          </p:cNvPicPr>
          <p:nvPr/>
        </p:nvPicPr>
        <p:blipFill>
          <a:blip r:embed="rId2"/>
          <a:stretch>
            <a:fillRect/>
          </a:stretch>
        </p:blipFill>
        <p:spPr>
          <a:xfrm>
            <a:off x="921958" y="2401435"/>
            <a:ext cx="10496597" cy="4288244"/>
          </a:xfrm>
          <a:prstGeom prst="rect">
            <a:avLst/>
          </a:prstGeom>
        </p:spPr>
      </p:pic>
      <p:sp>
        <p:nvSpPr>
          <p:cNvPr id="3" name="TextBox 2">
            <a:extLst>
              <a:ext uri="{FF2B5EF4-FFF2-40B4-BE49-F238E27FC236}">
                <a16:creationId xmlns:a16="http://schemas.microsoft.com/office/drawing/2014/main" id="{56C92D80-E1BC-4441-A259-1EDD4ACD0F85}"/>
              </a:ext>
            </a:extLst>
          </p:cNvPr>
          <p:cNvSpPr txBox="1"/>
          <p:nvPr/>
        </p:nvSpPr>
        <p:spPr>
          <a:xfrm flipH="1">
            <a:off x="514350" y="168321"/>
            <a:ext cx="11677650" cy="1477328"/>
          </a:xfrm>
          <a:prstGeom prst="rect">
            <a:avLst/>
          </a:prstGeom>
          <a:noFill/>
          <a:ln w="25400">
            <a:solidFill>
              <a:srgbClr val="FF0000"/>
            </a:solidFill>
          </a:ln>
        </p:spPr>
        <p:txBody>
          <a:bodyPr wrap="square" rtlCol="0">
            <a:spAutoFit/>
          </a:bodyPr>
          <a:lstStyle/>
          <a:p>
            <a:r>
              <a:rPr lang="en-US" dirty="0"/>
              <a:t>New schematic:</a:t>
            </a:r>
          </a:p>
          <a:p>
            <a:pPr marL="342900" indent="-342900">
              <a:buAutoNum type="arabicPeriod"/>
            </a:pPr>
            <a:r>
              <a:rPr lang="en-US" dirty="0"/>
              <a:t>Move snubber to the lest side of inductor. It should be on SW, not </a:t>
            </a:r>
            <a:r>
              <a:rPr lang="en-US" dirty="0" err="1"/>
              <a:t>Vout</a:t>
            </a:r>
            <a:r>
              <a:rPr lang="en-US" dirty="0"/>
              <a:t>.</a:t>
            </a:r>
          </a:p>
          <a:p>
            <a:pPr marL="342900" indent="-342900">
              <a:buAutoNum type="arabicPeriod"/>
            </a:pPr>
            <a:r>
              <a:rPr lang="en-US" dirty="0"/>
              <a:t>Remove FB17, we don’t recommend separate AGND and PGND. The GND of input and output must be shortest loop connected together. Please make sure adding FB17 is working properly before changing the layout.</a:t>
            </a:r>
          </a:p>
          <a:p>
            <a:pPr marL="342900" indent="-342900">
              <a:buAutoNum type="arabicPeriod"/>
            </a:pPr>
            <a:r>
              <a:rPr lang="en-US" dirty="0"/>
              <a:t>Increase C13 from 10uF to 22uF, Change C5 from 0.1uF to 22uF. 10V or 16V voltage rating</a:t>
            </a:r>
          </a:p>
        </p:txBody>
      </p:sp>
      <p:sp>
        <p:nvSpPr>
          <p:cNvPr id="4" name="Oval 3">
            <a:extLst>
              <a:ext uri="{FF2B5EF4-FFF2-40B4-BE49-F238E27FC236}">
                <a16:creationId xmlns:a16="http://schemas.microsoft.com/office/drawing/2014/main" id="{3FABBDD4-421C-401B-B86C-291383E526A3}"/>
              </a:ext>
            </a:extLst>
          </p:cNvPr>
          <p:cNvSpPr/>
          <p:nvPr/>
        </p:nvSpPr>
        <p:spPr>
          <a:xfrm>
            <a:off x="6267451" y="2644989"/>
            <a:ext cx="811568" cy="1192105"/>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2E59601D-6EB6-4D9D-80C9-E38F2AEFE952}"/>
              </a:ext>
            </a:extLst>
          </p:cNvPr>
          <p:cNvSpPr/>
          <p:nvPr/>
        </p:nvSpPr>
        <p:spPr>
          <a:xfrm rot="13730368">
            <a:off x="5618242" y="2926295"/>
            <a:ext cx="820301" cy="145663"/>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E5F3A8C-3E2D-48E9-9FCC-2E59D126F740}"/>
              </a:ext>
            </a:extLst>
          </p:cNvPr>
          <p:cNvSpPr/>
          <p:nvPr/>
        </p:nvSpPr>
        <p:spPr>
          <a:xfrm>
            <a:off x="7599006" y="4602707"/>
            <a:ext cx="2268893" cy="630131"/>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6979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1EA1DA7-0467-496D-A5B4-D3753B545FA1}"/>
              </a:ext>
            </a:extLst>
          </p:cNvPr>
          <p:cNvPicPr>
            <a:picLocks noChangeAspect="1"/>
          </p:cNvPicPr>
          <p:nvPr/>
        </p:nvPicPr>
        <p:blipFill>
          <a:blip r:embed="rId2"/>
          <a:stretch>
            <a:fillRect/>
          </a:stretch>
        </p:blipFill>
        <p:spPr>
          <a:xfrm>
            <a:off x="986677" y="1963337"/>
            <a:ext cx="3048264" cy="4198984"/>
          </a:xfrm>
          <a:prstGeom prst="rect">
            <a:avLst/>
          </a:prstGeom>
        </p:spPr>
      </p:pic>
      <p:pic>
        <p:nvPicPr>
          <p:cNvPr id="3" name="Picture 2">
            <a:extLst>
              <a:ext uri="{FF2B5EF4-FFF2-40B4-BE49-F238E27FC236}">
                <a16:creationId xmlns:a16="http://schemas.microsoft.com/office/drawing/2014/main" id="{F1EB8675-A1EE-4615-B4DE-059ACB5D6AD3}"/>
              </a:ext>
            </a:extLst>
          </p:cNvPr>
          <p:cNvPicPr>
            <a:picLocks noChangeAspect="1"/>
          </p:cNvPicPr>
          <p:nvPr/>
        </p:nvPicPr>
        <p:blipFill>
          <a:blip r:embed="rId3"/>
          <a:stretch>
            <a:fillRect/>
          </a:stretch>
        </p:blipFill>
        <p:spPr>
          <a:xfrm>
            <a:off x="7988131" y="2226214"/>
            <a:ext cx="3749365" cy="4511431"/>
          </a:xfrm>
          <a:prstGeom prst="rect">
            <a:avLst/>
          </a:prstGeom>
        </p:spPr>
      </p:pic>
      <p:sp>
        <p:nvSpPr>
          <p:cNvPr id="4" name="TextBox 3">
            <a:extLst>
              <a:ext uri="{FF2B5EF4-FFF2-40B4-BE49-F238E27FC236}">
                <a16:creationId xmlns:a16="http://schemas.microsoft.com/office/drawing/2014/main" id="{B2730DCC-6F02-46CC-B54A-8F3E8F125E1F}"/>
              </a:ext>
            </a:extLst>
          </p:cNvPr>
          <p:cNvSpPr txBox="1"/>
          <p:nvPr/>
        </p:nvSpPr>
        <p:spPr>
          <a:xfrm flipH="1">
            <a:off x="7134225" y="26132"/>
            <a:ext cx="4943474" cy="1477328"/>
          </a:xfrm>
          <a:prstGeom prst="rect">
            <a:avLst/>
          </a:prstGeom>
          <a:noFill/>
          <a:ln w="25400">
            <a:solidFill>
              <a:srgbClr val="FF0000"/>
            </a:solidFill>
          </a:ln>
        </p:spPr>
        <p:txBody>
          <a:bodyPr wrap="square" rtlCol="0">
            <a:spAutoFit/>
          </a:bodyPr>
          <a:lstStyle/>
          <a:p>
            <a:r>
              <a:rPr lang="en-US" dirty="0"/>
              <a:t>Update one:</a:t>
            </a:r>
          </a:p>
          <a:p>
            <a:pPr marL="342900" indent="-342900">
              <a:buAutoNum type="arabicPeriod"/>
            </a:pPr>
            <a:r>
              <a:rPr lang="en-US" dirty="0"/>
              <a:t>Remove FB17. The GND of input and output must be shortest loop connected together.</a:t>
            </a:r>
          </a:p>
          <a:p>
            <a:pPr marL="342900" indent="-342900">
              <a:buAutoNum type="arabicPeriod"/>
            </a:pPr>
            <a:r>
              <a:rPr lang="en-US" dirty="0"/>
              <a:t>Recommend go back to left side placement</a:t>
            </a:r>
          </a:p>
          <a:p>
            <a:r>
              <a:rPr lang="en-US" dirty="0"/>
              <a:t> Follow datasheet layout example</a:t>
            </a:r>
          </a:p>
        </p:txBody>
      </p:sp>
      <p:sp>
        <p:nvSpPr>
          <p:cNvPr id="5" name="Oval 4">
            <a:extLst>
              <a:ext uri="{FF2B5EF4-FFF2-40B4-BE49-F238E27FC236}">
                <a16:creationId xmlns:a16="http://schemas.microsoft.com/office/drawing/2014/main" id="{B3DE0122-DC60-47DF-B8A7-279E9B7B7FA5}"/>
              </a:ext>
            </a:extLst>
          </p:cNvPr>
          <p:cNvSpPr/>
          <p:nvPr/>
        </p:nvSpPr>
        <p:spPr>
          <a:xfrm>
            <a:off x="9427807" y="4799120"/>
            <a:ext cx="870012" cy="665826"/>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79B09734-C3F9-4D8D-935A-89449D688A6F}"/>
              </a:ext>
            </a:extLst>
          </p:cNvPr>
          <p:cNvSpPr/>
          <p:nvPr/>
        </p:nvSpPr>
        <p:spPr>
          <a:xfrm>
            <a:off x="10565206" y="4062829"/>
            <a:ext cx="687742" cy="649180"/>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C9F5D04-0174-42F1-93DE-766659116A2F}"/>
              </a:ext>
            </a:extLst>
          </p:cNvPr>
          <p:cNvSpPr txBox="1"/>
          <p:nvPr/>
        </p:nvSpPr>
        <p:spPr>
          <a:xfrm flipH="1">
            <a:off x="514350" y="168321"/>
            <a:ext cx="4943474" cy="1477328"/>
          </a:xfrm>
          <a:prstGeom prst="rect">
            <a:avLst/>
          </a:prstGeom>
          <a:noFill/>
          <a:ln w="25400">
            <a:solidFill>
              <a:srgbClr val="FF0000"/>
            </a:solidFill>
          </a:ln>
        </p:spPr>
        <p:txBody>
          <a:bodyPr wrap="square" rtlCol="0">
            <a:spAutoFit/>
          </a:bodyPr>
          <a:lstStyle/>
          <a:p>
            <a:r>
              <a:rPr lang="en-US" dirty="0"/>
              <a:t>First sent image:</a:t>
            </a:r>
          </a:p>
          <a:p>
            <a:pPr marL="342900" indent="-342900">
              <a:buAutoNum type="arabicPeriod"/>
            </a:pPr>
            <a:r>
              <a:rPr lang="en-US" dirty="0"/>
              <a:t>The placement looks good.</a:t>
            </a:r>
          </a:p>
          <a:p>
            <a:pPr marL="342900" indent="-342900">
              <a:buAutoNum type="arabicPeriod"/>
            </a:pPr>
            <a:r>
              <a:rPr lang="en-US" dirty="0"/>
              <a:t>Please remove 5 </a:t>
            </a:r>
            <a:r>
              <a:rPr lang="en-US" dirty="0" err="1"/>
              <a:t>vias</a:t>
            </a:r>
            <a:r>
              <a:rPr lang="en-US" dirty="0"/>
              <a:t> on the copper of switching node. This may cause issue.</a:t>
            </a:r>
          </a:p>
          <a:p>
            <a:r>
              <a:rPr lang="en-US" dirty="0"/>
              <a:t>       Why add those </a:t>
            </a:r>
            <a:r>
              <a:rPr lang="en-US" dirty="0" err="1"/>
              <a:t>vias</a:t>
            </a:r>
            <a:r>
              <a:rPr lang="en-US" dirty="0"/>
              <a:t>?</a:t>
            </a:r>
          </a:p>
        </p:txBody>
      </p:sp>
      <p:sp>
        <p:nvSpPr>
          <p:cNvPr id="8" name="Oval 7">
            <a:extLst>
              <a:ext uri="{FF2B5EF4-FFF2-40B4-BE49-F238E27FC236}">
                <a16:creationId xmlns:a16="http://schemas.microsoft.com/office/drawing/2014/main" id="{14860A23-EB08-4FD2-A95A-CB50C0FBE8D0}"/>
              </a:ext>
            </a:extLst>
          </p:cNvPr>
          <p:cNvSpPr/>
          <p:nvPr/>
        </p:nvSpPr>
        <p:spPr>
          <a:xfrm>
            <a:off x="2551081" y="2334456"/>
            <a:ext cx="715994" cy="120884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E981F8C-1B19-43C1-96F0-92478329B3FB}"/>
              </a:ext>
            </a:extLst>
          </p:cNvPr>
          <p:cNvSpPr txBox="1"/>
          <p:nvPr/>
        </p:nvSpPr>
        <p:spPr>
          <a:xfrm flipH="1">
            <a:off x="4367119" y="3105834"/>
            <a:ext cx="1728881" cy="646331"/>
          </a:xfrm>
          <a:prstGeom prst="rect">
            <a:avLst/>
          </a:prstGeom>
          <a:noFill/>
          <a:ln w="25400">
            <a:solidFill>
              <a:srgbClr val="FF0000"/>
            </a:solidFill>
          </a:ln>
        </p:spPr>
        <p:txBody>
          <a:bodyPr wrap="square" rtlCol="0">
            <a:spAutoFit/>
          </a:bodyPr>
          <a:lstStyle/>
          <a:p>
            <a:r>
              <a:rPr lang="en-US" dirty="0"/>
              <a:t>C13/C5 must close to Vin pin</a:t>
            </a:r>
          </a:p>
        </p:txBody>
      </p:sp>
      <p:cxnSp>
        <p:nvCxnSpPr>
          <p:cNvPr id="11" name="Straight Arrow Connector 10">
            <a:extLst>
              <a:ext uri="{FF2B5EF4-FFF2-40B4-BE49-F238E27FC236}">
                <a16:creationId xmlns:a16="http://schemas.microsoft.com/office/drawing/2014/main" id="{0C1F0CF1-C23C-4083-A832-CBB77D6381EB}"/>
              </a:ext>
            </a:extLst>
          </p:cNvPr>
          <p:cNvCxnSpPr>
            <a:cxnSpLocks/>
            <a:stCxn id="9" idx="3"/>
          </p:cNvCxnSpPr>
          <p:nvPr/>
        </p:nvCxnSpPr>
        <p:spPr>
          <a:xfrm flipH="1">
            <a:off x="2510809" y="3429000"/>
            <a:ext cx="1856310" cy="63382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32729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152</Words>
  <Application>Microsoft Office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TPS62903 Layout Review</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TPS62903 Layout Review</dc:title>
  <dc:creator>Zhang, Nancy</dc:creator>
  <cp:lastModifiedBy>Zhang, Nancy</cp:lastModifiedBy>
  <cp:revision>5</cp:revision>
  <dcterms:created xsi:type="dcterms:W3CDTF">2021-11-15T13:50:24Z</dcterms:created>
  <dcterms:modified xsi:type="dcterms:W3CDTF">2021-11-15T14:36:17Z</dcterms:modified>
</cp:coreProperties>
</file>