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608" r:id="rId2"/>
    <p:sldId id="628" r:id="rId3"/>
    <p:sldId id="659" r:id="rId4"/>
    <p:sldId id="658" r:id="rId5"/>
    <p:sldId id="660" r:id="rId6"/>
  </p:sldIdLst>
  <p:sldSz cx="10972800" cy="61722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Title" id="{3D38D706-10A5-461B-963B-691A7CE5C6ED}">
          <p14:sldIdLst>
            <p14:sldId id="608"/>
          </p14:sldIdLst>
        </p14:section>
        <p14:section name="Bench test" id="{F1536664-3A7D-4898-99A0-B954FEDD12CC}">
          <p14:sldIdLst>
            <p14:sldId id="628"/>
            <p14:sldId id="659"/>
            <p14:sldId id="658"/>
            <p14:sldId id="660"/>
          </p14:sldIdLst>
        </p14:section>
      </p14:sectionLst>
    </p:ext>
    <p:ext uri="{EFAFB233-063F-42B5-8137-9DF3F51BA10A}">
      <p15:sldGuideLst xmlns:p15="http://schemas.microsoft.com/office/powerpoint/2012/main">
        <p15:guide id="1" orient="horz" pos="1944">
          <p15:clr>
            <a:srgbClr val="A4A3A4"/>
          </p15:clr>
        </p15:guide>
        <p15:guide id="2" pos="3454">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 Tao" initials="ZT" lastIdx="1" clrIdx="0">
    <p:extLst>
      <p:ext uri="{19B8F6BF-5375-455C-9EA6-DF929625EA0E}">
        <p15:presenceInfo xmlns:p15="http://schemas.microsoft.com/office/powerpoint/2012/main" userId="S-1-5-21-1315882459-817801392-1359842108-1393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33CC"/>
    <a:srgbClr val="7CBF33"/>
    <a:srgbClr val="CC6600"/>
    <a:srgbClr val="CC3399"/>
    <a:srgbClr val="DE0000"/>
    <a:srgbClr val="66FFCC"/>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0" autoAdjust="0"/>
    <p:restoredTop sz="94857" autoAdjust="0"/>
  </p:normalViewPr>
  <p:slideViewPr>
    <p:cSldViewPr snapToGrid="0">
      <p:cViewPr varScale="1">
        <p:scale>
          <a:sx n="75" d="100"/>
          <a:sy n="75" d="100"/>
        </p:scale>
        <p:origin x="624" y="52"/>
      </p:cViewPr>
      <p:guideLst>
        <p:guide orient="horz" pos="1944"/>
        <p:guide pos="3454"/>
      </p:guideLst>
    </p:cSldViewPr>
  </p:slideViewPr>
  <p:outlineViewPr>
    <p:cViewPr>
      <p:scale>
        <a:sx n="33" d="100"/>
        <a:sy n="33" d="100"/>
      </p:scale>
      <p:origin x="0" y="6852"/>
    </p:cViewPr>
  </p:outlineViewPr>
  <p:notesTextViewPr>
    <p:cViewPr>
      <p:scale>
        <a:sx n="100" d="100"/>
        <a:sy n="100" d="100"/>
      </p:scale>
      <p:origin x="0" y="0"/>
    </p:cViewPr>
  </p:notesTextViewPr>
  <p:sorterViewPr>
    <p:cViewPr>
      <p:scale>
        <a:sx n="66" d="100"/>
        <a:sy n="66" d="100"/>
      </p:scale>
      <p:origin x="0" y="3390"/>
    </p:cViewPr>
  </p:sorterViewPr>
  <p:notesViewPr>
    <p:cSldViewPr snapToGrid="0">
      <p:cViewPr>
        <p:scale>
          <a:sx n="110" d="100"/>
          <a:sy n="110" d="100"/>
        </p:scale>
        <p:origin x="-2054" y="-5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1"/>
            <a:ext cx="3037466" cy="464180"/>
          </a:xfrm>
          <a:prstGeom prst="rect">
            <a:avLst/>
          </a:prstGeom>
          <a:noFill/>
          <a:ln w="9525">
            <a:noFill/>
            <a:miter lim="800000"/>
            <a:headEnd/>
            <a:tailEnd/>
          </a:ln>
          <a:effectLst/>
        </p:spPr>
        <p:txBody>
          <a:bodyPr vert="horz" wrap="square" lIns="92279" tIns="46139" rIns="92279" bIns="46139" numCol="1" anchor="t" anchorCtr="0" compatLnSpc="1">
            <a:prstTxWarp prst="textNoShape">
              <a:avLst/>
            </a:prstTxWarp>
          </a:bodyPr>
          <a:lstStyle>
            <a:lvl1pPr>
              <a:defRPr sz="1200"/>
            </a:lvl1pPr>
          </a:lstStyle>
          <a:p>
            <a:pPr>
              <a:defRPr/>
            </a:pPr>
            <a:endParaRPr lang="en-US"/>
          </a:p>
        </p:txBody>
      </p:sp>
      <p:sp>
        <p:nvSpPr>
          <p:cNvPr id="122883" name="Rectangle 3"/>
          <p:cNvSpPr>
            <a:spLocks noGrp="1" noChangeArrowheads="1"/>
          </p:cNvSpPr>
          <p:nvPr>
            <p:ph type="dt" sz="quarter" idx="1"/>
          </p:nvPr>
        </p:nvSpPr>
        <p:spPr bwMode="auto">
          <a:xfrm>
            <a:off x="3971331" y="1"/>
            <a:ext cx="3037465" cy="464180"/>
          </a:xfrm>
          <a:prstGeom prst="rect">
            <a:avLst/>
          </a:prstGeom>
          <a:noFill/>
          <a:ln w="9525">
            <a:noFill/>
            <a:miter lim="800000"/>
            <a:headEnd/>
            <a:tailEnd/>
          </a:ln>
          <a:effectLst/>
        </p:spPr>
        <p:txBody>
          <a:bodyPr vert="horz" wrap="square" lIns="92279" tIns="46139" rIns="92279" bIns="46139" numCol="1" anchor="t" anchorCtr="0" compatLnSpc="1">
            <a:prstTxWarp prst="textNoShape">
              <a:avLst/>
            </a:prstTxWarp>
          </a:bodyPr>
          <a:lstStyle>
            <a:lvl1pPr algn="r">
              <a:defRPr sz="1200"/>
            </a:lvl1pPr>
          </a:lstStyle>
          <a:p>
            <a:pPr>
              <a:defRPr/>
            </a:pPr>
            <a:endParaRPr lang="en-US"/>
          </a:p>
        </p:txBody>
      </p:sp>
      <p:sp>
        <p:nvSpPr>
          <p:cNvPr id="122884" name="Rectangle 4"/>
          <p:cNvSpPr>
            <a:spLocks noGrp="1" noChangeArrowheads="1"/>
          </p:cNvSpPr>
          <p:nvPr>
            <p:ph type="ftr" sz="quarter" idx="2"/>
          </p:nvPr>
        </p:nvSpPr>
        <p:spPr bwMode="auto">
          <a:xfrm>
            <a:off x="0" y="8830621"/>
            <a:ext cx="3037466" cy="464180"/>
          </a:xfrm>
          <a:prstGeom prst="rect">
            <a:avLst/>
          </a:prstGeom>
          <a:noFill/>
          <a:ln w="9525">
            <a:noFill/>
            <a:miter lim="800000"/>
            <a:headEnd/>
            <a:tailEnd/>
          </a:ln>
          <a:effectLst/>
        </p:spPr>
        <p:txBody>
          <a:bodyPr vert="horz" wrap="square" lIns="92279" tIns="46139" rIns="92279" bIns="46139" numCol="1" anchor="b" anchorCtr="0" compatLnSpc="1">
            <a:prstTxWarp prst="textNoShape">
              <a:avLst/>
            </a:prstTxWarp>
          </a:bodyPr>
          <a:lstStyle>
            <a:lvl1pPr>
              <a:defRPr sz="1200"/>
            </a:lvl1pPr>
          </a:lstStyle>
          <a:p>
            <a:pPr>
              <a:defRPr/>
            </a:pPr>
            <a:endParaRPr lang="en-US"/>
          </a:p>
        </p:txBody>
      </p:sp>
      <p:sp>
        <p:nvSpPr>
          <p:cNvPr id="122885" name="Rectangle 5"/>
          <p:cNvSpPr>
            <a:spLocks noGrp="1" noChangeArrowheads="1"/>
          </p:cNvSpPr>
          <p:nvPr>
            <p:ph type="sldNum" sz="quarter" idx="3"/>
          </p:nvPr>
        </p:nvSpPr>
        <p:spPr bwMode="auto">
          <a:xfrm>
            <a:off x="3971331" y="8830621"/>
            <a:ext cx="3037465" cy="464180"/>
          </a:xfrm>
          <a:prstGeom prst="rect">
            <a:avLst/>
          </a:prstGeom>
          <a:noFill/>
          <a:ln w="9525">
            <a:noFill/>
            <a:miter lim="800000"/>
            <a:headEnd/>
            <a:tailEnd/>
          </a:ln>
          <a:effectLst/>
        </p:spPr>
        <p:txBody>
          <a:bodyPr vert="horz" wrap="square" lIns="92279" tIns="46139" rIns="92279" bIns="46139" numCol="1" anchor="b" anchorCtr="0" compatLnSpc="1">
            <a:prstTxWarp prst="textNoShape">
              <a:avLst/>
            </a:prstTxWarp>
          </a:bodyPr>
          <a:lstStyle>
            <a:lvl1pPr algn="r">
              <a:defRPr sz="12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82384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1"/>
            <a:ext cx="3037466" cy="464180"/>
          </a:xfrm>
          <a:prstGeom prst="rect">
            <a:avLst/>
          </a:prstGeom>
          <a:noFill/>
          <a:ln w="9525">
            <a:noFill/>
            <a:miter lim="800000"/>
            <a:headEnd/>
            <a:tailEnd/>
          </a:ln>
          <a:effectLst/>
        </p:spPr>
        <p:txBody>
          <a:bodyPr vert="horz" wrap="square" lIns="92279" tIns="46139" rIns="92279" bIns="46139" numCol="1" anchor="t" anchorCtr="0" compatLnSpc="1">
            <a:prstTxWarp prst="textNoShape">
              <a:avLst/>
            </a:prstTxWarp>
          </a:bodyPr>
          <a:lstStyle>
            <a:lvl1pPr>
              <a:defRPr sz="1200"/>
            </a:lvl1pPr>
          </a:lstStyle>
          <a:p>
            <a:pPr>
              <a:defRPr/>
            </a:pPr>
            <a:endParaRPr lang="en-US"/>
          </a:p>
        </p:txBody>
      </p:sp>
      <p:sp>
        <p:nvSpPr>
          <p:cNvPr id="121859" name="Rectangle 3"/>
          <p:cNvSpPr>
            <a:spLocks noGrp="1" noChangeArrowheads="1"/>
          </p:cNvSpPr>
          <p:nvPr>
            <p:ph type="dt" idx="1"/>
          </p:nvPr>
        </p:nvSpPr>
        <p:spPr bwMode="auto">
          <a:xfrm>
            <a:off x="3971331" y="1"/>
            <a:ext cx="3037465" cy="464180"/>
          </a:xfrm>
          <a:prstGeom prst="rect">
            <a:avLst/>
          </a:prstGeom>
          <a:noFill/>
          <a:ln w="9525">
            <a:noFill/>
            <a:miter lim="800000"/>
            <a:headEnd/>
            <a:tailEnd/>
          </a:ln>
          <a:effectLst/>
        </p:spPr>
        <p:txBody>
          <a:bodyPr vert="horz" wrap="square" lIns="92279" tIns="46139" rIns="92279" bIns="46139"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701202" y="4416111"/>
            <a:ext cx="5607998" cy="4182420"/>
          </a:xfrm>
          <a:prstGeom prst="rect">
            <a:avLst/>
          </a:prstGeom>
          <a:noFill/>
          <a:ln w="9525">
            <a:noFill/>
            <a:miter lim="800000"/>
            <a:headEnd/>
            <a:tailEnd/>
          </a:ln>
          <a:effectLst/>
        </p:spPr>
        <p:txBody>
          <a:bodyPr vert="horz" wrap="square" lIns="92279" tIns="46139" rIns="92279" bIns="461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8830621"/>
            <a:ext cx="3037466" cy="464180"/>
          </a:xfrm>
          <a:prstGeom prst="rect">
            <a:avLst/>
          </a:prstGeom>
          <a:noFill/>
          <a:ln w="9525">
            <a:noFill/>
            <a:miter lim="800000"/>
            <a:headEnd/>
            <a:tailEnd/>
          </a:ln>
          <a:effectLst/>
        </p:spPr>
        <p:txBody>
          <a:bodyPr vert="horz" wrap="square" lIns="92279" tIns="46139" rIns="92279" bIns="46139" numCol="1" anchor="b" anchorCtr="0" compatLnSpc="1">
            <a:prstTxWarp prst="textNoShape">
              <a:avLst/>
            </a:prstTxWarp>
          </a:bodyPr>
          <a:lstStyle>
            <a:lvl1pPr>
              <a:defRPr sz="1200"/>
            </a:lvl1pPr>
          </a:lstStyle>
          <a:p>
            <a:pPr>
              <a:defRPr/>
            </a:pPr>
            <a:endParaRPr lang="en-US"/>
          </a:p>
        </p:txBody>
      </p:sp>
      <p:sp>
        <p:nvSpPr>
          <p:cNvPr id="121863" name="Rectangle 7"/>
          <p:cNvSpPr>
            <a:spLocks noGrp="1" noChangeArrowheads="1"/>
          </p:cNvSpPr>
          <p:nvPr>
            <p:ph type="sldNum" sz="quarter" idx="5"/>
          </p:nvPr>
        </p:nvSpPr>
        <p:spPr bwMode="auto">
          <a:xfrm>
            <a:off x="3971331" y="8830621"/>
            <a:ext cx="3037465" cy="464180"/>
          </a:xfrm>
          <a:prstGeom prst="rect">
            <a:avLst/>
          </a:prstGeom>
          <a:noFill/>
          <a:ln w="9525">
            <a:noFill/>
            <a:miter lim="800000"/>
            <a:headEnd/>
            <a:tailEnd/>
          </a:ln>
          <a:effectLst/>
        </p:spPr>
        <p:txBody>
          <a:bodyPr vert="horz" wrap="square" lIns="92279" tIns="46139" rIns="92279" bIns="46139" numCol="1" anchor="b" anchorCtr="0" compatLnSpc="1">
            <a:prstTxWarp prst="textNoShape">
              <a:avLst/>
            </a:prstTxWarp>
          </a:bodyPr>
          <a:lstStyle>
            <a:lvl1pPr algn="r">
              <a:defRPr sz="12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193602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When studying a converter schematic prior to PCB layout, it’s often convenient to highlight the high current traces, the high dv/</a:t>
            </a:r>
            <a:r>
              <a:rPr lang="en-US" sz="1200" kern="1200" dirty="0" err="1">
                <a:solidFill>
                  <a:schemeClr val="tx1"/>
                </a:solidFill>
                <a:effectLst/>
                <a:latin typeface="Arial" charset="0"/>
                <a:ea typeface="+mn-ea"/>
                <a:cs typeface="+mn-cs"/>
              </a:rPr>
              <a:t>dt</a:t>
            </a:r>
            <a:r>
              <a:rPr lang="en-US" sz="1200" kern="1200" dirty="0">
                <a:solidFill>
                  <a:schemeClr val="tx1"/>
                </a:solidFill>
                <a:effectLst/>
                <a:latin typeface="Arial" charset="0"/>
                <a:ea typeface="+mn-ea"/>
                <a:cs typeface="+mn-cs"/>
              </a:rPr>
              <a:t> circuit nodes, and the noise-sensitive nets as shown in this</a:t>
            </a:r>
            <a:r>
              <a:rPr lang="en-US" sz="1200" kern="1200" baseline="0" dirty="0">
                <a:solidFill>
                  <a:schemeClr val="tx1"/>
                </a:solidFill>
                <a:effectLst/>
                <a:latin typeface="Arial" charset="0"/>
                <a:ea typeface="+mn-ea"/>
                <a:cs typeface="+mn-cs"/>
              </a:rPr>
              <a:t> slide</a:t>
            </a:r>
            <a:r>
              <a:rPr lang="en-US" sz="1200" kern="1200" dirty="0">
                <a:solidFill>
                  <a:schemeClr val="tx1"/>
                </a:solidFill>
                <a:effectLst/>
                <a:latin typeface="Arial" charset="0"/>
                <a:ea typeface="+mn-ea"/>
                <a:cs typeface="+mn-cs"/>
              </a:rPr>
              <a:t>. This example shows a voltage-mode </a:t>
            </a:r>
            <a:r>
              <a:rPr lang="en-US" sz="1200" kern="1200" baseline="0" dirty="0">
                <a:solidFill>
                  <a:schemeClr val="tx1"/>
                </a:solidFill>
                <a:effectLst/>
                <a:latin typeface="Arial" charset="0"/>
                <a:ea typeface="+mn-ea"/>
                <a:cs typeface="+mn-cs"/>
              </a:rPr>
              <a:t>controlled regulator</a:t>
            </a:r>
            <a:r>
              <a:rPr lang="en-US" sz="1200" kern="1200" dirty="0">
                <a:solidFill>
                  <a:schemeClr val="tx1"/>
                </a:solidFill>
                <a:effectLst/>
                <a:latin typeface="Arial" charset="0"/>
                <a:ea typeface="+mn-ea"/>
                <a:cs typeface="+mn-cs"/>
              </a:rPr>
              <a:t> intended for noise-sensitive communications applications that uses TI’s </a:t>
            </a:r>
            <a:r>
              <a:rPr lang="en-US" sz="1200" b="1" kern="1200" dirty="0">
                <a:solidFill>
                  <a:schemeClr val="tx1"/>
                </a:solidFill>
                <a:effectLst/>
                <a:latin typeface="Arial" charset="0"/>
                <a:ea typeface="+mn-ea"/>
                <a:cs typeface="+mn-cs"/>
              </a:rPr>
              <a:t>LM5145</a:t>
            </a:r>
            <a:r>
              <a:rPr lang="en-US" sz="1200" kern="1200" dirty="0">
                <a:solidFill>
                  <a:schemeClr val="tx1"/>
                </a:solidFill>
                <a:effectLst/>
                <a:latin typeface="Arial" charset="0"/>
                <a:ea typeface="+mn-ea"/>
                <a:cs typeface="+mn-cs"/>
              </a:rPr>
              <a:t> 100V synchronous buck controller.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Various noise reduction features integrated in the LM5145 include external clock synchronization, internal oscillator. Pulse skipping at light loads is inhibited during synchronization or when the SYNCIN pin is pulled low to reduce noise and RF interference. For added reliability, the LM5145 is rated for negative SW and gate drive transients of -5V up to 20ns duration.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a:t>
            </a:fld>
            <a:endParaRPr lang="en-US"/>
          </a:p>
        </p:txBody>
      </p:sp>
    </p:spTree>
    <p:extLst>
      <p:ext uri="{BB962C8B-B14F-4D97-AF65-F5344CB8AC3E}">
        <p14:creationId xmlns:p14="http://schemas.microsoft.com/office/powerpoint/2010/main" val="411877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When studying a converter schematic prior to PCB layout, it’s often convenient to highlight the high current traces, the high dv/</a:t>
            </a:r>
            <a:r>
              <a:rPr lang="en-US" sz="1200" kern="1200" dirty="0" err="1">
                <a:solidFill>
                  <a:schemeClr val="tx1"/>
                </a:solidFill>
                <a:effectLst/>
                <a:latin typeface="Arial" charset="0"/>
                <a:ea typeface="+mn-ea"/>
                <a:cs typeface="+mn-cs"/>
              </a:rPr>
              <a:t>dt</a:t>
            </a:r>
            <a:r>
              <a:rPr lang="en-US" sz="1200" kern="1200" dirty="0">
                <a:solidFill>
                  <a:schemeClr val="tx1"/>
                </a:solidFill>
                <a:effectLst/>
                <a:latin typeface="Arial" charset="0"/>
                <a:ea typeface="+mn-ea"/>
                <a:cs typeface="+mn-cs"/>
              </a:rPr>
              <a:t> circuit nodes, and the noise-sensitive nets as shown in this</a:t>
            </a:r>
            <a:r>
              <a:rPr lang="en-US" sz="1200" kern="1200" baseline="0" dirty="0">
                <a:solidFill>
                  <a:schemeClr val="tx1"/>
                </a:solidFill>
                <a:effectLst/>
                <a:latin typeface="Arial" charset="0"/>
                <a:ea typeface="+mn-ea"/>
                <a:cs typeface="+mn-cs"/>
              </a:rPr>
              <a:t> slide</a:t>
            </a:r>
            <a:r>
              <a:rPr lang="en-US" sz="1200" kern="1200" dirty="0">
                <a:solidFill>
                  <a:schemeClr val="tx1"/>
                </a:solidFill>
                <a:effectLst/>
                <a:latin typeface="Arial" charset="0"/>
                <a:ea typeface="+mn-ea"/>
                <a:cs typeface="+mn-cs"/>
              </a:rPr>
              <a:t>. This example shows a voltage-mode </a:t>
            </a:r>
            <a:r>
              <a:rPr lang="en-US" sz="1200" kern="1200" baseline="0" dirty="0">
                <a:solidFill>
                  <a:schemeClr val="tx1"/>
                </a:solidFill>
                <a:effectLst/>
                <a:latin typeface="Arial" charset="0"/>
                <a:ea typeface="+mn-ea"/>
                <a:cs typeface="+mn-cs"/>
              </a:rPr>
              <a:t>controlled regulator</a:t>
            </a:r>
            <a:r>
              <a:rPr lang="en-US" sz="1200" kern="1200" dirty="0">
                <a:solidFill>
                  <a:schemeClr val="tx1"/>
                </a:solidFill>
                <a:effectLst/>
                <a:latin typeface="Arial" charset="0"/>
                <a:ea typeface="+mn-ea"/>
                <a:cs typeface="+mn-cs"/>
              </a:rPr>
              <a:t> intended for noise-sensitive communications applications that uses TI’s </a:t>
            </a:r>
            <a:r>
              <a:rPr lang="en-US" sz="1200" b="1" kern="1200" dirty="0">
                <a:solidFill>
                  <a:schemeClr val="tx1"/>
                </a:solidFill>
                <a:effectLst/>
                <a:latin typeface="Arial" charset="0"/>
                <a:ea typeface="+mn-ea"/>
                <a:cs typeface="+mn-cs"/>
              </a:rPr>
              <a:t>LM5145</a:t>
            </a:r>
            <a:r>
              <a:rPr lang="en-US" sz="1200" kern="1200" dirty="0">
                <a:solidFill>
                  <a:schemeClr val="tx1"/>
                </a:solidFill>
                <a:effectLst/>
                <a:latin typeface="Arial" charset="0"/>
                <a:ea typeface="+mn-ea"/>
                <a:cs typeface="+mn-cs"/>
              </a:rPr>
              <a:t> 100V synchronous buck controller.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Various noise reduction features integrated in the LM5145 include external clock synchronization, internal oscillator. Pulse skipping at light loads is inhibited during synchronization or when the SYNCIN pin is pulled low to reduce noise and RF interference. For added reliability, the LM5145 is rated for negative SW and gate drive transients of -5V up to 20ns duration.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3</a:t>
            </a:fld>
            <a:endParaRPr lang="en-US"/>
          </a:p>
        </p:txBody>
      </p:sp>
    </p:spTree>
    <p:extLst>
      <p:ext uri="{BB962C8B-B14F-4D97-AF65-F5344CB8AC3E}">
        <p14:creationId xmlns:p14="http://schemas.microsoft.com/office/powerpoint/2010/main" val="400636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When studying a converter schematic prior to PCB layout, it’s often convenient to highlight the high current traces, the high dv/</a:t>
            </a:r>
            <a:r>
              <a:rPr lang="en-US" sz="1200" kern="1200" dirty="0" err="1">
                <a:solidFill>
                  <a:schemeClr val="tx1"/>
                </a:solidFill>
                <a:effectLst/>
                <a:latin typeface="Arial" charset="0"/>
                <a:ea typeface="+mn-ea"/>
                <a:cs typeface="+mn-cs"/>
              </a:rPr>
              <a:t>dt</a:t>
            </a:r>
            <a:r>
              <a:rPr lang="en-US" sz="1200" kern="1200" dirty="0">
                <a:solidFill>
                  <a:schemeClr val="tx1"/>
                </a:solidFill>
                <a:effectLst/>
                <a:latin typeface="Arial" charset="0"/>
                <a:ea typeface="+mn-ea"/>
                <a:cs typeface="+mn-cs"/>
              </a:rPr>
              <a:t> circuit nodes, and the noise-sensitive nets as shown in this</a:t>
            </a:r>
            <a:r>
              <a:rPr lang="en-US" sz="1200" kern="1200" baseline="0" dirty="0">
                <a:solidFill>
                  <a:schemeClr val="tx1"/>
                </a:solidFill>
                <a:effectLst/>
                <a:latin typeface="Arial" charset="0"/>
                <a:ea typeface="+mn-ea"/>
                <a:cs typeface="+mn-cs"/>
              </a:rPr>
              <a:t> slide</a:t>
            </a:r>
            <a:r>
              <a:rPr lang="en-US" sz="1200" kern="1200" dirty="0">
                <a:solidFill>
                  <a:schemeClr val="tx1"/>
                </a:solidFill>
                <a:effectLst/>
                <a:latin typeface="Arial" charset="0"/>
                <a:ea typeface="+mn-ea"/>
                <a:cs typeface="+mn-cs"/>
              </a:rPr>
              <a:t>. This example shows a voltage-mode </a:t>
            </a:r>
            <a:r>
              <a:rPr lang="en-US" sz="1200" kern="1200" baseline="0" dirty="0">
                <a:solidFill>
                  <a:schemeClr val="tx1"/>
                </a:solidFill>
                <a:effectLst/>
                <a:latin typeface="Arial" charset="0"/>
                <a:ea typeface="+mn-ea"/>
                <a:cs typeface="+mn-cs"/>
              </a:rPr>
              <a:t>controlled regulator</a:t>
            </a:r>
            <a:r>
              <a:rPr lang="en-US" sz="1200" kern="1200" dirty="0">
                <a:solidFill>
                  <a:schemeClr val="tx1"/>
                </a:solidFill>
                <a:effectLst/>
                <a:latin typeface="Arial" charset="0"/>
                <a:ea typeface="+mn-ea"/>
                <a:cs typeface="+mn-cs"/>
              </a:rPr>
              <a:t> intended for noise-sensitive communications applications that uses TI’s </a:t>
            </a:r>
            <a:r>
              <a:rPr lang="en-US" sz="1200" b="1" kern="1200" dirty="0">
                <a:solidFill>
                  <a:schemeClr val="tx1"/>
                </a:solidFill>
                <a:effectLst/>
                <a:latin typeface="Arial" charset="0"/>
                <a:ea typeface="+mn-ea"/>
                <a:cs typeface="+mn-cs"/>
              </a:rPr>
              <a:t>LM5145</a:t>
            </a:r>
            <a:r>
              <a:rPr lang="en-US" sz="1200" kern="1200" dirty="0">
                <a:solidFill>
                  <a:schemeClr val="tx1"/>
                </a:solidFill>
                <a:effectLst/>
                <a:latin typeface="Arial" charset="0"/>
                <a:ea typeface="+mn-ea"/>
                <a:cs typeface="+mn-cs"/>
              </a:rPr>
              <a:t> 100V synchronous buck controller.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Various noise reduction features integrated in the LM5145 include external clock synchronization, internal oscillator. Pulse skipping at light loads is inhibited during synchronization or when the SYNCIN pin is pulled low to reduce noise and RF interference. For added reliability, the LM5145 is rated for negative SW and gate drive transients of -5V up to 20ns duration.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4</a:t>
            </a:fld>
            <a:endParaRPr lang="en-US"/>
          </a:p>
        </p:txBody>
      </p:sp>
    </p:spTree>
    <p:extLst>
      <p:ext uri="{BB962C8B-B14F-4D97-AF65-F5344CB8AC3E}">
        <p14:creationId xmlns:p14="http://schemas.microsoft.com/office/powerpoint/2010/main" val="247582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03BA23CF-AA30-4A18-B744-605C3E9DBF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45745"/>
            <a:ext cx="3609976" cy="1045845"/>
          </a:xfrm>
        </p:spPr>
        <p:txBody>
          <a:bodyPr anchor="b"/>
          <a:lstStyle>
            <a:lvl1pPr algn="l">
              <a:defRPr sz="32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290060" y="245745"/>
            <a:ext cx="6134100" cy="5267802"/>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8640" y="1291590"/>
            <a:ext cx="3609976" cy="4221957"/>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320540"/>
            <a:ext cx="6583680" cy="510064"/>
          </a:xfrm>
        </p:spPr>
        <p:txBody>
          <a:bodyPr anchor="b"/>
          <a:lstStyle>
            <a:lvl1pPr algn="l">
              <a:defRPr sz="28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2150746" y="551498"/>
            <a:ext cx="6583680" cy="3703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150746" y="4830604"/>
            <a:ext cx="6583680" cy="724376"/>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Aft>
                <a:spcPct val="0"/>
              </a:spcAft>
              <a:buNone/>
              <a:defRPr lang="en-US" sz="20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91476" y="128588"/>
            <a:ext cx="2569844" cy="5162074"/>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78130" y="128588"/>
            <a:ext cx="7530466" cy="5162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userDrawn="1"/>
        </p:nvPicPr>
        <p:blipFill>
          <a:blip r:embed="rId2" cstate="print"/>
          <a:stretch>
            <a:fillRect/>
          </a:stretch>
        </p:blipFill>
        <p:spPr>
          <a:xfrm>
            <a:off x="0" y="0"/>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9"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7355571E-02C7-4909-A943-092A83DD3418}" type="slidenum">
              <a:rPr lang="en-US"/>
              <a:pPr>
                <a:defRPr/>
              </a:pPr>
              <a:t>‹#›</a:t>
            </a:fld>
            <a:endParaRPr lang="en-US"/>
          </a:p>
        </p:txBody>
      </p:sp>
      <p:grpSp>
        <p:nvGrpSpPr>
          <p:cNvPr id="16" name="Group 15"/>
          <p:cNvGrpSpPr/>
          <p:nvPr userDrawn="1"/>
        </p:nvGrpSpPr>
        <p:grpSpPr>
          <a:xfrm>
            <a:off x="0" y="5648325"/>
            <a:ext cx="10591800" cy="466344"/>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userDrawn="1"/>
        </p:nvPicPr>
        <p:blipFill>
          <a:blip r:embed="rId2" cstate="print"/>
          <a:stretch>
            <a:fillRect/>
          </a:stretch>
        </p:blipFill>
        <p:spPr>
          <a:xfrm>
            <a:off x="0" y="0"/>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A18096A3-1C74-4210-9B46-F757C8F29AA0}" type="slidenum">
              <a:rPr lang="en-US"/>
              <a:pPr>
                <a:defRPr/>
              </a:pPr>
              <a:t>‹#›</a:t>
            </a:fld>
            <a:endParaRPr lang="en-US"/>
          </a:p>
        </p:txBody>
      </p:sp>
      <p:grpSp>
        <p:nvGrpSpPr>
          <p:cNvPr id="20" name="Group 19"/>
          <p:cNvGrpSpPr/>
          <p:nvPr userDrawn="1"/>
        </p:nvGrpSpPr>
        <p:grpSpPr>
          <a:xfrm>
            <a:off x="0" y="5648325"/>
            <a:ext cx="10591800" cy="466344"/>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347803" y="5788712"/>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Information – Selective Disclosure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userDrawn="1"/>
        </p:nvPicPr>
        <p:blipFill>
          <a:blip r:embed="rId2" cstate="print"/>
          <a:stretch>
            <a:fillRect/>
          </a:stretch>
        </p:blipFill>
        <p:spPr>
          <a:xfrm>
            <a:off x="0" y="12357"/>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3C7E7816-A48B-4805-9A47-CE865F4F101F}" type="slidenum">
              <a:rPr lang="en-US"/>
              <a:pPr>
                <a:defRPr/>
              </a:pPr>
              <a:t>‹#›</a:t>
            </a:fld>
            <a:endParaRPr lang="en-US"/>
          </a:p>
        </p:txBody>
      </p:sp>
      <p:grpSp>
        <p:nvGrpSpPr>
          <p:cNvPr id="20" name="Group 19"/>
          <p:cNvGrpSpPr/>
          <p:nvPr userDrawn="1"/>
        </p:nvGrpSpPr>
        <p:grpSpPr>
          <a:xfrm>
            <a:off x="0" y="5648325"/>
            <a:ext cx="10591800" cy="466344"/>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400812" y="5413420"/>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Information – Selective Disclosure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00051" y="943621"/>
            <a:ext cx="10161270" cy="4451339"/>
          </a:xfrm>
        </p:spPr>
        <p:txBody>
          <a:bodyPr/>
          <a:lstStyle>
            <a:lvl1pPr>
              <a:spcBef>
                <a:spcPts val="800"/>
              </a:spcBef>
              <a:defRPr/>
            </a:lvl1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966210"/>
            <a:ext cx="9326880" cy="1225868"/>
          </a:xfrm>
        </p:spPr>
        <p:txBody>
          <a:bodyPr anchor="t"/>
          <a:lstStyle>
            <a:lvl1pPr algn="l">
              <a:defRPr sz="4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866776" y="2616042"/>
            <a:ext cx="9326880" cy="135016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7966710" y="5444967"/>
            <a:ext cx="2560320" cy="185738"/>
          </a:xfrm>
          <a:ln/>
        </p:spPr>
        <p:txBody>
          <a:bodyPr/>
          <a:lstStyle>
            <a:lvl1pPr>
              <a:defRPr/>
            </a:lvl1pPr>
          </a:lstStyle>
          <a:p>
            <a:pPr>
              <a:defRPr/>
            </a:pPr>
            <a:fld id="{4E6118DC-F0C3-4C61-9EEA-2C495CD045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400050" y="1067277"/>
            <a:ext cx="4989196" cy="4223385"/>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572126" y="1067277"/>
            <a:ext cx="4989194" cy="4223385"/>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47174"/>
            <a:ext cx="9875520" cy="10287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548640" y="1381602"/>
            <a:ext cx="4848226" cy="5757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1957388"/>
            <a:ext cx="4848226" cy="3556159"/>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2000" smtClean="0">
                <a:solidFill>
                  <a:schemeClr val="tx1"/>
                </a:solidFill>
                <a:latin typeface="+mn-lt"/>
                <a:ea typeface="+mn-ea"/>
                <a:cs typeface="+mn-cs"/>
              </a:defRPr>
            </a:lvl2pPr>
            <a:lvl3pPr algn="l" rtl="0" eaLnBrk="0" fontAlgn="base" hangingPunct="0">
              <a:spcAft>
                <a:spcPct val="0"/>
              </a:spcAft>
              <a:defRPr lang="en-US" sz="2000" smtClean="0">
                <a:solidFill>
                  <a:schemeClr val="tx1"/>
                </a:solidFill>
                <a:latin typeface="+mn-lt"/>
                <a:ea typeface="+mn-ea"/>
                <a:cs typeface="+mn-cs"/>
              </a:defRPr>
            </a:lvl3pPr>
            <a:lvl4pPr algn="l" rtl="0" eaLnBrk="0" fontAlgn="base" hangingPunct="0">
              <a:spcAft>
                <a:spcPct val="0"/>
              </a:spcAft>
              <a:defRPr lang="en-US" sz="20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1" y="1381602"/>
            <a:ext cx="4850130" cy="5757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1" y="1957388"/>
            <a:ext cx="4850130" cy="3556159"/>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2000" smtClean="0">
                <a:solidFill>
                  <a:schemeClr val="tx1"/>
                </a:solidFill>
                <a:latin typeface="+mn-lt"/>
                <a:ea typeface="+mn-ea"/>
                <a:cs typeface="+mn-cs"/>
              </a:defRPr>
            </a:lvl2pPr>
            <a:lvl3pPr algn="l" rtl="0" eaLnBrk="0" fontAlgn="base" hangingPunct="0">
              <a:spcAft>
                <a:spcPct val="0"/>
              </a:spcAft>
              <a:defRPr lang="en-US" sz="2000" smtClean="0">
                <a:solidFill>
                  <a:schemeClr val="tx1"/>
                </a:solidFill>
                <a:latin typeface="+mn-lt"/>
                <a:ea typeface="+mn-ea"/>
                <a:cs typeface="+mn-cs"/>
              </a:defRPr>
            </a:lvl3pPr>
            <a:lvl4pPr algn="l" rtl="0" eaLnBrk="0" fontAlgn="base" hangingPunct="0">
              <a:spcAft>
                <a:spcPct val="0"/>
              </a:spcAft>
              <a:defRPr lang="en-US" sz="20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1" y="5692140"/>
            <a:ext cx="10565130" cy="41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0292" y="5692140"/>
            <a:ext cx="10488168" cy="41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Rectangle 2"/>
          <p:cNvSpPr>
            <a:spLocks noGrp="1" noChangeArrowheads="1"/>
          </p:cNvSpPr>
          <p:nvPr>
            <p:ph type="title"/>
          </p:nvPr>
        </p:nvSpPr>
        <p:spPr bwMode="auto">
          <a:xfrm>
            <a:off x="278130" y="128588"/>
            <a:ext cx="10149840" cy="7329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00051" y="952976"/>
            <a:ext cx="10161270" cy="444198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970520" y="5444967"/>
            <a:ext cx="2560320" cy="185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B6C70261-DCF8-4A97-9502-E8EEF2364CDE}" type="slidenum">
              <a:rPr lang="en-US"/>
              <a:pPr>
                <a:defRPr/>
              </a:pPr>
              <a:t>‹#›</a:t>
            </a:fld>
            <a:endParaRPr lang="en-US"/>
          </a:p>
        </p:txBody>
      </p:sp>
      <p:grpSp>
        <p:nvGrpSpPr>
          <p:cNvPr id="16" name="Group 15"/>
          <p:cNvGrpSpPr/>
          <p:nvPr/>
        </p:nvGrpSpPr>
        <p:grpSpPr>
          <a:xfrm>
            <a:off x="0" y="5648325"/>
            <a:ext cx="10591800" cy="466344"/>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16" cstate="print"/>
            <a:srcRect/>
            <a:stretch>
              <a:fillRect/>
            </a:stretch>
          </p:blipFill>
          <p:spPr bwMode="auto">
            <a:xfrm>
              <a:off x="8593138" y="6440488"/>
              <a:ext cx="1874837" cy="2317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800">
          <a:solidFill>
            <a:schemeClr val="tx1"/>
          </a:solidFill>
          <a:latin typeface="+mn-lt"/>
        </a:defRPr>
      </a:lvl3pPr>
      <a:lvl4pPr marL="1201738" indent="-233363" algn="l" rtl="0" eaLnBrk="0" fontAlgn="base" hangingPunct="0">
        <a:spcBef>
          <a:spcPct val="5000"/>
        </a:spcBef>
        <a:spcAft>
          <a:spcPct val="0"/>
        </a:spcAft>
        <a:buChar char="–"/>
        <a:defRPr sz="1800">
          <a:solidFill>
            <a:schemeClr val="tx1"/>
          </a:solidFill>
          <a:latin typeface="+mn-lt"/>
        </a:defRPr>
      </a:lvl4pPr>
      <a:lvl5pPr marL="1489075" indent="-173038" algn="l" rtl="0" eaLnBrk="0" fontAlgn="base" hangingPunct="0">
        <a:spcBef>
          <a:spcPct val="0"/>
        </a:spcBef>
        <a:spcAft>
          <a:spcPct val="0"/>
        </a:spcAft>
        <a:buChar char="»"/>
        <a:defRPr sz="1800">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59080" y="188260"/>
            <a:ext cx="9898380" cy="5056094"/>
          </a:xfrm>
        </p:spPr>
        <p:txBody>
          <a:bodyPr/>
          <a:lstStyle/>
          <a:p>
            <a:pPr algn="ctr"/>
            <a:br>
              <a:rPr lang="en-US" sz="2900" dirty="0">
                <a:solidFill>
                  <a:srgbClr val="0000FF"/>
                </a:solidFill>
              </a:rPr>
            </a:br>
            <a:br>
              <a:rPr lang="en-US" sz="2900" dirty="0">
                <a:solidFill>
                  <a:srgbClr val="0000FF"/>
                </a:solidFill>
              </a:rPr>
            </a:br>
            <a:br>
              <a:rPr lang="en-US" sz="2900" dirty="0">
                <a:solidFill>
                  <a:srgbClr val="0000FF"/>
                </a:solidFill>
              </a:rPr>
            </a:br>
            <a:br>
              <a:rPr lang="en-US" sz="2900" dirty="0">
                <a:solidFill>
                  <a:srgbClr val="0000FF"/>
                </a:solidFill>
              </a:rPr>
            </a:br>
            <a:br>
              <a:rPr lang="en-US" sz="2900" dirty="0">
                <a:solidFill>
                  <a:srgbClr val="0000FF"/>
                </a:solidFill>
              </a:rPr>
            </a:br>
            <a:br>
              <a:rPr lang="en-US" sz="2900" dirty="0">
                <a:solidFill>
                  <a:srgbClr val="0000FF"/>
                </a:solidFill>
              </a:rPr>
            </a:br>
            <a:br>
              <a:rPr lang="en-US" sz="2900" dirty="0">
                <a:solidFill>
                  <a:srgbClr val="0000FF"/>
                </a:solidFill>
              </a:rPr>
            </a:br>
            <a:r>
              <a:rPr lang="en-US" sz="2900" dirty="0">
                <a:solidFill>
                  <a:srgbClr val="0000FF"/>
                </a:solidFill>
              </a:rPr>
              <a:t>TPS63805 </a:t>
            </a:r>
            <a:r>
              <a:rPr lang="en-US" sz="2900" dirty="0" err="1">
                <a:solidFill>
                  <a:srgbClr val="0000FF"/>
                </a:solidFill>
              </a:rPr>
              <a:t>verus</a:t>
            </a:r>
            <a:r>
              <a:rPr lang="en-US" sz="2900" dirty="0">
                <a:solidFill>
                  <a:srgbClr val="0000FF"/>
                </a:solidFill>
              </a:rPr>
              <a:t> TPs63806</a:t>
            </a:r>
            <a:br>
              <a:rPr lang="en-US" altLang="zh-CN" sz="2900" dirty="0">
                <a:solidFill>
                  <a:srgbClr val="0000FF"/>
                </a:solidFill>
              </a:rPr>
            </a:br>
            <a:br>
              <a:rPr lang="en-US" altLang="zh-CN" sz="2900" dirty="0">
                <a:solidFill>
                  <a:srgbClr val="0000FF"/>
                </a:solidFill>
              </a:rPr>
            </a:br>
            <a:r>
              <a:rPr lang="en-US" altLang="zh-CN" sz="2900" dirty="0">
                <a:solidFill>
                  <a:srgbClr val="0000FF"/>
                </a:solidFill>
              </a:rPr>
              <a:t> </a:t>
            </a:r>
            <a:br>
              <a:rPr lang="en-US" altLang="zh-CN" sz="2900" dirty="0">
                <a:solidFill>
                  <a:srgbClr val="0000FF"/>
                </a:solidFill>
              </a:rPr>
            </a:br>
            <a:br>
              <a:rPr lang="en-US" altLang="zh-CN" sz="2900" dirty="0">
                <a:solidFill>
                  <a:srgbClr val="0000FF"/>
                </a:solidFill>
              </a:rPr>
            </a:br>
            <a:br>
              <a:rPr lang="en-US" altLang="zh-CN" sz="2900" dirty="0">
                <a:solidFill>
                  <a:srgbClr val="0000FF"/>
                </a:solidFill>
              </a:rPr>
            </a:br>
            <a:br>
              <a:rPr lang="en-US" altLang="zh-CN" sz="2900" dirty="0">
                <a:solidFill>
                  <a:srgbClr val="0000FF"/>
                </a:solidFill>
              </a:rPr>
            </a:br>
            <a:br>
              <a:rPr lang="en-US" altLang="zh-CN" sz="2900" dirty="0">
                <a:solidFill>
                  <a:srgbClr val="0000FF"/>
                </a:solidFill>
              </a:rPr>
            </a:br>
            <a:br>
              <a:rPr lang="en-US" sz="2900" dirty="0">
                <a:solidFill>
                  <a:srgbClr val="0000FF"/>
                </a:solidFill>
              </a:rPr>
            </a:br>
            <a:endParaRPr lang="en-US" sz="2800" dirty="0">
              <a:solidFill>
                <a:srgbClr val="0000FF"/>
              </a:solidFill>
            </a:endParaRPr>
          </a:p>
        </p:txBody>
      </p:sp>
    </p:spTree>
    <p:extLst>
      <p:ext uri="{BB962C8B-B14F-4D97-AF65-F5344CB8AC3E}">
        <p14:creationId xmlns:p14="http://schemas.microsoft.com/office/powerpoint/2010/main" val="78698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B4DCB94-D9B2-4EFD-9ED1-FA7F5411E010}" type="slidenum">
              <a:rPr lang="en-US" smtClean="0"/>
              <a:pPr>
                <a:defRPr/>
              </a:pPr>
              <a:t>2</a:t>
            </a:fld>
            <a:endParaRPr lang="en-US" dirty="0"/>
          </a:p>
        </p:txBody>
      </p:sp>
      <p:cxnSp>
        <p:nvCxnSpPr>
          <p:cNvPr id="8" name="Straight Connector 7">
            <a:extLst>
              <a:ext uri="{FF2B5EF4-FFF2-40B4-BE49-F238E27FC236}">
                <a16:creationId xmlns:a16="http://schemas.microsoft.com/office/drawing/2014/main" id="{26798534-9B5C-4F03-B3FC-9B65E9FDE1B9}"/>
              </a:ext>
            </a:extLst>
          </p:cNvPr>
          <p:cNvCxnSpPr>
            <a:cxnSpLocks/>
          </p:cNvCxnSpPr>
          <p:nvPr/>
        </p:nvCxnSpPr>
        <p:spPr>
          <a:xfrm>
            <a:off x="344592" y="854393"/>
            <a:ext cx="10365741" cy="17674"/>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12F05D3F-0F3D-4C84-A651-B52C6D362B17}"/>
              </a:ext>
            </a:extLst>
          </p:cNvPr>
          <p:cNvSpPr>
            <a:spLocks noGrp="1"/>
          </p:cNvSpPr>
          <p:nvPr>
            <p:ph type="title"/>
          </p:nvPr>
        </p:nvSpPr>
        <p:spPr/>
        <p:txBody>
          <a:bodyPr/>
          <a:lstStyle/>
          <a:p>
            <a:r>
              <a:rPr lang="en-US" dirty="0"/>
              <a:t>Bench test</a:t>
            </a:r>
            <a:br>
              <a:rPr lang="en-US" dirty="0"/>
            </a:br>
            <a:r>
              <a:rPr lang="en-US" sz="1800" dirty="0">
                <a:solidFill>
                  <a:srgbClr val="0000FF"/>
                </a:solidFill>
              </a:rPr>
              <a:t>Vin=2.5V  </a:t>
            </a:r>
            <a:r>
              <a:rPr lang="en-US" sz="1800" dirty="0" err="1">
                <a:solidFill>
                  <a:srgbClr val="0000FF"/>
                </a:solidFill>
              </a:rPr>
              <a:t>Iout</a:t>
            </a:r>
            <a:r>
              <a:rPr lang="en-US" sz="1800" dirty="0">
                <a:solidFill>
                  <a:srgbClr val="0000FF"/>
                </a:solidFill>
              </a:rPr>
              <a:t>=300mA  </a:t>
            </a:r>
            <a:r>
              <a:rPr lang="en-US" sz="1800" dirty="0" err="1">
                <a:solidFill>
                  <a:srgbClr val="0000FF"/>
                </a:solidFill>
              </a:rPr>
              <a:t>Vout</a:t>
            </a:r>
            <a:r>
              <a:rPr lang="en-US" sz="1800" dirty="0">
                <a:solidFill>
                  <a:srgbClr val="0000FF"/>
                </a:solidFill>
              </a:rPr>
              <a:t>=3.3V</a:t>
            </a:r>
            <a:endParaRPr lang="en-US" dirty="0">
              <a:solidFill>
                <a:srgbClr val="FF0000"/>
              </a:solidFill>
            </a:endParaRPr>
          </a:p>
        </p:txBody>
      </p:sp>
      <p:sp>
        <p:nvSpPr>
          <p:cNvPr id="18" name="TextBox 17">
            <a:extLst>
              <a:ext uri="{FF2B5EF4-FFF2-40B4-BE49-F238E27FC236}">
                <a16:creationId xmlns:a16="http://schemas.microsoft.com/office/drawing/2014/main" id="{8AB31DA2-0476-4B28-9C3B-2893F91C35B6}"/>
              </a:ext>
            </a:extLst>
          </p:cNvPr>
          <p:cNvSpPr txBox="1"/>
          <p:nvPr/>
        </p:nvSpPr>
        <p:spPr>
          <a:xfrm>
            <a:off x="344591" y="4366564"/>
            <a:ext cx="10365741" cy="615553"/>
          </a:xfrm>
          <a:prstGeom prst="rect">
            <a:avLst/>
          </a:prstGeom>
          <a:noFill/>
        </p:spPr>
        <p:txBody>
          <a:bodyPr wrap="square" rtlCol="0">
            <a:spAutoFit/>
          </a:bodyPr>
          <a:lstStyle/>
          <a:p>
            <a:r>
              <a:rPr lang="en-US" altLang="en-US" sz="1600" dirty="0">
                <a:solidFill>
                  <a:srgbClr val="0000FF"/>
                </a:solidFill>
                <a:latin typeface="Arial Unicode MS"/>
                <a:ea typeface="inherit"/>
              </a:rPr>
              <a:t>Almost no difference between them, ripple and switching node.</a:t>
            </a:r>
          </a:p>
          <a:p>
            <a:pPr marL="285750" indent="-285750">
              <a:buFont typeface="Arial" panose="020B0604020202020204" pitchFamily="34" charset="0"/>
              <a:buChar char="•"/>
            </a:pPr>
            <a:endParaRPr lang="en-US" dirty="0">
              <a:solidFill>
                <a:srgbClr val="0000FF"/>
              </a:solidFill>
            </a:endParaRPr>
          </a:p>
        </p:txBody>
      </p:sp>
      <p:pic>
        <p:nvPicPr>
          <p:cNvPr id="3" name="Picture 2">
            <a:extLst>
              <a:ext uri="{FF2B5EF4-FFF2-40B4-BE49-F238E27FC236}">
                <a16:creationId xmlns:a16="http://schemas.microsoft.com/office/drawing/2014/main" id="{F63BE8F2-D1F4-43EF-B918-5CCE21258F38}"/>
              </a:ext>
            </a:extLst>
          </p:cNvPr>
          <p:cNvPicPr>
            <a:picLocks noChangeAspect="1"/>
          </p:cNvPicPr>
          <p:nvPr/>
        </p:nvPicPr>
        <p:blipFill>
          <a:blip r:embed="rId3"/>
          <a:stretch>
            <a:fillRect/>
          </a:stretch>
        </p:blipFill>
        <p:spPr>
          <a:xfrm>
            <a:off x="2765692" y="1019065"/>
            <a:ext cx="5441416" cy="3200501"/>
          </a:xfrm>
          <a:prstGeom prst="rect">
            <a:avLst/>
          </a:prstGeom>
        </p:spPr>
      </p:pic>
    </p:spTree>
    <p:extLst>
      <p:ext uri="{BB962C8B-B14F-4D97-AF65-F5344CB8AC3E}">
        <p14:creationId xmlns:p14="http://schemas.microsoft.com/office/powerpoint/2010/main" val="315500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B4DCB94-D9B2-4EFD-9ED1-FA7F5411E010}" type="slidenum">
              <a:rPr lang="en-US" smtClean="0"/>
              <a:pPr>
                <a:defRPr/>
              </a:pPr>
              <a:t>3</a:t>
            </a:fld>
            <a:endParaRPr lang="en-US" dirty="0"/>
          </a:p>
        </p:txBody>
      </p:sp>
      <p:cxnSp>
        <p:nvCxnSpPr>
          <p:cNvPr id="8" name="Straight Connector 7">
            <a:extLst>
              <a:ext uri="{FF2B5EF4-FFF2-40B4-BE49-F238E27FC236}">
                <a16:creationId xmlns:a16="http://schemas.microsoft.com/office/drawing/2014/main" id="{26798534-9B5C-4F03-B3FC-9B65E9FDE1B9}"/>
              </a:ext>
            </a:extLst>
          </p:cNvPr>
          <p:cNvCxnSpPr>
            <a:cxnSpLocks/>
          </p:cNvCxnSpPr>
          <p:nvPr/>
        </p:nvCxnSpPr>
        <p:spPr>
          <a:xfrm>
            <a:off x="344592" y="854393"/>
            <a:ext cx="10365741" cy="17674"/>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12F05D3F-0F3D-4C84-A651-B52C6D362B17}"/>
              </a:ext>
            </a:extLst>
          </p:cNvPr>
          <p:cNvSpPr>
            <a:spLocks noGrp="1"/>
          </p:cNvSpPr>
          <p:nvPr>
            <p:ph type="title"/>
          </p:nvPr>
        </p:nvSpPr>
        <p:spPr/>
        <p:txBody>
          <a:bodyPr/>
          <a:lstStyle/>
          <a:p>
            <a:r>
              <a:rPr lang="en-US" dirty="0"/>
              <a:t>Bench test</a:t>
            </a:r>
            <a:br>
              <a:rPr lang="en-US" dirty="0"/>
            </a:br>
            <a:r>
              <a:rPr lang="en-US" sz="1800" dirty="0">
                <a:solidFill>
                  <a:srgbClr val="0000FF"/>
                </a:solidFill>
              </a:rPr>
              <a:t>Vin=3.3V  </a:t>
            </a:r>
            <a:r>
              <a:rPr lang="en-US" sz="1800" dirty="0" err="1">
                <a:solidFill>
                  <a:srgbClr val="0000FF"/>
                </a:solidFill>
              </a:rPr>
              <a:t>Iout</a:t>
            </a:r>
            <a:r>
              <a:rPr lang="en-US" sz="1800" dirty="0">
                <a:solidFill>
                  <a:srgbClr val="0000FF"/>
                </a:solidFill>
              </a:rPr>
              <a:t>=300mA  </a:t>
            </a:r>
            <a:r>
              <a:rPr lang="en-US" sz="1800" dirty="0" err="1">
                <a:solidFill>
                  <a:srgbClr val="0000FF"/>
                </a:solidFill>
              </a:rPr>
              <a:t>Vout</a:t>
            </a:r>
            <a:r>
              <a:rPr lang="en-US" sz="1800" dirty="0">
                <a:solidFill>
                  <a:srgbClr val="0000FF"/>
                </a:solidFill>
              </a:rPr>
              <a:t>=3.3V</a:t>
            </a:r>
            <a:endParaRPr lang="en-US" dirty="0">
              <a:solidFill>
                <a:srgbClr val="FF0000"/>
              </a:solidFill>
            </a:endParaRPr>
          </a:p>
        </p:txBody>
      </p:sp>
      <p:sp>
        <p:nvSpPr>
          <p:cNvPr id="18" name="TextBox 17">
            <a:extLst>
              <a:ext uri="{FF2B5EF4-FFF2-40B4-BE49-F238E27FC236}">
                <a16:creationId xmlns:a16="http://schemas.microsoft.com/office/drawing/2014/main" id="{8AB31DA2-0476-4B28-9C3B-2893F91C35B6}"/>
              </a:ext>
            </a:extLst>
          </p:cNvPr>
          <p:cNvSpPr txBox="1"/>
          <p:nvPr/>
        </p:nvSpPr>
        <p:spPr>
          <a:xfrm>
            <a:off x="344591" y="4366564"/>
            <a:ext cx="10365741" cy="615553"/>
          </a:xfrm>
          <a:prstGeom prst="rect">
            <a:avLst/>
          </a:prstGeom>
          <a:noFill/>
        </p:spPr>
        <p:txBody>
          <a:bodyPr wrap="square" rtlCol="0">
            <a:spAutoFit/>
          </a:bodyPr>
          <a:lstStyle/>
          <a:p>
            <a:r>
              <a:rPr lang="en-US" altLang="en-US" sz="1600" dirty="0">
                <a:solidFill>
                  <a:srgbClr val="0000FF"/>
                </a:solidFill>
                <a:latin typeface="Arial Unicode MS"/>
                <a:ea typeface="inherit"/>
              </a:rPr>
              <a:t>Almost no difference between them, ripple and switching node.</a:t>
            </a:r>
          </a:p>
          <a:p>
            <a:pPr marL="285750" indent="-285750">
              <a:buFont typeface="Arial" panose="020B0604020202020204" pitchFamily="34" charset="0"/>
              <a:buChar char="•"/>
            </a:pPr>
            <a:endParaRPr lang="en-US" dirty="0">
              <a:solidFill>
                <a:srgbClr val="0000FF"/>
              </a:solidFill>
            </a:endParaRPr>
          </a:p>
        </p:txBody>
      </p:sp>
      <p:pic>
        <p:nvPicPr>
          <p:cNvPr id="2" name="Picture 1">
            <a:extLst>
              <a:ext uri="{FF2B5EF4-FFF2-40B4-BE49-F238E27FC236}">
                <a16:creationId xmlns:a16="http://schemas.microsoft.com/office/drawing/2014/main" id="{054A68BB-F301-40CA-B178-4071C40F674B}"/>
              </a:ext>
            </a:extLst>
          </p:cNvPr>
          <p:cNvPicPr>
            <a:picLocks noChangeAspect="1"/>
          </p:cNvPicPr>
          <p:nvPr/>
        </p:nvPicPr>
        <p:blipFill>
          <a:blip r:embed="rId3"/>
          <a:stretch>
            <a:fillRect/>
          </a:stretch>
        </p:blipFill>
        <p:spPr>
          <a:xfrm>
            <a:off x="2764310" y="1028849"/>
            <a:ext cx="5444180" cy="3180932"/>
          </a:xfrm>
          <a:prstGeom prst="rect">
            <a:avLst/>
          </a:prstGeom>
        </p:spPr>
      </p:pic>
    </p:spTree>
    <p:extLst>
      <p:ext uri="{BB962C8B-B14F-4D97-AF65-F5344CB8AC3E}">
        <p14:creationId xmlns:p14="http://schemas.microsoft.com/office/powerpoint/2010/main" val="174103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B4DCB94-D9B2-4EFD-9ED1-FA7F5411E010}" type="slidenum">
              <a:rPr lang="en-US" smtClean="0"/>
              <a:pPr>
                <a:defRPr/>
              </a:pPr>
              <a:t>4</a:t>
            </a:fld>
            <a:endParaRPr lang="en-US" dirty="0"/>
          </a:p>
        </p:txBody>
      </p:sp>
      <p:cxnSp>
        <p:nvCxnSpPr>
          <p:cNvPr id="8" name="Straight Connector 7">
            <a:extLst>
              <a:ext uri="{FF2B5EF4-FFF2-40B4-BE49-F238E27FC236}">
                <a16:creationId xmlns:a16="http://schemas.microsoft.com/office/drawing/2014/main" id="{26798534-9B5C-4F03-B3FC-9B65E9FDE1B9}"/>
              </a:ext>
            </a:extLst>
          </p:cNvPr>
          <p:cNvCxnSpPr>
            <a:cxnSpLocks/>
          </p:cNvCxnSpPr>
          <p:nvPr/>
        </p:nvCxnSpPr>
        <p:spPr>
          <a:xfrm>
            <a:off x="344592" y="854393"/>
            <a:ext cx="10365741" cy="17674"/>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12F05D3F-0F3D-4C84-A651-B52C6D362B17}"/>
              </a:ext>
            </a:extLst>
          </p:cNvPr>
          <p:cNvSpPr>
            <a:spLocks noGrp="1"/>
          </p:cNvSpPr>
          <p:nvPr>
            <p:ph type="title"/>
          </p:nvPr>
        </p:nvSpPr>
        <p:spPr/>
        <p:txBody>
          <a:bodyPr/>
          <a:lstStyle/>
          <a:p>
            <a:r>
              <a:rPr lang="en-US" dirty="0"/>
              <a:t>Bench test</a:t>
            </a:r>
            <a:br>
              <a:rPr lang="en-US" dirty="0"/>
            </a:br>
            <a:r>
              <a:rPr lang="en-US" sz="1800" dirty="0">
                <a:solidFill>
                  <a:srgbClr val="0000FF"/>
                </a:solidFill>
              </a:rPr>
              <a:t>Vin=4.5V  </a:t>
            </a:r>
            <a:r>
              <a:rPr lang="en-US" sz="1800" dirty="0" err="1">
                <a:solidFill>
                  <a:srgbClr val="0000FF"/>
                </a:solidFill>
              </a:rPr>
              <a:t>Iout</a:t>
            </a:r>
            <a:r>
              <a:rPr lang="en-US" sz="1800" dirty="0">
                <a:solidFill>
                  <a:srgbClr val="0000FF"/>
                </a:solidFill>
              </a:rPr>
              <a:t>=300mA  </a:t>
            </a:r>
            <a:r>
              <a:rPr lang="en-US" sz="1800" dirty="0" err="1">
                <a:solidFill>
                  <a:srgbClr val="0000FF"/>
                </a:solidFill>
              </a:rPr>
              <a:t>Vout</a:t>
            </a:r>
            <a:r>
              <a:rPr lang="en-US" sz="1800" dirty="0">
                <a:solidFill>
                  <a:srgbClr val="0000FF"/>
                </a:solidFill>
              </a:rPr>
              <a:t>=3.3V</a:t>
            </a:r>
            <a:endParaRPr lang="en-US" dirty="0">
              <a:solidFill>
                <a:srgbClr val="FF0000"/>
              </a:solidFill>
            </a:endParaRPr>
          </a:p>
        </p:txBody>
      </p:sp>
      <p:sp>
        <p:nvSpPr>
          <p:cNvPr id="18" name="TextBox 17">
            <a:extLst>
              <a:ext uri="{FF2B5EF4-FFF2-40B4-BE49-F238E27FC236}">
                <a16:creationId xmlns:a16="http://schemas.microsoft.com/office/drawing/2014/main" id="{8AB31DA2-0476-4B28-9C3B-2893F91C35B6}"/>
              </a:ext>
            </a:extLst>
          </p:cNvPr>
          <p:cNvSpPr txBox="1"/>
          <p:nvPr/>
        </p:nvSpPr>
        <p:spPr>
          <a:xfrm>
            <a:off x="344591" y="4366564"/>
            <a:ext cx="10365741" cy="615553"/>
          </a:xfrm>
          <a:prstGeom prst="rect">
            <a:avLst/>
          </a:prstGeom>
          <a:noFill/>
        </p:spPr>
        <p:txBody>
          <a:bodyPr wrap="square" rtlCol="0">
            <a:spAutoFit/>
          </a:bodyPr>
          <a:lstStyle/>
          <a:p>
            <a:r>
              <a:rPr lang="en-US" altLang="en-US" sz="1600" dirty="0">
                <a:solidFill>
                  <a:srgbClr val="0000FF"/>
                </a:solidFill>
                <a:latin typeface="Arial Unicode MS"/>
                <a:ea typeface="inherit"/>
              </a:rPr>
              <a:t>Ripple performance is little better(28mV) than TPS63806.</a:t>
            </a:r>
          </a:p>
          <a:p>
            <a:pPr marL="285750" indent="-285750">
              <a:buFont typeface="Arial" panose="020B0604020202020204" pitchFamily="34" charset="0"/>
              <a:buChar char="•"/>
            </a:pPr>
            <a:endParaRPr lang="en-US" dirty="0">
              <a:solidFill>
                <a:srgbClr val="0000FF"/>
              </a:solidFill>
            </a:endParaRPr>
          </a:p>
        </p:txBody>
      </p:sp>
      <p:pic>
        <p:nvPicPr>
          <p:cNvPr id="5" name="Picture 4">
            <a:extLst>
              <a:ext uri="{FF2B5EF4-FFF2-40B4-BE49-F238E27FC236}">
                <a16:creationId xmlns:a16="http://schemas.microsoft.com/office/drawing/2014/main" id="{AAB1CE2B-24D0-4FA7-A9FF-B896E90944D8}"/>
              </a:ext>
            </a:extLst>
          </p:cNvPr>
          <p:cNvPicPr>
            <a:picLocks noChangeAspect="1"/>
          </p:cNvPicPr>
          <p:nvPr/>
        </p:nvPicPr>
        <p:blipFill>
          <a:blip r:embed="rId3"/>
          <a:stretch>
            <a:fillRect/>
          </a:stretch>
        </p:blipFill>
        <p:spPr>
          <a:xfrm>
            <a:off x="2731720" y="987763"/>
            <a:ext cx="5509360" cy="3263104"/>
          </a:xfrm>
          <a:prstGeom prst="rect">
            <a:avLst/>
          </a:prstGeom>
        </p:spPr>
      </p:pic>
    </p:spTree>
    <p:extLst>
      <p:ext uri="{BB962C8B-B14F-4D97-AF65-F5344CB8AC3E}">
        <p14:creationId xmlns:p14="http://schemas.microsoft.com/office/powerpoint/2010/main" val="258492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0D4F31F-B0A9-4FA3-ACD5-9BC089292C2A}"/>
              </a:ext>
            </a:extLst>
          </p:cNvPr>
          <p:cNvGraphicFramePr>
            <a:graphicFrameLocks noGrp="1"/>
          </p:cNvGraphicFramePr>
          <p:nvPr>
            <p:ph idx="1"/>
            <p:extLst>
              <p:ext uri="{D42A27DB-BD31-4B8C-83A1-F6EECF244321}">
                <p14:modId xmlns:p14="http://schemas.microsoft.com/office/powerpoint/2010/main" val="2060180304"/>
              </p:ext>
            </p:extLst>
          </p:nvPr>
        </p:nvGraphicFramePr>
        <p:xfrm>
          <a:off x="831850" y="909107"/>
          <a:ext cx="9556748" cy="3779877"/>
        </p:xfrm>
        <a:graphic>
          <a:graphicData uri="http://schemas.openxmlformats.org/drawingml/2006/table">
            <a:tbl>
              <a:tblPr firstRow="1" bandRow="1">
                <a:tableStyleId>{5C22544A-7EE6-4342-B048-85BDC9FD1C3A}</a:tableStyleId>
              </a:tblPr>
              <a:tblGrid>
                <a:gridCol w="2389187">
                  <a:extLst>
                    <a:ext uri="{9D8B030D-6E8A-4147-A177-3AD203B41FA5}">
                      <a16:colId xmlns:a16="http://schemas.microsoft.com/office/drawing/2014/main" val="18133341"/>
                    </a:ext>
                  </a:extLst>
                </a:gridCol>
                <a:gridCol w="2389187">
                  <a:extLst>
                    <a:ext uri="{9D8B030D-6E8A-4147-A177-3AD203B41FA5}">
                      <a16:colId xmlns:a16="http://schemas.microsoft.com/office/drawing/2014/main" val="3772996733"/>
                    </a:ext>
                  </a:extLst>
                </a:gridCol>
                <a:gridCol w="2389187">
                  <a:extLst>
                    <a:ext uri="{9D8B030D-6E8A-4147-A177-3AD203B41FA5}">
                      <a16:colId xmlns:a16="http://schemas.microsoft.com/office/drawing/2014/main" val="4249209817"/>
                    </a:ext>
                  </a:extLst>
                </a:gridCol>
                <a:gridCol w="2389187">
                  <a:extLst>
                    <a:ext uri="{9D8B030D-6E8A-4147-A177-3AD203B41FA5}">
                      <a16:colId xmlns:a16="http://schemas.microsoft.com/office/drawing/2014/main" val="3813184731"/>
                    </a:ext>
                  </a:extLst>
                </a:gridCol>
              </a:tblGrid>
              <a:tr h="1750973">
                <a:tc>
                  <a:txBody>
                    <a:bodyPr/>
                    <a:lstStyle/>
                    <a:p>
                      <a:endParaRPr lang="en-US" dirty="0"/>
                    </a:p>
                  </a:txBody>
                  <a:tcPr/>
                </a:tc>
                <a:tc>
                  <a:txBody>
                    <a:bodyPr/>
                    <a:lstStyle/>
                    <a:p>
                      <a:r>
                        <a:rPr lang="en-US" dirty="0"/>
                        <a:t>Switching frequency</a:t>
                      </a:r>
                    </a:p>
                  </a:txBody>
                  <a:tcPr/>
                </a:tc>
                <a:tc>
                  <a:txBody>
                    <a:bodyPr/>
                    <a:lstStyle/>
                    <a:p>
                      <a:r>
                        <a:rPr lang="en-US" dirty="0"/>
                        <a:t>Rise time</a:t>
                      </a:r>
                    </a:p>
                  </a:txBody>
                  <a:tcPr/>
                </a:tc>
                <a:tc>
                  <a:txBody>
                    <a:bodyPr/>
                    <a:lstStyle/>
                    <a:p>
                      <a:r>
                        <a:rPr lang="en-US" dirty="0"/>
                        <a:t>Fall time</a:t>
                      </a:r>
                    </a:p>
                  </a:txBody>
                  <a:tcPr/>
                </a:tc>
                <a:extLst>
                  <a:ext uri="{0D108BD9-81ED-4DB2-BD59-A6C34878D82A}">
                    <a16:rowId xmlns:a16="http://schemas.microsoft.com/office/drawing/2014/main" val="2923931553"/>
                  </a:ext>
                </a:extLst>
              </a:tr>
              <a:tr h="1014452">
                <a:tc>
                  <a:txBody>
                    <a:bodyPr/>
                    <a:lstStyle/>
                    <a:p>
                      <a:r>
                        <a:rPr lang="en-US" dirty="0"/>
                        <a:t>TPS63805</a:t>
                      </a:r>
                    </a:p>
                  </a:txBody>
                  <a:tcPr/>
                </a:tc>
                <a:tc>
                  <a:txBody>
                    <a:bodyPr/>
                    <a:lstStyle/>
                    <a:p>
                      <a:r>
                        <a:rPr lang="en-US" dirty="0"/>
                        <a:t>360-530ns</a:t>
                      </a:r>
                    </a:p>
                  </a:txBody>
                  <a:tcPr/>
                </a:tc>
                <a:tc>
                  <a:txBody>
                    <a:bodyPr/>
                    <a:lstStyle/>
                    <a:p>
                      <a:r>
                        <a:rPr lang="en-US" dirty="0"/>
                        <a:t>30.7ns</a:t>
                      </a:r>
                    </a:p>
                  </a:txBody>
                  <a:tcPr/>
                </a:tc>
                <a:tc>
                  <a:txBody>
                    <a:bodyPr/>
                    <a:lstStyle/>
                    <a:p>
                      <a:r>
                        <a:rPr lang="en-US" dirty="0"/>
                        <a:t>28ns</a:t>
                      </a:r>
                    </a:p>
                  </a:txBody>
                  <a:tcPr/>
                </a:tc>
                <a:extLst>
                  <a:ext uri="{0D108BD9-81ED-4DB2-BD59-A6C34878D82A}">
                    <a16:rowId xmlns:a16="http://schemas.microsoft.com/office/drawing/2014/main" val="2471495488"/>
                  </a:ext>
                </a:extLst>
              </a:tr>
              <a:tr h="1014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TPS63806</a:t>
                      </a:r>
                    </a:p>
                    <a:p>
                      <a:endParaRPr lang="en-US" dirty="0"/>
                    </a:p>
                  </a:txBody>
                  <a:tcPr/>
                </a:tc>
                <a:tc>
                  <a:txBody>
                    <a:bodyPr/>
                    <a:lstStyle/>
                    <a:p>
                      <a:r>
                        <a:rPr lang="en-US" dirty="0"/>
                        <a:t>261-740ns</a:t>
                      </a:r>
                    </a:p>
                  </a:txBody>
                  <a:tcPr/>
                </a:tc>
                <a:tc>
                  <a:txBody>
                    <a:bodyPr/>
                    <a:lstStyle/>
                    <a:p>
                      <a:r>
                        <a:rPr lang="en-US" dirty="0"/>
                        <a:t>30.9ns</a:t>
                      </a:r>
                    </a:p>
                  </a:txBody>
                  <a:tcPr/>
                </a:tc>
                <a:tc>
                  <a:txBody>
                    <a:bodyPr/>
                    <a:lstStyle/>
                    <a:p>
                      <a:r>
                        <a:rPr lang="en-US" dirty="0"/>
                        <a:t>28.8ns</a:t>
                      </a:r>
                    </a:p>
                  </a:txBody>
                  <a:tcPr/>
                </a:tc>
                <a:extLst>
                  <a:ext uri="{0D108BD9-81ED-4DB2-BD59-A6C34878D82A}">
                    <a16:rowId xmlns:a16="http://schemas.microsoft.com/office/drawing/2014/main" val="1719985514"/>
                  </a:ext>
                </a:extLst>
              </a:tr>
            </a:tbl>
          </a:graphicData>
        </a:graphic>
      </p:graphicFrame>
      <p:sp>
        <p:nvSpPr>
          <p:cNvPr id="4" name="Slide Number Placeholder 3">
            <a:extLst>
              <a:ext uri="{FF2B5EF4-FFF2-40B4-BE49-F238E27FC236}">
                <a16:creationId xmlns:a16="http://schemas.microsoft.com/office/drawing/2014/main" id="{3CDF38DA-728A-4231-AD96-21DCA66D3B11}"/>
              </a:ext>
            </a:extLst>
          </p:cNvPr>
          <p:cNvSpPr>
            <a:spLocks noGrp="1"/>
          </p:cNvSpPr>
          <p:nvPr>
            <p:ph type="sldNum" sz="quarter" idx="10"/>
          </p:nvPr>
        </p:nvSpPr>
        <p:spPr/>
        <p:txBody>
          <a:bodyPr/>
          <a:lstStyle/>
          <a:p>
            <a:pPr>
              <a:defRPr/>
            </a:pPr>
            <a:fld id="{2B97888F-6AF7-4263-B69D-592D8C33BAC7}" type="slidenum">
              <a:rPr lang="en-US" smtClean="0"/>
              <a:pPr>
                <a:defRPr/>
              </a:pPr>
              <a:t>5</a:t>
            </a:fld>
            <a:endParaRPr lang="en-US"/>
          </a:p>
        </p:txBody>
      </p:sp>
    </p:spTree>
    <p:extLst>
      <p:ext uri="{BB962C8B-B14F-4D97-AF65-F5344CB8AC3E}">
        <p14:creationId xmlns:p14="http://schemas.microsoft.com/office/powerpoint/2010/main" val="1769369343"/>
      </p:ext>
    </p:extLst>
  </p:cSld>
  <p:clrMapOvr>
    <a:masterClrMapping/>
  </p:clrMapOvr>
</p:sld>
</file>

<file path=ppt/theme/theme1.xml><?xml version="1.0" encoding="utf-8"?>
<a:theme xmlns:a="http://schemas.openxmlformats.org/drawingml/2006/main" name="FinalPowerpoint">
  <a:themeElements>
    <a:clrScheme name="Custom 7">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0000FF"/>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75998</TotalTime>
  <Words>476</Words>
  <Application>Microsoft Office PowerPoint</Application>
  <PresentationFormat>Custom</PresentationFormat>
  <Paragraphs>35</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 Unicode MS</vt:lpstr>
      <vt:lpstr>inherit</vt:lpstr>
      <vt:lpstr>Arial</vt:lpstr>
      <vt:lpstr>FinalPowerpoint</vt:lpstr>
      <vt:lpstr>       TPS63805 verus TPs63806         </vt:lpstr>
      <vt:lpstr>Bench test Vin=2.5V  Iout=300mA  Vout=3.3V</vt:lpstr>
      <vt:lpstr>Bench test Vin=3.3V  Iout=300mA  Vout=3.3V</vt:lpstr>
      <vt:lpstr>Bench test Vin=4.5V  Iout=300mA  Vout=3.3V</vt:lpstr>
      <vt:lpstr>PowerPoint Presentation</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FAE training</dc:title>
  <dc:creator>Timothy Hegarty</dc:creator>
  <cp:lastModifiedBy>Zhang, Tao</cp:lastModifiedBy>
  <cp:revision>1485</cp:revision>
  <dcterms:created xsi:type="dcterms:W3CDTF">2007-12-19T20:51:45Z</dcterms:created>
  <dcterms:modified xsi:type="dcterms:W3CDTF">2021-12-15T11:28:59Z</dcterms:modified>
</cp:coreProperties>
</file>