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5" r:id="rId3"/>
    <p:sldId id="264" r:id="rId4"/>
    <p:sldId id="266" r:id="rId5"/>
    <p:sldId id="268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 userDrawn="1">
          <p15:clr>
            <a:srgbClr val="A4A3A4"/>
          </p15:clr>
        </p15:guide>
        <p15:guide id="2" pos="3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BFA"/>
    <a:srgbClr val="0000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ADF70B0-6F92-487A-8276-937BA6B54234}" styleName="表样式 1 17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/>
              </a:solidFill>
              <a:prstDash val="solid"/>
            </a:ln>
          </a:insideH>
          <a:insideV>
            <a:ln w="9525" cmpd="sng">
              <a:solidFill>
                <a:schemeClr val="accent1"/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band2V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Col>
    <a:lastRow>
      <a:tcTxStyle b="on"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16" y="72"/>
      </p:cViewPr>
      <p:guideLst>
        <p:guide orient="horz" pos="2145"/>
        <p:guide pos="38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2025/6/24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1.jpeg"/><Relationship Id="rId26" Type="http://schemas.openxmlformats.org/officeDocument/2006/relationships/image" Target="../media/image10.png"/><Relationship Id="rId3" Type="http://schemas.openxmlformats.org/officeDocument/2006/relationships/tags" Target="../tags/tag67.xml"/><Relationship Id="rId21" Type="http://schemas.openxmlformats.org/officeDocument/2006/relationships/image" Target="../media/image5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9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8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7.png"/><Relationship Id="rId10" Type="http://schemas.openxmlformats.org/officeDocument/2006/relationships/tags" Target="../tags/tag74.xml"/><Relationship Id="rId19" Type="http://schemas.openxmlformats.org/officeDocument/2006/relationships/image" Target="../media/image3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925" y="92710"/>
            <a:ext cx="97218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Spec requirements</a:t>
            </a:r>
            <a:endParaRPr lang="zh-CN" altLang="en-US" sz="24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5671"/>
            <a:ext cx="12192000" cy="404585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70035" y="5559425"/>
            <a:ext cx="2877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</a:rPr>
              <a:t>Vin: 9V~16V typ., 6V min</a:t>
            </a:r>
          </a:p>
          <a:p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</a:rPr>
              <a:t>Iout: 209mA typ.</a:t>
            </a:r>
          </a:p>
          <a:p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</a:rPr>
              <a:t>Vout: 26V typ.</a:t>
            </a:r>
          </a:p>
          <a:p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</a:rPr>
              <a:t>Fsw: 390kHz typ.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 amt="6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25" y="92710"/>
            <a:ext cx="97218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Test waveforms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587650" y="6097713"/>
            <a:ext cx="885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CH1</a:t>
            </a:r>
            <a:r>
              <a:rPr lang="zh-CN" altLang="en-US" dirty="0">
                <a:highlight>
                  <a:srgbClr val="FFFF00"/>
                </a:highlight>
              </a:rPr>
              <a:t>：</a:t>
            </a:r>
            <a:r>
              <a:rPr lang="en-US" altLang="zh-CN" dirty="0">
                <a:highlight>
                  <a:srgbClr val="FFFF00"/>
                </a:highlight>
              </a:rPr>
              <a:t>Vin</a:t>
            </a:r>
            <a:r>
              <a:rPr lang="zh-CN" altLang="en-US" dirty="0">
                <a:highlight>
                  <a:srgbClr val="FFFF00"/>
                </a:highlight>
              </a:rPr>
              <a:t>（</a:t>
            </a:r>
            <a:r>
              <a:rPr lang="en-US" altLang="zh-CN" dirty="0">
                <a:highlight>
                  <a:srgbClr val="FFFF00"/>
                </a:highlight>
              </a:rPr>
              <a:t>after</a:t>
            </a:r>
            <a:r>
              <a:rPr lang="zh-CN" altLang="en-US" dirty="0">
                <a:highlight>
                  <a:srgbClr val="FFFF00"/>
                </a:highlight>
              </a:rPr>
              <a:t>）</a:t>
            </a:r>
            <a:r>
              <a:rPr lang="zh-CN" altLang="en-US" dirty="0"/>
              <a:t>   </a:t>
            </a:r>
            <a:r>
              <a:rPr lang="en-US" altLang="zh-CN" dirty="0">
                <a:highlight>
                  <a:srgbClr val="00FFFF"/>
                </a:highlight>
              </a:rPr>
              <a:t>CH2</a:t>
            </a:r>
            <a:r>
              <a:rPr lang="zh-CN" altLang="en-US" dirty="0">
                <a:highlight>
                  <a:srgbClr val="00FFFF"/>
                </a:highlight>
              </a:rPr>
              <a:t>：</a:t>
            </a:r>
            <a:r>
              <a:rPr lang="en-US" altLang="zh-CN" dirty="0">
                <a:highlight>
                  <a:srgbClr val="00FFFF"/>
                </a:highlight>
              </a:rPr>
              <a:t>Switch node voltage</a:t>
            </a:r>
            <a:r>
              <a:rPr lang="en-US" altLang="zh-CN" dirty="0"/>
              <a:t>    </a:t>
            </a:r>
            <a:r>
              <a:rPr lang="en-US" altLang="zh-CN" dirty="0">
                <a:highlight>
                  <a:srgbClr val="FF00FF"/>
                </a:highlight>
              </a:rPr>
              <a:t>CH3</a:t>
            </a:r>
            <a:r>
              <a:rPr lang="zh-CN" altLang="en-US" dirty="0">
                <a:highlight>
                  <a:srgbClr val="FF00FF"/>
                </a:highlight>
              </a:rPr>
              <a:t>：</a:t>
            </a:r>
            <a:r>
              <a:rPr lang="en-US" altLang="zh-CN" dirty="0" err="1">
                <a:highlight>
                  <a:srgbClr val="FF00FF"/>
                </a:highlight>
              </a:rPr>
              <a:t>Vout</a:t>
            </a:r>
            <a:r>
              <a:rPr lang="en-US" altLang="zh-CN" dirty="0"/>
              <a:t>     </a:t>
            </a:r>
            <a:r>
              <a:rPr lang="en-US" altLang="zh-CN" dirty="0">
                <a:highlight>
                  <a:srgbClr val="00FF00"/>
                </a:highlight>
              </a:rPr>
              <a:t>CH4</a:t>
            </a:r>
            <a:r>
              <a:rPr lang="zh-CN" altLang="en-US" dirty="0">
                <a:highlight>
                  <a:srgbClr val="00FF00"/>
                </a:highlight>
              </a:rPr>
              <a:t>：</a:t>
            </a:r>
            <a:r>
              <a:rPr lang="en-US" altLang="zh-CN" dirty="0">
                <a:highlight>
                  <a:srgbClr val="00FF00"/>
                </a:highlight>
              </a:rPr>
              <a:t>Inductor current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53" name="文本框 52"/>
          <p:cNvSpPr txBox="1"/>
          <p:nvPr>
            <p:custDataLst>
              <p:tags r:id="rId2"/>
            </p:custDataLst>
          </p:nvPr>
        </p:nvSpPr>
        <p:spPr>
          <a:xfrm>
            <a:off x="936931" y="537444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Vin=6V</a:t>
            </a:r>
            <a:endParaRPr lang="zh-CN" altLang="en-US" dirty="0"/>
          </a:p>
        </p:txBody>
      </p:sp>
      <p:sp>
        <p:nvSpPr>
          <p:cNvPr id="54" name="文本框 53"/>
          <p:cNvSpPr txBox="1"/>
          <p:nvPr>
            <p:custDataLst>
              <p:tags r:id="rId3"/>
            </p:custDataLst>
          </p:nvPr>
        </p:nvSpPr>
        <p:spPr>
          <a:xfrm>
            <a:off x="4021345" y="537444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Vin=6.5V</a:t>
            </a:r>
            <a:endParaRPr lang="zh-CN" altLang="en-US" dirty="0"/>
          </a:p>
        </p:txBody>
      </p:sp>
      <p:sp>
        <p:nvSpPr>
          <p:cNvPr id="55" name="文本框 54"/>
          <p:cNvSpPr txBox="1"/>
          <p:nvPr>
            <p:custDataLst>
              <p:tags r:id="rId4"/>
            </p:custDataLst>
          </p:nvPr>
        </p:nvSpPr>
        <p:spPr>
          <a:xfrm>
            <a:off x="7274039" y="537444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Vin=7V</a:t>
            </a:r>
            <a:endParaRPr lang="zh-CN" altLang="en-US" dirty="0"/>
          </a:p>
        </p:txBody>
      </p:sp>
      <p:sp>
        <p:nvSpPr>
          <p:cNvPr id="56" name="文本框 55"/>
          <p:cNvSpPr txBox="1"/>
          <p:nvPr>
            <p:custDataLst>
              <p:tags r:id="rId5"/>
            </p:custDataLst>
          </p:nvPr>
        </p:nvSpPr>
        <p:spPr>
          <a:xfrm>
            <a:off x="10272781" y="537444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Vin=7.5V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70" y="3692046"/>
            <a:ext cx="2803990" cy="16823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69" y="1755367"/>
            <a:ext cx="2803991" cy="1682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5367"/>
            <a:ext cx="2803990" cy="1682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92046"/>
            <a:ext cx="2803990" cy="16823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5" y="3692046"/>
            <a:ext cx="2812552" cy="16875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5" y="1755367"/>
            <a:ext cx="2812552" cy="1687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367"/>
            <a:ext cx="2803990" cy="16823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046"/>
            <a:ext cx="2803989" cy="16823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27550" y="882650"/>
            <a:ext cx="303530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IS OCP(250mV threshold)</a:t>
            </a:r>
          </a:p>
        </p:txBody>
      </p:sp>
      <p:cxnSp>
        <p:nvCxnSpPr>
          <p:cNvPr id="4" name="直接箭头连接符 3"/>
          <p:cNvCxnSpPr/>
          <p:nvPr>
            <p:custDataLst>
              <p:tags r:id="rId14"/>
            </p:custDataLst>
          </p:nvPr>
        </p:nvCxnSpPr>
        <p:spPr>
          <a:xfrm flipV="1">
            <a:off x="1949450" y="1217295"/>
            <a:ext cx="3044825" cy="135128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15"/>
            </p:custDataLst>
          </p:nvPr>
        </p:nvCxnSpPr>
        <p:spPr>
          <a:xfrm flipV="1">
            <a:off x="4291965" y="1226185"/>
            <a:ext cx="1486535" cy="1332865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16"/>
            </p:custDataLst>
          </p:nvPr>
        </p:nvCxnSpPr>
        <p:spPr>
          <a:xfrm flipH="1" flipV="1">
            <a:off x="6600190" y="1217295"/>
            <a:ext cx="393065" cy="124714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925" y="92710"/>
            <a:ext cx="97218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Schematic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80" y="858520"/>
            <a:ext cx="9497695" cy="5554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25" y="92710"/>
            <a:ext cx="97218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Test waveforms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9129" y="3308084"/>
            <a:ext cx="416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Vin=6V    </a:t>
            </a:r>
            <a:r>
              <a:rPr lang="en-US" altLang="zh-CN" dirty="0">
                <a:highlight>
                  <a:srgbClr val="00FFFF"/>
                </a:highlight>
              </a:rPr>
              <a:t>CH2</a:t>
            </a:r>
            <a:r>
              <a:rPr lang="zh-CN" altLang="en-US" dirty="0">
                <a:highlight>
                  <a:srgbClr val="00FFFF"/>
                </a:highlight>
              </a:rPr>
              <a:t>：</a:t>
            </a:r>
            <a:r>
              <a:rPr lang="en-US" altLang="zh-CN" dirty="0">
                <a:highlight>
                  <a:srgbClr val="00FFFF"/>
                </a:highlight>
              </a:rPr>
              <a:t>V_IMON</a:t>
            </a:r>
            <a:r>
              <a:rPr lang="en-US" altLang="zh-CN" dirty="0"/>
              <a:t>     </a:t>
            </a:r>
            <a:r>
              <a:rPr lang="en-US" altLang="zh-CN" dirty="0">
                <a:highlight>
                  <a:srgbClr val="00FF00"/>
                </a:highlight>
              </a:rPr>
              <a:t>CH4</a:t>
            </a:r>
            <a:r>
              <a:rPr lang="zh-CN" altLang="en-US" dirty="0">
                <a:highlight>
                  <a:srgbClr val="00FF00"/>
                </a:highlight>
              </a:rPr>
              <a:t>：</a:t>
            </a:r>
            <a:r>
              <a:rPr lang="en-US" altLang="zh-CN" dirty="0">
                <a:highlight>
                  <a:srgbClr val="00FF00"/>
                </a:highlight>
              </a:rPr>
              <a:t>I_LED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86161" y="3321193"/>
            <a:ext cx="45662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Vin=6.5V    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CH2</a:t>
            </a:r>
            <a:r>
              <a:rPr lang="zh-CN" altLang="en-US" dirty="0">
                <a:highlight>
                  <a:srgbClr val="00FFFF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V_IMON</a:t>
            </a:r>
            <a:r>
              <a:rPr lang="en-US" altLang="zh-CN" dirty="0">
                <a:sym typeface="+mn-ea"/>
              </a:rPr>
              <a:t>     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CH4</a:t>
            </a:r>
            <a:r>
              <a:rPr lang="zh-CN" altLang="en-US" dirty="0">
                <a:highlight>
                  <a:srgbClr val="00FF00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I_LED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39129" y="6553670"/>
            <a:ext cx="43757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Vin=7V    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CH2</a:t>
            </a:r>
            <a:r>
              <a:rPr lang="zh-CN" altLang="en-US" dirty="0">
                <a:highlight>
                  <a:srgbClr val="00FFFF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V_IMON</a:t>
            </a:r>
            <a:r>
              <a:rPr lang="en-US" altLang="zh-CN" dirty="0">
                <a:sym typeface="+mn-ea"/>
              </a:rPr>
              <a:t>     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CH4</a:t>
            </a:r>
            <a:r>
              <a:rPr lang="zh-CN" altLang="en-US" dirty="0">
                <a:highlight>
                  <a:srgbClr val="00FF00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I_LED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686161" y="6559788"/>
            <a:ext cx="45662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Vin=7.5V    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CH2</a:t>
            </a:r>
            <a:r>
              <a:rPr lang="zh-CN" altLang="en-US" dirty="0">
                <a:highlight>
                  <a:srgbClr val="00FFFF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FF"/>
                </a:highlight>
                <a:sym typeface="+mn-ea"/>
              </a:rPr>
              <a:t>V_IMON</a:t>
            </a:r>
            <a:r>
              <a:rPr lang="en-US" altLang="zh-CN" dirty="0">
                <a:sym typeface="+mn-ea"/>
              </a:rPr>
              <a:t>     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CH4</a:t>
            </a:r>
            <a:r>
              <a:rPr lang="zh-CN" altLang="en-US" dirty="0">
                <a:highlight>
                  <a:srgbClr val="00FF00"/>
                </a:highlight>
                <a:sym typeface="+mn-ea"/>
              </a:rPr>
              <a:t>：</a:t>
            </a:r>
            <a:r>
              <a:rPr lang="en-US" altLang="zh-CN" dirty="0">
                <a:highlight>
                  <a:srgbClr val="00FF00"/>
                </a:highlight>
                <a:sym typeface="+mn-ea"/>
              </a:rPr>
              <a:t>I_LED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16" y="3672745"/>
            <a:ext cx="4801542" cy="2880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1" y="3672745"/>
            <a:ext cx="4801543" cy="28809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16" y="478619"/>
            <a:ext cx="4801542" cy="2880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1" y="478619"/>
            <a:ext cx="4801542" cy="28809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19201" y="2368622"/>
            <a:ext cx="113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a = 2.08V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89300" y="2246771"/>
            <a:ext cx="1174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b = 2.46V</a:t>
            </a:r>
            <a:endParaRPr lang="zh-CN" altLang="en-US" sz="1200" dirty="0">
              <a:highlight>
                <a:srgbClr val="00FFFF"/>
              </a:highligh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64563" y="2305807"/>
            <a:ext cx="113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a = 2.08V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756260" y="2183956"/>
            <a:ext cx="1174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b = 2.46V</a:t>
            </a:r>
            <a:endParaRPr lang="zh-CN" altLang="en-US" sz="1200" dirty="0">
              <a:highlight>
                <a:srgbClr val="00FFFF"/>
              </a:highligh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6901" y="5579157"/>
            <a:ext cx="113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a = 2.08V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88598" y="5457306"/>
            <a:ext cx="1174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b = 2.46V</a:t>
            </a:r>
            <a:endParaRPr lang="zh-CN" altLang="en-US" sz="1200" dirty="0">
              <a:highlight>
                <a:srgbClr val="00FFFF"/>
              </a:highlight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69411" y="5333663"/>
            <a:ext cx="1174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b = 2.46V</a:t>
            </a:r>
            <a:endParaRPr lang="zh-CN" altLang="en-US" sz="1200" dirty="0">
              <a:highlight>
                <a:srgbClr val="00FFFF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2850" y="1747520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Gain&lt;14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89630" y="1754505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Gain=14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3700" y="1767840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Gain&lt;14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20480" y="1774825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Gain=14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9110" y="4947920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Gain&lt;14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75890" y="4954905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Gain=14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01050" y="4914265"/>
            <a:ext cx="1136650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Gain=14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6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925" y="92710"/>
            <a:ext cx="97218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+mn-ea"/>
              </a:rPr>
              <a:t>PCB layout</a:t>
            </a:r>
            <a:endParaRPr lang="zh-CN" altLang="en-US" sz="24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614680"/>
            <a:ext cx="4469130" cy="2852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565" y="615315"/>
            <a:ext cx="4511675" cy="2851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720465"/>
            <a:ext cx="4469130" cy="2841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565" y="3719830"/>
            <a:ext cx="4511675" cy="2853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18535" y="309880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FFFF00"/>
                </a:highlight>
              </a:rPr>
              <a:t>Top layer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95005" y="3098800"/>
            <a:ext cx="1245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FFFF00"/>
                </a:highlight>
              </a:rPr>
              <a:t>Int1 layer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85820" y="6205220"/>
            <a:ext cx="1245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FFFF00"/>
                </a:highlight>
              </a:rPr>
              <a:t>Int2 layer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49260" y="6205220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FFFF00"/>
                </a:highlight>
              </a:rPr>
              <a:t>Bottom layer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9761220" y="2905125"/>
          <a:ext cx="2178050" cy="1478280"/>
        </p:xfrm>
        <a:graphic>
          <a:graphicData uri="http://schemas.openxmlformats.org/drawingml/2006/table">
            <a:tbl>
              <a:tblPr firstCol="1" bandCol="1">
                <a:tableStyleId>{6ADF70B0-6F92-487A-8276-937BA6B54234}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Top layer</a:t>
                      </a:r>
                      <a:endParaRPr lang="en-US" altLang="zh-CN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Int1 layer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Int2 layer</a:t>
                      </a:r>
                    </a:p>
                  </a:txBody>
                  <a:tcPr>
                    <a:solidFill>
                      <a:srgbClr val="70D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Bottom layer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4ODUzZGI5MTZmNmE0MDU4YWVlOTNhMjc2NmU2OWMifQ=="/>
  <p:tag name="RESOURCE_RECORD_KEY" val="{&quot;29&quot;:[50052708],&quot;65&quot;:[20205081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6.61551181102357,&quot;left&quot;:0,&quot;top&quot;:35.65,&quot;width&quot;:962.3275590551181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29&quot;:[50052708],&quot;65&quot;:[20205081]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71*116"/>
  <p:tag name="TABLE_ENDDRAG_RECT" val="144*210*171*1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微软雅黑</vt:lpstr>
      <vt:lpstr>Arial</vt:lpstr>
      <vt:lpstr>Wingdings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Jin, Ivy</cp:lastModifiedBy>
  <cp:revision>257</cp:revision>
  <dcterms:created xsi:type="dcterms:W3CDTF">2019-06-19T02:08:00Z</dcterms:created>
  <dcterms:modified xsi:type="dcterms:W3CDTF">2025-06-24T04:52:40Z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4AC0B814F8594CD2B16544A0A044F06D_13</vt:lpwstr>
  </property>
</Properties>
</file>