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1" r:id="rId4"/>
    <p:sldId id="264" r:id="rId5"/>
    <p:sldId id="256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94660"/>
  </p:normalViewPr>
  <p:slideViewPr>
    <p:cSldViewPr snapToGrid="0">
      <p:cViewPr>
        <p:scale>
          <a:sx n="125" d="100"/>
          <a:sy n="125" d="100"/>
        </p:scale>
        <p:origin x="80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85AADE-4212-E238-972D-666A7D043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1D7D6FB-8287-0341-6498-0F4306664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D56F50B-5F90-C6DE-63AE-4B9CDFA3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44C5C2-6CE2-53F8-C53D-B1687B82C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7F35C47-9D1B-00C6-C6E2-D91C9180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295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799230-B971-ABCB-D5CD-F4823BF67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A85CF65-8B31-51E9-53C3-6321AAD50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11BB94-9599-E6BE-EC3C-5C53513AF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30803B-FCCA-D2AF-D64B-F66A6834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25E30D-BC72-9EE9-8298-8754D806B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490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EE79727-B814-0289-DCDE-E87318AF47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910BE95-0B7E-ED7C-BCD3-549A5F4A7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B8E37AF-0154-3C6E-98A2-01BBF13BB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F3B51D-80C2-0A24-535A-2394DD34B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1E2801-7BE6-F6E8-C6A3-8B034E27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713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6A2D3C-6CFF-0D2F-9E3A-C00724A50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F185EF-34D1-1ACF-213B-F10275A38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17FF002-9E77-7670-581D-A09A7F383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48F94A3-39FD-B5BD-9E57-A66584EE7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957A14-16DB-0A9B-E13A-574BF39A6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153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76ED7C-29C3-636A-226B-C3A03F606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A90F2C5-9ED3-27CC-B540-6C67443A7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45FC423-A515-5A42-EF91-017577DDF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349A32-67FE-D8B2-FA80-8705C347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2C32EA-340F-C35D-78CA-7040F737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239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91DF19-4E8C-E5AA-FF60-4ED604BF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8C667C-1E44-0A99-1D72-E7EDD8FE2E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E8A3FF6-8AFE-142B-155A-3CC29BBBC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615E65-B7B4-99DB-E2CB-1AAC627B6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B36A904-906A-378F-867C-FCDF1C69C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BD30F5-7170-EA21-634D-42F2521DD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7533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343728-EF0A-4D19-FC89-DC34D63D0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DDBA4B-34C6-8756-030D-68DED8F59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273778-8121-E815-6208-085EED14C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1D802F4-2167-67AD-A1D9-20FD8E21D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2B419C6-EDDC-F565-B577-D34A1D8FF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8CCF00F-42AE-523F-0572-72C62237A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C2AC0CD-97C3-DA55-0137-233B0E14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D9D6FFF-F00D-7AD1-39E4-D6E1F9AAD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914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FA8F3D-E54E-E61A-BD7A-0F4491094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6222F69-D52F-E8AF-3333-9BD32361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1B0C256-8188-7779-4BF0-6DD52481E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AB0B490-E685-0888-515D-0BD14868D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098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2011125-BB88-8F27-E0F4-D9C4AB33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C83F16A-4608-7891-3070-B09FF2B8E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1BD2ECB-3462-11BE-33DA-317326DD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951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35C3E4-7F0D-8740-C4B5-66D72D9B2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751D67-1AFF-6627-FDA7-339061E96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ED2EBA4-C021-EAC3-83C3-D7C1AC1DA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06EA9F0-7E1D-23AF-2B84-D4045F42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A75CA93-94BA-D63F-A694-89FF4AD6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DC6598F-E69B-33C4-E410-FD91EE2E1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103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6D4197-7C00-287C-D832-641E117A0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46429AD-D02E-9767-8BF3-0BC0ACFC2F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0DD923A-61A4-0AAB-0DDF-C2B77C333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428D13C-C993-328D-3192-18748E05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903EA2-4C4A-5698-EB4F-980DA2A8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D5F7684-5454-8B60-4BB3-8047F4B11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392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60709EF-FD03-D76D-14EE-E4939AEBF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2272DDD-9444-5496-2168-B147030BA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4528B4A-AC04-5A5B-2FEC-AEAD787A5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E6DD-ADA8-481E-9417-997BBB8E046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A58148-FBDF-CEBA-9D94-1D751E6B6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B0C5C0-2FBE-CD74-338B-8AA77CAEF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B51B6-4813-4EF3-B139-393ED952B7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15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410FD8E-4238-8183-B9AF-85FD5E13B50D}"/>
              </a:ext>
            </a:extLst>
          </p:cNvPr>
          <p:cNvSpPr txBox="1"/>
          <p:nvPr/>
        </p:nvSpPr>
        <p:spPr>
          <a:xfrm>
            <a:off x="213360" y="177113"/>
            <a:ext cx="24465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/>
              <a:t>□ </a:t>
            </a:r>
            <a:r>
              <a:rPr lang="en-US" altLang="ko-KR" sz="1000"/>
              <a:t>BQ25798 HVDCP recognition issues</a:t>
            </a:r>
            <a:endParaRPr lang="ko-KR" altLang="en-US" sz="10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B2C986-6E8A-B67D-6667-8E9DFFD8E06A}"/>
              </a:ext>
            </a:extLst>
          </p:cNvPr>
          <p:cNvSpPr txBox="1"/>
          <p:nvPr/>
        </p:nvSpPr>
        <p:spPr>
          <a:xfrm>
            <a:off x="11180108" y="54003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/>
              <a:t>20240708</a:t>
            </a:r>
            <a:endParaRPr lang="ko-KR" altLang="en-US" sz="1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CFE326-BB5F-2C51-4A47-A3AFCB0F9455}"/>
              </a:ext>
            </a:extLst>
          </p:cNvPr>
          <p:cNvSpPr txBox="1"/>
          <p:nvPr/>
        </p:nvSpPr>
        <p:spPr>
          <a:xfrm>
            <a:off x="294640" y="683671"/>
            <a:ext cx="779572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/>
              <a:t>1. Test Environment</a:t>
            </a:r>
          </a:p>
          <a:p>
            <a:r>
              <a:rPr lang="en-US" altLang="ko-KR" sz="1000"/>
              <a:t>   . BQ25798 with Type-C connector &amp; FUSB303B PD IC. refer</a:t>
            </a:r>
            <a:r>
              <a:rPr lang="ko-KR" altLang="en-US" sz="1000"/>
              <a:t> </a:t>
            </a:r>
            <a:r>
              <a:rPr lang="en-US" altLang="ko-KR" sz="1000"/>
              <a:t>to</a:t>
            </a:r>
            <a:r>
              <a:rPr lang="ko-KR" altLang="en-US" sz="1000"/>
              <a:t> </a:t>
            </a:r>
            <a:r>
              <a:rPr lang="en-US" altLang="ko-KR" sz="1000"/>
              <a:t>schematic.</a:t>
            </a:r>
          </a:p>
          <a:p>
            <a:r>
              <a:rPr lang="en-US" altLang="ko-KR" sz="1000"/>
              <a:t>   . Probe of Osiloscope were connected USB port of BQ25798.</a:t>
            </a:r>
          </a:p>
          <a:p>
            <a:r>
              <a:rPr lang="en-US" altLang="ko-KR" sz="1000"/>
              <a:t>   . The USB cable was connected to the charger first, and the cable was connected to TA when starting the test.</a:t>
            </a:r>
          </a:p>
          <a:p>
            <a:r>
              <a:rPr lang="en-US" altLang="ko-KR" sz="1000"/>
              <a:t>   . Register set as following before USB power plug-in.</a:t>
            </a:r>
          </a:p>
          <a:p>
            <a:r>
              <a:rPr lang="en-US" altLang="ko-KR" sz="1000"/>
              <a:t>       offset11h : 78h</a:t>
            </a:r>
          </a:p>
          <a:p>
            <a:r>
              <a:rPr lang="en-US" altLang="ko-KR" sz="1000"/>
              <a:t>   . after USB power plug-in, capture osiloscope inage and then dump register of bq25798</a:t>
            </a:r>
          </a:p>
          <a:p>
            <a:endParaRPr lang="en-US" altLang="ko-KR" sz="1000"/>
          </a:p>
          <a:p>
            <a:r>
              <a:rPr lang="en-US" altLang="ko-KR" sz="1000"/>
              <a:t>2. Issue</a:t>
            </a:r>
          </a:p>
          <a:p>
            <a:r>
              <a:rPr lang="en-US" altLang="ko-KR" sz="1000"/>
              <a:t>   . It does not go above 5V in a TA that supports 9V. </a:t>
            </a:r>
          </a:p>
          <a:p>
            <a:r>
              <a:rPr lang="en-US" altLang="ko-KR" sz="1000"/>
              <a:t>   . Type-C PD TA is not recognized properly .</a:t>
            </a:r>
          </a:p>
          <a:p>
            <a:endParaRPr lang="en-US" altLang="ko-KR" sz="1000"/>
          </a:p>
          <a:p>
            <a:r>
              <a:rPr lang="en-US" altLang="ko-KR" sz="1000"/>
              <a:t>3. Request</a:t>
            </a:r>
          </a:p>
          <a:p>
            <a:r>
              <a:rPr lang="en-US" altLang="ko-KR" sz="1000"/>
              <a:t>   </a:t>
            </a:r>
            <a:r>
              <a:rPr lang="ko-KR" altLang="en-US" sz="1000"/>
              <a:t>ⓐ</a:t>
            </a:r>
            <a:r>
              <a:rPr lang="en-US" altLang="ko-KR" sz="1000"/>
              <a:t>. What register should I set to increase VBUS above 9V (for HVDCP)?</a:t>
            </a:r>
          </a:p>
          <a:p>
            <a:r>
              <a:rPr lang="en-US" altLang="ko-KR" sz="1000"/>
              <a:t>   </a:t>
            </a:r>
            <a:r>
              <a:rPr lang="ko-KR" altLang="en-US" sz="1000"/>
              <a:t>ⓑ</a:t>
            </a:r>
            <a:r>
              <a:rPr lang="en-US" altLang="ko-KR" sz="1000"/>
              <a:t>. What do I need to do to properly recognize Type-C PD TA?</a:t>
            </a:r>
          </a:p>
          <a:p>
            <a:r>
              <a:rPr lang="en-US" altLang="ko-KR" sz="1000"/>
              <a:t>   </a:t>
            </a:r>
            <a:r>
              <a:rPr lang="ko-KR" altLang="en-US" sz="1000"/>
              <a:t>ⓒ</a:t>
            </a:r>
            <a:r>
              <a:rPr lang="en-US" altLang="ko-KR" sz="1000"/>
              <a:t>. Can the PD Chipset (FUSB303) connected to the USB type-C connector affect the recognition of the TA by the BQ25798 IC?</a:t>
            </a:r>
          </a:p>
          <a:p>
            <a:r>
              <a:rPr lang="en-US" altLang="ko-KR" sz="1000"/>
              <a:t>       If yes, do we need to remove FUSB303B? </a:t>
            </a:r>
          </a:p>
          <a:p>
            <a:r>
              <a:rPr lang="en-US" altLang="ko-KR" sz="1000"/>
              <a:t>       To use FUSB303B together, what value should be changed to which REGISTER of BQ25798?</a:t>
            </a:r>
            <a:endParaRPr lang="ko-KR" altLang="en-US" sz="1000"/>
          </a:p>
        </p:txBody>
      </p:sp>
    </p:spTree>
    <p:extLst>
      <p:ext uri="{BB962C8B-B14F-4D97-AF65-F5344CB8AC3E}">
        <p14:creationId xmlns:p14="http://schemas.microsoft.com/office/powerpoint/2010/main" val="283341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410FD8E-4238-8183-B9AF-85FD5E13B50D}"/>
              </a:ext>
            </a:extLst>
          </p:cNvPr>
          <p:cNvSpPr txBox="1"/>
          <p:nvPr/>
        </p:nvSpPr>
        <p:spPr>
          <a:xfrm>
            <a:off x="0" y="68991"/>
            <a:ext cx="7838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/>
              <a:t>□ </a:t>
            </a:r>
            <a:r>
              <a:rPr lang="en-US" altLang="ko-KR" sz="1200"/>
              <a:t>1. USB Plug In. </a:t>
            </a:r>
            <a:r>
              <a:rPr lang="ko-KR" altLang="en-US" sz="1200"/>
              <a:t> </a:t>
            </a:r>
            <a:r>
              <a:rPr lang="en-US" altLang="ko-KR" sz="1200"/>
              <a:t>waveform. USB port of BQ25798 #13</a:t>
            </a:r>
            <a:r>
              <a:rPr lang="ko-KR" altLang="en-US" sz="1200"/>
              <a:t>↔ </a:t>
            </a:r>
            <a:r>
              <a:rPr lang="en-US" altLang="ko-KR" sz="1200"/>
              <a:t>TA50KWK</a:t>
            </a:r>
            <a:r>
              <a:rPr lang="ko-KR" altLang="en-US" sz="1200"/>
              <a:t> </a:t>
            </a:r>
            <a:r>
              <a:rPr lang="en-US" altLang="ko-KR" sz="1200"/>
              <a:t>001 (Type-A TA. Non Type-C)</a:t>
            </a:r>
            <a:endParaRPr lang="ko-KR" altLang="en-US" sz="12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B2C986-6E8A-B67D-6667-8E9DFFD8E06A}"/>
              </a:ext>
            </a:extLst>
          </p:cNvPr>
          <p:cNvSpPr txBox="1"/>
          <p:nvPr/>
        </p:nvSpPr>
        <p:spPr>
          <a:xfrm>
            <a:off x="11180108" y="54003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/>
              <a:t>20240708</a:t>
            </a:r>
            <a:endParaRPr lang="ko-KR" altLang="en-US" sz="1000"/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1934A990-2C6B-D471-58D8-E00DACA2F2AF}"/>
              </a:ext>
            </a:extLst>
          </p:cNvPr>
          <p:cNvGrpSpPr/>
          <p:nvPr/>
        </p:nvGrpSpPr>
        <p:grpSpPr>
          <a:xfrm>
            <a:off x="753411" y="779837"/>
            <a:ext cx="2150623" cy="2743200"/>
            <a:chOff x="753411" y="779837"/>
            <a:chExt cx="2150623" cy="2743200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702D49C9-728E-44C3-4BFF-6BBFD6EB5B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3411" y="779837"/>
              <a:ext cx="2150623" cy="27432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5A13909-8C94-68E0-0F9C-365940F53D9B}"/>
                </a:ext>
              </a:extLst>
            </p:cNvPr>
            <p:cNvSpPr txBox="1"/>
            <p:nvPr/>
          </p:nvSpPr>
          <p:spPr>
            <a:xfrm>
              <a:off x="1755450" y="2537258"/>
              <a:ext cx="80150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500" b="1">
                  <a:solidFill>
                    <a:srgbClr val="00B0F0"/>
                  </a:solidFill>
                </a:rPr>
                <a:t>0V</a:t>
              </a:r>
              <a:endParaRPr lang="ko-KR" altLang="en-US" sz="500" b="1">
                <a:solidFill>
                  <a:srgbClr val="00B0F0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0A0C6F9-F264-9F92-7BAA-06C2FEBAD19F}"/>
                </a:ext>
              </a:extLst>
            </p:cNvPr>
            <p:cNvSpPr txBox="1"/>
            <p:nvPr/>
          </p:nvSpPr>
          <p:spPr>
            <a:xfrm>
              <a:off x="1656663" y="2158101"/>
              <a:ext cx="169918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500" b="1">
                  <a:solidFill>
                    <a:srgbClr val="00B0F0"/>
                  </a:solidFill>
                </a:rPr>
                <a:t>0.55V</a:t>
              </a:r>
              <a:endParaRPr lang="ko-KR" altLang="en-US" sz="500" b="1">
                <a:solidFill>
                  <a:srgbClr val="00B0F0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C32007B-A57E-ACE3-B1EF-57018C19EEBB}"/>
                </a:ext>
              </a:extLst>
            </p:cNvPr>
            <p:cNvSpPr txBox="1"/>
            <p:nvPr/>
          </p:nvSpPr>
          <p:spPr>
            <a:xfrm>
              <a:off x="1686299" y="2702062"/>
              <a:ext cx="169918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500" b="1">
                  <a:solidFill>
                    <a:srgbClr val="FF0000"/>
                  </a:solidFill>
                </a:rPr>
                <a:t>0.55V</a:t>
              </a:r>
              <a:endParaRPr lang="ko-KR" altLang="en-US" sz="500" b="1">
                <a:solidFill>
                  <a:srgbClr val="FF0000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96BE55B-538A-F78C-A06B-8A7F3A1DAEE4}"/>
                </a:ext>
              </a:extLst>
            </p:cNvPr>
            <p:cNvSpPr txBox="1"/>
            <p:nvPr/>
          </p:nvSpPr>
          <p:spPr>
            <a:xfrm>
              <a:off x="1860050" y="2160311"/>
              <a:ext cx="169918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500" b="1">
                  <a:solidFill>
                    <a:srgbClr val="00B0F0"/>
                  </a:solidFill>
                </a:rPr>
                <a:t>0.55V</a:t>
              </a:r>
              <a:endParaRPr lang="ko-KR" altLang="en-US" sz="500" b="1">
                <a:solidFill>
                  <a:srgbClr val="00B0F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B42B014-93B4-B52A-F3D6-3D28C8537337}"/>
                </a:ext>
              </a:extLst>
            </p:cNvPr>
            <p:cNvSpPr txBox="1"/>
            <p:nvPr/>
          </p:nvSpPr>
          <p:spPr>
            <a:xfrm>
              <a:off x="1872754" y="2704272"/>
              <a:ext cx="169918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500" b="1">
                  <a:solidFill>
                    <a:srgbClr val="FF0000"/>
                  </a:solidFill>
                </a:rPr>
                <a:t>0.55V</a:t>
              </a:r>
              <a:endParaRPr lang="ko-KR" altLang="en-US" sz="500" b="1">
                <a:solidFill>
                  <a:srgbClr val="FF0000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1563122-7094-E41D-336D-7549B40A15CC}"/>
                </a:ext>
              </a:extLst>
            </p:cNvPr>
            <p:cNvSpPr txBox="1"/>
            <p:nvPr/>
          </p:nvSpPr>
          <p:spPr>
            <a:xfrm>
              <a:off x="1745006" y="3141102"/>
              <a:ext cx="80150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500" b="1">
                  <a:solidFill>
                    <a:srgbClr val="FF0000"/>
                  </a:solidFill>
                </a:rPr>
                <a:t>0V</a:t>
              </a:r>
              <a:endParaRPr lang="ko-KR" altLang="en-US" sz="500" b="1">
                <a:solidFill>
                  <a:srgbClr val="FF0000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616DFAF-DDA1-1E06-6798-A76C64925B3A}"/>
                </a:ext>
              </a:extLst>
            </p:cNvPr>
            <p:cNvSpPr txBox="1"/>
            <p:nvPr/>
          </p:nvSpPr>
          <p:spPr>
            <a:xfrm>
              <a:off x="1819215" y="1495683"/>
              <a:ext cx="133050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500" b="1">
                  <a:solidFill>
                    <a:schemeClr val="accent6">
                      <a:lumMod val="75000"/>
                    </a:schemeClr>
                  </a:solidFill>
                </a:rPr>
                <a:t>4.9V</a:t>
              </a:r>
              <a:endParaRPr lang="ko-KR" altLang="en-US" sz="500" b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7D9E7BC-250B-6BDC-22CB-557C1B57B41F}"/>
                </a:ext>
              </a:extLst>
            </p:cNvPr>
            <p:cNvSpPr txBox="1"/>
            <p:nvPr/>
          </p:nvSpPr>
          <p:spPr>
            <a:xfrm>
              <a:off x="1263229" y="1389850"/>
              <a:ext cx="262893" cy="769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500" b="1">
                  <a:solidFill>
                    <a:schemeClr val="accent6">
                      <a:lumMod val="75000"/>
                    </a:schemeClr>
                  </a:solidFill>
                </a:rPr>
                <a:t>5.7Vmax</a:t>
              </a:r>
              <a:endParaRPr lang="ko-KR" altLang="en-US" sz="500" b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B8DC6F8E-0D02-22FE-4056-A17D5C030B59}"/>
              </a:ext>
            </a:extLst>
          </p:cNvPr>
          <p:cNvSpPr txBox="1"/>
          <p:nvPr/>
        </p:nvSpPr>
        <p:spPr>
          <a:xfrm>
            <a:off x="647588" y="4328120"/>
            <a:ext cx="36311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/>
              <a:t>CH2(B9, VBUS)</a:t>
            </a:r>
          </a:p>
          <a:p>
            <a:r>
              <a:rPr lang="en-US" altLang="ko-KR" sz="1000"/>
              <a:t>CH3(B6, D-)</a:t>
            </a:r>
          </a:p>
          <a:p>
            <a:r>
              <a:rPr lang="en-US" altLang="ko-KR" sz="1000"/>
              <a:t>CH4(B7, D+)</a:t>
            </a:r>
          </a:p>
          <a:p>
            <a:endParaRPr lang="en-US" altLang="ko-KR" sz="1000"/>
          </a:p>
          <a:p>
            <a:r>
              <a:rPr lang="en-US" altLang="ko-KR" sz="1000"/>
              <a:t>USB port of BQ25798 #13 </a:t>
            </a:r>
            <a:r>
              <a:rPr lang="ko-KR" altLang="en-US" sz="1000"/>
              <a:t>↔</a:t>
            </a:r>
            <a:r>
              <a:rPr lang="en-US" altLang="ko-KR" sz="1000"/>
              <a:t> Type-C/A Cable </a:t>
            </a:r>
            <a:r>
              <a:rPr lang="ko-KR" altLang="en-US" sz="1000"/>
              <a:t>↔</a:t>
            </a:r>
            <a:r>
              <a:rPr lang="en-US" altLang="ko-KR" sz="1000"/>
              <a:t> TA type A</a:t>
            </a:r>
          </a:p>
          <a:p>
            <a:r>
              <a:rPr lang="ko-KR" altLang="en-US" sz="1000"/>
              <a:t>▶ </a:t>
            </a:r>
            <a:r>
              <a:rPr lang="en-US" altLang="ko-KR" sz="1000"/>
              <a:t>detected DCP  (offset 1Ch : 67h) </a:t>
            </a:r>
            <a:endParaRPr lang="ko-KR" altLang="en-US" sz="1000"/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CE86FBB4-3ED8-66B8-7FE8-B501D118C852}"/>
              </a:ext>
            </a:extLst>
          </p:cNvPr>
          <p:cNvCxnSpPr/>
          <p:nvPr/>
        </p:nvCxnSpPr>
        <p:spPr>
          <a:xfrm>
            <a:off x="1441815" y="2041055"/>
            <a:ext cx="27432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AF6F3FF-8091-9D45-DE71-501E833E896C}"/>
              </a:ext>
            </a:extLst>
          </p:cNvPr>
          <p:cNvSpPr txBox="1"/>
          <p:nvPr/>
        </p:nvSpPr>
        <p:spPr>
          <a:xfrm>
            <a:off x="1359828" y="1844955"/>
            <a:ext cx="411430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500" b="1">
                <a:solidFill>
                  <a:schemeClr val="bg1"/>
                </a:solidFill>
              </a:rPr>
              <a:t>215</a:t>
            </a:r>
          </a:p>
          <a:p>
            <a:pPr algn="ctr"/>
            <a:r>
              <a:rPr lang="en-US" altLang="ko-KR" sz="500" b="1">
                <a:solidFill>
                  <a:schemeClr val="bg1"/>
                </a:solidFill>
              </a:rPr>
              <a:t>mSec</a:t>
            </a:r>
            <a:endParaRPr lang="ko-KR" altLang="en-US" sz="500" b="1">
              <a:solidFill>
                <a:schemeClr val="bg1"/>
              </a:solidFill>
            </a:endParaRPr>
          </a:p>
        </p:txBody>
      </p: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98A8F6C6-B8B4-897C-87B0-D1D9E77137E1}"/>
              </a:ext>
            </a:extLst>
          </p:cNvPr>
          <p:cNvCxnSpPr/>
          <p:nvPr/>
        </p:nvCxnSpPr>
        <p:spPr>
          <a:xfrm>
            <a:off x="1711055" y="1888655"/>
            <a:ext cx="9144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1219BDCD-C35F-2E27-7415-87701BD43A9B}"/>
              </a:ext>
            </a:extLst>
          </p:cNvPr>
          <p:cNvCxnSpPr/>
          <p:nvPr/>
        </p:nvCxnSpPr>
        <p:spPr>
          <a:xfrm>
            <a:off x="1782175" y="2041055"/>
            <a:ext cx="9144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0CC35B6-86EB-ECA0-2B9F-30C2516D5E53}"/>
              </a:ext>
            </a:extLst>
          </p:cNvPr>
          <p:cNvSpPr txBox="1"/>
          <p:nvPr/>
        </p:nvSpPr>
        <p:spPr>
          <a:xfrm>
            <a:off x="1549735" y="1672298"/>
            <a:ext cx="411430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500" b="1">
                <a:solidFill>
                  <a:schemeClr val="bg1"/>
                </a:solidFill>
              </a:rPr>
              <a:t>51</a:t>
            </a:r>
          </a:p>
          <a:p>
            <a:pPr algn="ctr"/>
            <a:r>
              <a:rPr lang="en-US" altLang="ko-KR" sz="500" b="1">
                <a:solidFill>
                  <a:schemeClr val="bg1"/>
                </a:solidFill>
              </a:rPr>
              <a:t>mSec</a:t>
            </a:r>
            <a:endParaRPr lang="ko-KR" altLang="en-US" sz="500" b="1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3A11710-016A-3202-52FF-A29D83EAC340}"/>
              </a:ext>
            </a:extLst>
          </p:cNvPr>
          <p:cNvSpPr txBox="1"/>
          <p:nvPr/>
        </p:nvSpPr>
        <p:spPr>
          <a:xfrm>
            <a:off x="1702135" y="1606258"/>
            <a:ext cx="411430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500" b="1">
                <a:solidFill>
                  <a:schemeClr val="bg1"/>
                </a:solidFill>
              </a:rPr>
              <a:t>51</a:t>
            </a:r>
          </a:p>
          <a:p>
            <a:pPr algn="ctr"/>
            <a:r>
              <a:rPr lang="en-US" altLang="ko-KR" sz="500" b="1">
                <a:solidFill>
                  <a:schemeClr val="bg1"/>
                </a:solidFill>
              </a:rPr>
              <a:t>mSec</a:t>
            </a:r>
            <a:endParaRPr lang="ko-KR" altLang="en-US" sz="500" b="1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1F7CE75-F2EC-06D1-EEE0-CCE7F68E351A}"/>
              </a:ext>
            </a:extLst>
          </p:cNvPr>
          <p:cNvSpPr txBox="1"/>
          <p:nvPr/>
        </p:nvSpPr>
        <p:spPr>
          <a:xfrm>
            <a:off x="1636095" y="2109178"/>
            <a:ext cx="411430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500" b="1">
                <a:solidFill>
                  <a:schemeClr val="bg1"/>
                </a:solidFill>
              </a:rPr>
              <a:t>48</a:t>
            </a:r>
          </a:p>
          <a:p>
            <a:pPr algn="ctr"/>
            <a:r>
              <a:rPr lang="en-US" altLang="ko-KR" sz="500" b="1">
                <a:solidFill>
                  <a:schemeClr val="bg1"/>
                </a:solidFill>
              </a:rPr>
              <a:t>mSec</a:t>
            </a:r>
            <a:endParaRPr lang="ko-KR" altLang="en-US" sz="500" b="1">
              <a:solidFill>
                <a:schemeClr val="bg1"/>
              </a:solidFill>
            </a:endParaRPr>
          </a:p>
        </p:txBody>
      </p: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BFA55C61-5EEC-0ED5-EDB5-D7A73399E386}"/>
              </a:ext>
            </a:extLst>
          </p:cNvPr>
          <p:cNvCxnSpPr/>
          <p:nvPr/>
        </p:nvCxnSpPr>
        <p:spPr>
          <a:xfrm>
            <a:off x="1727535" y="1908975"/>
            <a:ext cx="0" cy="33130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42BDB463-E1C2-AFCB-31F0-1C577A17DCD7}"/>
              </a:ext>
            </a:extLst>
          </p:cNvPr>
          <p:cNvCxnSpPr/>
          <p:nvPr/>
        </p:nvCxnSpPr>
        <p:spPr>
          <a:xfrm>
            <a:off x="1798655" y="1908975"/>
            <a:ext cx="0" cy="33130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60A9F682-C732-ABD9-E5D8-166068B02534}"/>
              </a:ext>
            </a:extLst>
          </p:cNvPr>
          <p:cNvCxnSpPr/>
          <p:nvPr/>
        </p:nvCxnSpPr>
        <p:spPr>
          <a:xfrm>
            <a:off x="1869775" y="1878495"/>
            <a:ext cx="0" cy="33130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1DD56F6C-390D-07F9-5079-3503114BFACB}"/>
              </a:ext>
            </a:extLst>
          </p:cNvPr>
          <p:cNvCxnSpPr/>
          <p:nvPr/>
        </p:nvCxnSpPr>
        <p:spPr>
          <a:xfrm>
            <a:off x="1940895" y="1878495"/>
            <a:ext cx="0" cy="33130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493C8688-3F28-8F09-54AD-DF74AD49E7D8}"/>
              </a:ext>
            </a:extLst>
          </p:cNvPr>
          <p:cNvCxnSpPr/>
          <p:nvPr/>
        </p:nvCxnSpPr>
        <p:spPr>
          <a:xfrm>
            <a:off x="1863455" y="1883575"/>
            <a:ext cx="9144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개체 50">
            <a:extLst>
              <a:ext uri="{FF2B5EF4-FFF2-40B4-BE49-F238E27FC236}">
                <a16:creationId xmlns:a16="http://schemas.microsoft.com/office/drawing/2014/main" id="{5B7B4042-386E-6CCD-DB80-DE1BEC15EE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131648"/>
              </p:ext>
            </p:extLst>
          </p:nvPr>
        </p:nvGraphicFramePr>
        <p:xfrm>
          <a:off x="3556000" y="5432108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3" imgW="914511" imgH="806589" progId="Excel.Sheet.12">
                  <p:embed/>
                </p:oleObj>
              </mc:Choice>
              <mc:Fallback>
                <p:oleObj name="Worksheet" showAsIcon="1" r:id="rId3" imgW="914511" imgH="806589" progId="Excel.Sheet.12">
                  <p:embed/>
                  <p:pic>
                    <p:nvPicPr>
                      <p:cNvPr id="19" name="개체 18">
                        <a:extLst>
                          <a:ext uri="{FF2B5EF4-FFF2-40B4-BE49-F238E27FC236}">
                            <a16:creationId xmlns:a16="http://schemas.microsoft.com/office/drawing/2014/main" id="{1C684513-8544-BC93-3604-2A116B8455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6000" y="5432108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470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410FD8E-4238-8183-B9AF-85FD5E13B50D}"/>
              </a:ext>
            </a:extLst>
          </p:cNvPr>
          <p:cNvSpPr txBox="1"/>
          <p:nvPr/>
        </p:nvSpPr>
        <p:spPr>
          <a:xfrm>
            <a:off x="0" y="68991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/>
              <a:t>□ </a:t>
            </a:r>
            <a:r>
              <a:rPr lang="en-US" altLang="ko-KR" sz="1200"/>
              <a:t>2. USB Plug In</a:t>
            </a:r>
            <a:r>
              <a:rPr lang="ko-KR" altLang="en-US" sz="1200"/>
              <a:t> </a:t>
            </a:r>
            <a:r>
              <a:rPr lang="en-US" altLang="ko-KR" sz="1200"/>
              <a:t>waveform. USB port of BQ25798 #13  </a:t>
            </a:r>
            <a:r>
              <a:rPr lang="ko-KR" altLang="en-US" sz="1200"/>
              <a:t>↔ </a:t>
            </a:r>
            <a:r>
              <a:rPr lang="en-US" altLang="ko-KR" sz="1200"/>
              <a:t>LG ADT-65DSU-D03-2 (Type-C PD TA)</a:t>
            </a:r>
            <a:endParaRPr lang="ko-KR" altLang="en-US" sz="12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B2C986-6E8A-B67D-6667-8E9DFFD8E06A}"/>
              </a:ext>
            </a:extLst>
          </p:cNvPr>
          <p:cNvSpPr txBox="1"/>
          <p:nvPr/>
        </p:nvSpPr>
        <p:spPr>
          <a:xfrm>
            <a:off x="11180108" y="54003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/>
              <a:t>20240708</a:t>
            </a:r>
            <a:endParaRPr lang="ko-KR" altLang="en-US" sz="1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910B8-77B0-DBE2-13BA-E8E1800E8548}"/>
              </a:ext>
            </a:extLst>
          </p:cNvPr>
          <p:cNvSpPr txBox="1"/>
          <p:nvPr/>
        </p:nvSpPr>
        <p:spPr>
          <a:xfrm>
            <a:off x="779668" y="3962360"/>
            <a:ext cx="36327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>
                <a:solidFill>
                  <a:schemeClr val="accent6"/>
                </a:solidFill>
              </a:rPr>
              <a:t>CH2(B9, VBUS)</a:t>
            </a:r>
          </a:p>
          <a:p>
            <a:r>
              <a:rPr lang="en-US" altLang="ko-KR" sz="1000">
                <a:solidFill>
                  <a:srgbClr val="0070C0"/>
                </a:solidFill>
              </a:rPr>
              <a:t>CH3(B6, D-)</a:t>
            </a:r>
          </a:p>
          <a:p>
            <a:r>
              <a:rPr lang="en-US" altLang="ko-KR" sz="1000">
                <a:solidFill>
                  <a:srgbClr val="FF0000"/>
                </a:solidFill>
              </a:rPr>
              <a:t>CH4(B7, D+)</a:t>
            </a:r>
          </a:p>
          <a:p>
            <a:endParaRPr lang="en-US" altLang="ko-KR" sz="1000"/>
          </a:p>
          <a:p>
            <a:r>
              <a:rPr lang="en-US" altLang="ko-KR" sz="1000"/>
              <a:t>USB port of BQ25798 #13 </a:t>
            </a:r>
            <a:r>
              <a:rPr lang="ko-KR" altLang="en-US" sz="1000"/>
              <a:t>↔</a:t>
            </a:r>
            <a:r>
              <a:rPr lang="en-US" altLang="ko-KR" sz="1000"/>
              <a:t> Type-C/C Cable </a:t>
            </a:r>
            <a:r>
              <a:rPr lang="ko-KR" altLang="en-US" sz="1000"/>
              <a:t>↔ </a:t>
            </a:r>
            <a:r>
              <a:rPr lang="en-US" altLang="ko-KR" sz="1000"/>
              <a:t>TA type-C</a:t>
            </a:r>
          </a:p>
          <a:p>
            <a:r>
              <a:rPr lang="ko-KR" altLang="en-US" sz="1000"/>
              <a:t>▶ </a:t>
            </a:r>
            <a:r>
              <a:rPr lang="en-US" altLang="ko-KR" sz="1000" u="sng"/>
              <a:t>Un known 3A (offset 1Ch : 6Ah) </a:t>
            </a:r>
            <a:endParaRPr lang="ko-KR" altLang="en-US" sz="1000" u="sng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80064F56-3E89-C8B1-4D5D-E91EE1FF9DCF}"/>
              </a:ext>
            </a:extLst>
          </p:cNvPr>
          <p:cNvGrpSpPr/>
          <p:nvPr/>
        </p:nvGrpSpPr>
        <p:grpSpPr>
          <a:xfrm>
            <a:off x="659585" y="711080"/>
            <a:ext cx="4103618" cy="2743200"/>
            <a:chOff x="659585" y="711080"/>
            <a:chExt cx="4103618" cy="2743200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BA1AB1CC-B86A-A9A4-D3BC-03640B385A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9585" y="711080"/>
              <a:ext cx="4103618" cy="27432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4E93F9A-0697-9062-8694-184BBD7857EB}"/>
                </a:ext>
              </a:extLst>
            </p:cNvPr>
            <p:cNvSpPr txBox="1"/>
            <p:nvPr/>
          </p:nvSpPr>
          <p:spPr>
            <a:xfrm>
              <a:off x="2339742" y="1611234"/>
              <a:ext cx="187552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700" b="1">
                  <a:solidFill>
                    <a:srgbClr val="00B0F0"/>
                  </a:solidFill>
                </a:rPr>
                <a:t>3.5V</a:t>
              </a:r>
              <a:endParaRPr lang="ko-KR" altLang="en-US" sz="700" b="1">
                <a:solidFill>
                  <a:srgbClr val="00B0F0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04C1B67-FAF3-C407-0205-D7F2F23F46C0}"/>
                </a:ext>
              </a:extLst>
            </p:cNvPr>
            <p:cNvSpPr txBox="1"/>
            <p:nvPr/>
          </p:nvSpPr>
          <p:spPr>
            <a:xfrm>
              <a:off x="2487024" y="2966994"/>
              <a:ext cx="112210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700" b="1">
                  <a:solidFill>
                    <a:srgbClr val="FF0000"/>
                  </a:solidFill>
                </a:rPr>
                <a:t>0V</a:t>
              </a:r>
              <a:endParaRPr lang="ko-KR" altLang="en-US" sz="700" b="1">
                <a:solidFill>
                  <a:srgbClr val="FF0000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336840B-B43B-50B5-FDD1-DEACA0F217D9}"/>
                </a:ext>
              </a:extLst>
            </p:cNvPr>
            <p:cNvSpPr txBox="1"/>
            <p:nvPr/>
          </p:nvSpPr>
          <p:spPr>
            <a:xfrm>
              <a:off x="1934205" y="746348"/>
              <a:ext cx="187552" cy="10772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700" b="1">
                  <a:solidFill>
                    <a:schemeClr val="accent6">
                      <a:lumMod val="75000"/>
                    </a:schemeClr>
                  </a:solidFill>
                </a:rPr>
                <a:t>5.1V</a:t>
              </a:r>
              <a:endParaRPr lang="ko-KR" altLang="en-US" sz="700" b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7C3780ED-63DC-229F-C95B-E482A930E04B}"/>
              </a:ext>
            </a:extLst>
          </p:cNvPr>
          <p:cNvCxnSpPr>
            <a:cxnSpLocks/>
          </p:cNvCxnSpPr>
          <p:nvPr/>
        </p:nvCxnSpPr>
        <p:spPr>
          <a:xfrm>
            <a:off x="870005" y="1334935"/>
            <a:ext cx="957119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2B158C6-D4B1-154A-8481-6A49BA16CB35}"/>
              </a:ext>
            </a:extLst>
          </p:cNvPr>
          <p:cNvSpPr txBox="1"/>
          <p:nvPr/>
        </p:nvSpPr>
        <p:spPr>
          <a:xfrm>
            <a:off x="1026210" y="1180341"/>
            <a:ext cx="411430" cy="10772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700" b="1">
                <a:solidFill>
                  <a:schemeClr val="bg1"/>
                </a:solidFill>
              </a:rPr>
              <a:t>198mSec</a:t>
            </a:r>
            <a:endParaRPr lang="ko-KR" altLang="en-US" sz="700" b="1">
              <a:solidFill>
                <a:schemeClr val="bg1"/>
              </a:solidFill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3C826406-2F00-E4A0-AE4F-CD3F1F26EC4C}"/>
              </a:ext>
            </a:extLst>
          </p:cNvPr>
          <p:cNvCxnSpPr>
            <a:cxnSpLocks/>
          </p:cNvCxnSpPr>
          <p:nvPr/>
        </p:nvCxnSpPr>
        <p:spPr>
          <a:xfrm>
            <a:off x="1827124" y="1328750"/>
            <a:ext cx="2495956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74C5EEC-A8AB-96B1-4B7D-A464C4D375B4}"/>
              </a:ext>
            </a:extLst>
          </p:cNvPr>
          <p:cNvSpPr txBox="1"/>
          <p:nvPr/>
        </p:nvSpPr>
        <p:spPr>
          <a:xfrm>
            <a:off x="2106524" y="1133516"/>
            <a:ext cx="411430" cy="10772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700" b="1">
                <a:solidFill>
                  <a:schemeClr val="bg1"/>
                </a:solidFill>
              </a:rPr>
              <a:t>500mSec</a:t>
            </a:r>
            <a:endParaRPr lang="ko-KR" altLang="en-US" sz="700" b="1">
              <a:solidFill>
                <a:schemeClr val="bg1"/>
              </a:solidFill>
            </a:endParaRPr>
          </a:p>
        </p:txBody>
      </p:sp>
      <p:graphicFrame>
        <p:nvGraphicFramePr>
          <p:cNvPr id="26" name="개체 25">
            <a:extLst>
              <a:ext uri="{FF2B5EF4-FFF2-40B4-BE49-F238E27FC236}">
                <a16:creationId xmlns:a16="http://schemas.microsoft.com/office/drawing/2014/main" id="{C9E52DE8-E92F-A8D9-E7B3-A1B57BC1D9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131648"/>
              </p:ext>
            </p:extLst>
          </p:nvPr>
        </p:nvGraphicFramePr>
        <p:xfrm>
          <a:off x="3556000" y="5432108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3" imgW="914511" imgH="806589" progId="Excel.Sheet.12">
                  <p:embed/>
                </p:oleObj>
              </mc:Choice>
              <mc:Fallback>
                <p:oleObj name="Worksheet" showAsIcon="1" r:id="rId3" imgW="914511" imgH="806589" progId="Excel.Sheet.12">
                  <p:embed/>
                  <p:pic>
                    <p:nvPicPr>
                      <p:cNvPr id="19" name="개체 18">
                        <a:extLst>
                          <a:ext uri="{FF2B5EF4-FFF2-40B4-BE49-F238E27FC236}">
                            <a16:creationId xmlns:a16="http://schemas.microsoft.com/office/drawing/2014/main" id="{1C684513-8544-BC93-3604-2A116B8455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6000" y="5432108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352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410FD8E-4238-8183-B9AF-85FD5E13B50D}"/>
              </a:ext>
            </a:extLst>
          </p:cNvPr>
          <p:cNvSpPr txBox="1"/>
          <p:nvPr/>
        </p:nvSpPr>
        <p:spPr>
          <a:xfrm>
            <a:off x="0" y="68991"/>
            <a:ext cx="917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/>
              <a:t>□ </a:t>
            </a:r>
            <a:r>
              <a:rPr lang="en-US" altLang="ko-KR" sz="1200"/>
              <a:t>3. USB Plug In</a:t>
            </a:r>
            <a:r>
              <a:rPr lang="ko-KR" altLang="en-US" sz="1200"/>
              <a:t> </a:t>
            </a:r>
            <a:r>
              <a:rPr lang="en-US" altLang="ko-KR" sz="1200"/>
              <a:t>waveform. USB port of BQ25798 #13 </a:t>
            </a:r>
            <a:r>
              <a:rPr lang="ko-KR" altLang="en-US" sz="1200"/>
              <a:t>↔ </a:t>
            </a:r>
            <a:r>
              <a:rPr lang="en-US" altLang="ko-KR" sz="1200"/>
              <a:t>Samsung EP-T1510 Type-C fast charging 5V 2A, 9V 1.67A</a:t>
            </a:r>
            <a:r>
              <a:rPr lang="ko-KR" altLang="en-US" sz="1200"/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B2C986-6E8A-B67D-6667-8E9DFFD8E06A}"/>
              </a:ext>
            </a:extLst>
          </p:cNvPr>
          <p:cNvSpPr txBox="1"/>
          <p:nvPr/>
        </p:nvSpPr>
        <p:spPr>
          <a:xfrm>
            <a:off x="11180108" y="54003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/>
              <a:t>20240708</a:t>
            </a:r>
            <a:endParaRPr lang="ko-KR" altLang="en-US" sz="1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18B1F1-EE13-0046-8AB6-F40D78D7E997}"/>
              </a:ext>
            </a:extLst>
          </p:cNvPr>
          <p:cNvSpPr txBox="1"/>
          <p:nvPr/>
        </p:nvSpPr>
        <p:spPr>
          <a:xfrm>
            <a:off x="742864" y="3962360"/>
            <a:ext cx="36327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>
                <a:solidFill>
                  <a:schemeClr val="accent6"/>
                </a:solidFill>
              </a:rPr>
              <a:t>CH2(B9, VBUS)</a:t>
            </a:r>
          </a:p>
          <a:p>
            <a:r>
              <a:rPr lang="en-US" altLang="ko-KR" sz="1000">
                <a:solidFill>
                  <a:srgbClr val="0070C0"/>
                </a:solidFill>
              </a:rPr>
              <a:t>CH3(B6, D-)</a:t>
            </a:r>
          </a:p>
          <a:p>
            <a:r>
              <a:rPr lang="en-US" altLang="ko-KR" sz="1000">
                <a:solidFill>
                  <a:srgbClr val="FF0000"/>
                </a:solidFill>
              </a:rPr>
              <a:t>CH4(B7, D+)</a:t>
            </a:r>
          </a:p>
          <a:p>
            <a:endParaRPr lang="en-US" altLang="ko-KR" sz="1000"/>
          </a:p>
          <a:p>
            <a:r>
              <a:rPr lang="en-US" altLang="ko-KR" sz="1000"/>
              <a:t>USB port of BQ25798 #13 </a:t>
            </a:r>
            <a:r>
              <a:rPr lang="ko-KR" altLang="en-US" sz="1000"/>
              <a:t>↔</a:t>
            </a:r>
            <a:r>
              <a:rPr lang="en-US" altLang="ko-KR" sz="1000"/>
              <a:t> Type-C/C Cable </a:t>
            </a:r>
            <a:r>
              <a:rPr lang="ko-KR" altLang="en-US" sz="1000"/>
              <a:t>↔ </a:t>
            </a:r>
            <a:r>
              <a:rPr lang="en-US" altLang="ko-KR" sz="1000"/>
              <a:t>TA type-C</a:t>
            </a:r>
          </a:p>
          <a:p>
            <a:r>
              <a:rPr lang="ko-KR" altLang="en-US" sz="1000" u="sng"/>
              <a:t>▶ </a:t>
            </a:r>
            <a:r>
              <a:rPr lang="en-US" altLang="ko-KR" sz="1000" u="sng"/>
              <a:t>Un known 3A (offset 1Ch : 6Ah) </a:t>
            </a:r>
            <a:endParaRPr lang="ko-KR" altLang="en-US" sz="1000" u="sng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46E02632-36E4-59F2-C8D5-9AC57F2A5390}"/>
              </a:ext>
            </a:extLst>
          </p:cNvPr>
          <p:cNvGrpSpPr/>
          <p:nvPr/>
        </p:nvGrpSpPr>
        <p:grpSpPr>
          <a:xfrm>
            <a:off x="702224" y="594360"/>
            <a:ext cx="1904901" cy="2743200"/>
            <a:chOff x="742864" y="640080"/>
            <a:chExt cx="1904901" cy="2743200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63CEBAD0-9D51-09A8-EABC-105A54532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2864" y="640080"/>
              <a:ext cx="1904901" cy="27432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6CE6CB5-7C85-0E03-924D-5D3E41CBAE86}"/>
                </a:ext>
              </a:extLst>
            </p:cNvPr>
            <p:cNvSpPr txBox="1"/>
            <p:nvPr/>
          </p:nvSpPr>
          <p:spPr>
            <a:xfrm>
              <a:off x="1284125" y="1502575"/>
              <a:ext cx="187552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700" b="1">
                  <a:solidFill>
                    <a:srgbClr val="00B0F0"/>
                  </a:solidFill>
                </a:rPr>
                <a:t>3.5V</a:t>
              </a:r>
              <a:endParaRPr lang="ko-KR" altLang="en-US" sz="700" b="1">
                <a:solidFill>
                  <a:srgbClr val="00B0F0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DA2788F-C0B8-78E6-3FB9-FD105F86E659}"/>
                </a:ext>
              </a:extLst>
            </p:cNvPr>
            <p:cNvSpPr txBox="1"/>
            <p:nvPr/>
          </p:nvSpPr>
          <p:spPr>
            <a:xfrm>
              <a:off x="1354677" y="2636794"/>
              <a:ext cx="159656" cy="1077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ko-KR" sz="700" b="1">
                  <a:solidFill>
                    <a:srgbClr val="FF0000"/>
                  </a:solidFill>
                </a:rPr>
                <a:t>0V</a:t>
              </a:r>
              <a:endParaRPr lang="ko-KR" altLang="en-US" sz="700" b="1">
                <a:solidFill>
                  <a:srgbClr val="FF0000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37EA800-EFD6-24E1-2521-FED241823837}"/>
                </a:ext>
              </a:extLst>
            </p:cNvPr>
            <p:cNvSpPr txBox="1"/>
            <p:nvPr/>
          </p:nvSpPr>
          <p:spPr>
            <a:xfrm>
              <a:off x="1167125" y="685388"/>
              <a:ext cx="187552" cy="10772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ko-KR" sz="700" b="1">
                  <a:solidFill>
                    <a:schemeClr val="accent6">
                      <a:lumMod val="75000"/>
                    </a:schemeClr>
                  </a:solidFill>
                </a:rPr>
                <a:t>5.1V</a:t>
              </a:r>
              <a:endParaRPr lang="ko-KR" altLang="en-US" sz="700" b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ADA81CA-C4B6-F4E9-BF53-CC04FD626E45}"/>
                </a:ext>
              </a:extLst>
            </p:cNvPr>
            <p:cNvSpPr txBox="1"/>
            <p:nvPr/>
          </p:nvSpPr>
          <p:spPr>
            <a:xfrm>
              <a:off x="1999836" y="3022874"/>
              <a:ext cx="565563" cy="1077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ko-KR" sz="700" b="1">
                  <a:solidFill>
                    <a:srgbClr val="FF0000"/>
                  </a:solidFill>
                </a:rPr>
                <a:t>-0.2~0.18V</a:t>
              </a:r>
              <a:endParaRPr lang="ko-KR" altLang="en-US" sz="700" b="1">
                <a:solidFill>
                  <a:srgbClr val="FF0000"/>
                </a:solidFill>
              </a:endParaRPr>
            </a:p>
          </p:txBody>
        </p:sp>
      </p:grp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A2705F59-4719-5556-EFB2-CC8324F96253}"/>
              </a:ext>
            </a:extLst>
          </p:cNvPr>
          <p:cNvCxnSpPr/>
          <p:nvPr/>
        </p:nvCxnSpPr>
        <p:spPr>
          <a:xfrm>
            <a:off x="792530" y="1355255"/>
            <a:ext cx="333955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12A5FE9-11CD-691E-0D04-536E56EBC6E9}"/>
              </a:ext>
            </a:extLst>
          </p:cNvPr>
          <p:cNvSpPr txBox="1"/>
          <p:nvPr/>
        </p:nvSpPr>
        <p:spPr>
          <a:xfrm>
            <a:off x="792530" y="1139701"/>
            <a:ext cx="411430" cy="10772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700" b="1">
                <a:solidFill>
                  <a:schemeClr val="bg1"/>
                </a:solidFill>
              </a:rPr>
              <a:t>190mSec</a:t>
            </a:r>
            <a:endParaRPr lang="ko-KR" altLang="en-US" sz="700" b="1">
              <a:solidFill>
                <a:schemeClr val="bg1"/>
              </a:solidFill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0AFC8CF3-2B27-B1DD-4B7F-5E304CC43C37}"/>
              </a:ext>
            </a:extLst>
          </p:cNvPr>
          <p:cNvCxnSpPr>
            <a:cxnSpLocks/>
          </p:cNvCxnSpPr>
          <p:nvPr/>
        </p:nvCxnSpPr>
        <p:spPr>
          <a:xfrm>
            <a:off x="1137970" y="1365415"/>
            <a:ext cx="77211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89B4D81-6632-406D-E8DF-07A4F6BD7DDD}"/>
              </a:ext>
            </a:extLst>
          </p:cNvPr>
          <p:cNvSpPr txBox="1"/>
          <p:nvPr/>
        </p:nvSpPr>
        <p:spPr>
          <a:xfrm>
            <a:off x="1417370" y="1170181"/>
            <a:ext cx="411430" cy="10772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700" b="1">
                <a:solidFill>
                  <a:schemeClr val="bg1"/>
                </a:solidFill>
              </a:rPr>
              <a:t>500mSec</a:t>
            </a:r>
            <a:endParaRPr lang="ko-KR" altLang="en-US" sz="700" b="1">
              <a:solidFill>
                <a:schemeClr val="bg1"/>
              </a:solidFill>
            </a:endParaRPr>
          </a:p>
        </p:txBody>
      </p:sp>
      <p:graphicFrame>
        <p:nvGraphicFramePr>
          <p:cNvPr id="18" name="개체 17">
            <a:extLst>
              <a:ext uri="{FF2B5EF4-FFF2-40B4-BE49-F238E27FC236}">
                <a16:creationId xmlns:a16="http://schemas.microsoft.com/office/drawing/2014/main" id="{50F5EB88-DC0C-69C6-1891-7EC4B7A255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890080"/>
              </p:ext>
            </p:extLst>
          </p:nvPr>
        </p:nvGraphicFramePr>
        <p:xfrm>
          <a:off x="1314037" y="5554028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포장기 셸 개체" showAsIcon="1" r:id="rId3" imgW="914511" imgH="806589" progId="Package">
                  <p:embed/>
                </p:oleObj>
              </mc:Choice>
              <mc:Fallback>
                <p:oleObj name="포장기 셸 개체" showAsIcon="1" r:id="rId3" imgW="914511" imgH="806589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4037" y="5554028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개체 18">
            <a:extLst>
              <a:ext uri="{FF2B5EF4-FFF2-40B4-BE49-F238E27FC236}">
                <a16:creationId xmlns:a16="http://schemas.microsoft.com/office/drawing/2014/main" id="{1C684513-8544-BC93-3604-2A116B8455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455864"/>
              </p:ext>
            </p:extLst>
          </p:nvPr>
        </p:nvGraphicFramePr>
        <p:xfrm>
          <a:off x="3556000" y="5432108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5" imgW="914511" imgH="806589" progId="Excel.Sheet.12">
                  <p:embed/>
                </p:oleObj>
              </mc:Choice>
              <mc:Fallback>
                <p:oleObj name="Worksheet" showAsIcon="1" r:id="rId5" imgW="914511" imgH="8065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56000" y="5432108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884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97F84C3-25EE-394F-E433-3F71BEC4926D}"/>
              </a:ext>
            </a:extLst>
          </p:cNvPr>
          <p:cNvSpPr txBox="1"/>
          <p:nvPr/>
        </p:nvSpPr>
        <p:spPr>
          <a:xfrm>
            <a:off x="356839" y="81776"/>
            <a:ext cx="18973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/>
              <a:t>4. Charger schematic</a:t>
            </a:r>
            <a:endParaRPr lang="ko-KR" altLang="en-US" sz="140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80B378C2-88C7-BA78-D535-5F795456248F}"/>
              </a:ext>
            </a:extLst>
          </p:cNvPr>
          <p:cNvSpPr/>
          <p:nvPr/>
        </p:nvSpPr>
        <p:spPr>
          <a:xfrm>
            <a:off x="8851392" y="3316997"/>
            <a:ext cx="2618842" cy="742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2176EDF-7AFB-A82D-002A-333A91097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91" y="730115"/>
            <a:ext cx="10662828" cy="3535986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46A6B19F-C33B-1144-3EBB-F748203A7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512" y="3068279"/>
            <a:ext cx="2678233" cy="33849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72AF50-35DE-7D4C-3FDD-4DC0294F18FD}"/>
              </a:ext>
            </a:extLst>
          </p:cNvPr>
          <p:cNvSpPr txBox="1"/>
          <p:nvPr/>
        </p:nvSpPr>
        <p:spPr>
          <a:xfrm>
            <a:off x="5531272" y="4944186"/>
            <a:ext cx="37598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/>
              <a:t>※ The dotted boxes are pictures after rework.</a:t>
            </a:r>
          </a:p>
        </p:txBody>
      </p:sp>
    </p:spTree>
    <p:extLst>
      <p:ext uri="{BB962C8B-B14F-4D97-AF65-F5344CB8AC3E}">
        <p14:creationId xmlns:p14="http://schemas.microsoft.com/office/powerpoint/2010/main" val="1572639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453</Words>
  <Application>Microsoft Office PowerPoint</Application>
  <PresentationFormat>와이드스크린</PresentationFormat>
  <Paragraphs>73</Paragraphs>
  <Slides>5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Office 테마</vt:lpstr>
      <vt:lpstr>패키지</vt:lpstr>
      <vt:lpstr>Microsoft Excel 워크시트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LG</dc:creator>
  <cp:lastModifiedBy>LG</cp:lastModifiedBy>
  <cp:revision>22</cp:revision>
  <dcterms:created xsi:type="dcterms:W3CDTF">2024-07-08T02:41:14Z</dcterms:created>
  <dcterms:modified xsi:type="dcterms:W3CDTF">2024-07-08T09:43:53Z</dcterms:modified>
</cp:coreProperties>
</file>