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86" r:id="rId2"/>
  </p:sldIdLst>
  <p:sldSz cx="9144000" cy="5143500" type="screen16x9"/>
  <p:notesSz cx="9296400" cy="14770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285362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2666253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047146" algn="l" defTabSz="76179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652">
          <p15:clr>
            <a:srgbClr val="A4A3A4"/>
          </p15:clr>
        </p15:guide>
        <p15:guide id="2" pos="292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mi, Toshiro" initials="IT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AAAAA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265" autoAdjust="0"/>
    <p:restoredTop sz="94598" autoAdjust="0"/>
  </p:normalViewPr>
  <p:slideViewPr>
    <p:cSldViewPr snapToGrid="0">
      <p:cViewPr varScale="1">
        <p:scale>
          <a:sx n="90" d="100"/>
          <a:sy n="90" d="100"/>
        </p:scale>
        <p:origin x="844" y="52"/>
      </p:cViewPr>
      <p:guideLst>
        <p:guide orient="horz" pos="1620"/>
        <p:guide pos="287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850" y="-96"/>
      </p:cViewPr>
      <p:guideLst>
        <p:guide orient="horz" pos="4652"/>
        <p:guide pos="292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8D56EAE8-38CB-4EE5-8A34-F5F49B68F2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079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6329" y="2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-274638" y="1108075"/>
            <a:ext cx="9845676" cy="55387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9854" y="7016308"/>
            <a:ext cx="7436693" cy="6645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14030071"/>
            <a:ext cx="4027944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>
              <a:defRPr sz="18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6329" y="14030071"/>
            <a:ext cx="4027943" cy="737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6205" tIns="68102" rIns="136205" bIns="68102" numCol="1" anchor="b" anchorCtr="0" compatLnSpc="1">
            <a:prstTxWarp prst="textNoShape">
              <a:avLst/>
            </a:prstTxWarp>
          </a:bodyPr>
          <a:lstStyle>
            <a:lvl1pPr algn="r">
              <a:defRPr sz="1800"/>
            </a:lvl1pPr>
          </a:lstStyle>
          <a:p>
            <a:pPr>
              <a:defRPr/>
            </a:pPr>
            <a:fld id="{BED2394B-E06C-4DC9-BCC2-551C3DED9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35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380895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76179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14268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52357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1904467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285362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666253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047146" algn="l" defTabSz="76179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A23CF-AA30-4A18-B744-605C3E9DB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7"/>
          </a:xfrm>
        </p:spPr>
        <p:txBody>
          <a:bodyPr anchor="t"/>
          <a:lstStyle>
            <a:lvl1pPr algn="l">
              <a:defRPr sz="3300" b="1" cap="all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700"/>
            </a:lvl1pPr>
            <a:lvl2pPr marL="380895" indent="0">
              <a:buNone/>
              <a:defRPr sz="1500"/>
            </a:lvl2pPr>
            <a:lvl3pPr marL="761790" indent="0">
              <a:buNone/>
              <a:defRPr sz="1300"/>
            </a:lvl3pPr>
            <a:lvl4pPr marL="1142683" indent="0">
              <a:buNone/>
              <a:defRPr sz="1200"/>
            </a:lvl4pPr>
            <a:lvl5pPr marL="1523573" indent="0">
              <a:buNone/>
              <a:defRPr sz="1200"/>
            </a:lvl5pPr>
            <a:lvl6pPr marL="1904467" indent="0">
              <a:buNone/>
              <a:defRPr sz="1200"/>
            </a:lvl6pPr>
            <a:lvl7pPr marL="2285362" indent="0">
              <a:buNone/>
              <a:defRPr sz="1200"/>
            </a:lvl7pPr>
            <a:lvl8pPr marL="2666253" indent="0">
              <a:buNone/>
              <a:defRPr sz="1200"/>
            </a:lvl8pPr>
            <a:lvl9pPr marL="3047146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4537472"/>
            <a:ext cx="2133600" cy="15478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118DC-F0C3-4C61-9EEA-2C495CD04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889398"/>
            <a:ext cx="4157663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889398"/>
            <a:ext cx="4157662" cy="3519488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3548F6-AAA9-4A8D-A869-511B3DFE32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7"/>
            <a:ext cx="4040188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895" indent="0">
              <a:buNone/>
              <a:defRPr sz="1700" b="1"/>
            </a:lvl2pPr>
            <a:lvl3pPr marL="761790" indent="0">
              <a:buNone/>
              <a:defRPr sz="1500" b="1"/>
            </a:lvl3pPr>
            <a:lvl4pPr marL="1142683" indent="0">
              <a:buNone/>
              <a:defRPr sz="1300" b="1"/>
            </a:lvl4pPr>
            <a:lvl5pPr marL="1523573" indent="0">
              <a:buNone/>
              <a:defRPr sz="1300" b="1"/>
            </a:lvl5pPr>
            <a:lvl6pPr marL="1904467" indent="0">
              <a:buNone/>
              <a:defRPr sz="1300" b="1"/>
            </a:lvl6pPr>
            <a:lvl7pPr marL="2285362" indent="0">
              <a:buNone/>
              <a:defRPr sz="1300" b="1"/>
            </a:lvl7pPr>
            <a:lvl8pPr marL="2666253" indent="0">
              <a:buNone/>
              <a:defRPr sz="1300" b="1"/>
            </a:lvl8pPr>
            <a:lvl9pPr marL="3047146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7"/>
            <a:ext cx="4041775" cy="2963466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7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C35C9-3222-4444-B33E-8AB075BE83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52F08-588C-488E-A5AB-DF69250DE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52F08-588C-488E-A5AB-DF69250DE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4" name="グループ化 3"/>
          <p:cNvGrpSpPr/>
          <p:nvPr userDrawn="1"/>
        </p:nvGrpSpPr>
        <p:grpSpPr>
          <a:xfrm>
            <a:off x="141141" y="4130517"/>
            <a:ext cx="3069827" cy="327026"/>
            <a:chOff x="225221" y="4004397"/>
            <a:chExt cx="3069827" cy="327026"/>
          </a:xfrm>
        </p:grpSpPr>
        <p:sp>
          <p:nvSpPr>
            <p:cNvPr id="5" name="正方形/長方形 4"/>
            <p:cNvSpPr/>
            <p:nvPr/>
          </p:nvSpPr>
          <p:spPr>
            <a:xfrm>
              <a:off x="225221" y="4004397"/>
              <a:ext cx="768746" cy="163512"/>
            </a:xfrm>
            <a:prstGeom prst="rect">
              <a:avLst/>
            </a:prstGeom>
            <a:solidFill>
              <a:srgbClr val="92D05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altLang="ja-JP" sz="900" b="1" dirty="0">
                  <a:solidFill>
                    <a:schemeClr val="tx1"/>
                  </a:solidFill>
                  <a:latin typeface="+mj-lt"/>
                </a:rPr>
                <a:t>D-win</a:t>
              </a:r>
              <a:endParaRPr lang="ja-JP" altLang="en-US" sz="900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225222" y="4167910"/>
              <a:ext cx="868494" cy="161925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altLang="ja-JP" sz="700" b="1" dirty="0">
                  <a:solidFill>
                    <a:schemeClr val="tx1"/>
                  </a:solidFill>
                  <a:latin typeface="+mj-lt"/>
                </a:rPr>
                <a:t>Possible Socket</a:t>
              </a:r>
              <a:endParaRPr lang="ja-JP" altLang="en-US" sz="700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1862462" y="4167910"/>
              <a:ext cx="763588" cy="163513"/>
            </a:xfrm>
            <a:prstGeom prst="rect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altLang="ja-JP" sz="900" b="1" dirty="0">
                  <a:solidFill>
                    <a:schemeClr val="tx1"/>
                  </a:solidFill>
                  <a:latin typeface="+mj-lt"/>
                </a:rPr>
                <a:t>Lost</a:t>
              </a:r>
              <a:endParaRPr lang="ja-JP" altLang="en-US" sz="900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1093715" y="4167910"/>
              <a:ext cx="765308" cy="161925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altLang="ja-JP" sz="900" b="1" dirty="0">
                  <a:solidFill>
                    <a:schemeClr val="bg1"/>
                  </a:solidFill>
                  <a:latin typeface="+mj-lt"/>
                </a:rPr>
                <a:t>No Opp.</a:t>
              </a:r>
              <a:endParaRPr lang="ja-JP" altLang="en-US" sz="9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992249" y="4004398"/>
              <a:ext cx="767027" cy="166687"/>
            </a:xfrm>
            <a:prstGeom prst="rect">
              <a:avLst/>
            </a:prstGeom>
            <a:solidFill>
              <a:srgbClr val="00B0F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altLang="ja-JP" sz="900" b="1" dirty="0">
                  <a:solidFill>
                    <a:schemeClr val="tx1"/>
                  </a:solidFill>
                  <a:latin typeface="+mj-lt"/>
                </a:rPr>
                <a:t>D-in/90%</a:t>
              </a:r>
              <a:endParaRPr lang="ja-JP" altLang="en-US" sz="900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1759276" y="4004398"/>
              <a:ext cx="767027" cy="166687"/>
            </a:xfrm>
            <a:prstGeom prst="rect">
              <a:avLst/>
            </a:prstGeom>
            <a:solidFill>
              <a:srgbClr val="FFFF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altLang="ja-JP" sz="900" b="1" dirty="0">
                  <a:solidFill>
                    <a:schemeClr val="tx1"/>
                  </a:solidFill>
                  <a:latin typeface="+mj-lt"/>
                </a:rPr>
                <a:t>NBO/60%</a:t>
              </a:r>
              <a:endParaRPr lang="ja-JP" altLang="en-US" sz="900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2526302" y="4004398"/>
              <a:ext cx="768746" cy="166687"/>
            </a:xfrm>
            <a:prstGeom prst="rect">
              <a:avLst/>
            </a:prstGeom>
            <a:solidFill>
              <a:srgbClr val="FF33CC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altLang="ja-JP" sz="900" b="1" dirty="0">
                  <a:solidFill>
                    <a:schemeClr val="tx1"/>
                  </a:solidFill>
                  <a:latin typeface="+mj-lt"/>
                </a:rPr>
                <a:t>NBO/30%</a:t>
              </a:r>
              <a:endParaRPr lang="ja-JP" altLang="en-US" sz="900" b="1" dirty="0">
                <a:solidFill>
                  <a:schemeClr val="tx1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15281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52F08-588C-488E-A5AB-DF69250DE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4" name="グループ化 3"/>
          <p:cNvGrpSpPr/>
          <p:nvPr userDrawn="1"/>
        </p:nvGrpSpPr>
        <p:grpSpPr>
          <a:xfrm>
            <a:off x="5795704" y="4269522"/>
            <a:ext cx="3069827" cy="327026"/>
            <a:chOff x="225221" y="4004397"/>
            <a:chExt cx="3069827" cy="327026"/>
          </a:xfrm>
        </p:grpSpPr>
        <p:sp>
          <p:nvSpPr>
            <p:cNvPr id="5" name="正方形/長方形 4"/>
            <p:cNvSpPr/>
            <p:nvPr/>
          </p:nvSpPr>
          <p:spPr>
            <a:xfrm>
              <a:off x="225221" y="4004397"/>
              <a:ext cx="768746" cy="163512"/>
            </a:xfrm>
            <a:prstGeom prst="rect">
              <a:avLst/>
            </a:prstGeom>
            <a:solidFill>
              <a:srgbClr val="92D05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altLang="ja-JP" sz="900" b="1" dirty="0">
                  <a:solidFill>
                    <a:schemeClr val="tx1"/>
                  </a:solidFill>
                  <a:latin typeface="+mj-lt"/>
                </a:rPr>
                <a:t>D-win</a:t>
              </a:r>
              <a:endParaRPr lang="ja-JP" altLang="en-US" sz="900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225222" y="4167910"/>
              <a:ext cx="868494" cy="161925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altLang="ja-JP" sz="700" b="1" dirty="0">
                  <a:solidFill>
                    <a:schemeClr val="tx1"/>
                  </a:solidFill>
                  <a:latin typeface="+mj-lt"/>
                </a:rPr>
                <a:t>Possible Socket</a:t>
              </a:r>
              <a:endParaRPr lang="ja-JP" altLang="en-US" sz="700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1862462" y="4167910"/>
              <a:ext cx="763588" cy="163513"/>
            </a:xfrm>
            <a:prstGeom prst="rect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altLang="ja-JP" sz="900" b="1" dirty="0">
                  <a:solidFill>
                    <a:schemeClr val="tx1"/>
                  </a:solidFill>
                  <a:latin typeface="+mj-lt"/>
                </a:rPr>
                <a:t>Lost</a:t>
              </a:r>
              <a:endParaRPr lang="ja-JP" altLang="en-US" sz="900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1093715" y="4167910"/>
              <a:ext cx="765308" cy="161925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altLang="ja-JP" sz="900" b="1" dirty="0">
                  <a:solidFill>
                    <a:schemeClr val="bg1"/>
                  </a:solidFill>
                  <a:latin typeface="+mj-lt"/>
                </a:rPr>
                <a:t>No Opp.</a:t>
              </a:r>
              <a:endParaRPr lang="ja-JP" altLang="en-US" sz="9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992249" y="4004398"/>
              <a:ext cx="767027" cy="166687"/>
            </a:xfrm>
            <a:prstGeom prst="rect">
              <a:avLst/>
            </a:prstGeom>
            <a:solidFill>
              <a:srgbClr val="00B0F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altLang="ja-JP" sz="900" b="1" dirty="0">
                  <a:solidFill>
                    <a:schemeClr val="tx1"/>
                  </a:solidFill>
                  <a:latin typeface="+mj-lt"/>
                </a:rPr>
                <a:t>D-in/90%</a:t>
              </a:r>
              <a:endParaRPr lang="ja-JP" altLang="en-US" sz="900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1759276" y="4004398"/>
              <a:ext cx="767027" cy="166687"/>
            </a:xfrm>
            <a:prstGeom prst="rect">
              <a:avLst/>
            </a:prstGeom>
            <a:solidFill>
              <a:srgbClr val="FFFF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altLang="ja-JP" sz="900" b="1" dirty="0">
                  <a:solidFill>
                    <a:schemeClr val="tx1"/>
                  </a:solidFill>
                  <a:latin typeface="+mj-lt"/>
                </a:rPr>
                <a:t>NBO/60%</a:t>
              </a:r>
              <a:endParaRPr lang="ja-JP" altLang="en-US" sz="900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2526302" y="4004398"/>
              <a:ext cx="768746" cy="166687"/>
            </a:xfrm>
            <a:prstGeom prst="rect">
              <a:avLst/>
            </a:prstGeom>
            <a:solidFill>
              <a:srgbClr val="FF33CC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altLang="ja-JP" sz="900" b="1" dirty="0">
                  <a:solidFill>
                    <a:schemeClr val="tx1"/>
                  </a:solidFill>
                  <a:latin typeface="+mj-lt"/>
                </a:rPr>
                <a:t>NBO/30%</a:t>
              </a:r>
              <a:endParaRPr lang="ja-JP" altLang="en-US" sz="900" b="1" dirty="0">
                <a:solidFill>
                  <a:schemeClr val="tx1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51480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52F08-588C-488E-A5AB-DF69250DE8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4" name="グループ化 3"/>
          <p:cNvGrpSpPr/>
          <p:nvPr userDrawn="1"/>
        </p:nvGrpSpPr>
        <p:grpSpPr>
          <a:xfrm>
            <a:off x="5795704" y="339440"/>
            <a:ext cx="3069827" cy="327026"/>
            <a:chOff x="225221" y="4004397"/>
            <a:chExt cx="3069827" cy="327026"/>
          </a:xfrm>
        </p:grpSpPr>
        <p:sp>
          <p:nvSpPr>
            <p:cNvPr id="5" name="正方形/長方形 4"/>
            <p:cNvSpPr/>
            <p:nvPr/>
          </p:nvSpPr>
          <p:spPr>
            <a:xfrm>
              <a:off x="225221" y="4004397"/>
              <a:ext cx="768746" cy="163512"/>
            </a:xfrm>
            <a:prstGeom prst="rect">
              <a:avLst/>
            </a:prstGeom>
            <a:solidFill>
              <a:srgbClr val="92D05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altLang="ja-JP" sz="900" b="1" dirty="0">
                  <a:solidFill>
                    <a:schemeClr val="tx1"/>
                  </a:solidFill>
                  <a:latin typeface="+mj-lt"/>
                </a:rPr>
                <a:t>D-win</a:t>
              </a:r>
              <a:endParaRPr lang="ja-JP" altLang="en-US" sz="900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225222" y="4167910"/>
              <a:ext cx="868494" cy="161925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altLang="ja-JP" sz="700" b="1" dirty="0">
                  <a:solidFill>
                    <a:schemeClr val="tx1"/>
                  </a:solidFill>
                  <a:latin typeface="+mj-lt"/>
                </a:rPr>
                <a:t>Possible Socket</a:t>
              </a:r>
              <a:endParaRPr lang="ja-JP" altLang="en-US" sz="700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1862462" y="4167910"/>
              <a:ext cx="763588" cy="163513"/>
            </a:xfrm>
            <a:prstGeom prst="rect">
              <a:avLst/>
            </a:prstGeom>
            <a:solidFill>
              <a:srgbClr val="FF00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altLang="ja-JP" sz="900" b="1" dirty="0">
                  <a:solidFill>
                    <a:schemeClr val="tx1"/>
                  </a:solidFill>
                  <a:latin typeface="+mj-lt"/>
                </a:rPr>
                <a:t>Lost</a:t>
              </a:r>
              <a:endParaRPr lang="ja-JP" altLang="en-US" sz="900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1093715" y="4167910"/>
              <a:ext cx="765308" cy="161925"/>
            </a:xfrm>
            <a:prstGeom prst="rect">
              <a:avLst/>
            </a:prstGeom>
            <a:solidFill>
              <a:schemeClr val="tx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altLang="ja-JP" sz="900" b="1" dirty="0">
                  <a:solidFill>
                    <a:schemeClr val="bg1"/>
                  </a:solidFill>
                  <a:latin typeface="+mj-lt"/>
                </a:rPr>
                <a:t>No Opp.</a:t>
              </a:r>
              <a:endParaRPr lang="ja-JP" altLang="en-US" sz="9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992249" y="4004398"/>
              <a:ext cx="767027" cy="166687"/>
            </a:xfrm>
            <a:prstGeom prst="rect">
              <a:avLst/>
            </a:prstGeom>
            <a:solidFill>
              <a:srgbClr val="00B0F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altLang="ja-JP" sz="900" b="1" dirty="0">
                  <a:solidFill>
                    <a:schemeClr val="tx1"/>
                  </a:solidFill>
                  <a:latin typeface="+mj-lt"/>
                </a:rPr>
                <a:t>D-in/90%</a:t>
              </a:r>
              <a:endParaRPr lang="ja-JP" altLang="en-US" sz="900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1759276" y="4004398"/>
              <a:ext cx="767027" cy="166687"/>
            </a:xfrm>
            <a:prstGeom prst="rect">
              <a:avLst/>
            </a:prstGeom>
            <a:solidFill>
              <a:srgbClr val="FFFF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altLang="ja-JP" sz="900" b="1" dirty="0">
                  <a:solidFill>
                    <a:schemeClr val="tx1"/>
                  </a:solidFill>
                  <a:latin typeface="+mj-lt"/>
                </a:rPr>
                <a:t>NBO/60%</a:t>
              </a:r>
              <a:endParaRPr lang="ja-JP" altLang="en-US" sz="900" b="1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2526302" y="4004398"/>
              <a:ext cx="768746" cy="166687"/>
            </a:xfrm>
            <a:prstGeom prst="rect">
              <a:avLst/>
            </a:prstGeom>
            <a:solidFill>
              <a:srgbClr val="FF33CC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en-US" altLang="ja-JP" sz="900" b="1" dirty="0">
                  <a:solidFill>
                    <a:schemeClr val="tx1"/>
                  </a:solidFill>
                  <a:latin typeface="+mj-lt"/>
                </a:rPr>
                <a:t>NBO/30%</a:t>
              </a:r>
              <a:endParaRPr lang="ja-JP" altLang="en-US" sz="900" b="1" dirty="0">
                <a:solidFill>
                  <a:schemeClr val="tx1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984245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30B41-3034-4777-B6DE-71856D9856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8"/>
          </a:xfrm>
        </p:spPr>
        <p:txBody>
          <a:bodyPr anchor="b"/>
          <a:lstStyle>
            <a:lvl1pPr algn="l">
              <a:defRPr sz="27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Aft>
                <a:spcPct val="0"/>
              </a:spcAft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rtl="0" eaLnBrk="0" fontAlgn="base" hangingPunct="0">
              <a:spcAft>
                <a:spcPct val="0"/>
              </a:spcAft>
              <a:defRPr lang="en-US" sz="15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rtl="0" eaLnBrk="0" fontAlgn="base" hangingPunct="0">
              <a:spcAft>
                <a:spcPct val="0"/>
              </a:spcAft>
              <a:defRPr lang="en-US" sz="15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8298"/>
          </a:xfrm>
        </p:spPr>
        <p:txBody>
          <a:bodyPr/>
          <a:lstStyle>
            <a:lvl1pPr marL="0" indent="0">
              <a:buNone/>
              <a:defRPr sz="1700"/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B97EEC-B5BC-42C5-B73F-31CC660D4D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3"/>
          </a:xfrm>
        </p:spPr>
        <p:txBody>
          <a:bodyPr anchor="b"/>
          <a:lstStyle>
            <a:lvl1pPr algn="l">
              <a:defRPr sz="23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2"/>
            <a:ext cx="5486400" cy="3086100"/>
          </a:xfrm>
        </p:spPr>
        <p:txBody>
          <a:bodyPr/>
          <a:lstStyle>
            <a:lvl1pPr marL="0" indent="0">
              <a:buNone/>
              <a:defRPr sz="2700"/>
            </a:lvl1pPr>
            <a:lvl2pPr marL="380895" indent="0">
              <a:buNone/>
              <a:defRPr sz="2300"/>
            </a:lvl2pPr>
            <a:lvl3pPr marL="761790" indent="0">
              <a:buNone/>
              <a:defRPr sz="2000"/>
            </a:lvl3pPr>
            <a:lvl4pPr marL="1142683" indent="0">
              <a:buNone/>
              <a:defRPr sz="1700"/>
            </a:lvl4pPr>
            <a:lvl5pPr marL="1523573" indent="0">
              <a:buNone/>
              <a:defRPr sz="1700"/>
            </a:lvl5pPr>
            <a:lvl6pPr marL="1904467" indent="0">
              <a:buNone/>
              <a:defRPr sz="1700"/>
            </a:lvl6pPr>
            <a:lvl7pPr marL="2285362" indent="0">
              <a:buNone/>
              <a:defRPr sz="1700"/>
            </a:lvl7pPr>
            <a:lvl8pPr marL="2666253" indent="0">
              <a:buNone/>
              <a:defRPr sz="1700"/>
            </a:lvl8pPr>
            <a:lvl9pPr marL="3047146" indent="0">
              <a:buNone/>
              <a:defRPr sz="17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Aft>
                <a:spcPct val="0"/>
              </a:spcAft>
              <a:buNone/>
              <a:defRPr lang="en-US" sz="17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80895" indent="0">
              <a:buNone/>
              <a:defRPr sz="1000"/>
            </a:lvl2pPr>
            <a:lvl3pPr marL="761790" indent="0">
              <a:buNone/>
              <a:defRPr sz="800"/>
            </a:lvl3pPr>
            <a:lvl4pPr marL="1142683" indent="0">
              <a:buNone/>
              <a:defRPr sz="700"/>
            </a:lvl4pPr>
            <a:lvl5pPr marL="1523573" indent="0">
              <a:buNone/>
              <a:defRPr sz="700"/>
            </a:lvl5pPr>
            <a:lvl6pPr marL="1904467" indent="0">
              <a:buNone/>
              <a:defRPr sz="700"/>
            </a:lvl6pPr>
            <a:lvl7pPr marL="2285362" indent="0">
              <a:buNone/>
              <a:defRPr sz="700"/>
            </a:lvl7pPr>
            <a:lvl8pPr marL="2666253" indent="0">
              <a:buNone/>
              <a:defRPr sz="700"/>
            </a:lvl8pPr>
            <a:lvl9pPr marL="3047146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5F34B-1C25-4090-A4A7-9CEE84F430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9AC919B-4D01-4240-BDFD-860B66B017A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</p:spTree>
    <p:extLst>
      <p:ext uri="{BB962C8B-B14F-4D97-AF65-F5344CB8AC3E}">
        <p14:creationId xmlns:p14="http://schemas.microsoft.com/office/powerpoint/2010/main" val="15448072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E2BCE-81FD-49AD-8F3F-8C803C0A8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107157"/>
            <a:ext cx="2141537" cy="4301728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07157"/>
            <a:ext cx="6275388" cy="430172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B3E699-3BC5-4E82-A48B-54CC42B0E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3F557F9C-1201-3A47-8D2D-7E98BF45F03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</p:spTree>
    <p:extLst>
      <p:ext uri="{BB962C8B-B14F-4D97-AF65-F5344CB8AC3E}">
        <p14:creationId xmlns:p14="http://schemas.microsoft.com/office/powerpoint/2010/main" val="3977060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DD158AE-82CC-924D-B2D9-111EE21E38D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</p:spTree>
    <p:extLst>
      <p:ext uri="{BB962C8B-B14F-4D97-AF65-F5344CB8AC3E}">
        <p14:creationId xmlns:p14="http://schemas.microsoft.com/office/powerpoint/2010/main" val="432982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BC35851-DCE0-F247-A73D-CE5DAF7E1A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</p:spTree>
    <p:extLst>
      <p:ext uri="{BB962C8B-B14F-4D97-AF65-F5344CB8AC3E}">
        <p14:creationId xmlns:p14="http://schemas.microsoft.com/office/powerpoint/2010/main" val="3087872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86DE67D-74D6-E24F-A53E-44A9C5B7527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E7816-A48B-4805-9A47-CE865F4F10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</p:spTree>
    <p:extLst>
      <p:ext uri="{BB962C8B-B14F-4D97-AF65-F5344CB8AC3E}">
        <p14:creationId xmlns:p14="http://schemas.microsoft.com/office/powerpoint/2010/main" val="2445741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F552890-0675-5942-BD45-247DCD612F5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6264" y="86"/>
            <a:ext cx="9166479" cy="5143413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5571E-02C7-4909-A943-092A83DD341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-12526" y="4706938"/>
            <a:ext cx="8826500" cy="388620"/>
            <a:chOff x="0" y="6321425"/>
            <a:chExt cx="10591800" cy="46634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18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</p:spTree>
    <p:extLst>
      <p:ext uri="{BB962C8B-B14F-4D97-AF65-F5344CB8AC3E}">
        <p14:creationId xmlns:p14="http://schemas.microsoft.com/office/powerpoint/2010/main" val="3634524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B06B6E4-36B5-2A4D-8795-84CABEE4FA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457331"/>
            <a:ext cx="8458200" cy="1102519"/>
          </a:xfrm>
        </p:spPr>
        <p:txBody>
          <a:bodyPr/>
          <a:lstStyle>
            <a:lvl1pPr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2774158"/>
            <a:ext cx="8458200" cy="1114425"/>
          </a:xfrm>
          <a:ln/>
        </p:spPr>
        <p:txBody>
          <a:bodyPr/>
          <a:lstStyle>
            <a:lvl1pPr marL="0" indent="0">
              <a:buFontTx/>
              <a:buNone/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4529137"/>
            <a:ext cx="2133600" cy="15478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C7E7816-A48B-4805-9A47-CE865F4F101F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-6263" y="4706938"/>
            <a:ext cx="8826500" cy="388620"/>
            <a:chOff x="0" y="6321425"/>
            <a:chExt cx="10591800" cy="466344"/>
          </a:xfrm>
        </p:grpSpPr>
        <p:sp>
          <p:nvSpPr>
            <p:cNvPr id="21" name="Rectangle 20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FFFF"/>
                </a:solidFill>
              </a:endParaRPr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</p:spTree>
    <p:extLst>
      <p:ext uri="{BB962C8B-B14F-4D97-AF65-F5344CB8AC3E}">
        <p14:creationId xmlns:p14="http://schemas.microsoft.com/office/powerpoint/2010/main" val="1031704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8" y="786357"/>
            <a:ext cx="8467725" cy="3709449"/>
          </a:xfrm>
        </p:spPr>
        <p:txBody>
          <a:bodyPr/>
          <a:lstStyle>
            <a:lvl1pPr>
              <a:spcBef>
                <a:spcPts val="667"/>
              </a:spcBef>
              <a:defRPr/>
            </a:lvl1pPr>
            <a:lvl3pPr>
              <a:defRPr sz="15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7888F-6AF7-4263-B69D-592D8C33B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3" y="4743450"/>
            <a:ext cx="8804275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79" tIns="38088" rIns="76179" bIns="38088"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 userDrawn="1"/>
        </p:nvSpPr>
        <p:spPr>
          <a:xfrm>
            <a:off x="41910" y="4743450"/>
            <a:ext cx="8740140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79" tIns="38088" rIns="76179" bIns="38088" rtlCol="0" anchor="ctr"/>
          <a:lstStyle/>
          <a:p>
            <a:pPr algn="ctr"/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07163"/>
            <a:ext cx="8458200" cy="610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8" y="794149"/>
            <a:ext cx="8467725" cy="370165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4537472"/>
            <a:ext cx="2133600" cy="154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lvl1pPr algn="r">
              <a:defRPr sz="700"/>
            </a:lvl1pPr>
          </a:lstStyle>
          <a:p>
            <a:pPr>
              <a:defRPr/>
            </a:pPr>
            <a:fld id="{B6C70261-DCF8-4A97-9502-E8EEF2364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3" name="Text Box 31"/>
          <p:cNvSpPr txBox="1">
            <a:spLocks noChangeArrowheads="1"/>
          </p:cNvSpPr>
          <p:nvPr userDrawn="1"/>
        </p:nvSpPr>
        <p:spPr bwMode="auto">
          <a:xfrm>
            <a:off x="334013" y="4511183"/>
            <a:ext cx="2111375" cy="18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76179" tIns="38088" rIns="76179" bIns="38088">
            <a:spAutoFit/>
          </a:bodyPr>
          <a:lstStyle/>
          <a:p>
            <a:pPr marL="0" marR="0" indent="0" algn="l" defTabSz="76179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700" dirty="0"/>
              <a:t>TI Information – Selective Disclosure</a:t>
            </a:r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0" y="4706938"/>
            <a:ext cx="8826500" cy="388620"/>
            <a:chOff x="0" y="6321425"/>
            <a:chExt cx="10591800" cy="46634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6321425"/>
              <a:ext cx="10591800" cy="46634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AAAAA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7" descr="ti_logo_powerpoint_1_line.png"/>
            <p:cNvPicPr>
              <a:picLocks noChangeAspect="1"/>
            </p:cNvPicPr>
            <p:nvPr userDrawn="1"/>
          </p:nvPicPr>
          <p:blipFill>
            <a:blip r:embed="rId23" cstate="print"/>
            <a:srcRect/>
            <a:stretch>
              <a:fillRect/>
            </a:stretch>
          </p:blipFill>
          <p:spPr bwMode="auto">
            <a:xfrm>
              <a:off x="8593138" y="6440488"/>
              <a:ext cx="1874837" cy="231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32" r:id="rId14"/>
    <p:sldLayoutId id="2147483733" r:id="rId15"/>
    <p:sldLayoutId id="2147483734" r:id="rId16"/>
    <p:sldLayoutId id="2147483714" r:id="rId17"/>
    <p:sldLayoutId id="2147483715" r:id="rId18"/>
    <p:sldLayoutId id="2147483716" r:id="rId19"/>
    <p:sldLayoutId id="2147483717" r:id="rId20"/>
    <p:sldLayoutId id="2147483718" r:id="rId21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chemeClr val="tx2"/>
          </a:solidFill>
          <a:latin typeface="Arial" charset="0"/>
        </a:defRPr>
      </a:lvl5pPr>
      <a:lvl6pPr marL="380895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6pPr>
      <a:lvl7pPr marL="761790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7pPr>
      <a:lvl8pPr marL="1142683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8pPr>
      <a:lvl9pPr marL="1523573" algn="l" rtl="0" fontAlgn="base">
        <a:lnSpc>
          <a:spcPct val="85000"/>
        </a:lnSpc>
        <a:spcBef>
          <a:spcPct val="0"/>
        </a:spcBef>
        <a:spcAft>
          <a:spcPct val="0"/>
        </a:spcAft>
        <a:defRPr sz="2700" b="1">
          <a:solidFill>
            <a:srgbClr val="FF0000"/>
          </a:solidFill>
          <a:latin typeface="Arial" charset="0"/>
        </a:defRPr>
      </a:lvl9pPr>
    </p:titleStyle>
    <p:bodyStyle>
      <a:lvl1pPr marL="189124" indent="-189124" algn="l" rtl="0" eaLnBrk="0" fontAlgn="base" hangingPunct="0">
        <a:spcBef>
          <a:spcPts val="667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78763" indent="-194416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711530" indent="-137548" algn="l" rtl="0" eaLnBrk="0" fontAlgn="base" hangingPunct="0">
        <a:spcBef>
          <a:spcPct val="15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001168" indent="-194416" algn="l" rtl="0" eaLnBrk="0" fontAlgn="base" hangingPunct="0">
        <a:spcBef>
          <a:spcPct val="5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240546" indent="-144163" algn="l" rtl="0" eaLnBrk="0" fontAlgn="base" hangingPunct="0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1621441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6pPr>
      <a:lvl7pPr marL="2002336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7pPr>
      <a:lvl8pPr marL="2383230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8pPr>
      <a:lvl9pPr marL="2764124" indent="-144163" algn="l" rtl="0" fontAlgn="base">
        <a:spcBef>
          <a:spcPct val="0"/>
        </a:spcBef>
        <a:spcAft>
          <a:spcPct val="0"/>
        </a:spcAft>
        <a:buChar char="»"/>
        <a:defRPr sz="1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895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790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68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57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467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362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253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146" algn="l" defTabSz="76179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430B41-3034-4777-B6DE-71856D98569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386" y="749044"/>
            <a:ext cx="4980709" cy="364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スライド番号プレースホルダー 2"/>
          <p:cNvSpPr txBox="1">
            <a:spLocks/>
          </p:cNvSpPr>
          <p:nvPr/>
        </p:nvSpPr>
        <p:spPr bwMode="auto">
          <a:xfrm>
            <a:off x="6642100" y="4537472"/>
            <a:ext cx="2133600" cy="154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6179" tIns="38088" rIns="76179" bIns="38088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7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380895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76179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14268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52357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1904467" algn="l" defTabSz="76179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285362" algn="l" defTabSz="76179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2666253" algn="l" defTabSz="76179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047146" algn="l" defTabSz="76179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fld id="{D4C52F08-588C-488E-A5AB-DF69250DE86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2214686-ECD6-4DF9-8144-54C0FAD2885D}"/>
              </a:ext>
            </a:extLst>
          </p:cNvPr>
          <p:cNvCxnSpPr>
            <a:cxnSpLocks/>
          </p:cNvCxnSpPr>
          <p:nvPr/>
        </p:nvCxnSpPr>
        <p:spPr>
          <a:xfrm flipH="1">
            <a:off x="6156306" y="3996500"/>
            <a:ext cx="1064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ircle: Hollow 149">
            <a:extLst>
              <a:ext uri="{FF2B5EF4-FFF2-40B4-BE49-F238E27FC236}">
                <a16:creationId xmlns:a16="http://schemas.microsoft.com/office/drawing/2014/main" id="{5B6DC360-DD35-4D94-B813-B338104C9AD2}"/>
              </a:ext>
            </a:extLst>
          </p:cNvPr>
          <p:cNvSpPr>
            <a:spLocks noChangeAspect="1"/>
          </p:cNvSpPr>
          <p:nvPr/>
        </p:nvSpPr>
        <p:spPr>
          <a:xfrm>
            <a:off x="6198400" y="4329223"/>
            <a:ext cx="108000" cy="108000"/>
          </a:xfrm>
          <a:prstGeom prst="donut">
            <a:avLst/>
          </a:prstGeom>
          <a:solidFill>
            <a:schemeClr val="bg1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6F41804-3B38-4C74-A03A-6FF9603A532E}"/>
              </a:ext>
            </a:extLst>
          </p:cNvPr>
          <p:cNvSpPr txBox="1"/>
          <p:nvPr/>
        </p:nvSpPr>
        <p:spPr>
          <a:xfrm>
            <a:off x="6328356" y="3657540"/>
            <a:ext cx="14895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1000" dirty="0"/>
              <a:t>Dotted line is </a:t>
            </a:r>
            <a:r>
              <a:rPr kumimoji="1" lang="en-US" altLang="ja-JP" sz="1000" dirty="0"/>
              <a:t>TOP side</a:t>
            </a:r>
            <a:endParaRPr kumimoji="1" lang="ja-JP" altLang="en-US" sz="10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41D41F6-C98A-4E8E-AB68-F1845915EC4F}"/>
              </a:ext>
            </a:extLst>
          </p:cNvPr>
          <p:cNvSpPr txBox="1"/>
          <p:nvPr/>
        </p:nvSpPr>
        <p:spPr>
          <a:xfrm>
            <a:off x="6349525" y="3866904"/>
            <a:ext cx="15600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/>
              <a:t>Solid line is </a:t>
            </a:r>
            <a:r>
              <a:rPr kumimoji="1" lang="en-US" altLang="ja-JP" sz="1000" dirty="0" err="1"/>
              <a:t>bottem</a:t>
            </a:r>
            <a:r>
              <a:rPr kumimoji="1" lang="en-US" altLang="ja-JP" sz="1000" dirty="0"/>
              <a:t> side</a:t>
            </a:r>
            <a:endParaRPr kumimoji="1" lang="ja-JP" altLang="en-US" sz="10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72B806D-D8CB-4E52-80F9-5A7823469E2B}"/>
              </a:ext>
            </a:extLst>
          </p:cNvPr>
          <p:cNvSpPr txBox="1"/>
          <p:nvPr/>
        </p:nvSpPr>
        <p:spPr>
          <a:xfrm>
            <a:off x="6340713" y="4290551"/>
            <a:ext cx="221887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>
                <a:solidFill>
                  <a:srgbClr val="FF0000"/>
                </a:solidFill>
              </a:rPr>
              <a:t>VIA, the wire between VIA is jumper</a:t>
            </a:r>
            <a:endParaRPr kumimoji="1" lang="ja-JP" altLang="en-US" sz="1000" dirty="0">
              <a:solidFill>
                <a:srgbClr val="FF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6F41804-3B38-4C74-A03A-6FF9603A532E}"/>
              </a:ext>
            </a:extLst>
          </p:cNvPr>
          <p:cNvSpPr txBox="1"/>
          <p:nvPr/>
        </p:nvSpPr>
        <p:spPr>
          <a:xfrm>
            <a:off x="343192" y="263177"/>
            <a:ext cx="61302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CN" sz="2000" dirty="0">
                <a:solidFill>
                  <a:srgbClr val="FF0000"/>
                </a:solidFill>
              </a:rPr>
              <a:t>Single layer layout recommendation with UCC24624</a:t>
            </a:r>
            <a:endParaRPr kumimoji="1" lang="ja-JP" altLang="en-US" sz="2000" dirty="0">
              <a:solidFill>
                <a:srgbClr val="FF0000"/>
              </a:solidFill>
            </a:endParaRPr>
          </a:p>
        </p:txBody>
      </p:sp>
      <p:sp>
        <p:nvSpPr>
          <p:cNvPr id="15" name="Speech Bubble: Rectangle with Corners Rounded 14">
            <a:extLst>
              <a:ext uri="{FF2B5EF4-FFF2-40B4-BE49-F238E27FC236}">
                <a16:creationId xmlns:a16="http://schemas.microsoft.com/office/drawing/2014/main" id="{E68E2E52-51BA-4786-A9F4-2373635691BF}"/>
              </a:ext>
            </a:extLst>
          </p:cNvPr>
          <p:cNvSpPr/>
          <p:nvPr/>
        </p:nvSpPr>
        <p:spPr>
          <a:xfrm>
            <a:off x="113618" y="3444470"/>
            <a:ext cx="1484190" cy="783193"/>
          </a:xfrm>
          <a:prstGeom prst="wedgeRoundRectCallout">
            <a:avLst>
              <a:gd name="adj1" fmla="val 28388"/>
              <a:gd name="adj2" fmla="val -100744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kumimoji="1" lang="en-US" altLang="ja-JP" sz="800" dirty="0">
                <a:solidFill>
                  <a:schemeClr val="tx1"/>
                </a:solidFill>
              </a:rPr>
              <a:t>Since this is Single Layer board, we do not have bottom layer or dotted line.</a:t>
            </a:r>
          </a:p>
          <a:p>
            <a:pPr algn="ctr"/>
            <a:r>
              <a:rPr kumimoji="1" lang="en-US" altLang="ja-JP" sz="800" b="1" dirty="0">
                <a:solidFill>
                  <a:srgbClr val="FF0000"/>
                </a:solidFill>
              </a:rPr>
              <a:t>No, the wire is jumper</a:t>
            </a:r>
            <a:r>
              <a:rPr kumimoji="1" lang="en-US" altLang="ja-JP" sz="800" dirty="0">
                <a:solidFill>
                  <a:schemeClr val="tx1"/>
                </a:solidFill>
              </a:rPr>
              <a:t> </a:t>
            </a:r>
          </a:p>
          <a:p>
            <a:pPr algn="ctr"/>
            <a:endParaRPr kumimoji="1" lang="en-US" altLang="ja-JP" sz="800" dirty="0">
              <a:solidFill>
                <a:schemeClr val="tx1"/>
              </a:solidFill>
            </a:endParaRPr>
          </a:p>
        </p:txBody>
      </p:sp>
      <p:sp>
        <p:nvSpPr>
          <p:cNvPr id="16" name="Speech Bubble: Rectangle with Corners Rounded 15">
            <a:extLst>
              <a:ext uri="{FF2B5EF4-FFF2-40B4-BE49-F238E27FC236}">
                <a16:creationId xmlns:a16="http://schemas.microsoft.com/office/drawing/2014/main" id="{C8A25F15-3810-4C1A-ABDF-562D4715C528}"/>
              </a:ext>
            </a:extLst>
          </p:cNvPr>
          <p:cNvSpPr/>
          <p:nvPr/>
        </p:nvSpPr>
        <p:spPr>
          <a:xfrm>
            <a:off x="2617707" y="1927777"/>
            <a:ext cx="1484190" cy="510778"/>
          </a:xfrm>
          <a:prstGeom prst="wedgeRoundRectCallout">
            <a:avLst>
              <a:gd name="adj1" fmla="val 82422"/>
              <a:gd name="adj2" fmla="val 126434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kumimoji="1" lang="en-US" altLang="ja-JP" sz="800" dirty="0">
                <a:solidFill>
                  <a:schemeClr val="tx1"/>
                </a:solidFill>
              </a:rPr>
              <a:t>Short circuit Gate to Source at here.</a:t>
            </a:r>
          </a:p>
          <a:p>
            <a:pPr algn="ctr"/>
            <a:r>
              <a:rPr kumimoji="1" lang="en-US" altLang="ja-JP" sz="800" b="1" dirty="0">
                <a:solidFill>
                  <a:srgbClr val="FF0000"/>
                </a:solidFill>
              </a:rPr>
              <a:t>No, the wire is jumper</a:t>
            </a:r>
            <a:r>
              <a:rPr kumimoji="1" lang="en-US" altLang="ja-JP" sz="8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7" name="Speech Bubble: Rectangle with Corners Rounded 16">
            <a:extLst>
              <a:ext uri="{FF2B5EF4-FFF2-40B4-BE49-F238E27FC236}">
                <a16:creationId xmlns:a16="http://schemas.microsoft.com/office/drawing/2014/main" id="{1FF9B107-E7A7-4082-8413-3B08C438C8E4}"/>
              </a:ext>
            </a:extLst>
          </p:cNvPr>
          <p:cNvSpPr/>
          <p:nvPr/>
        </p:nvSpPr>
        <p:spPr>
          <a:xfrm>
            <a:off x="4258905" y="3736238"/>
            <a:ext cx="1484190" cy="783193"/>
          </a:xfrm>
          <a:prstGeom prst="wedgeRoundRectCallout">
            <a:avLst>
              <a:gd name="adj1" fmla="val -100535"/>
              <a:gd name="adj2" fmla="val -92456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r>
              <a:rPr kumimoji="1" lang="en-US" altLang="ja-JP" sz="800" dirty="0">
                <a:solidFill>
                  <a:schemeClr val="tx1"/>
                </a:solidFill>
              </a:rPr>
              <a:t>VDD node cannot draw out to VDD power supply due to single layer. How can we draw out ?</a:t>
            </a:r>
          </a:p>
          <a:p>
            <a:pPr algn="ctr"/>
            <a:r>
              <a:rPr kumimoji="1" lang="en-US" altLang="ja-JP" sz="800" b="1" dirty="0">
                <a:solidFill>
                  <a:srgbClr val="FF0000"/>
                </a:solidFill>
              </a:rPr>
              <a:t>Also use jumper</a:t>
            </a:r>
          </a:p>
        </p:txBody>
      </p:sp>
    </p:spTree>
    <p:extLst>
      <p:ext uri="{BB962C8B-B14F-4D97-AF65-F5344CB8AC3E}">
        <p14:creationId xmlns:p14="http://schemas.microsoft.com/office/powerpoint/2010/main" val="2514872903"/>
      </p:ext>
    </p:extLst>
  </p:cSld>
  <p:clrMapOvr>
    <a:masterClrMapping/>
  </p:clrMapOvr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4A4A4"/>
      </a:accent2>
      <a:accent3>
        <a:srgbClr val="117788"/>
      </a:accent3>
      <a:accent4>
        <a:srgbClr val="404040"/>
      </a:accent4>
      <a:accent5>
        <a:srgbClr val="4ABED4"/>
      </a:accent5>
      <a:accent6>
        <a:srgbClr val="7F7F7F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5576</TotalTime>
  <Words>86</Words>
  <Application>Microsoft Office PowerPoint</Application>
  <PresentationFormat>On-screen Show (16:9)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FinalPowerpoint</vt:lpstr>
      <vt:lpstr>PowerPoint Presentation</vt:lpstr>
    </vt:vector>
  </TitlesOfParts>
  <Company>Texas Instruments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Here</dc:title>
  <dc:creator>Kari Drews</dc:creator>
  <cp:lastModifiedBy>Qu, Yunsheng</cp:lastModifiedBy>
  <cp:revision>158</cp:revision>
  <dcterms:created xsi:type="dcterms:W3CDTF">2007-12-19T20:51:45Z</dcterms:created>
  <dcterms:modified xsi:type="dcterms:W3CDTF">2021-08-05T03:25:56Z</dcterms:modified>
</cp:coreProperties>
</file>