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9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8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4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7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2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0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2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5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5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1A90-D7D3-4FD4-A4BC-CB842ACA323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6F47-FC1D-4E10-8ADC-748A9B19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01613"/>
            <a:ext cx="5276850" cy="636587"/>
          </a:xfrm>
        </p:spPr>
        <p:txBody>
          <a:bodyPr>
            <a:normAutofit fontScale="90000"/>
          </a:bodyPr>
          <a:lstStyle/>
          <a:p>
            <a:r>
              <a:rPr lang="en-US" altLang="en-US" sz="2800" dirty="0"/>
              <a:t>UCC28070 Innovations:</a:t>
            </a:r>
            <a:br>
              <a:rPr lang="en-US" altLang="en-US" sz="2800" dirty="0"/>
            </a:br>
            <a:r>
              <a:rPr lang="en-US" altLang="en-US" sz="2800" dirty="0"/>
              <a:t>Current Synthesis</a:t>
            </a:r>
          </a:p>
        </p:txBody>
      </p:sp>
      <p:grpSp>
        <p:nvGrpSpPr>
          <p:cNvPr id="105477" name="Group 5"/>
          <p:cNvGrpSpPr>
            <a:grpSpLocks/>
          </p:cNvGrpSpPr>
          <p:nvPr/>
        </p:nvGrpSpPr>
        <p:grpSpPr bwMode="auto">
          <a:xfrm>
            <a:off x="5410200" y="3733800"/>
            <a:ext cx="2635250" cy="2362200"/>
            <a:chOff x="1156" y="1123"/>
            <a:chExt cx="1723" cy="1763"/>
          </a:xfrm>
        </p:grpSpPr>
        <p:grpSp>
          <p:nvGrpSpPr>
            <p:cNvPr id="105478" name="Group 6"/>
            <p:cNvGrpSpPr>
              <a:grpSpLocks/>
            </p:cNvGrpSpPr>
            <p:nvPr/>
          </p:nvGrpSpPr>
          <p:grpSpPr bwMode="auto">
            <a:xfrm>
              <a:off x="2041" y="1123"/>
              <a:ext cx="838" cy="515"/>
              <a:chOff x="2443" y="799"/>
              <a:chExt cx="838" cy="515"/>
            </a:xfrm>
          </p:grpSpPr>
          <p:grpSp>
            <p:nvGrpSpPr>
              <p:cNvPr id="105479" name="Group 7"/>
              <p:cNvGrpSpPr>
                <a:grpSpLocks/>
              </p:cNvGrpSpPr>
              <p:nvPr/>
            </p:nvGrpSpPr>
            <p:grpSpPr bwMode="auto">
              <a:xfrm>
                <a:off x="3028" y="823"/>
                <a:ext cx="253" cy="105"/>
                <a:chOff x="3946" y="368"/>
                <a:chExt cx="253" cy="105"/>
              </a:xfrm>
            </p:grpSpPr>
            <p:sp>
              <p:nvSpPr>
                <p:cNvPr id="105480" name="Rectangle 8"/>
                <p:cNvSpPr>
                  <a:spLocks noChangeArrowheads="1"/>
                </p:cNvSpPr>
                <p:nvPr/>
              </p:nvSpPr>
              <p:spPr bwMode="auto">
                <a:xfrm>
                  <a:off x="4037" y="368"/>
                  <a:ext cx="162" cy="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700" b="0">
                      <a:solidFill>
                        <a:srgbClr val="000000"/>
                      </a:solidFill>
                    </a:rPr>
                    <a:t>VOUT</a:t>
                  </a:r>
                  <a:endParaRPr lang="en-US" altLang="en-US" b="0"/>
                </a:p>
              </p:txBody>
            </p:sp>
            <p:grpSp>
              <p:nvGrpSpPr>
                <p:cNvPr id="105481" name="Group 9"/>
                <p:cNvGrpSpPr>
                  <a:grpSpLocks/>
                </p:cNvGrpSpPr>
                <p:nvPr/>
              </p:nvGrpSpPr>
              <p:grpSpPr bwMode="auto">
                <a:xfrm>
                  <a:off x="3946" y="436"/>
                  <a:ext cx="207" cy="37"/>
                  <a:chOff x="3274" y="452"/>
                  <a:chExt cx="207" cy="37"/>
                </a:xfrm>
              </p:grpSpPr>
              <p:sp>
                <p:nvSpPr>
                  <p:cNvPr id="105482" name="Lin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84" y="470"/>
                    <a:ext cx="148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483" name="Freeform 11"/>
                  <p:cNvSpPr>
                    <a:spLocks/>
                  </p:cNvSpPr>
                  <p:nvPr/>
                </p:nvSpPr>
                <p:spPr bwMode="auto">
                  <a:xfrm>
                    <a:off x="3428" y="452"/>
                    <a:ext cx="53" cy="37"/>
                  </a:xfrm>
                  <a:custGeom>
                    <a:avLst/>
                    <a:gdLst>
                      <a:gd name="T0" fmla="*/ 0 w 161"/>
                      <a:gd name="T1" fmla="*/ 0 h 110"/>
                      <a:gd name="T2" fmla="*/ 161 w 161"/>
                      <a:gd name="T3" fmla="*/ 55 h 110"/>
                      <a:gd name="T4" fmla="*/ 0 w 161"/>
                      <a:gd name="T5" fmla="*/ 110 h 110"/>
                      <a:gd name="T6" fmla="*/ 0 w 161"/>
                      <a:gd name="T7" fmla="*/ 0 h 1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61" h="110">
                        <a:moveTo>
                          <a:pt x="0" y="0"/>
                        </a:moveTo>
                        <a:lnTo>
                          <a:pt x="161" y="55"/>
                        </a:lnTo>
                        <a:lnTo>
                          <a:pt x="0" y="1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484" name="Freeform 12"/>
                  <p:cNvSpPr>
                    <a:spLocks/>
                  </p:cNvSpPr>
                  <p:nvPr/>
                </p:nvSpPr>
                <p:spPr bwMode="auto">
                  <a:xfrm>
                    <a:off x="3274" y="460"/>
                    <a:ext cx="19" cy="20"/>
                  </a:xfrm>
                  <a:custGeom>
                    <a:avLst/>
                    <a:gdLst>
                      <a:gd name="T0" fmla="*/ 0 w 59"/>
                      <a:gd name="T1" fmla="*/ 31 h 61"/>
                      <a:gd name="T2" fmla="*/ 0 w 59"/>
                      <a:gd name="T3" fmla="*/ 28 h 61"/>
                      <a:gd name="T4" fmla="*/ 0 w 59"/>
                      <a:gd name="T5" fmla="*/ 24 h 61"/>
                      <a:gd name="T6" fmla="*/ 1 w 59"/>
                      <a:gd name="T7" fmla="*/ 19 h 61"/>
                      <a:gd name="T8" fmla="*/ 5 w 59"/>
                      <a:gd name="T9" fmla="*/ 14 h 61"/>
                      <a:gd name="T10" fmla="*/ 9 w 59"/>
                      <a:gd name="T11" fmla="*/ 9 h 61"/>
                      <a:gd name="T12" fmla="*/ 12 w 59"/>
                      <a:gd name="T13" fmla="*/ 5 h 61"/>
                      <a:gd name="T14" fmla="*/ 17 w 59"/>
                      <a:gd name="T15" fmla="*/ 3 h 61"/>
                      <a:gd name="T16" fmla="*/ 23 w 59"/>
                      <a:gd name="T17" fmla="*/ 2 h 61"/>
                      <a:gd name="T18" fmla="*/ 26 w 59"/>
                      <a:gd name="T19" fmla="*/ 0 h 61"/>
                      <a:gd name="T20" fmla="*/ 30 w 59"/>
                      <a:gd name="T21" fmla="*/ 0 h 61"/>
                      <a:gd name="T22" fmla="*/ 32 w 59"/>
                      <a:gd name="T23" fmla="*/ 0 h 61"/>
                      <a:gd name="T24" fmla="*/ 35 w 59"/>
                      <a:gd name="T25" fmla="*/ 2 h 61"/>
                      <a:gd name="T26" fmla="*/ 41 w 59"/>
                      <a:gd name="T27" fmla="*/ 3 h 61"/>
                      <a:gd name="T28" fmla="*/ 46 w 59"/>
                      <a:gd name="T29" fmla="*/ 5 h 61"/>
                      <a:gd name="T30" fmla="*/ 51 w 59"/>
                      <a:gd name="T31" fmla="*/ 9 h 61"/>
                      <a:gd name="T32" fmla="*/ 53 w 59"/>
                      <a:gd name="T33" fmla="*/ 14 h 61"/>
                      <a:gd name="T34" fmla="*/ 57 w 59"/>
                      <a:gd name="T35" fmla="*/ 19 h 61"/>
                      <a:gd name="T36" fmla="*/ 58 w 59"/>
                      <a:gd name="T37" fmla="*/ 24 h 61"/>
                      <a:gd name="T38" fmla="*/ 59 w 59"/>
                      <a:gd name="T39" fmla="*/ 31 h 61"/>
                      <a:gd name="T40" fmla="*/ 59 w 59"/>
                      <a:gd name="T41" fmla="*/ 31 h 61"/>
                      <a:gd name="T42" fmla="*/ 58 w 59"/>
                      <a:gd name="T43" fmla="*/ 37 h 61"/>
                      <a:gd name="T44" fmla="*/ 57 w 59"/>
                      <a:gd name="T45" fmla="*/ 42 h 61"/>
                      <a:gd name="T46" fmla="*/ 53 w 59"/>
                      <a:gd name="T47" fmla="*/ 48 h 61"/>
                      <a:gd name="T48" fmla="*/ 51 w 59"/>
                      <a:gd name="T49" fmla="*/ 52 h 61"/>
                      <a:gd name="T50" fmla="*/ 46 w 59"/>
                      <a:gd name="T51" fmla="*/ 56 h 61"/>
                      <a:gd name="T52" fmla="*/ 41 w 59"/>
                      <a:gd name="T53" fmla="*/ 58 h 61"/>
                      <a:gd name="T54" fmla="*/ 35 w 59"/>
                      <a:gd name="T55" fmla="*/ 61 h 61"/>
                      <a:gd name="T56" fmla="*/ 30 w 59"/>
                      <a:gd name="T57" fmla="*/ 61 h 61"/>
                      <a:gd name="T58" fmla="*/ 23 w 59"/>
                      <a:gd name="T59" fmla="*/ 61 h 61"/>
                      <a:gd name="T60" fmla="*/ 17 w 59"/>
                      <a:gd name="T61" fmla="*/ 58 h 61"/>
                      <a:gd name="T62" fmla="*/ 12 w 59"/>
                      <a:gd name="T63" fmla="*/ 56 h 61"/>
                      <a:gd name="T64" fmla="*/ 9 w 59"/>
                      <a:gd name="T65" fmla="*/ 52 h 61"/>
                      <a:gd name="T66" fmla="*/ 5 w 59"/>
                      <a:gd name="T67" fmla="*/ 48 h 61"/>
                      <a:gd name="T68" fmla="*/ 1 w 59"/>
                      <a:gd name="T69" fmla="*/ 42 h 61"/>
                      <a:gd name="T70" fmla="*/ 0 w 59"/>
                      <a:gd name="T71" fmla="*/ 37 h 61"/>
                      <a:gd name="T72" fmla="*/ 0 w 59"/>
                      <a:gd name="T73" fmla="*/ 34 h 61"/>
                      <a:gd name="T74" fmla="*/ 0 w 59"/>
                      <a:gd name="T75" fmla="*/ 31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59" h="61">
                        <a:moveTo>
                          <a:pt x="0" y="31"/>
                        </a:moveTo>
                        <a:lnTo>
                          <a:pt x="0" y="28"/>
                        </a:lnTo>
                        <a:lnTo>
                          <a:pt x="0" y="24"/>
                        </a:lnTo>
                        <a:lnTo>
                          <a:pt x="1" y="19"/>
                        </a:lnTo>
                        <a:lnTo>
                          <a:pt x="5" y="14"/>
                        </a:lnTo>
                        <a:lnTo>
                          <a:pt x="9" y="9"/>
                        </a:lnTo>
                        <a:lnTo>
                          <a:pt x="12" y="5"/>
                        </a:lnTo>
                        <a:lnTo>
                          <a:pt x="17" y="3"/>
                        </a:lnTo>
                        <a:lnTo>
                          <a:pt x="23" y="2"/>
                        </a:lnTo>
                        <a:lnTo>
                          <a:pt x="26" y="0"/>
                        </a:lnTo>
                        <a:lnTo>
                          <a:pt x="30" y="0"/>
                        </a:lnTo>
                        <a:lnTo>
                          <a:pt x="32" y="0"/>
                        </a:lnTo>
                        <a:lnTo>
                          <a:pt x="35" y="2"/>
                        </a:lnTo>
                        <a:lnTo>
                          <a:pt x="41" y="3"/>
                        </a:lnTo>
                        <a:lnTo>
                          <a:pt x="46" y="5"/>
                        </a:lnTo>
                        <a:lnTo>
                          <a:pt x="51" y="9"/>
                        </a:lnTo>
                        <a:lnTo>
                          <a:pt x="53" y="14"/>
                        </a:lnTo>
                        <a:lnTo>
                          <a:pt x="57" y="19"/>
                        </a:lnTo>
                        <a:lnTo>
                          <a:pt x="58" y="24"/>
                        </a:lnTo>
                        <a:lnTo>
                          <a:pt x="59" y="31"/>
                        </a:lnTo>
                        <a:lnTo>
                          <a:pt x="59" y="31"/>
                        </a:lnTo>
                        <a:lnTo>
                          <a:pt x="58" y="37"/>
                        </a:lnTo>
                        <a:lnTo>
                          <a:pt x="57" y="42"/>
                        </a:lnTo>
                        <a:lnTo>
                          <a:pt x="53" y="48"/>
                        </a:lnTo>
                        <a:lnTo>
                          <a:pt x="51" y="52"/>
                        </a:lnTo>
                        <a:lnTo>
                          <a:pt x="46" y="56"/>
                        </a:lnTo>
                        <a:lnTo>
                          <a:pt x="41" y="58"/>
                        </a:lnTo>
                        <a:lnTo>
                          <a:pt x="35" y="61"/>
                        </a:lnTo>
                        <a:lnTo>
                          <a:pt x="30" y="61"/>
                        </a:lnTo>
                        <a:lnTo>
                          <a:pt x="23" y="61"/>
                        </a:lnTo>
                        <a:lnTo>
                          <a:pt x="17" y="58"/>
                        </a:lnTo>
                        <a:lnTo>
                          <a:pt x="12" y="56"/>
                        </a:lnTo>
                        <a:lnTo>
                          <a:pt x="9" y="52"/>
                        </a:lnTo>
                        <a:lnTo>
                          <a:pt x="5" y="48"/>
                        </a:lnTo>
                        <a:lnTo>
                          <a:pt x="1" y="42"/>
                        </a:lnTo>
                        <a:lnTo>
                          <a:pt x="0" y="37"/>
                        </a:lnTo>
                        <a:lnTo>
                          <a:pt x="0" y="34"/>
                        </a:lnTo>
                        <a:lnTo>
                          <a:pt x="0" y="3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485" name="Freeform 13"/>
                  <p:cNvSpPr>
                    <a:spLocks/>
                  </p:cNvSpPr>
                  <p:nvPr/>
                </p:nvSpPr>
                <p:spPr bwMode="auto">
                  <a:xfrm>
                    <a:off x="3274" y="460"/>
                    <a:ext cx="19" cy="20"/>
                  </a:xfrm>
                  <a:custGeom>
                    <a:avLst/>
                    <a:gdLst>
                      <a:gd name="T0" fmla="*/ 0 w 59"/>
                      <a:gd name="T1" fmla="*/ 31 h 61"/>
                      <a:gd name="T2" fmla="*/ 0 w 59"/>
                      <a:gd name="T3" fmla="*/ 28 h 61"/>
                      <a:gd name="T4" fmla="*/ 0 w 59"/>
                      <a:gd name="T5" fmla="*/ 24 h 61"/>
                      <a:gd name="T6" fmla="*/ 1 w 59"/>
                      <a:gd name="T7" fmla="*/ 19 h 61"/>
                      <a:gd name="T8" fmla="*/ 5 w 59"/>
                      <a:gd name="T9" fmla="*/ 14 h 61"/>
                      <a:gd name="T10" fmla="*/ 9 w 59"/>
                      <a:gd name="T11" fmla="*/ 9 h 61"/>
                      <a:gd name="T12" fmla="*/ 12 w 59"/>
                      <a:gd name="T13" fmla="*/ 5 h 61"/>
                      <a:gd name="T14" fmla="*/ 17 w 59"/>
                      <a:gd name="T15" fmla="*/ 3 h 61"/>
                      <a:gd name="T16" fmla="*/ 23 w 59"/>
                      <a:gd name="T17" fmla="*/ 2 h 61"/>
                      <a:gd name="T18" fmla="*/ 26 w 59"/>
                      <a:gd name="T19" fmla="*/ 0 h 61"/>
                      <a:gd name="T20" fmla="*/ 30 w 59"/>
                      <a:gd name="T21" fmla="*/ 0 h 61"/>
                      <a:gd name="T22" fmla="*/ 32 w 59"/>
                      <a:gd name="T23" fmla="*/ 0 h 61"/>
                      <a:gd name="T24" fmla="*/ 35 w 59"/>
                      <a:gd name="T25" fmla="*/ 2 h 61"/>
                      <a:gd name="T26" fmla="*/ 41 w 59"/>
                      <a:gd name="T27" fmla="*/ 3 h 61"/>
                      <a:gd name="T28" fmla="*/ 46 w 59"/>
                      <a:gd name="T29" fmla="*/ 5 h 61"/>
                      <a:gd name="T30" fmla="*/ 51 w 59"/>
                      <a:gd name="T31" fmla="*/ 9 h 61"/>
                      <a:gd name="T32" fmla="*/ 53 w 59"/>
                      <a:gd name="T33" fmla="*/ 14 h 61"/>
                      <a:gd name="T34" fmla="*/ 57 w 59"/>
                      <a:gd name="T35" fmla="*/ 19 h 61"/>
                      <a:gd name="T36" fmla="*/ 58 w 59"/>
                      <a:gd name="T37" fmla="*/ 24 h 61"/>
                      <a:gd name="T38" fmla="*/ 59 w 59"/>
                      <a:gd name="T39" fmla="*/ 31 h 61"/>
                      <a:gd name="T40" fmla="*/ 59 w 59"/>
                      <a:gd name="T41" fmla="*/ 31 h 61"/>
                      <a:gd name="T42" fmla="*/ 58 w 59"/>
                      <a:gd name="T43" fmla="*/ 37 h 61"/>
                      <a:gd name="T44" fmla="*/ 57 w 59"/>
                      <a:gd name="T45" fmla="*/ 42 h 61"/>
                      <a:gd name="T46" fmla="*/ 53 w 59"/>
                      <a:gd name="T47" fmla="*/ 48 h 61"/>
                      <a:gd name="T48" fmla="*/ 51 w 59"/>
                      <a:gd name="T49" fmla="*/ 52 h 61"/>
                      <a:gd name="T50" fmla="*/ 46 w 59"/>
                      <a:gd name="T51" fmla="*/ 56 h 61"/>
                      <a:gd name="T52" fmla="*/ 41 w 59"/>
                      <a:gd name="T53" fmla="*/ 58 h 61"/>
                      <a:gd name="T54" fmla="*/ 35 w 59"/>
                      <a:gd name="T55" fmla="*/ 61 h 61"/>
                      <a:gd name="T56" fmla="*/ 30 w 59"/>
                      <a:gd name="T57" fmla="*/ 61 h 61"/>
                      <a:gd name="T58" fmla="*/ 23 w 59"/>
                      <a:gd name="T59" fmla="*/ 61 h 61"/>
                      <a:gd name="T60" fmla="*/ 17 w 59"/>
                      <a:gd name="T61" fmla="*/ 58 h 61"/>
                      <a:gd name="T62" fmla="*/ 12 w 59"/>
                      <a:gd name="T63" fmla="*/ 56 h 61"/>
                      <a:gd name="T64" fmla="*/ 9 w 59"/>
                      <a:gd name="T65" fmla="*/ 52 h 61"/>
                      <a:gd name="T66" fmla="*/ 5 w 59"/>
                      <a:gd name="T67" fmla="*/ 48 h 61"/>
                      <a:gd name="T68" fmla="*/ 1 w 59"/>
                      <a:gd name="T69" fmla="*/ 42 h 61"/>
                      <a:gd name="T70" fmla="*/ 0 w 59"/>
                      <a:gd name="T71" fmla="*/ 37 h 61"/>
                      <a:gd name="T72" fmla="*/ 0 w 59"/>
                      <a:gd name="T73" fmla="*/ 34 h 61"/>
                      <a:gd name="T74" fmla="*/ 0 w 59"/>
                      <a:gd name="T75" fmla="*/ 31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59" h="61">
                        <a:moveTo>
                          <a:pt x="0" y="31"/>
                        </a:moveTo>
                        <a:lnTo>
                          <a:pt x="0" y="28"/>
                        </a:lnTo>
                        <a:lnTo>
                          <a:pt x="0" y="24"/>
                        </a:lnTo>
                        <a:lnTo>
                          <a:pt x="1" y="19"/>
                        </a:lnTo>
                        <a:lnTo>
                          <a:pt x="5" y="14"/>
                        </a:lnTo>
                        <a:lnTo>
                          <a:pt x="9" y="9"/>
                        </a:lnTo>
                        <a:lnTo>
                          <a:pt x="12" y="5"/>
                        </a:lnTo>
                        <a:lnTo>
                          <a:pt x="17" y="3"/>
                        </a:lnTo>
                        <a:lnTo>
                          <a:pt x="23" y="2"/>
                        </a:lnTo>
                        <a:lnTo>
                          <a:pt x="26" y="0"/>
                        </a:lnTo>
                        <a:lnTo>
                          <a:pt x="30" y="0"/>
                        </a:lnTo>
                        <a:lnTo>
                          <a:pt x="32" y="0"/>
                        </a:lnTo>
                        <a:lnTo>
                          <a:pt x="35" y="2"/>
                        </a:lnTo>
                        <a:lnTo>
                          <a:pt x="41" y="3"/>
                        </a:lnTo>
                        <a:lnTo>
                          <a:pt x="46" y="5"/>
                        </a:lnTo>
                        <a:lnTo>
                          <a:pt x="51" y="9"/>
                        </a:lnTo>
                        <a:lnTo>
                          <a:pt x="53" y="14"/>
                        </a:lnTo>
                        <a:lnTo>
                          <a:pt x="57" y="19"/>
                        </a:lnTo>
                        <a:lnTo>
                          <a:pt x="58" y="24"/>
                        </a:lnTo>
                        <a:lnTo>
                          <a:pt x="59" y="31"/>
                        </a:lnTo>
                        <a:lnTo>
                          <a:pt x="59" y="31"/>
                        </a:lnTo>
                        <a:lnTo>
                          <a:pt x="58" y="37"/>
                        </a:lnTo>
                        <a:lnTo>
                          <a:pt x="57" y="42"/>
                        </a:lnTo>
                        <a:lnTo>
                          <a:pt x="53" y="48"/>
                        </a:lnTo>
                        <a:lnTo>
                          <a:pt x="51" y="52"/>
                        </a:lnTo>
                        <a:lnTo>
                          <a:pt x="46" y="56"/>
                        </a:lnTo>
                        <a:lnTo>
                          <a:pt x="41" y="58"/>
                        </a:lnTo>
                        <a:lnTo>
                          <a:pt x="35" y="61"/>
                        </a:lnTo>
                        <a:lnTo>
                          <a:pt x="30" y="61"/>
                        </a:lnTo>
                        <a:lnTo>
                          <a:pt x="23" y="61"/>
                        </a:lnTo>
                        <a:lnTo>
                          <a:pt x="17" y="58"/>
                        </a:lnTo>
                        <a:lnTo>
                          <a:pt x="12" y="56"/>
                        </a:lnTo>
                        <a:lnTo>
                          <a:pt x="9" y="52"/>
                        </a:lnTo>
                        <a:lnTo>
                          <a:pt x="5" y="48"/>
                        </a:lnTo>
                        <a:lnTo>
                          <a:pt x="1" y="42"/>
                        </a:lnTo>
                        <a:lnTo>
                          <a:pt x="0" y="37"/>
                        </a:lnTo>
                        <a:lnTo>
                          <a:pt x="0" y="34"/>
                        </a:lnTo>
                        <a:lnTo>
                          <a:pt x="0" y="31"/>
                        </a:lnTo>
                      </a:path>
                    </a:pathLst>
                  </a:custGeom>
                  <a:noFill/>
                  <a:ln w="158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486" name="Group 14"/>
              <p:cNvGrpSpPr>
                <a:grpSpLocks/>
              </p:cNvGrpSpPr>
              <p:nvPr/>
            </p:nvGrpSpPr>
            <p:grpSpPr bwMode="auto">
              <a:xfrm>
                <a:off x="2708" y="799"/>
                <a:ext cx="58" cy="69"/>
                <a:chOff x="2946" y="368"/>
                <a:chExt cx="58" cy="69"/>
              </a:xfrm>
            </p:grpSpPr>
            <p:sp>
              <p:nvSpPr>
                <p:cNvPr id="10548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46" y="368"/>
                  <a:ext cx="36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D</a:t>
                  </a:r>
                  <a:endParaRPr lang="en-US" altLang="en-US" b="0"/>
                </a:p>
              </p:txBody>
            </p:sp>
            <p:sp>
              <p:nvSpPr>
                <p:cNvPr id="105488" name="Rectangle 16"/>
                <p:cNvSpPr>
                  <a:spLocks noChangeArrowheads="1"/>
                </p:cNvSpPr>
                <p:nvPr/>
              </p:nvSpPr>
              <p:spPr bwMode="auto">
                <a:xfrm>
                  <a:off x="2976" y="368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1</a:t>
                  </a:r>
                  <a:endParaRPr lang="en-US" altLang="en-US" b="0"/>
                </a:p>
              </p:txBody>
            </p:sp>
          </p:grpSp>
          <p:sp>
            <p:nvSpPr>
              <p:cNvPr id="105489" name="Rectangle 17"/>
              <p:cNvSpPr>
                <a:spLocks noChangeArrowheads="1"/>
              </p:cNvSpPr>
              <p:nvPr/>
            </p:nvSpPr>
            <p:spPr bwMode="auto">
              <a:xfrm>
                <a:off x="3063" y="1086"/>
                <a:ext cx="10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600" b="0">
                    <a:solidFill>
                      <a:srgbClr val="000000"/>
                    </a:solidFill>
                  </a:rPr>
                  <a:t>Cout</a:t>
                </a:r>
                <a:endParaRPr lang="en-US" altLang="en-US" b="0"/>
              </a:p>
            </p:txBody>
          </p:sp>
          <p:sp>
            <p:nvSpPr>
              <p:cNvPr id="105490" name="Line 18"/>
              <p:cNvSpPr>
                <a:spLocks noChangeShapeType="1"/>
              </p:cNvSpPr>
              <p:nvPr/>
            </p:nvSpPr>
            <p:spPr bwMode="auto">
              <a:xfrm>
                <a:off x="2641" y="909"/>
                <a:ext cx="19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1" name="Line 19"/>
              <p:cNvSpPr>
                <a:spLocks noChangeShapeType="1"/>
              </p:cNvSpPr>
              <p:nvPr/>
            </p:nvSpPr>
            <p:spPr bwMode="auto">
              <a:xfrm>
                <a:off x="2765" y="869"/>
                <a:ext cx="1" cy="8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2" name="Freeform 20"/>
              <p:cNvSpPr>
                <a:spLocks/>
              </p:cNvSpPr>
              <p:nvPr/>
            </p:nvSpPr>
            <p:spPr bwMode="auto">
              <a:xfrm>
                <a:off x="2703" y="878"/>
                <a:ext cx="62" cy="63"/>
              </a:xfrm>
              <a:custGeom>
                <a:avLst/>
                <a:gdLst>
                  <a:gd name="T0" fmla="*/ 0 w 186"/>
                  <a:gd name="T1" fmla="*/ 95 h 189"/>
                  <a:gd name="T2" fmla="*/ 0 w 186"/>
                  <a:gd name="T3" fmla="*/ 0 h 189"/>
                  <a:gd name="T4" fmla="*/ 186 w 186"/>
                  <a:gd name="T5" fmla="*/ 95 h 189"/>
                  <a:gd name="T6" fmla="*/ 0 w 186"/>
                  <a:gd name="T7" fmla="*/ 189 h 189"/>
                  <a:gd name="T8" fmla="*/ 0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0" y="95"/>
                    </a:moveTo>
                    <a:lnTo>
                      <a:pt x="0" y="0"/>
                    </a:lnTo>
                    <a:lnTo>
                      <a:pt x="186" y="95"/>
                    </a:lnTo>
                    <a:lnTo>
                      <a:pt x="0" y="189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3" name="Freeform 21"/>
              <p:cNvSpPr>
                <a:spLocks/>
              </p:cNvSpPr>
              <p:nvPr/>
            </p:nvSpPr>
            <p:spPr bwMode="auto">
              <a:xfrm>
                <a:off x="2703" y="878"/>
                <a:ext cx="62" cy="63"/>
              </a:xfrm>
              <a:custGeom>
                <a:avLst/>
                <a:gdLst>
                  <a:gd name="T0" fmla="*/ 0 w 186"/>
                  <a:gd name="T1" fmla="*/ 95 h 189"/>
                  <a:gd name="T2" fmla="*/ 0 w 186"/>
                  <a:gd name="T3" fmla="*/ 0 h 189"/>
                  <a:gd name="T4" fmla="*/ 186 w 186"/>
                  <a:gd name="T5" fmla="*/ 95 h 189"/>
                  <a:gd name="T6" fmla="*/ 0 w 186"/>
                  <a:gd name="T7" fmla="*/ 189 h 189"/>
                  <a:gd name="T8" fmla="*/ 0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0" y="95"/>
                    </a:moveTo>
                    <a:lnTo>
                      <a:pt x="0" y="0"/>
                    </a:lnTo>
                    <a:lnTo>
                      <a:pt x="186" y="95"/>
                    </a:lnTo>
                    <a:lnTo>
                      <a:pt x="0" y="189"/>
                    </a:lnTo>
                    <a:lnTo>
                      <a:pt x="0" y="95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4" name="Line 22"/>
              <p:cNvSpPr>
                <a:spLocks noChangeShapeType="1"/>
              </p:cNvSpPr>
              <p:nvPr/>
            </p:nvSpPr>
            <p:spPr bwMode="auto">
              <a:xfrm>
                <a:off x="2443" y="909"/>
                <a:ext cx="198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5" name="Line 23"/>
              <p:cNvSpPr>
                <a:spLocks noChangeShapeType="1"/>
              </p:cNvSpPr>
              <p:nvPr/>
            </p:nvSpPr>
            <p:spPr bwMode="auto">
              <a:xfrm>
                <a:off x="2987" y="1060"/>
                <a:ext cx="99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6" name="Line 24"/>
              <p:cNvSpPr>
                <a:spLocks noChangeShapeType="1"/>
              </p:cNvSpPr>
              <p:nvPr/>
            </p:nvSpPr>
            <p:spPr bwMode="auto">
              <a:xfrm>
                <a:off x="2987" y="1035"/>
                <a:ext cx="99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7" name="Line 25"/>
              <p:cNvSpPr>
                <a:spLocks noChangeShapeType="1"/>
              </p:cNvSpPr>
              <p:nvPr/>
            </p:nvSpPr>
            <p:spPr bwMode="auto">
              <a:xfrm flipV="1">
                <a:off x="3037" y="1060"/>
                <a:ext cx="1" cy="15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8" name="Line 26"/>
              <p:cNvSpPr>
                <a:spLocks noChangeShapeType="1"/>
              </p:cNvSpPr>
              <p:nvPr/>
            </p:nvSpPr>
            <p:spPr bwMode="auto">
              <a:xfrm flipV="1">
                <a:off x="3037" y="909"/>
                <a:ext cx="1" cy="12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9" name="Line 27"/>
              <p:cNvSpPr>
                <a:spLocks noChangeShapeType="1"/>
              </p:cNvSpPr>
              <p:nvPr/>
            </p:nvSpPr>
            <p:spPr bwMode="auto">
              <a:xfrm>
                <a:off x="2839" y="909"/>
                <a:ext cx="198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0" name="Line 28"/>
              <p:cNvSpPr>
                <a:spLocks noChangeShapeType="1"/>
              </p:cNvSpPr>
              <p:nvPr/>
            </p:nvSpPr>
            <p:spPr bwMode="auto">
              <a:xfrm>
                <a:off x="3020" y="1313"/>
                <a:ext cx="3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1" name="Line 29"/>
              <p:cNvSpPr>
                <a:spLocks noChangeShapeType="1"/>
              </p:cNvSpPr>
              <p:nvPr/>
            </p:nvSpPr>
            <p:spPr bwMode="auto">
              <a:xfrm>
                <a:off x="3004" y="1296"/>
                <a:ext cx="66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2" name="Line 30"/>
              <p:cNvSpPr>
                <a:spLocks noChangeShapeType="1"/>
              </p:cNvSpPr>
              <p:nvPr/>
            </p:nvSpPr>
            <p:spPr bwMode="auto">
              <a:xfrm>
                <a:off x="2987" y="1279"/>
                <a:ext cx="99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3" name="Line 31"/>
              <p:cNvSpPr>
                <a:spLocks noChangeShapeType="1"/>
              </p:cNvSpPr>
              <p:nvPr/>
            </p:nvSpPr>
            <p:spPr bwMode="auto">
              <a:xfrm>
                <a:off x="3037" y="1212"/>
                <a:ext cx="1" cy="6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504" name="Group 32"/>
            <p:cNvGrpSpPr>
              <a:grpSpLocks/>
            </p:cNvGrpSpPr>
            <p:nvPr/>
          </p:nvGrpSpPr>
          <p:grpSpPr bwMode="auto">
            <a:xfrm>
              <a:off x="1315" y="1162"/>
              <a:ext cx="199" cy="115"/>
              <a:chOff x="2245" y="834"/>
              <a:chExt cx="199" cy="115"/>
            </a:xfrm>
          </p:grpSpPr>
          <p:grpSp>
            <p:nvGrpSpPr>
              <p:cNvPr id="105505" name="Group 33"/>
              <p:cNvGrpSpPr>
                <a:grpSpLocks/>
              </p:cNvGrpSpPr>
              <p:nvPr/>
            </p:nvGrpSpPr>
            <p:grpSpPr bwMode="auto">
              <a:xfrm>
                <a:off x="2314" y="880"/>
                <a:ext cx="51" cy="69"/>
                <a:chOff x="2567" y="318"/>
                <a:chExt cx="51" cy="69"/>
              </a:xfrm>
            </p:grpSpPr>
            <p:sp>
              <p:nvSpPr>
                <p:cNvPr id="105506" name="Rectangle 34"/>
                <p:cNvSpPr>
                  <a:spLocks noChangeArrowheads="1"/>
                </p:cNvSpPr>
                <p:nvPr/>
              </p:nvSpPr>
              <p:spPr bwMode="auto">
                <a:xfrm>
                  <a:off x="2567" y="318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L</a:t>
                  </a:r>
                  <a:endParaRPr lang="en-US" altLang="en-US" b="0"/>
                </a:p>
              </p:txBody>
            </p:sp>
            <p:sp>
              <p:nvSpPr>
                <p:cNvPr id="105507" name="Rectangle 35"/>
                <p:cNvSpPr>
                  <a:spLocks noChangeArrowheads="1"/>
                </p:cNvSpPr>
                <p:nvPr/>
              </p:nvSpPr>
              <p:spPr bwMode="auto">
                <a:xfrm>
                  <a:off x="2590" y="318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1</a:t>
                  </a:r>
                  <a:endParaRPr lang="en-US" altLang="en-US" b="0"/>
                </a:p>
              </p:txBody>
            </p:sp>
          </p:grpSp>
          <p:sp>
            <p:nvSpPr>
              <p:cNvPr id="105508" name="Freeform 36"/>
              <p:cNvSpPr>
                <a:spLocks/>
              </p:cNvSpPr>
              <p:nvPr/>
            </p:nvSpPr>
            <p:spPr bwMode="auto">
              <a:xfrm>
                <a:off x="2245" y="834"/>
                <a:ext cx="198" cy="25"/>
              </a:xfrm>
              <a:custGeom>
                <a:avLst/>
                <a:gdLst>
                  <a:gd name="T0" fmla="*/ 0 w 593"/>
                  <a:gd name="T1" fmla="*/ 60 h 75"/>
                  <a:gd name="T2" fmla="*/ 7 w 593"/>
                  <a:gd name="T3" fmla="*/ 40 h 75"/>
                  <a:gd name="T4" fmla="*/ 19 w 593"/>
                  <a:gd name="T5" fmla="*/ 24 h 75"/>
                  <a:gd name="T6" fmla="*/ 36 w 593"/>
                  <a:gd name="T7" fmla="*/ 10 h 75"/>
                  <a:gd name="T8" fmla="*/ 56 w 593"/>
                  <a:gd name="T9" fmla="*/ 2 h 75"/>
                  <a:gd name="T10" fmla="*/ 78 w 593"/>
                  <a:gd name="T11" fmla="*/ 0 h 75"/>
                  <a:gd name="T12" fmla="*/ 100 w 593"/>
                  <a:gd name="T13" fmla="*/ 5 h 75"/>
                  <a:gd name="T14" fmla="*/ 119 w 593"/>
                  <a:gd name="T15" fmla="*/ 15 h 75"/>
                  <a:gd name="T16" fmla="*/ 134 w 593"/>
                  <a:gd name="T17" fmla="*/ 30 h 75"/>
                  <a:gd name="T18" fmla="*/ 143 w 593"/>
                  <a:gd name="T19" fmla="*/ 49 h 75"/>
                  <a:gd name="T20" fmla="*/ 148 w 593"/>
                  <a:gd name="T21" fmla="*/ 70 h 75"/>
                  <a:gd name="T22" fmla="*/ 148 w 593"/>
                  <a:gd name="T23" fmla="*/ 60 h 75"/>
                  <a:gd name="T24" fmla="*/ 156 w 593"/>
                  <a:gd name="T25" fmla="*/ 40 h 75"/>
                  <a:gd name="T26" fmla="*/ 167 w 593"/>
                  <a:gd name="T27" fmla="*/ 24 h 75"/>
                  <a:gd name="T28" fmla="*/ 184 w 593"/>
                  <a:gd name="T29" fmla="*/ 10 h 75"/>
                  <a:gd name="T30" fmla="*/ 204 w 593"/>
                  <a:gd name="T31" fmla="*/ 2 h 75"/>
                  <a:gd name="T32" fmla="*/ 226 w 593"/>
                  <a:gd name="T33" fmla="*/ 0 h 75"/>
                  <a:gd name="T34" fmla="*/ 249 w 593"/>
                  <a:gd name="T35" fmla="*/ 5 h 75"/>
                  <a:gd name="T36" fmla="*/ 267 w 593"/>
                  <a:gd name="T37" fmla="*/ 15 h 75"/>
                  <a:gd name="T38" fmla="*/ 282 w 593"/>
                  <a:gd name="T39" fmla="*/ 30 h 75"/>
                  <a:gd name="T40" fmla="*/ 292 w 593"/>
                  <a:gd name="T41" fmla="*/ 49 h 75"/>
                  <a:gd name="T42" fmla="*/ 297 w 593"/>
                  <a:gd name="T43" fmla="*/ 70 h 75"/>
                  <a:gd name="T44" fmla="*/ 297 w 593"/>
                  <a:gd name="T45" fmla="*/ 60 h 75"/>
                  <a:gd name="T46" fmla="*/ 304 w 593"/>
                  <a:gd name="T47" fmla="*/ 40 h 75"/>
                  <a:gd name="T48" fmla="*/ 315 w 593"/>
                  <a:gd name="T49" fmla="*/ 24 h 75"/>
                  <a:gd name="T50" fmla="*/ 333 w 593"/>
                  <a:gd name="T51" fmla="*/ 10 h 75"/>
                  <a:gd name="T52" fmla="*/ 352 w 593"/>
                  <a:gd name="T53" fmla="*/ 2 h 75"/>
                  <a:gd name="T54" fmla="*/ 375 w 593"/>
                  <a:gd name="T55" fmla="*/ 0 h 75"/>
                  <a:gd name="T56" fmla="*/ 397 w 593"/>
                  <a:gd name="T57" fmla="*/ 5 h 75"/>
                  <a:gd name="T58" fmla="*/ 415 w 593"/>
                  <a:gd name="T59" fmla="*/ 15 h 75"/>
                  <a:gd name="T60" fmla="*/ 430 w 593"/>
                  <a:gd name="T61" fmla="*/ 30 h 75"/>
                  <a:gd name="T62" fmla="*/ 440 w 593"/>
                  <a:gd name="T63" fmla="*/ 49 h 75"/>
                  <a:gd name="T64" fmla="*/ 445 w 593"/>
                  <a:gd name="T65" fmla="*/ 70 h 75"/>
                  <a:gd name="T66" fmla="*/ 445 w 593"/>
                  <a:gd name="T67" fmla="*/ 60 h 75"/>
                  <a:gd name="T68" fmla="*/ 453 w 593"/>
                  <a:gd name="T69" fmla="*/ 40 h 75"/>
                  <a:gd name="T70" fmla="*/ 464 w 593"/>
                  <a:gd name="T71" fmla="*/ 24 h 75"/>
                  <a:gd name="T72" fmla="*/ 481 w 593"/>
                  <a:gd name="T73" fmla="*/ 10 h 75"/>
                  <a:gd name="T74" fmla="*/ 501 w 593"/>
                  <a:gd name="T75" fmla="*/ 2 h 75"/>
                  <a:gd name="T76" fmla="*/ 523 w 593"/>
                  <a:gd name="T77" fmla="*/ 0 h 75"/>
                  <a:gd name="T78" fmla="*/ 545 w 593"/>
                  <a:gd name="T79" fmla="*/ 5 h 75"/>
                  <a:gd name="T80" fmla="*/ 564 w 593"/>
                  <a:gd name="T81" fmla="*/ 15 h 75"/>
                  <a:gd name="T82" fmla="*/ 579 w 593"/>
                  <a:gd name="T83" fmla="*/ 30 h 75"/>
                  <a:gd name="T84" fmla="*/ 589 w 593"/>
                  <a:gd name="T85" fmla="*/ 49 h 75"/>
                  <a:gd name="T86" fmla="*/ 593 w 593"/>
                  <a:gd name="T87" fmla="*/ 7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93" h="75">
                    <a:moveTo>
                      <a:pt x="0" y="75"/>
                    </a:moveTo>
                    <a:lnTo>
                      <a:pt x="0" y="68"/>
                    </a:lnTo>
                    <a:lnTo>
                      <a:pt x="0" y="60"/>
                    </a:lnTo>
                    <a:lnTo>
                      <a:pt x="1" y="54"/>
                    </a:lnTo>
                    <a:lnTo>
                      <a:pt x="4" y="46"/>
                    </a:lnTo>
                    <a:lnTo>
                      <a:pt x="7" y="40"/>
                    </a:lnTo>
                    <a:lnTo>
                      <a:pt x="10" y="34"/>
                    </a:lnTo>
                    <a:lnTo>
                      <a:pt x="15" y="29"/>
                    </a:lnTo>
                    <a:lnTo>
                      <a:pt x="19" y="24"/>
                    </a:lnTo>
                    <a:lnTo>
                      <a:pt x="24" y="19"/>
                    </a:lnTo>
                    <a:lnTo>
                      <a:pt x="30" y="14"/>
                    </a:lnTo>
                    <a:lnTo>
                      <a:pt x="36" y="10"/>
                    </a:lnTo>
                    <a:lnTo>
                      <a:pt x="42" y="7"/>
                    </a:lnTo>
                    <a:lnTo>
                      <a:pt x="48" y="5"/>
                    </a:lnTo>
                    <a:lnTo>
                      <a:pt x="56" y="2"/>
                    </a:lnTo>
                    <a:lnTo>
                      <a:pt x="63" y="1"/>
                    </a:lnTo>
                    <a:lnTo>
                      <a:pt x="71" y="0"/>
                    </a:lnTo>
                    <a:lnTo>
                      <a:pt x="78" y="0"/>
                    </a:lnTo>
                    <a:lnTo>
                      <a:pt x="85" y="1"/>
                    </a:lnTo>
                    <a:lnTo>
                      <a:pt x="93" y="2"/>
                    </a:lnTo>
                    <a:lnTo>
                      <a:pt x="100" y="5"/>
                    </a:lnTo>
                    <a:lnTo>
                      <a:pt x="106" y="7"/>
                    </a:lnTo>
                    <a:lnTo>
                      <a:pt x="113" y="11"/>
                    </a:lnTo>
                    <a:lnTo>
                      <a:pt x="119" y="15"/>
                    </a:lnTo>
                    <a:lnTo>
                      <a:pt x="124" y="20"/>
                    </a:lnTo>
                    <a:lnTo>
                      <a:pt x="129" y="24"/>
                    </a:lnTo>
                    <a:lnTo>
                      <a:pt x="134" y="30"/>
                    </a:lnTo>
                    <a:lnTo>
                      <a:pt x="137" y="35"/>
                    </a:lnTo>
                    <a:lnTo>
                      <a:pt x="141" y="41"/>
                    </a:lnTo>
                    <a:lnTo>
                      <a:pt x="143" y="49"/>
                    </a:lnTo>
                    <a:lnTo>
                      <a:pt x="146" y="55"/>
                    </a:lnTo>
                    <a:lnTo>
                      <a:pt x="147" y="63"/>
                    </a:lnTo>
                    <a:lnTo>
                      <a:pt x="148" y="70"/>
                    </a:lnTo>
                    <a:lnTo>
                      <a:pt x="148" y="75"/>
                    </a:lnTo>
                    <a:lnTo>
                      <a:pt x="148" y="68"/>
                    </a:lnTo>
                    <a:lnTo>
                      <a:pt x="148" y="60"/>
                    </a:lnTo>
                    <a:lnTo>
                      <a:pt x="150" y="54"/>
                    </a:lnTo>
                    <a:lnTo>
                      <a:pt x="152" y="46"/>
                    </a:lnTo>
                    <a:lnTo>
                      <a:pt x="156" y="40"/>
                    </a:lnTo>
                    <a:lnTo>
                      <a:pt x="158" y="34"/>
                    </a:lnTo>
                    <a:lnTo>
                      <a:pt x="163" y="29"/>
                    </a:lnTo>
                    <a:lnTo>
                      <a:pt x="167" y="24"/>
                    </a:lnTo>
                    <a:lnTo>
                      <a:pt x="172" y="19"/>
                    </a:lnTo>
                    <a:lnTo>
                      <a:pt x="178" y="14"/>
                    </a:lnTo>
                    <a:lnTo>
                      <a:pt x="184" y="10"/>
                    </a:lnTo>
                    <a:lnTo>
                      <a:pt x="190" y="7"/>
                    </a:lnTo>
                    <a:lnTo>
                      <a:pt x="197" y="5"/>
                    </a:lnTo>
                    <a:lnTo>
                      <a:pt x="204" y="2"/>
                    </a:lnTo>
                    <a:lnTo>
                      <a:pt x="211" y="1"/>
                    </a:lnTo>
                    <a:lnTo>
                      <a:pt x="219" y="0"/>
                    </a:lnTo>
                    <a:lnTo>
                      <a:pt x="226" y="0"/>
                    </a:lnTo>
                    <a:lnTo>
                      <a:pt x="234" y="1"/>
                    </a:lnTo>
                    <a:lnTo>
                      <a:pt x="241" y="2"/>
                    </a:lnTo>
                    <a:lnTo>
                      <a:pt x="249" y="5"/>
                    </a:lnTo>
                    <a:lnTo>
                      <a:pt x="255" y="7"/>
                    </a:lnTo>
                    <a:lnTo>
                      <a:pt x="261" y="11"/>
                    </a:lnTo>
                    <a:lnTo>
                      <a:pt x="267" y="15"/>
                    </a:lnTo>
                    <a:lnTo>
                      <a:pt x="272" y="20"/>
                    </a:lnTo>
                    <a:lnTo>
                      <a:pt x="277" y="24"/>
                    </a:lnTo>
                    <a:lnTo>
                      <a:pt x="282" y="30"/>
                    </a:lnTo>
                    <a:lnTo>
                      <a:pt x="286" y="35"/>
                    </a:lnTo>
                    <a:lnTo>
                      <a:pt x="289" y="41"/>
                    </a:lnTo>
                    <a:lnTo>
                      <a:pt x="292" y="49"/>
                    </a:lnTo>
                    <a:lnTo>
                      <a:pt x="294" y="55"/>
                    </a:lnTo>
                    <a:lnTo>
                      <a:pt x="296" y="63"/>
                    </a:lnTo>
                    <a:lnTo>
                      <a:pt x="297" y="70"/>
                    </a:lnTo>
                    <a:lnTo>
                      <a:pt x="297" y="75"/>
                    </a:lnTo>
                    <a:lnTo>
                      <a:pt x="297" y="68"/>
                    </a:lnTo>
                    <a:lnTo>
                      <a:pt x="297" y="60"/>
                    </a:lnTo>
                    <a:lnTo>
                      <a:pt x="298" y="54"/>
                    </a:lnTo>
                    <a:lnTo>
                      <a:pt x="300" y="46"/>
                    </a:lnTo>
                    <a:lnTo>
                      <a:pt x="304" y="40"/>
                    </a:lnTo>
                    <a:lnTo>
                      <a:pt x="307" y="34"/>
                    </a:lnTo>
                    <a:lnTo>
                      <a:pt x="312" y="29"/>
                    </a:lnTo>
                    <a:lnTo>
                      <a:pt x="315" y="24"/>
                    </a:lnTo>
                    <a:lnTo>
                      <a:pt x="320" y="19"/>
                    </a:lnTo>
                    <a:lnTo>
                      <a:pt x="326" y="14"/>
                    </a:lnTo>
                    <a:lnTo>
                      <a:pt x="333" y="10"/>
                    </a:lnTo>
                    <a:lnTo>
                      <a:pt x="339" y="7"/>
                    </a:lnTo>
                    <a:lnTo>
                      <a:pt x="345" y="5"/>
                    </a:lnTo>
                    <a:lnTo>
                      <a:pt x="352" y="2"/>
                    </a:lnTo>
                    <a:lnTo>
                      <a:pt x="360" y="1"/>
                    </a:lnTo>
                    <a:lnTo>
                      <a:pt x="367" y="0"/>
                    </a:lnTo>
                    <a:lnTo>
                      <a:pt x="375" y="0"/>
                    </a:lnTo>
                    <a:lnTo>
                      <a:pt x="382" y="1"/>
                    </a:lnTo>
                    <a:lnTo>
                      <a:pt x="389" y="2"/>
                    </a:lnTo>
                    <a:lnTo>
                      <a:pt x="397" y="5"/>
                    </a:lnTo>
                    <a:lnTo>
                      <a:pt x="403" y="7"/>
                    </a:lnTo>
                    <a:lnTo>
                      <a:pt x="409" y="11"/>
                    </a:lnTo>
                    <a:lnTo>
                      <a:pt x="415" y="15"/>
                    </a:lnTo>
                    <a:lnTo>
                      <a:pt x="420" y="20"/>
                    </a:lnTo>
                    <a:lnTo>
                      <a:pt x="425" y="24"/>
                    </a:lnTo>
                    <a:lnTo>
                      <a:pt x="430" y="30"/>
                    </a:lnTo>
                    <a:lnTo>
                      <a:pt x="434" y="35"/>
                    </a:lnTo>
                    <a:lnTo>
                      <a:pt x="438" y="41"/>
                    </a:lnTo>
                    <a:lnTo>
                      <a:pt x="440" y="49"/>
                    </a:lnTo>
                    <a:lnTo>
                      <a:pt x="443" y="55"/>
                    </a:lnTo>
                    <a:lnTo>
                      <a:pt x="444" y="63"/>
                    </a:lnTo>
                    <a:lnTo>
                      <a:pt x="445" y="70"/>
                    </a:lnTo>
                    <a:lnTo>
                      <a:pt x="445" y="75"/>
                    </a:lnTo>
                    <a:lnTo>
                      <a:pt x="445" y="68"/>
                    </a:lnTo>
                    <a:lnTo>
                      <a:pt x="445" y="60"/>
                    </a:lnTo>
                    <a:lnTo>
                      <a:pt x="446" y="54"/>
                    </a:lnTo>
                    <a:lnTo>
                      <a:pt x="449" y="46"/>
                    </a:lnTo>
                    <a:lnTo>
                      <a:pt x="453" y="40"/>
                    </a:lnTo>
                    <a:lnTo>
                      <a:pt x="455" y="34"/>
                    </a:lnTo>
                    <a:lnTo>
                      <a:pt x="460" y="29"/>
                    </a:lnTo>
                    <a:lnTo>
                      <a:pt x="464" y="24"/>
                    </a:lnTo>
                    <a:lnTo>
                      <a:pt x="469" y="19"/>
                    </a:lnTo>
                    <a:lnTo>
                      <a:pt x="475" y="14"/>
                    </a:lnTo>
                    <a:lnTo>
                      <a:pt x="481" y="10"/>
                    </a:lnTo>
                    <a:lnTo>
                      <a:pt x="487" y="7"/>
                    </a:lnTo>
                    <a:lnTo>
                      <a:pt x="493" y="5"/>
                    </a:lnTo>
                    <a:lnTo>
                      <a:pt x="501" y="2"/>
                    </a:lnTo>
                    <a:lnTo>
                      <a:pt x="508" y="1"/>
                    </a:lnTo>
                    <a:lnTo>
                      <a:pt x="516" y="0"/>
                    </a:lnTo>
                    <a:lnTo>
                      <a:pt x="523" y="0"/>
                    </a:lnTo>
                    <a:lnTo>
                      <a:pt x="530" y="1"/>
                    </a:lnTo>
                    <a:lnTo>
                      <a:pt x="538" y="2"/>
                    </a:lnTo>
                    <a:lnTo>
                      <a:pt x="545" y="5"/>
                    </a:lnTo>
                    <a:lnTo>
                      <a:pt x="551" y="7"/>
                    </a:lnTo>
                    <a:lnTo>
                      <a:pt x="558" y="11"/>
                    </a:lnTo>
                    <a:lnTo>
                      <a:pt x="564" y="15"/>
                    </a:lnTo>
                    <a:lnTo>
                      <a:pt x="569" y="20"/>
                    </a:lnTo>
                    <a:lnTo>
                      <a:pt x="574" y="24"/>
                    </a:lnTo>
                    <a:lnTo>
                      <a:pt x="579" y="30"/>
                    </a:lnTo>
                    <a:lnTo>
                      <a:pt x="582" y="35"/>
                    </a:lnTo>
                    <a:lnTo>
                      <a:pt x="586" y="41"/>
                    </a:lnTo>
                    <a:lnTo>
                      <a:pt x="589" y="49"/>
                    </a:lnTo>
                    <a:lnTo>
                      <a:pt x="591" y="55"/>
                    </a:lnTo>
                    <a:lnTo>
                      <a:pt x="592" y="63"/>
                    </a:lnTo>
                    <a:lnTo>
                      <a:pt x="593" y="70"/>
                    </a:lnTo>
                    <a:lnTo>
                      <a:pt x="593" y="75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9" name="Line 37"/>
              <p:cNvSpPr>
                <a:spLocks noChangeShapeType="1"/>
              </p:cNvSpPr>
              <p:nvPr/>
            </p:nvSpPr>
            <p:spPr bwMode="auto">
              <a:xfrm>
                <a:off x="2245" y="859"/>
                <a:ext cx="1" cy="5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10" name="Line 38"/>
              <p:cNvSpPr>
                <a:spLocks noChangeShapeType="1"/>
              </p:cNvSpPr>
              <p:nvPr/>
            </p:nvSpPr>
            <p:spPr bwMode="auto">
              <a:xfrm>
                <a:off x="2443" y="859"/>
                <a:ext cx="1" cy="5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511" name="Group 39"/>
            <p:cNvGrpSpPr>
              <a:grpSpLocks/>
            </p:cNvGrpSpPr>
            <p:nvPr/>
          </p:nvGrpSpPr>
          <p:grpSpPr bwMode="auto">
            <a:xfrm>
              <a:off x="1292" y="1224"/>
              <a:ext cx="577" cy="777"/>
              <a:chOff x="2282" y="1179"/>
              <a:chExt cx="577" cy="777"/>
            </a:xfrm>
          </p:grpSpPr>
          <p:grpSp>
            <p:nvGrpSpPr>
              <p:cNvPr id="105512" name="Group 40"/>
              <p:cNvGrpSpPr>
                <a:grpSpLocks/>
              </p:cNvGrpSpPr>
              <p:nvPr/>
            </p:nvGrpSpPr>
            <p:grpSpPr bwMode="auto">
              <a:xfrm>
                <a:off x="2721" y="1854"/>
                <a:ext cx="99" cy="102"/>
                <a:chOff x="3925" y="1744"/>
                <a:chExt cx="99" cy="102"/>
              </a:xfrm>
            </p:grpSpPr>
            <p:sp>
              <p:nvSpPr>
                <p:cNvPr id="105513" name="Line 41"/>
                <p:cNvSpPr>
                  <a:spLocks noChangeShapeType="1"/>
                </p:cNvSpPr>
                <p:nvPr/>
              </p:nvSpPr>
              <p:spPr bwMode="auto">
                <a:xfrm>
                  <a:off x="3958" y="1845"/>
                  <a:ext cx="3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14" name="Line 42"/>
                <p:cNvSpPr>
                  <a:spLocks noChangeShapeType="1"/>
                </p:cNvSpPr>
                <p:nvPr/>
              </p:nvSpPr>
              <p:spPr bwMode="auto">
                <a:xfrm>
                  <a:off x="3942" y="1828"/>
                  <a:ext cx="6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15" name="Line 43"/>
                <p:cNvSpPr>
                  <a:spLocks noChangeShapeType="1"/>
                </p:cNvSpPr>
                <p:nvPr/>
              </p:nvSpPr>
              <p:spPr bwMode="auto">
                <a:xfrm>
                  <a:off x="3925" y="1811"/>
                  <a:ext cx="9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16" name="Line 44"/>
                <p:cNvSpPr>
                  <a:spLocks noChangeShapeType="1"/>
                </p:cNvSpPr>
                <p:nvPr/>
              </p:nvSpPr>
              <p:spPr bwMode="auto">
                <a:xfrm>
                  <a:off x="3975" y="1744"/>
                  <a:ext cx="1" cy="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517" name="Group 45"/>
              <p:cNvGrpSpPr>
                <a:grpSpLocks/>
              </p:cNvGrpSpPr>
              <p:nvPr/>
            </p:nvGrpSpPr>
            <p:grpSpPr bwMode="auto">
              <a:xfrm>
                <a:off x="2282" y="1179"/>
                <a:ext cx="561" cy="440"/>
                <a:chOff x="2287" y="1142"/>
                <a:chExt cx="561" cy="440"/>
              </a:xfrm>
            </p:grpSpPr>
            <p:sp>
              <p:nvSpPr>
                <p:cNvPr id="105518" name="Freeform 46"/>
                <p:cNvSpPr>
                  <a:spLocks/>
                </p:cNvSpPr>
                <p:nvPr/>
              </p:nvSpPr>
              <p:spPr bwMode="auto">
                <a:xfrm>
                  <a:off x="2772" y="1142"/>
                  <a:ext cx="19" cy="20"/>
                </a:xfrm>
                <a:custGeom>
                  <a:avLst/>
                  <a:gdLst>
                    <a:gd name="T0" fmla="*/ 0 w 59"/>
                    <a:gd name="T1" fmla="*/ 31 h 61"/>
                    <a:gd name="T2" fmla="*/ 0 w 59"/>
                    <a:gd name="T3" fmla="*/ 28 h 61"/>
                    <a:gd name="T4" fmla="*/ 0 w 59"/>
                    <a:gd name="T5" fmla="*/ 24 h 61"/>
                    <a:gd name="T6" fmla="*/ 1 w 59"/>
                    <a:gd name="T7" fmla="*/ 19 h 61"/>
                    <a:gd name="T8" fmla="*/ 5 w 59"/>
                    <a:gd name="T9" fmla="*/ 14 h 61"/>
                    <a:gd name="T10" fmla="*/ 8 w 59"/>
                    <a:gd name="T11" fmla="*/ 9 h 61"/>
                    <a:gd name="T12" fmla="*/ 12 w 59"/>
                    <a:gd name="T13" fmla="*/ 5 h 61"/>
                    <a:gd name="T14" fmla="*/ 17 w 59"/>
                    <a:gd name="T15" fmla="*/ 3 h 61"/>
                    <a:gd name="T16" fmla="*/ 23 w 59"/>
                    <a:gd name="T17" fmla="*/ 2 h 61"/>
                    <a:gd name="T18" fmla="*/ 26 w 59"/>
                    <a:gd name="T19" fmla="*/ 0 h 61"/>
                    <a:gd name="T20" fmla="*/ 30 w 59"/>
                    <a:gd name="T21" fmla="*/ 0 h 61"/>
                    <a:gd name="T22" fmla="*/ 32 w 59"/>
                    <a:gd name="T23" fmla="*/ 0 h 61"/>
                    <a:gd name="T24" fmla="*/ 34 w 59"/>
                    <a:gd name="T25" fmla="*/ 2 h 61"/>
                    <a:gd name="T26" fmla="*/ 41 w 59"/>
                    <a:gd name="T27" fmla="*/ 3 h 61"/>
                    <a:gd name="T28" fmla="*/ 46 w 59"/>
                    <a:gd name="T29" fmla="*/ 5 h 61"/>
                    <a:gd name="T30" fmla="*/ 51 w 59"/>
                    <a:gd name="T31" fmla="*/ 9 h 61"/>
                    <a:gd name="T32" fmla="*/ 53 w 59"/>
                    <a:gd name="T33" fmla="*/ 14 h 61"/>
                    <a:gd name="T34" fmla="*/ 57 w 59"/>
                    <a:gd name="T35" fmla="*/ 19 h 61"/>
                    <a:gd name="T36" fmla="*/ 58 w 59"/>
                    <a:gd name="T37" fmla="*/ 24 h 61"/>
                    <a:gd name="T38" fmla="*/ 59 w 59"/>
                    <a:gd name="T39" fmla="*/ 31 h 61"/>
                    <a:gd name="T40" fmla="*/ 59 w 59"/>
                    <a:gd name="T41" fmla="*/ 31 h 61"/>
                    <a:gd name="T42" fmla="*/ 58 w 59"/>
                    <a:gd name="T43" fmla="*/ 37 h 61"/>
                    <a:gd name="T44" fmla="*/ 57 w 59"/>
                    <a:gd name="T45" fmla="*/ 42 h 61"/>
                    <a:gd name="T46" fmla="*/ 53 w 59"/>
                    <a:gd name="T47" fmla="*/ 48 h 61"/>
                    <a:gd name="T48" fmla="*/ 51 w 59"/>
                    <a:gd name="T49" fmla="*/ 52 h 61"/>
                    <a:gd name="T50" fmla="*/ 46 w 59"/>
                    <a:gd name="T51" fmla="*/ 56 h 61"/>
                    <a:gd name="T52" fmla="*/ 41 w 59"/>
                    <a:gd name="T53" fmla="*/ 58 h 61"/>
                    <a:gd name="T54" fmla="*/ 34 w 59"/>
                    <a:gd name="T55" fmla="*/ 61 h 61"/>
                    <a:gd name="T56" fmla="*/ 30 w 59"/>
                    <a:gd name="T57" fmla="*/ 61 h 61"/>
                    <a:gd name="T58" fmla="*/ 23 w 59"/>
                    <a:gd name="T59" fmla="*/ 61 h 61"/>
                    <a:gd name="T60" fmla="*/ 17 w 59"/>
                    <a:gd name="T61" fmla="*/ 58 h 61"/>
                    <a:gd name="T62" fmla="*/ 12 w 59"/>
                    <a:gd name="T63" fmla="*/ 56 h 61"/>
                    <a:gd name="T64" fmla="*/ 8 w 59"/>
                    <a:gd name="T65" fmla="*/ 52 h 61"/>
                    <a:gd name="T66" fmla="*/ 5 w 59"/>
                    <a:gd name="T67" fmla="*/ 48 h 61"/>
                    <a:gd name="T68" fmla="*/ 1 w 59"/>
                    <a:gd name="T69" fmla="*/ 42 h 61"/>
                    <a:gd name="T70" fmla="*/ 0 w 59"/>
                    <a:gd name="T71" fmla="*/ 37 h 61"/>
                    <a:gd name="T72" fmla="*/ 0 w 59"/>
                    <a:gd name="T73" fmla="*/ 34 h 61"/>
                    <a:gd name="T74" fmla="*/ 0 w 59"/>
                    <a:gd name="T75" fmla="*/ 3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59" h="61">
                      <a:moveTo>
                        <a:pt x="0" y="31"/>
                      </a:move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5" y="14"/>
                      </a:lnTo>
                      <a:lnTo>
                        <a:pt x="8" y="9"/>
                      </a:lnTo>
                      <a:lnTo>
                        <a:pt x="12" y="5"/>
                      </a:lnTo>
                      <a:lnTo>
                        <a:pt x="17" y="3"/>
                      </a:lnTo>
                      <a:lnTo>
                        <a:pt x="23" y="2"/>
                      </a:lnTo>
                      <a:lnTo>
                        <a:pt x="26" y="0"/>
                      </a:lnTo>
                      <a:lnTo>
                        <a:pt x="30" y="0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41" y="3"/>
                      </a:lnTo>
                      <a:lnTo>
                        <a:pt x="46" y="5"/>
                      </a:lnTo>
                      <a:lnTo>
                        <a:pt x="51" y="9"/>
                      </a:lnTo>
                      <a:lnTo>
                        <a:pt x="53" y="14"/>
                      </a:lnTo>
                      <a:lnTo>
                        <a:pt x="57" y="19"/>
                      </a:lnTo>
                      <a:lnTo>
                        <a:pt x="58" y="24"/>
                      </a:lnTo>
                      <a:lnTo>
                        <a:pt x="59" y="31"/>
                      </a:lnTo>
                      <a:lnTo>
                        <a:pt x="59" y="31"/>
                      </a:lnTo>
                      <a:lnTo>
                        <a:pt x="58" y="37"/>
                      </a:lnTo>
                      <a:lnTo>
                        <a:pt x="57" y="42"/>
                      </a:lnTo>
                      <a:lnTo>
                        <a:pt x="53" y="48"/>
                      </a:lnTo>
                      <a:lnTo>
                        <a:pt x="51" y="52"/>
                      </a:lnTo>
                      <a:lnTo>
                        <a:pt x="46" y="56"/>
                      </a:lnTo>
                      <a:lnTo>
                        <a:pt x="41" y="58"/>
                      </a:lnTo>
                      <a:lnTo>
                        <a:pt x="34" y="61"/>
                      </a:lnTo>
                      <a:lnTo>
                        <a:pt x="30" y="61"/>
                      </a:lnTo>
                      <a:lnTo>
                        <a:pt x="23" y="61"/>
                      </a:lnTo>
                      <a:lnTo>
                        <a:pt x="17" y="58"/>
                      </a:lnTo>
                      <a:lnTo>
                        <a:pt x="12" y="56"/>
                      </a:lnTo>
                      <a:lnTo>
                        <a:pt x="8" y="52"/>
                      </a:lnTo>
                      <a:lnTo>
                        <a:pt x="5" y="48"/>
                      </a:lnTo>
                      <a:lnTo>
                        <a:pt x="1" y="42"/>
                      </a:lnTo>
                      <a:lnTo>
                        <a:pt x="0" y="37"/>
                      </a:lnTo>
                      <a:lnTo>
                        <a:pt x="0" y="3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19" name="Freeform 47"/>
                <p:cNvSpPr>
                  <a:spLocks/>
                </p:cNvSpPr>
                <p:nvPr/>
              </p:nvSpPr>
              <p:spPr bwMode="auto">
                <a:xfrm>
                  <a:off x="2772" y="1142"/>
                  <a:ext cx="19" cy="20"/>
                </a:xfrm>
                <a:custGeom>
                  <a:avLst/>
                  <a:gdLst>
                    <a:gd name="T0" fmla="*/ 0 w 59"/>
                    <a:gd name="T1" fmla="*/ 31 h 61"/>
                    <a:gd name="T2" fmla="*/ 0 w 59"/>
                    <a:gd name="T3" fmla="*/ 28 h 61"/>
                    <a:gd name="T4" fmla="*/ 0 w 59"/>
                    <a:gd name="T5" fmla="*/ 24 h 61"/>
                    <a:gd name="T6" fmla="*/ 1 w 59"/>
                    <a:gd name="T7" fmla="*/ 19 h 61"/>
                    <a:gd name="T8" fmla="*/ 5 w 59"/>
                    <a:gd name="T9" fmla="*/ 14 h 61"/>
                    <a:gd name="T10" fmla="*/ 8 w 59"/>
                    <a:gd name="T11" fmla="*/ 9 h 61"/>
                    <a:gd name="T12" fmla="*/ 12 w 59"/>
                    <a:gd name="T13" fmla="*/ 5 h 61"/>
                    <a:gd name="T14" fmla="*/ 17 w 59"/>
                    <a:gd name="T15" fmla="*/ 3 h 61"/>
                    <a:gd name="T16" fmla="*/ 23 w 59"/>
                    <a:gd name="T17" fmla="*/ 2 h 61"/>
                    <a:gd name="T18" fmla="*/ 26 w 59"/>
                    <a:gd name="T19" fmla="*/ 0 h 61"/>
                    <a:gd name="T20" fmla="*/ 30 w 59"/>
                    <a:gd name="T21" fmla="*/ 0 h 61"/>
                    <a:gd name="T22" fmla="*/ 32 w 59"/>
                    <a:gd name="T23" fmla="*/ 0 h 61"/>
                    <a:gd name="T24" fmla="*/ 34 w 59"/>
                    <a:gd name="T25" fmla="*/ 2 h 61"/>
                    <a:gd name="T26" fmla="*/ 41 w 59"/>
                    <a:gd name="T27" fmla="*/ 3 h 61"/>
                    <a:gd name="T28" fmla="*/ 46 w 59"/>
                    <a:gd name="T29" fmla="*/ 5 h 61"/>
                    <a:gd name="T30" fmla="*/ 51 w 59"/>
                    <a:gd name="T31" fmla="*/ 9 h 61"/>
                    <a:gd name="T32" fmla="*/ 53 w 59"/>
                    <a:gd name="T33" fmla="*/ 14 h 61"/>
                    <a:gd name="T34" fmla="*/ 57 w 59"/>
                    <a:gd name="T35" fmla="*/ 19 h 61"/>
                    <a:gd name="T36" fmla="*/ 58 w 59"/>
                    <a:gd name="T37" fmla="*/ 24 h 61"/>
                    <a:gd name="T38" fmla="*/ 59 w 59"/>
                    <a:gd name="T39" fmla="*/ 31 h 61"/>
                    <a:gd name="T40" fmla="*/ 59 w 59"/>
                    <a:gd name="T41" fmla="*/ 31 h 61"/>
                    <a:gd name="T42" fmla="*/ 58 w 59"/>
                    <a:gd name="T43" fmla="*/ 37 h 61"/>
                    <a:gd name="T44" fmla="*/ 57 w 59"/>
                    <a:gd name="T45" fmla="*/ 42 h 61"/>
                    <a:gd name="T46" fmla="*/ 53 w 59"/>
                    <a:gd name="T47" fmla="*/ 48 h 61"/>
                    <a:gd name="T48" fmla="*/ 51 w 59"/>
                    <a:gd name="T49" fmla="*/ 52 h 61"/>
                    <a:gd name="T50" fmla="*/ 46 w 59"/>
                    <a:gd name="T51" fmla="*/ 56 h 61"/>
                    <a:gd name="T52" fmla="*/ 41 w 59"/>
                    <a:gd name="T53" fmla="*/ 58 h 61"/>
                    <a:gd name="T54" fmla="*/ 34 w 59"/>
                    <a:gd name="T55" fmla="*/ 61 h 61"/>
                    <a:gd name="T56" fmla="*/ 30 w 59"/>
                    <a:gd name="T57" fmla="*/ 61 h 61"/>
                    <a:gd name="T58" fmla="*/ 23 w 59"/>
                    <a:gd name="T59" fmla="*/ 61 h 61"/>
                    <a:gd name="T60" fmla="*/ 17 w 59"/>
                    <a:gd name="T61" fmla="*/ 58 h 61"/>
                    <a:gd name="T62" fmla="*/ 12 w 59"/>
                    <a:gd name="T63" fmla="*/ 56 h 61"/>
                    <a:gd name="T64" fmla="*/ 8 w 59"/>
                    <a:gd name="T65" fmla="*/ 52 h 61"/>
                    <a:gd name="T66" fmla="*/ 5 w 59"/>
                    <a:gd name="T67" fmla="*/ 48 h 61"/>
                    <a:gd name="T68" fmla="*/ 1 w 59"/>
                    <a:gd name="T69" fmla="*/ 42 h 61"/>
                    <a:gd name="T70" fmla="*/ 0 w 59"/>
                    <a:gd name="T71" fmla="*/ 37 h 61"/>
                    <a:gd name="T72" fmla="*/ 0 w 59"/>
                    <a:gd name="T73" fmla="*/ 34 h 61"/>
                    <a:gd name="T74" fmla="*/ 0 w 59"/>
                    <a:gd name="T75" fmla="*/ 3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59" h="61">
                      <a:moveTo>
                        <a:pt x="0" y="31"/>
                      </a:move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5" y="14"/>
                      </a:lnTo>
                      <a:lnTo>
                        <a:pt x="8" y="9"/>
                      </a:lnTo>
                      <a:lnTo>
                        <a:pt x="12" y="5"/>
                      </a:lnTo>
                      <a:lnTo>
                        <a:pt x="17" y="3"/>
                      </a:lnTo>
                      <a:lnTo>
                        <a:pt x="23" y="2"/>
                      </a:lnTo>
                      <a:lnTo>
                        <a:pt x="26" y="0"/>
                      </a:lnTo>
                      <a:lnTo>
                        <a:pt x="30" y="0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41" y="3"/>
                      </a:lnTo>
                      <a:lnTo>
                        <a:pt x="46" y="5"/>
                      </a:lnTo>
                      <a:lnTo>
                        <a:pt x="51" y="9"/>
                      </a:lnTo>
                      <a:lnTo>
                        <a:pt x="53" y="14"/>
                      </a:lnTo>
                      <a:lnTo>
                        <a:pt x="57" y="19"/>
                      </a:lnTo>
                      <a:lnTo>
                        <a:pt x="58" y="24"/>
                      </a:lnTo>
                      <a:lnTo>
                        <a:pt x="59" y="31"/>
                      </a:lnTo>
                      <a:lnTo>
                        <a:pt x="59" y="31"/>
                      </a:lnTo>
                      <a:lnTo>
                        <a:pt x="58" y="37"/>
                      </a:lnTo>
                      <a:lnTo>
                        <a:pt x="57" y="42"/>
                      </a:lnTo>
                      <a:lnTo>
                        <a:pt x="53" y="48"/>
                      </a:lnTo>
                      <a:lnTo>
                        <a:pt x="51" y="52"/>
                      </a:lnTo>
                      <a:lnTo>
                        <a:pt x="46" y="56"/>
                      </a:lnTo>
                      <a:lnTo>
                        <a:pt x="41" y="58"/>
                      </a:lnTo>
                      <a:lnTo>
                        <a:pt x="34" y="61"/>
                      </a:lnTo>
                      <a:lnTo>
                        <a:pt x="30" y="61"/>
                      </a:lnTo>
                      <a:lnTo>
                        <a:pt x="23" y="61"/>
                      </a:lnTo>
                      <a:lnTo>
                        <a:pt x="17" y="58"/>
                      </a:lnTo>
                      <a:lnTo>
                        <a:pt x="12" y="56"/>
                      </a:lnTo>
                      <a:lnTo>
                        <a:pt x="8" y="52"/>
                      </a:lnTo>
                      <a:lnTo>
                        <a:pt x="5" y="48"/>
                      </a:lnTo>
                      <a:lnTo>
                        <a:pt x="1" y="42"/>
                      </a:lnTo>
                      <a:lnTo>
                        <a:pt x="0" y="37"/>
                      </a:lnTo>
                      <a:lnTo>
                        <a:pt x="0" y="34"/>
                      </a:lnTo>
                      <a:lnTo>
                        <a:pt x="0" y="31"/>
                      </a:lnTo>
                    </a:path>
                  </a:pathLst>
                </a:cu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0" name="Line 48"/>
                <p:cNvSpPr>
                  <a:spLocks noChangeShapeType="1"/>
                </p:cNvSpPr>
                <p:nvPr/>
              </p:nvSpPr>
              <p:spPr bwMode="auto">
                <a:xfrm>
                  <a:off x="2782" y="1152"/>
                  <a:ext cx="1" cy="126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1" name="Line 49"/>
                <p:cNvSpPr>
                  <a:spLocks noChangeShapeType="1"/>
                </p:cNvSpPr>
                <p:nvPr/>
              </p:nvSpPr>
              <p:spPr bwMode="auto">
                <a:xfrm>
                  <a:off x="2707" y="127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2" name="Line 50"/>
                <p:cNvSpPr>
                  <a:spLocks noChangeShapeType="1"/>
                </p:cNvSpPr>
                <p:nvPr/>
              </p:nvSpPr>
              <p:spPr bwMode="auto">
                <a:xfrm>
                  <a:off x="2683" y="127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3" name="Freeform 51"/>
                <p:cNvSpPr>
                  <a:spLocks/>
                </p:cNvSpPr>
                <p:nvPr/>
              </p:nvSpPr>
              <p:spPr bwMode="auto">
                <a:xfrm>
                  <a:off x="2732" y="1278"/>
                  <a:ext cx="25" cy="202"/>
                </a:xfrm>
                <a:custGeom>
                  <a:avLst/>
                  <a:gdLst>
                    <a:gd name="T0" fmla="*/ 59 w 74"/>
                    <a:gd name="T1" fmla="*/ 1 h 605"/>
                    <a:gd name="T2" fmla="*/ 40 w 74"/>
                    <a:gd name="T3" fmla="*/ 7 h 605"/>
                    <a:gd name="T4" fmla="*/ 22 w 74"/>
                    <a:gd name="T5" fmla="*/ 20 h 605"/>
                    <a:gd name="T6" fmla="*/ 10 w 74"/>
                    <a:gd name="T7" fmla="*/ 38 h 605"/>
                    <a:gd name="T8" fmla="*/ 1 w 74"/>
                    <a:gd name="T9" fmla="*/ 58 h 605"/>
                    <a:gd name="T10" fmla="*/ 0 w 74"/>
                    <a:gd name="T11" fmla="*/ 81 h 605"/>
                    <a:gd name="T12" fmla="*/ 4 w 74"/>
                    <a:gd name="T13" fmla="*/ 102 h 605"/>
                    <a:gd name="T14" fmla="*/ 14 w 74"/>
                    <a:gd name="T15" fmla="*/ 122 h 605"/>
                    <a:gd name="T16" fmla="*/ 29 w 74"/>
                    <a:gd name="T17" fmla="*/ 137 h 605"/>
                    <a:gd name="T18" fmla="*/ 47 w 74"/>
                    <a:gd name="T19" fmla="*/ 147 h 605"/>
                    <a:gd name="T20" fmla="*/ 68 w 74"/>
                    <a:gd name="T21" fmla="*/ 151 h 605"/>
                    <a:gd name="T22" fmla="*/ 67 w 74"/>
                    <a:gd name="T23" fmla="*/ 151 h 605"/>
                    <a:gd name="T24" fmla="*/ 46 w 74"/>
                    <a:gd name="T25" fmla="*/ 156 h 605"/>
                    <a:gd name="T26" fmla="*/ 27 w 74"/>
                    <a:gd name="T27" fmla="*/ 166 h 605"/>
                    <a:gd name="T28" fmla="*/ 14 w 74"/>
                    <a:gd name="T29" fmla="*/ 183 h 605"/>
                    <a:gd name="T30" fmla="*/ 4 w 74"/>
                    <a:gd name="T31" fmla="*/ 202 h 605"/>
                    <a:gd name="T32" fmla="*/ 0 w 74"/>
                    <a:gd name="T33" fmla="*/ 224 h 605"/>
                    <a:gd name="T34" fmla="*/ 3 w 74"/>
                    <a:gd name="T35" fmla="*/ 247 h 605"/>
                    <a:gd name="T36" fmla="*/ 10 w 74"/>
                    <a:gd name="T37" fmla="*/ 267 h 605"/>
                    <a:gd name="T38" fmla="*/ 24 w 74"/>
                    <a:gd name="T39" fmla="*/ 283 h 605"/>
                    <a:gd name="T40" fmla="*/ 41 w 74"/>
                    <a:gd name="T41" fmla="*/ 296 h 605"/>
                    <a:gd name="T42" fmla="*/ 61 w 74"/>
                    <a:gd name="T43" fmla="*/ 302 h 605"/>
                    <a:gd name="T44" fmla="*/ 74 w 74"/>
                    <a:gd name="T45" fmla="*/ 302 h 605"/>
                    <a:gd name="T46" fmla="*/ 52 w 74"/>
                    <a:gd name="T47" fmla="*/ 305 h 605"/>
                    <a:gd name="T48" fmla="*/ 34 w 74"/>
                    <a:gd name="T49" fmla="*/ 314 h 605"/>
                    <a:gd name="T50" fmla="*/ 17 w 74"/>
                    <a:gd name="T51" fmla="*/ 328 h 605"/>
                    <a:gd name="T52" fmla="*/ 6 w 74"/>
                    <a:gd name="T53" fmla="*/ 347 h 605"/>
                    <a:gd name="T54" fmla="*/ 0 w 74"/>
                    <a:gd name="T55" fmla="*/ 368 h 605"/>
                    <a:gd name="T56" fmla="*/ 0 w 74"/>
                    <a:gd name="T57" fmla="*/ 391 h 605"/>
                    <a:gd name="T58" fmla="*/ 8 w 74"/>
                    <a:gd name="T59" fmla="*/ 412 h 605"/>
                    <a:gd name="T60" fmla="*/ 19 w 74"/>
                    <a:gd name="T61" fmla="*/ 430 h 605"/>
                    <a:gd name="T62" fmla="*/ 35 w 74"/>
                    <a:gd name="T63" fmla="*/ 444 h 605"/>
                    <a:gd name="T64" fmla="*/ 53 w 74"/>
                    <a:gd name="T65" fmla="*/ 451 h 605"/>
                    <a:gd name="T66" fmla="*/ 71 w 74"/>
                    <a:gd name="T67" fmla="*/ 454 h 605"/>
                    <a:gd name="T68" fmla="*/ 59 w 74"/>
                    <a:gd name="T69" fmla="*/ 455 h 605"/>
                    <a:gd name="T70" fmla="*/ 40 w 74"/>
                    <a:gd name="T71" fmla="*/ 461 h 605"/>
                    <a:gd name="T72" fmla="*/ 22 w 74"/>
                    <a:gd name="T73" fmla="*/ 474 h 605"/>
                    <a:gd name="T74" fmla="*/ 10 w 74"/>
                    <a:gd name="T75" fmla="*/ 492 h 605"/>
                    <a:gd name="T76" fmla="*/ 1 w 74"/>
                    <a:gd name="T77" fmla="*/ 512 h 605"/>
                    <a:gd name="T78" fmla="*/ 0 w 74"/>
                    <a:gd name="T79" fmla="*/ 534 h 605"/>
                    <a:gd name="T80" fmla="*/ 4 w 74"/>
                    <a:gd name="T81" fmla="*/ 556 h 605"/>
                    <a:gd name="T82" fmla="*/ 14 w 74"/>
                    <a:gd name="T83" fmla="*/ 576 h 605"/>
                    <a:gd name="T84" fmla="*/ 29 w 74"/>
                    <a:gd name="T85" fmla="*/ 591 h 605"/>
                    <a:gd name="T86" fmla="*/ 47 w 74"/>
                    <a:gd name="T87" fmla="*/ 601 h 605"/>
                    <a:gd name="T88" fmla="*/ 68 w 74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4" h="605">
                      <a:moveTo>
                        <a:pt x="74" y="0"/>
                      </a:moveTo>
                      <a:lnTo>
                        <a:pt x="67" y="0"/>
                      </a:lnTo>
                      <a:lnTo>
                        <a:pt x="59" y="1"/>
                      </a:lnTo>
                      <a:lnTo>
                        <a:pt x="52" y="2"/>
                      </a:lnTo>
                      <a:lnTo>
                        <a:pt x="46" y="5"/>
                      </a:lnTo>
                      <a:lnTo>
                        <a:pt x="40" y="7"/>
                      </a:lnTo>
                      <a:lnTo>
                        <a:pt x="34" y="11"/>
                      </a:lnTo>
                      <a:lnTo>
                        <a:pt x="27" y="15"/>
                      </a:lnTo>
                      <a:lnTo>
                        <a:pt x="22" y="20"/>
                      </a:lnTo>
                      <a:lnTo>
                        <a:pt x="17" y="25"/>
                      </a:lnTo>
                      <a:lnTo>
                        <a:pt x="14" y="31"/>
                      </a:lnTo>
                      <a:lnTo>
                        <a:pt x="10" y="38"/>
                      </a:lnTo>
                      <a:lnTo>
                        <a:pt x="6" y="44"/>
                      </a:lnTo>
                      <a:lnTo>
                        <a:pt x="4" y="50"/>
                      </a:lnTo>
                      <a:lnTo>
                        <a:pt x="1" y="58"/>
                      </a:lnTo>
                      <a:lnTo>
                        <a:pt x="0" y="65"/>
                      </a:lnTo>
                      <a:lnTo>
                        <a:pt x="0" y="73"/>
                      </a:lnTo>
                      <a:lnTo>
                        <a:pt x="0" y="81"/>
                      </a:lnTo>
                      <a:lnTo>
                        <a:pt x="0" y="88"/>
                      </a:lnTo>
                      <a:lnTo>
                        <a:pt x="3" y="96"/>
                      </a:lnTo>
                      <a:lnTo>
                        <a:pt x="4" y="102"/>
                      </a:lnTo>
                      <a:lnTo>
                        <a:pt x="8" y="110"/>
                      </a:lnTo>
                      <a:lnTo>
                        <a:pt x="10" y="116"/>
                      </a:lnTo>
                      <a:lnTo>
                        <a:pt x="14" y="122"/>
                      </a:lnTo>
                      <a:lnTo>
                        <a:pt x="19" y="127"/>
                      </a:lnTo>
                      <a:lnTo>
                        <a:pt x="24" y="132"/>
                      </a:lnTo>
                      <a:lnTo>
                        <a:pt x="29" y="137"/>
                      </a:lnTo>
                      <a:lnTo>
                        <a:pt x="35" y="141"/>
                      </a:lnTo>
                      <a:lnTo>
                        <a:pt x="41" y="145"/>
                      </a:lnTo>
                      <a:lnTo>
                        <a:pt x="47" y="147"/>
                      </a:lnTo>
                      <a:lnTo>
                        <a:pt x="53" y="149"/>
                      </a:lnTo>
                      <a:lnTo>
                        <a:pt x="61" y="151"/>
                      </a:lnTo>
                      <a:lnTo>
                        <a:pt x="68" y="151"/>
                      </a:lnTo>
                      <a:lnTo>
                        <a:pt x="71" y="151"/>
                      </a:lnTo>
                      <a:lnTo>
                        <a:pt x="74" y="151"/>
                      </a:lnTo>
                      <a:lnTo>
                        <a:pt x="67" y="151"/>
                      </a:lnTo>
                      <a:lnTo>
                        <a:pt x="59" y="152"/>
                      </a:lnTo>
                      <a:lnTo>
                        <a:pt x="52" y="154"/>
                      </a:lnTo>
                      <a:lnTo>
                        <a:pt x="46" y="156"/>
                      </a:lnTo>
                      <a:lnTo>
                        <a:pt x="40" y="159"/>
                      </a:lnTo>
                      <a:lnTo>
                        <a:pt x="34" y="162"/>
                      </a:lnTo>
                      <a:lnTo>
                        <a:pt x="27" y="166"/>
                      </a:lnTo>
                      <a:lnTo>
                        <a:pt x="22" y="171"/>
                      </a:lnTo>
                      <a:lnTo>
                        <a:pt x="17" y="176"/>
                      </a:lnTo>
                      <a:lnTo>
                        <a:pt x="14" y="183"/>
                      </a:lnTo>
                      <a:lnTo>
                        <a:pt x="10" y="189"/>
                      </a:lnTo>
                      <a:lnTo>
                        <a:pt x="6" y="195"/>
                      </a:lnTo>
                      <a:lnTo>
                        <a:pt x="4" y="202"/>
                      </a:lnTo>
                      <a:lnTo>
                        <a:pt x="1" y="209"/>
                      </a:lnTo>
                      <a:lnTo>
                        <a:pt x="0" y="217"/>
                      </a:lnTo>
                      <a:lnTo>
                        <a:pt x="0" y="224"/>
                      </a:lnTo>
                      <a:lnTo>
                        <a:pt x="0" y="232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4" y="253"/>
                      </a:lnTo>
                      <a:lnTo>
                        <a:pt x="8" y="261"/>
                      </a:lnTo>
                      <a:lnTo>
                        <a:pt x="10" y="267"/>
                      </a:lnTo>
                      <a:lnTo>
                        <a:pt x="14" y="273"/>
                      </a:lnTo>
                      <a:lnTo>
                        <a:pt x="19" y="278"/>
                      </a:lnTo>
                      <a:lnTo>
                        <a:pt x="24" y="283"/>
                      </a:lnTo>
                      <a:lnTo>
                        <a:pt x="29" y="289"/>
                      </a:lnTo>
                      <a:lnTo>
                        <a:pt x="35" y="292"/>
                      </a:lnTo>
                      <a:lnTo>
                        <a:pt x="41" y="296"/>
                      </a:lnTo>
                      <a:lnTo>
                        <a:pt x="47" y="299"/>
                      </a:lnTo>
                      <a:lnTo>
                        <a:pt x="53" y="300"/>
                      </a:lnTo>
                      <a:lnTo>
                        <a:pt x="61" y="302"/>
                      </a:lnTo>
                      <a:lnTo>
                        <a:pt x="68" y="302"/>
                      </a:lnTo>
                      <a:lnTo>
                        <a:pt x="71" y="302"/>
                      </a:lnTo>
                      <a:lnTo>
                        <a:pt x="74" y="302"/>
                      </a:lnTo>
                      <a:lnTo>
                        <a:pt x="67" y="302"/>
                      </a:lnTo>
                      <a:lnTo>
                        <a:pt x="59" y="304"/>
                      </a:lnTo>
                      <a:lnTo>
                        <a:pt x="52" y="305"/>
                      </a:lnTo>
                      <a:lnTo>
                        <a:pt x="46" y="307"/>
                      </a:lnTo>
                      <a:lnTo>
                        <a:pt x="40" y="310"/>
                      </a:lnTo>
                      <a:lnTo>
                        <a:pt x="34" y="314"/>
                      </a:lnTo>
                      <a:lnTo>
                        <a:pt x="27" y="318"/>
                      </a:lnTo>
                      <a:lnTo>
                        <a:pt x="22" y="323"/>
                      </a:lnTo>
                      <a:lnTo>
                        <a:pt x="17" y="328"/>
                      </a:lnTo>
                      <a:lnTo>
                        <a:pt x="14" y="334"/>
                      </a:lnTo>
                      <a:lnTo>
                        <a:pt x="10" y="340"/>
                      </a:lnTo>
                      <a:lnTo>
                        <a:pt x="6" y="347"/>
                      </a:lnTo>
                      <a:lnTo>
                        <a:pt x="4" y="353"/>
                      </a:lnTo>
                      <a:lnTo>
                        <a:pt x="1" y="360"/>
                      </a:lnTo>
                      <a:lnTo>
                        <a:pt x="0" y="368"/>
                      </a:lnTo>
                      <a:lnTo>
                        <a:pt x="0" y="376"/>
                      </a:lnTo>
                      <a:lnTo>
                        <a:pt x="0" y="383"/>
                      </a:lnTo>
                      <a:lnTo>
                        <a:pt x="0" y="391"/>
                      </a:lnTo>
                      <a:lnTo>
                        <a:pt x="3" y="398"/>
                      </a:lnTo>
                      <a:lnTo>
                        <a:pt x="4" y="405"/>
                      </a:lnTo>
                      <a:lnTo>
                        <a:pt x="8" y="412"/>
                      </a:lnTo>
                      <a:lnTo>
                        <a:pt x="10" y="418"/>
                      </a:lnTo>
                      <a:lnTo>
                        <a:pt x="14" y="425"/>
                      </a:lnTo>
                      <a:lnTo>
                        <a:pt x="19" y="430"/>
                      </a:lnTo>
                      <a:lnTo>
                        <a:pt x="24" y="435"/>
                      </a:lnTo>
                      <a:lnTo>
                        <a:pt x="29" y="440"/>
                      </a:lnTo>
                      <a:lnTo>
                        <a:pt x="35" y="444"/>
                      </a:lnTo>
                      <a:lnTo>
                        <a:pt x="41" y="447"/>
                      </a:lnTo>
                      <a:lnTo>
                        <a:pt x="47" y="450"/>
                      </a:lnTo>
                      <a:lnTo>
                        <a:pt x="53" y="451"/>
                      </a:lnTo>
                      <a:lnTo>
                        <a:pt x="61" y="454"/>
                      </a:lnTo>
                      <a:lnTo>
                        <a:pt x="68" y="454"/>
                      </a:lnTo>
                      <a:lnTo>
                        <a:pt x="71" y="454"/>
                      </a:lnTo>
                      <a:lnTo>
                        <a:pt x="74" y="454"/>
                      </a:lnTo>
                      <a:lnTo>
                        <a:pt x="67" y="454"/>
                      </a:lnTo>
                      <a:lnTo>
                        <a:pt x="59" y="455"/>
                      </a:lnTo>
                      <a:lnTo>
                        <a:pt x="52" y="456"/>
                      </a:lnTo>
                      <a:lnTo>
                        <a:pt x="46" y="459"/>
                      </a:lnTo>
                      <a:lnTo>
                        <a:pt x="40" y="461"/>
                      </a:lnTo>
                      <a:lnTo>
                        <a:pt x="34" y="465"/>
                      </a:lnTo>
                      <a:lnTo>
                        <a:pt x="27" y="469"/>
                      </a:lnTo>
                      <a:lnTo>
                        <a:pt x="22" y="474"/>
                      </a:lnTo>
                      <a:lnTo>
                        <a:pt x="17" y="479"/>
                      </a:lnTo>
                      <a:lnTo>
                        <a:pt x="14" y="485"/>
                      </a:lnTo>
                      <a:lnTo>
                        <a:pt x="10" y="492"/>
                      </a:lnTo>
                      <a:lnTo>
                        <a:pt x="6" y="498"/>
                      </a:lnTo>
                      <a:lnTo>
                        <a:pt x="4" y="504"/>
                      </a:lnTo>
                      <a:lnTo>
                        <a:pt x="1" y="512"/>
                      </a:lnTo>
                      <a:lnTo>
                        <a:pt x="0" y="519"/>
                      </a:lnTo>
                      <a:lnTo>
                        <a:pt x="0" y="527"/>
                      </a:lnTo>
                      <a:lnTo>
                        <a:pt x="0" y="534"/>
                      </a:lnTo>
                      <a:lnTo>
                        <a:pt x="0" y="542"/>
                      </a:lnTo>
                      <a:lnTo>
                        <a:pt x="3" y="549"/>
                      </a:lnTo>
                      <a:lnTo>
                        <a:pt x="4" y="556"/>
                      </a:lnTo>
                      <a:lnTo>
                        <a:pt x="8" y="563"/>
                      </a:lnTo>
                      <a:lnTo>
                        <a:pt x="10" y="570"/>
                      </a:lnTo>
                      <a:lnTo>
                        <a:pt x="14" y="576"/>
                      </a:lnTo>
                      <a:lnTo>
                        <a:pt x="19" y="581"/>
                      </a:lnTo>
                      <a:lnTo>
                        <a:pt x="24" y="586"/>
                      </a:lnTo>
                      <a:lnTo>
                        <a:pt x="29" y="591"/>
                      </a:lnTo>
                      <a:lnTo>
                        <a:pt x="35" y="595"/>
                      </a:lnTo>
                      <a:lnTo>
                        <a:pt x="41" y="599"/>
                      </a:lnTo>
                      <a:lnTo>
                        <a:pt x="47" y="601"/>
                      </a:lnTo>
                      <a:lnTo>
                        <a:pt x="53" y="602"/>
                      </a:lnTo>
                      <a:lnTo>
                        <a:pt x="61" y="605"/>
                      </a:lnTo>
                      <a:lnTo>
                        <a:pt x="68" y="605"/>
                      </a:lnTo>
                      <a:lnTo>
                        <a:pt x="71" y="605"/>
                      </a:lnTo>
                      <a:lnTo>
                        <a:pt x="74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4" name="Line 52"/>
                <p:cNvSpPr>
                  <a:spLocks noChangeShapeType="1"/>
                </p:cNvSpPr>
                <p:nvPr/>
              </p:nvSpPr>
              <p:spPr bwMode="auto">
                <a:xfrm>
                  <a:off x="2757" y="12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5" name="Line 53"/>
                <p:cNvSpPr>
                  <a:spLocks noChangeShapeType="1"/>
                </p:cNvSpPr>
                <p:nvPr/>
              </p:nvSpPr>
              <p:spPr bwMode="auto">
                <a:xfrm>
                  <a:off x="2753" y="14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6" name="Freeform 54"/>
                <p:cNvSpPr>
                  <a:spLocks/>
                </p:cNvSpPr>
                <p:nvPr/>
              </p:nvSpPr>
              <p:spPr bwMode="auto">
                <a:xfrm>
                  <a:off x="2633" y="1278"/>
                  <a:ext cx="25" cy="202"/>
                </a:xfrm>
                <a:custGeom>
                  <a:avLst/>
                  <a:gdLst>
                    <a:gd name="T0" fmla="*/ 14 w 75"/>
                    <a:gd name="T1" fmla="*/ 1 h 605"/>
                    <a:gd name="T2" fmla="*/ 34 w 75"/>
                    <a:gd name="T3" fmla="*/ 7 h 605"/>
                    <a:gd name="T4" fmla="*/ 51 w 75"/>
                    <a:gd name="T5" fmla="*/ 20 h 605"/>
                    <a:gd name="T6" fmla="*/ 64 w 75"/>
                    <a:gd name="T7" fmla="*/ 36 h 605"/>
                    <a:gd name="T8" fmla="*/ 72 w 75"/>
                    <a:gd name="T9" fmla="*/ 58 h 605"/>
                    <a:gd name="T10" fmla="*/ 73 w 75"/>
                    <a:gd name="T11" fmla="*/ 81 h 605"/>
                    <a:gd name="T12" fmla="*/ 70 w 75"/>
                    <a:gd name="T13" fmla="*/ 102 h 605"/>
                    <a:gd name="T14" fmla="*/ 60 w 75"/>
                    <a:gd name="T15" fmla="*/ 121 h 605"/>
                    <a:gd name="T16" fmla="*/ 45 w 75"/>
                    <a:gd name="T17" fmla="*/ 136 h 605"/>
                    <a:gd name="T18" fmla="*/ 26 w 75"/>
                    <a:gd name="T19" fmla="*/ 147 h 605"/>
                    <a:gd name="T20" fmla="*/ 5 w 75"/>
                    <a:gd name="T21" fmla="*/ 151 h 605"/>
                    <a:gd name="T22" fmla="*/ 7 w 75"/>
                    <a:gd name="T23" fmla="*/ 151 h 605"/>
                    <a:gd name="T24" fmla="*/ 28 w 75"/>
                    <a:gd name="T25" fmla="*/ 156 h 605"/>
                    <a:gd name="T26" fmla="*/ 46 w 75"/>
                    <a:gd name="T27" fmla="*/ 166 h 605"/>
                    <a:gd name="T28" fmla="*/ 60 w 75"/>
                    <a:gd name="T29" fmla="*/ 183 h 605"/>
                    <a:gd name="T30" fmla="*/ 70 w 75"/>
                    <a:gd name="T31" fmla="*/ 202 h 605"/>
                    <a:gd name="T32" fmla="*/ 75 w 75"/>
                    <a:gd name="T33" fmla="*/ 224 h 605"/>
                    <a:gd name="T34" fmla="*/ 72 w 75"/>
                    <a:gd name="T35" fmla="*/ 247 h 605"/>
                    <a:gd name="T36" fmla="*/ 64 w 75"/>
                    <a:gd name="T37" fmla="*/ 267 h 605"/>
                    <a:gd name="T38" fmla="*/ 50 w 75"/>
                    <a:gd name="T39" fmla="*/ 283 h 605"/>
                    <a:gd name="T40" fmla="*/ 33 w 75"/>
                    <a:gd name="T41" fmla="*/ 295 h 605"/>
                    <a:gd name="T42" fmla="*/ 13 w 75"/>
                    <a:gd name="T43" fmla="*/ 301 h 605"/>
                    <a:gd name="T44" fmla="*/ 0 w 75"/>
                    <a:gd name="T45" fmla="*/ 302 h 605"/>
                    <a:gd name="T46" fmla="*/ 21 w 75"/>
                    <a:gd name="T47" fmla="*/ 305 h 605"/>
                    <a:gd name="T48" fmla="*/ 40 w 75"/>
                    <a:gd name="T49" fmla="*/ 314 h 605"/>
                    <a:gd name="T50" fmla="*/ 56 w 75"/>
                    <a:gd name="T51" fmla="*/ 328 h 605"/>
                    <a:gd name="T52" fmla="*/ 67 w 75"/>
                    <a:gd name="T53" fmla="*/ 347 h 605"/>
                    <a:gd name="T54" fmla="*/ 73 w 75"/>
                    <a:gd name="T55" fmla="*/ 368 h 605"/>
                    <a:gd name="T56" fmla="*/ 73 w 75"/>
                    <a:gd name="T57" fmla="*/ 391 h 605"/>
                    <a:gd name="T58" fmla="*/ 67 w 75"/>
                    <a:gd name="T59" fmla="*/ 412 h 605"/>
                    <a:gd name="T60" fmla="*/ 55 w 75"/>
                    <a:gd name="T61" fmla="*/ 430 h 605"/>
                    <a:gd name="T62" fmla="*/ 39 w 75"/>
                    <a:gd name="T63" fmla="*/ 444 h 605"/>
                    <a:gd name="T64" fmla="*/ 20 w 75"/>
                    <a:gd name="T65" fmla="*/ 451 h 605"/>
                    <a:gd name="T66" fmla="*/ 3 w 75"/>
                    <a:gd name="T67" fmla="*/ 454 h 605"/>
                    <a:gd name="T68" fmla="*/ 14 w 75"/>
                    <a:gd name="T69" fmla="*/ 455 h 605"/>
                    <a:gd name="T70" fmla="*/ 34 w 75"/>
                    <a:gd name="T71" fmla="*/ 461 h 605"/>
                    <a:gd name="T72" fmla="*/ 51 w 75"/>
                    <a:gd name="T73" fmla="*/ 474 h 605"/>
                    <a:gd name="T74" fmla="*/ 64 w 75"/>
                    <a:gd name="T75" fmla="*/ 490 h 605"/>
                    <a:gd name="T76" fmla="*/ 72 w 75"/>
                    <a:gd name="T77" fmla="*/ 512 h 605"/>
                    <a:gd name="T78" fmla="*/ 73 w 75"/>
                    <a:gd name="T79" fmla="*/ 534 h 605"/>
                    <a:gd name="T80" fmla="*/ 70 w 75"/>
                    <a:gd name="T81" fmla="*/ 556 h 605"/>
                    <a:gd name="T82" fmla="*/ 60 w 75"/>
                    <a:gd name="T83" fmla="*/ 575 h 605"/>
                    <a:gd name="T84" fmla="*/ 45 w 75"/>
                    <a:gd name="T85" fmla="*/ 590 h 605"/>
                    <a:gd name="T86" fmla="*/ 26 w 75"/>
                    <a:gd name="T87" fmla="*/ 601 h 605"/>
                    <a:gd name="T88" fmla="*/ 5 w 75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5" h="605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14" y="1"/>
                      </a:lnTo>
                      <a:lnTo>
                        <a:pt x="21" y="2"/>
                      </a:lnTo>
                      <a:lnTo>
                        <a:pt x="28" y="5"/>
                      </a:lnTo>
                      <a:lnTo>
                        <a:pt x="34" y="7"/>
                      </a:lnTo>
                      <a:lnTo>
                        <a:pt x="40" y="11"/>
                      </a:lnTo>
                      <a:lnTo>
                        <a:pt x="46" y="15"/>
                      </a:lnTo>
                      <a:lnTo>
                        <a:pt x="51" y="20"/>
                      </a:lnTo>
                      <a:lnTo>
                        <a:pt x="56" y="25"/>
                      </a:lnTo>
                      <a:lnTo>
                        <a:pt x="60" y="31"/>
                      </a:lnTo>
                      <a:lnTo>
                        <a:pt x="64" y="36"/>
                      </a:lnTo>
                      <a:lnTo>
                        <a:pt x="67" y="44"/>
                      </a:lnTo>
                      <a:lnTo>
                        <a:pt x="70" y="50"/>
                      </a:lnTo>
                      <a:lnTo>
                        <a:pt x="72" y="58"/>
                      </a:lnTo>
                      <a:lnTo>
                        <a:pt x="73" y="65"/>
                      </a:lnTo>
                      <a:lnTo>
                        <a:pt x="75" y="73"/>
                      </a:lnTo>
                      <a:lnTo>
                        <a:pt x="73" y="81"/>
                      </a:lnTo>
                      <a:lnTo>
                        <a:pt x="73" y="88"/>
                      </a:lnTo>
                      <a:lnTo>
                        <a:pt x="72" y="96"/>
                      </a:lnTo>
                      <a:lnTo>
                        <a:pt x="70" y="102"/>
                      </a:lnTo>
                      <a:lnTo>
                        <a:pt x="67" y="110"/>
                      </a:lnTo>
                      <a:lnTo>
                        <a:pt x="64" y="116"/>
                      </a:lnTo>
                      <a:lnTo>
                        <a:pt x="60" y="121"/>
                      </a:lnTo>
                      <a:lnTo>
                        <a:pt x="55" y="127"/>
                      </a:lnTo>
                      <a:lnTo>
                        <a:pt x="50" y="132"/>
                      </a:lnTo>
                      <a:lnTo>
                        <a:pt x="45" y="136"/>
                      </a:lnTo>
                      <a:lnTo>
                        <a:pt x="39" y="141"/>
                      </a:lnTo>
                      <a:lnTo>
                        <a:pt x="33" y="144"/>
                      </a:lnTo>
                      <a:lnTo>
                        <a:pt x="26" y="147"/>
                      </a:lnTo>
                      <a:lnTo>
                        <a:pt x="20" y="149"/>
                      </a:lnTo>
                      <a:lnTo>
                        <a:pt x="13" y="150"/>
                      </a:lnTo>
                      <a:lnTo>
                        <a:pt x="5" y="151"/>
                      </a:lnTo>
                      <a:lnTo>
                        <a:pt x="3" y="151"/>
                      </a:lnTo>
                      <a:lnTo>
                        <a:pt x="0" y="151"/>
                      </a:lnTo>
                      <a:lnTo>
                        <a:pt x="7" y="151"/>
                      </a:lnTo>
                      <a:lnTo>
                        <a:pt x="14" y="152"/>
                      </a:lnTo>
                      <a:lnTo>
                        <a:pt x="21" y="154"/>
                      </a:lnTo>
                      <a:lnTo>
                        <a:pt x="28" y="156"/>
                      </a:lnTo>
                      <a:lnTo>
                        <a:pt x="34" y="159"/>
                      </a:lnTo>
                      <a:lnTo>
                        <a:pt x="40" y="162"/>
                      </a:lnTo>
                      <a:lnTo>
                        <a:pt x="46" y="166"/>
                      </a:lnTo>
                      <a:lnTo>
                        <a:pt x="51" y="171"/>
                      </a:lnTo>
                      <a:lnTo>
                        <a:pt x="56" y="176"/>
                      </a:lnTo>
                      <a:lnTo>
                        <a:pt x="60" y="183"/>
                      </a:lnTo>
                      <a:lnTo>
                        <a:pt x="64" y="188"/>
                      </a:lnTo>
                      <a:lnTo>
                        <a:pt x="67" y="195"/>
                      </a:lnTo>
                      <a:lnTo>
                        <a:pt x="70" y="202"/>
                      </a:lnTo>
                      <a:lnTo>
                        <a:pt x="72" y="209"/>
                      </a:lnTo>
                      <a:lnTo>
                        <a:pt x="73" y="217"/>
                      </a:lnTo>
                      <a:lnTo>
                        <a:pt x="75" y="224"/>
                      </a:lnTo>
                      <a:lnTo>
                        <a:pt x="73" y="232"/>
                      </a:lnTo>
                      <a:lnTo>
                        <a:pt x="73" y="239"/>
                      </a:lnTo>
                      <a:lnTo>
                        <a:pt x="72" y="247"/>
                      </a:lnTo>
                      <a:lnTo>
                        <a:pt x="70" y="253"/>
                      </a:lnTo>
                      <a:lnTo>
                        <a:pt x="67" y="261"/>
                      </a:lnTo>
                      <a:lnTo>
                        <a:pt x="64" y="267"/>
                      </a:lnTo>
                      <a:lnTo>
                        <a:pt x="60" y="272"/>
                      </a:lnTo>
                      <a:lnTo>
                        <a:pt x="55" y="278"/>
                      </a:lnTo>
                      <a:lnTo>
                        <a:pt x="50" y="283"/>
                      </a:lnTo>
                      <a:lnTo>
                        <a:pt x="45" y="287"/>
                      </a:lnTo>
                      <a:lnTo>
                        <a:pt x="39" y="292"/>
                      </a:lnTo>
                      <a:lnTo>
                        <a:pt x="33" y="295"/>
                      </a:lnTo>
                      <a:lnTo>
                        <a:pt x="26" y="299"/>
                      </a:lnTo>
                      <a:lnTo>
                        <a:pt x="20" y="300"/>
                      </a:lnTo>
                      <a:lnTo>
                        <a:pt x="13" y="301"/>
                      </a:lnTo>
                      <a:lnTo>
                        <a:pt x="5" y="302"/>
                      </a:lnTo>
                      <a:lnTo>
                        <a:pt x="3" y="302"/>
                      </a:lnTo>
                      <a:lnTo>
                        <a:pt x="0" y="302"/>
                      </a:lnTo>
                      <a:lnTo>
                        <a:pt x="7" y="302"/>
                      </a:lnTo>
                      <a:lnTo>
                        <a:pt x="14" y="304"/>
                      </a:lnTo>
                      <a:lnTo>
                        <a:pt x="21" y="305"/>
                      </a:lnTo>
                      <a:lnTo>
                        <a:pt x="28" y="307"/>
                      </a:lnTo>
                      <a:lnTo>
                        <a:pt x="34" y="310"/>
                      </a:lnTo>
                      <a:lnTo>
                        <a:pt x="40" y="314"/>
                      </a:lnTo>
                      <a:lnTo>
                        <a:pt x="46" y="318"/>
                      </a:lnTo>
                      <a:lnTo>
                        <a:pt x="51" y="323"/>
                      </a:lnTo>
                      <a:lnTo>
                        <a:pt x="56" y="328"/>
                      </a:lnTo>
                      <a:lnTo>
                        <a:pt x="60" y="334"/>
                      </a:lnTo>
                      <a:lnTo>
                        <a:pt x="64" y="339"/>
                      </a:lnTo>
                      <a:lnTo>
                        <a:pt x="67" y="347"/>
                      </a:lnTo>
                      <a:lnTo>
                        <a:pt x="70" y="353"/>
                      </a:lnTo>
                      <a:lnTo>
                        <a:pt x="72" y="360"/>
                      </a:lnTo>
                      <a:lnTo>
                        <a:pt x="73" y="368"/>
                      </a:lnTo>
                      <a:lnTo>
                        <a:pt x="75" y="376"/>
                      </a:lnTo>
                      <a:lnTo>
                        <a:pt x="73" y="383"/>
                      </a:lnTo>
                      <a:lnTo>
                        <a:pt x="73" y="391"/>
                      </a:lnTo>
                      <a:lnTo>
                        <a:pt x="72" y="398"/>
                      </a:lnTo>
                      <a:lnTo>
                        <a:pt x="70" y="405"/>
                      </a:lnTo>
                      <a:lnTo>
                        <a:pt x="67" y="412"/>
                      </a:lnTo>
                      <a:lnTo>
                        <a:pt x="64" y="418"/>
                      </a:lnTo>
                      <a:lnTo>
                        <a:pt x="60" y="423"/>
                      </a:lnTo>
                      <a:lnTo>
                        <a:pt x="55" y="430"/>
                      </a:lnTo>
                      <a:lnTo>
                        <a:pt x="50" y="435"/>
                      </a:lnTo>
                      <a:lnTo>
                        <a:pt x="45" y="439"/>
                      </a:lnTo>
                      <a:lnTo>
                        <a:pt x="39" y="444"/>
                      </a:lnTo>
                      <a:lnTo>
                        <a:pt x="33" y="446"/>
                      </a:lnTo>
                      <a:lnTo>
                        <a:pt x="26" y="450"/>
                      </a:lnTo>
                      <a:lnTo>
                        <a:pt x="20" y="451"/>
                      </a:lnTo>
                      <a:lnTo>
                        <a:pt x="13" y="452"/>
                      </a:lnTo>
                      <a:lnTo>
                        <a:pt x="5" y="454"/>
                      </a:lnTo>
                      <a:lnTo>
                        <a:pt x="3" y="454"/>
                      </a:lnTo>
                      <a:lnTo>
                        <a:pt x="0" y="454"/>
                      </a:lnTo>
                      <a:lnTo>
                        <a:pt x="7" y="454"/>
                      </a:lnTo>
                      <a:lnTo>
                        <a:pt x="14" y="455"/>
                      </a:lnTo>
                      <a:lnTo>
                        <a:pt x="21" y="456"/>
                      </a:lnTo>
                      <a:lnTo>
                        <a:pt x="28" y="459"/>
                      </a:lnTo>
                      <a:lnTo>
                        <a:pt x="34" y="461"/>
                      </a:lnTo>
                      <a:lnTo>
                        <a:pt x="40" y="465"/>
                      </a:lnTo>
                      <a:lnTo>
                        <a:pt x="46" y="469"/>
                      </a:lnTo>
                      <a:lnTo>
                        <a:pt x="51" y="474"/>
                      </a:lnTo>
                      <a:lnTo>
                        <a:pt x="56" y="479"/>
                      </a:lnTo>
                      <a:lnTo>
                        <a:pt x="60" y="485"/>
                      </a:lnTo>
                      <a:lnTo>
                        <a:pt x="64" y="490"/>
                      </a:lnTo>
                      <a:lnTo>
                        <a:pt x="67" y="498"/>
                      </a:lnTo>
                      <a:lnTo>
                        <a:pt x="70" y="504"/>
                      </a:lnTo>
                      <a:lnTo>
                        <a:pt x="72" y="512"/>
                      </a:lnTo>
                      <a:lnTo>
                        <a:pt x="73" y="519"/>
                      </a:lnTo>
                      <a:lnTo>
                        <a:pt x="75" y="527"/>
                      </a:lnTo>
                      <a:lnTo>
                        <a:pt x="73" y="534"/>
                      </a:lnTo>
                      <a:lnTo>
                        <a:pt x="73" y="542"/>
                      </a:lnTo>
                      <a:lnTo>
                        <a:pt x="72" y="549"/>
                      </a:lnTo>
                      <a:lnTo>
                        <a:pt x="70" y="556"/>
                      </a:lnTo>
                      <a:lnTo>
                        <a:pt x="67" y="563"/>
                      </a:lnTo>
                      <a:lnTo>
                        <a:pt x="64" y="570"/>
                      </a:lnTo>
                      <a:lnTo>
                        <a:pt x="60" y="575"/>
                      </a:lnTo>
                      <a:lnTo>
                        <a:pt x="55" y="581"/>
                      </a:lnTo>
                      <a:lnTo>
                        <a:pt x="50" y="586"/>
                      </a:lnTo>
                      <a:lnTo>
                        <a:pt x="45" y="590"/>
                      </a:lnTo>
                      <a:lnTo>
                        <a:pt x="39" y="595"/>
                      </a:lnTo>
                      <a:lnTo>
                        <a:pt x="33" y="597"/>
                      </a:lnTo>
                      <a:lnTo>
                        <a:pt x="26" y="601"/>
                      </a:lnTo>
                      <a:lnTo>
                        <a:pt x="20" y="602"/>
                      </a:lnTo>
                      <a:lnTo>
                        <a:pt x="13" y="604"/>
                      </a:lnTo>
                      <a:lnTo>
                        <a:pt x="5" y="605"/>
                      </a:lnTo>
                      <a:lnTo>
                        <a:pt x="3" y="605"/>
                      </a:lnTo>
                      <a:lnTo>
                        <a:pt x="0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7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2608" y="12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8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2608" y="1480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2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2411" y="1278"/>
                  <a:ext cx="197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0" name="Line 58"/>
                <p:cNvSpPr>
                  <a:spLocks noChangeShapeType="1"/>
                </p:cNvSpPr>
                <p:nvPr/>
              </p:nvSpPr>
              <p:spPr bwMode="auto">
                <a:xfrm>
                  <a:off x="2485" y="1238"/>
                  <a:ext cx="1" cy="8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1" name="Freeform 59"/>
                <p:cNvSpPr>
                  <a:spLocks/>
                </p:cNvSpPr>
                <p:nvPr/>
              </p:nvSpPr>
              <p:spPr bwMode="auto">
                <a:xfrm>
                  <a:off x="2485" y="124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2" name="Freeform 60"/>
                <p:cNvSpPr>
                  <a:spLocks/>
                </p:cNvSpPr>
                <p:nvPr/>
              </p:nvSpPr>
              <p:spPr bwMode="auto">
                <a:xfrm>
                  <a:off x="2485" y="124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3" name="Freeform 61"/>
                <p:cNvSpPr>
                  <a:spLocks/>
                </p:cNvSpPr>
                <p:nvPr/>
              </p:nvSpPr>
              <p:spPr bwMode="auto">
                <a:xfrm>
                  <a:off x="2312" y="1316"/>
                  <a:ext cx="49" cy="126"/>
                </a:xfrm>
                <a:custGeom>
                  <a:avLst/>
                  <a:gdLst>
                    <a:gd name="T0" fmla="*/ 74 w 149"/>
                    <a:gd name="T1" fmla="*/ 379 h 379"/>
                    <a:gd name="T2" fmla="*/ 149 w 149"/>
                    <a:gd name="T3" fmla="*/ 347 h 379"/>
                    <a:gd name="T4" fmla="*/ 0 w 149"/>
                    <a:gd name="T5" fmla="*/ 284 h 379"/>
                    <a:gd name="T6" fmla="*/ 149 w 149"/>
                    <a:gd name="T7" fmla="*/ 221 h 379"/>
                    <a:gd name="T8" fmla="*/ 0 w 149"/>
                    <a:gd name="T9" fmla="*/ 158 h 379"/>
                    <a:gd name="T10" fmla="*/ 149 w 149"/>
                    <a:gd name="T11" fmla="*/ 95 h 379"/>
                    <a:gd name="T12" fmla="*/ 0 w 149"/>
                    <a:gd name="T13" fmla="*/ 32 h 379"/>
                    <a:gd name="T14" fmla="*/ 74 w 149"/>
                    <a:gd name="T15" fmla="*/ 0 h 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9" h="379">
                      <a:moveTo>
                        <a:pt x="74" y="379"/>
                      </a:moveTo>
                      <a:lnTo>
                        <a:pt x="149" y="347"/>
                      </a:lnTo>
                      <a:lnTo>
                        <a:pt x="0" y="284"/>
                      </a:lnTo>
                      <a:lnTo>
                        <a:pt x="149" y="221"/>
                      </a:lnTo>
                      <a:lnTo>
                        <a:pt x="0" y="158"/>
                      </a:lnTo>
                      <a:lnTo>
                        <a:pt x="149" y="95"/>
                      </a:lnTo>
                      <a:lnTo>
                        <a:pt x="0" y="32"/>
                      </a:lnTo>
                      <a:lnTo>
                        <a:pt x="74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4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336" y="1278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5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336" y="1442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6" name="Line 64"/>
                <p:cNvSpPr>
                  <a:spLocks noChangeShapeType="1"/>
                </p:cNvSpPr>
                <p:nvPr/>
              </p:nvSpPr>
              <p:spPr bwMode="auto">
                <a:xfrm>
                  <a:off x="2336" y="1278"/>
                  <a:ext cx="75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7" name="Line 65"/>
                <p:cNvSpPr>
                  <a:spLocks noChangeShapeType="1"/>
                </p:cNvSpPr>
                <p:nvPr/>
              </p:nvSpPr>
              <p:spPr bwMode="auto">
                <a:xfrm>
                  <a:off x="2336" y="1480"/>
                  <a:ext cx="272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8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320" y="1581"/>
                  <a:ext cx="3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39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2303" y="1564"/>
                  <a:ext cx="66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40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2287" y="1547"/>
                  <a:ext cx="9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41" name="Line 69"/>
                <p:cNvSpPr>
                  <a:spLocks noChangeShapeType="1"/>
                </p:cNvSpPr>
                <p:nvPr/>
              </p:nvSpPr>
              <p:spPr bwMode="auto">
                <a:xfrm>
                  <a:off x="2336" y="1480"/>
                  <a:ext cx="1" cy="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42" name="Line 70"/>
                <p:cNvSpPr>
                  <a:spLocks noChangeShapeType="1"/>
                </p:cNvSpPr>
                <p:nvPr/>
              </p:nvSpPr>
              <p:spPr bwMode="auto">
                <a:xfrm>
                  <a:off x="2778" y="1478"/>
                  <a:ext cx="1" cy="50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43" name="Rectangle 71"/>
                <p:cNvSpPr>
                  <a:spLocks noChangeArrowheads="1"/>
                </p:cNvSpPr>
                <p:nvPr/>
              </p:nvSpPr>
              <p:spPr bwMode="auto">
                <a:xfrm>
                  <a:off x="2792" y="1353"/>
                  <a:ext cx="30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T</a:t>
                  </a:r>
                  <a:endParaRPr lang="en-US" altLang="en-US" b="0"/>
                </a:p>
              </p:txBody>
            </p:sp>
            <p:sp>
              <p:nvSpPr>
                <p:cNvPr id="105544" name="Rectangle 72"/>
                <p:cNvSpPr>
                  <a:spLocks noChangeArrowheads="1"/>
                </p:cNvSpPr>
                <p:nvPr/>
              </p:nvSpPr>
              <p:spPr bwMode="auto">
                <a:xfrm>
                  <a:off x="2820" y="1353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1</a:t>
                  </a:r>
                  <a:endParaRPr lang="en-US" altLang="en-US" b="0"/>
                </a:p>
              </p:txBody>
            </p:sp>
          </p:grpSp>
          <p:grpSp>
            <p:nvGrpSpPr>
              <p:cNvPr id="105545" name="Group 73"/>
              <p:cNvGrpSpPr>
                <a:grpSpLocks/>
              </p:cNvGrpSpPr>
              <p:nvPr/>
            </p:nvGrpSpPr>
            <p:grpSpPr bwMode="auto">
              <a:xfrm>
                <a:off x="2648" y="1562"/>
                <a:ext cx="211" cy="303"/>
                <a:chOff x="4512" y="1509"/>
                <a:chExt cx="211" cy="303"/>
              </a:xfrm>
            </p:grpSpPr>
            <p:sp>
              <p:nvSpPr>
                <p:cNvPr id="105546" name="Rectangle 74"/>
                <p:cNvSpPr>
                  <a:spLocks noChangeArrowheads="1"/>
                </p:cNvSpPr>
                <p:nvPr/>
              </p:nvSpPr>
              <p:spPr bwMode="auto">
                <a:xfrm>
                  <a:off x="4656" y="1592"/>
                  <a:ext cx="42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M</a:t>
                  </a:r>
                  <a:endParaRPr lang="en-US" altLang="en-US" b="0"/>
                </a:p>
              </p:txBody>
            </p:sp>
            <p:sp>
              <p:nvSpPr>
                <p:cNvPr id="105547" name="Rectangle 75"/>
                <p:cNvSpPr>
                  <a:spLocks noChangeArrowheads="1"/>
                </p:cNvSpPr>
                <p:nvPr/>
              </p:nvSpPr>
              <p:spPr bwMode="auto">
                <a:xfrm>
                  <a:off x="4695" y="1592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1</a:t>
                  </a:r>
                  <a:endParaRPr lang="en-US" altLang="en-US" b="0"/>
                </a:p>
              </p:txBody>
            </p:sp>
            <p:sp>
              <p:nvSpPr>
                <p:cNvPr id="105548" name="Freeform 76"/>
                <p:cNvSpPr>
                  <a:spLocks/>
                </p:cNvSpPr>
                <p:nvPr/>
              </p:nvSpPr>
              <p:spPr bwMode="auto">
                <a:xfrm>
                  <a:off x="4588" y="1589"/>
                  <a:ext cx="30" cy="30"/>
                </a:xfrm>
                <a:custGeom>
                  <a:avLst/>
                  <a:gdLst>
                    <a:gd name="T0" fmla="*/ 89 w 89"/>
                    <a:gd name="T1" fmla="*/ 90 h 90"/>
                    <a:gd name="T2" fmla="*/ 89 w 89"/>
                    <a:gd name="T3" fmla="*/ 0 h 90"/>
                    <a:gd name="T4" fmla="*/ 0 w 89"/>
                    <a:gd name="T5" fmla="*/ 45 h 90"/>
                    <a:gd name="T6" fmla="*/ 89 w 89"/>
                    <a:gd name="T7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9" h="90">
                      <a:moveTo>
                        <a:pt x="89" y="90"/>
                      </a:moveTo>
                      <a:lnTo>
                        <a:pt x="89" y="0"/>
                      </a:lnTo>
                      <a:lnTo>
                        <a:pt x="0" y="45"/>
                      </a:lnTo>
                      <a:lnTo>
                        <a:pt x="89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49" name="Freeform 77"/>
                <p:cNvSpPr>
                  <a:spLocks/>
                </p:cNvSpPr>
                <p:nvPr/>
              </p:nvSpPr>
              <p:spPr bwMode="auto">
                <a:xfrm>
                  <a:off x="4588" y="1589"/>
                  <a:ext cx="30" cy="30"/>
                </a:xfrm>
                <a:custGeom>
                  <a:avLst/>
                  <a:gdLst>
                    <a:gd name="T0" fmla="*/ 89 w 89"/>
                    <a:gd name="T1" fmla="*/ 90 h 90"/>
                    <a:gd name="T2" fmla="*/ 89 w 89"/>
                    <a:gd name="T3" fmla="*/ 0 h 90"/>
                    <a:gd name="T4" fmla="*/ 0 w 89"/>
                    <a:gd name="T5" fmla="*/ 45 h 90"/>
                    <a:gd name="T6" fmla="*/ 89 w 89"/>
                    <a:gd name="T7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9" h="90">
                      <a:moveTo>
                        <a:pt x="89" y="90"/>
                      </a:moveTo>
                      <a:lnTo>
                        <a:pt x="89" y="0"/>
                      </a:lnTo>
                      <a:lnTo>
                        <a:pt x="0" y="45"/>
                      </a:lnTo>
                      <a:lnTo>
                        <a:pt x="89" y="9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0" name="Freeform 78"/>
                <p:cNvSpPr>
                  <a:spLocks/>
                </p:cNvSpPr>
                <p:nvPr/>
              </p:nvSpPr>
              <p:spPr bwMode="auto">
                <a:xfrm>
                  <a:off x="4579" y="1509"/>
                  <a:ext cx="59" cy="38"/>
                </a:xfrm>
                <a:custGeom>
                  <a:avLst/>
                  <a:gdLst>
                    <a:gd name="T0" fmla="*/ 0 w 177"/>
                    <a:gd name="T1" fmla="*/ 114 h 114"/>
                    <a:gd name="T2" fmla="*/ 177 w 177"/>
                    <a:gd name="T3" fmla="*/ 114 h 114"/>
                    <a:gd name="T4" fmla="*/ 177 w 177"/>
                    <a:gd name="T5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7" h="114">
                      <a:moveTo>
                        <a:pt x="0" y="114"/>
                      </a:moveTo>
                      <a:lnTo>
                        <a:pt x="177" y="114"/>
                      </a:lnTo>
                      <a:lnTo>
                        <a:pt x="177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1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4579" y="1528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2" name="Freeform 80"/>
                <p:cNvSpPr>
                  <a:spLocks/>
                </p:cNvSpPr>
                <p:nvPr/>
              </p:nvSpPr>
              <p:spPr bwMode="auto">
                <a:xfrm>
                  <a:off x="4579" y="1604"/>
                  <a:ext cx="59" cy="57"/>
                </a:xfrm>
                <a:custGeom>
                  <a:avLst/>
                  <a:gdLst>
                    <a:gd name="T0" fmla="*/ 0 w 177"/>
                    <a:gd name="T1" fmla="*/ 0 h 170"/>
                    <a:gd name="T2" fmla="*/ 177 w 177"/>
                    <a:gd name="T3" fmla="*/ 0 h 170"/>
                    <a:gd name="T4" fmla="*/ 177 w 177"/>
                    <a:gd name="T5" fmla="*/ 170 h 170"/>
                    <a:gd name="T6" fmla="*/ 0 w 177"/>
                    <a:gd name="T7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7" h="170">
                      <a:moveTo>
                        <a:pt x="0" y="0"/>
                      </a:moveTo>
                      <a:lnTo>
                        <a:pt x="177" y="0"/>
                      </a:lnTo>
                      <a:lnTo>
                        <a:pt x="177" y="170"/>
                      </a:lnTo>
                      <a:lnTo>
                        <a:pt x="0" y="17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3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4579" y="1585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4" name="Freeform 82"/>
                <p:cNvSpPr>
                  <a:spLocks/>
                </p:cNvSpPr>
                <p:nvPr/>
              </p:nvSpPr>
              <p:spPr bwMode="auto">
                <a:xfrm>
                  <a:off x="4579" y="1604"/>
                  <a:ext cx="59" cy="57"/>
                </a:xfrm>
                <a:custGeom>
                  <a:avLst/>
                  <a:gdLst>
                    <a:gd name="T0" fmla="*/ 0 w 177"/>
                    <a:gd name="T1" fmla="*/ 170 h 170"/>
                    <a:gd name="T2" fmla="*/ 177 w 177"/>
                    <a:gd name="T3" fmla="*/ 170 h 170"/>
                    <a:gd name="T4" fmla="*/ 177 w 177"/>
                    <a:gd name="T5" fmla="*/ 0 h 170"/>
                    <a:gd name="T6" fmla="*/ 0 w 177"/>
                    <a:gd name="T7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7" h="170">
                      <a:moveTo>
                        <a:pt x="0" y="170"/>
                      </a:moveTo>
                      <a:lnTo>
                        <a:pt x="177" y="170"/>
                      </a:lnTo>
                      <a:lnTo>
                        <a:pt x="17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5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4579" y="1642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6" name="Freeform 84"/>
                <p:cNvSpPr>
                  <a:spLocks/>
                </p:cNvSpPr>
                <p:nvPr/>
              </p:nvSpPr>
              <p:spPr bwMode="auto">
                <a:xfrm>
                  <a:off x="4512" y="1541"/>
                  <a:ext cx="46" cy="120"/>
                </a:xfrm>
                <a:custGeom>
                  <a:avLst/>
                  <a:gdLst>
                    <a:gd name="T0" fmla="*/ 138 w 138"/>
                    <a:gd name="T1" fmla="*/ 0 h 359"/>
                    <a:gd name="T2" fmla="*/ 138 w 138"/>
                    <a:gd name="T3" fmla="*/ 359 h 359"/>
                    <a:gd name="T4" fmla="*/ 0 w 138"/>
                    <a:gd name="T5" fmla="*/ 359 h 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8" h="359">
                      <a:moveTo>
                        <a:pt x="138" y="0"/>
                      </a:moveTo>
                      <a:lnTo>
                        <a:pt x="138" y="359"/>
                      </a:lnTo>
                      <a:lnTo>
                        <a:pt x="0" y="359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7" name="Freeform 85"/>
                <p:cNvSpPr>
                  <a:spLocks/>
                </p:cNvSpPr>
                <p:nvPr/>
              </p:nvSpPr>
              <p:spPr bwMode="auto">
                <a:xfrm>
                  <a:off x="4579" y="1509"/>
                  <a:ext cx="59" cy="38"/>
                </a:xfrm>
                <a:custGeom>
                  <a:avLst/>
                  <a:gdLst>
                    <a:gd name="T0" fmla="*/ 177 w 177"/>
                    <a:gd name="T1" fmla="*/ 0 h 114"/>
                    <a:gd name="T2" fmla="*/ 177 w 177"/>
                    <a:gd name="T3" fmla="*/ 114 h 114"/>
                    <a:gd name="T4" fmla="*/ 0 w 177"/>
                    <a:gd name="T5" fmla="*/ 114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7" h="114">
                      <a:moveTo>
                        <a:pt x="177" y="0"/>
                      </a:moveTo>
                      <a:lnTo>
                        <a:pt x="177" y="114"/>
                      </a:lnTo>
                      <a:lnTo>
                        <a:pt x="0" y="114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58" name="Line 86"/>
                <p:cNvSpPr>
                  <a:spLocks noChangeShapeType="1"/>
                </p:cNvSpPr>
                <p:nvPr/>
              </p:nvSpPr>
              <p:spPr bwMode="auto">
                <a:xfrm>
                  <a:off x="4638" y="1661"/>
                  <a:ext cx="1" cy="15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59" name="Group 87"/>
            <p:cNvGrpSpPr>
              <a:grpSpLocks/>
            </p:cNvGrpSpPr>
            <p:nvPr/>
          </p:nvGrpSpPr>
          <p:grpSpPr bwMode="auto">
            <a:xfrm>
              <a:off x="1927" y="1230"/>
              <a:ext cx="605" cy="440"/>
              <a:chOff x="1655" y="2092"/>
              <a:chExt cx="605" cy="440"/>
            </a:xfrm>
          </p:grpSpPr>
          <p:sp>
            <p:nvSpPr>
              <p:cNvPr id="105560" name="Line 88"/>
              <p:cNvSpPr>
                <a:spLocks noChangeShapeType="1"/>
              </p:cNvSpPr>
              <p:nvPr/>
            </p:nvSpPr>
            <p:spPr bwMode="auto">
              <a:xfrm flipH="1">
                <a:off x="1839" y="2228"/>
                <a:ext cx="1" cy="20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1" name="Line 89"/>
              <p:cNvSpPr>
                <a:spLocks noChangeShapeType="1"/>
              </p:cNvSpPr>
              <p:nvPr/>
            </p:nvSpPr>
            <p:spPr bwMode="auto">
              <a:xfrm flipH="1">
                <a:off x="1863" y="2228"/>
                <a:ext cx="1" cy="20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2" name="Freeform 90"/>
              <p:cNvSpPr>
                <a:spLocks/>
              </p:cNvSpPr>
              <p:nvPr/>
            </p:nvSpPr>
            <p:spPr bwMode="auto">
              <a:xfrm flipH="1">
                <a:off x="1790" y="2228"/>
                <a:ext cx="25" cy="202"/>
              </a:xfrm>
              <a:custGeom>
                <a:avLst/>
                <a:gdLst>
                  <a:gd name="T0" fmla="*/ 59 w 74"/>
                  <a:gd name="T1" fmla="*/ 1 h 605"/>
                  <a:gd name="T2" fmla="*/ 40 w 74"/>
                  <a:gd name="T3" fmla="*/ 7 h 605"/>
                  <a:gd name="T4" fmla="*/ 22 w 74"/>
                  <a:gd name="T5" fmla="*/ 20 h 605"/>
                  <a:gd name="T6" fmla="*/ 10 w 74"/>
                  <a:gd name="T7" fmla="*/ 38 h 605"/>
                  <a:gd name="T8" fmla="*/ 1 w 74"/>
                  <a:gd name="T9" fmla="*/ 58 h 605"/>
                  <a:gd name="T10" fmla="*/ 0 w 74"/>
                  <a:gd name="T11" fmla="*/ 81 h 605"/>
                  <a:gd name="T12" fmla="*/ 4 w 74"/>
                  <a:gd name="T13" fmla="*/ 102 h 605"/>
                  <a:gd name="T14" fmla="*/ 14 w 74"/>
                  <a:gd name="T15" fmla="*/ 122 h 605"/>
                  <a:gd name="T16" fmla="*/ 29 w 74"/>
                  <a:gd name="T17" fmla="*/ 137 h 605"/>
                  <a:gd name="T18" fmla="*/ 47 w 74"/>
                  <a:gd name="T19" fmla="*/ 147 h 605"/>
                  <a:gd name="T20" fmla="*/ 68 w 74"/>
                  <a:gd name="T21" fmla="*/ 151 h 605"/>
                  <a:gd name="T22" fmla="*/ 67 w 74"/>
                  <a:gd name="T23" fmla="*/ 151 h 605"/>
                  <a:gd name="T24" fmla="*/ 46 w 74"/>
                  <a:gd name="T25" fmla="*/ 156 h 605"/>
                  <a:gd name="T26" fmla="*/ 27 w 74"/>
                  <a:gd name="T27" fmla="*/ 166 h 605"/>
                  <a:gd name="T28" fmla="*/ 14 w 74"/>
                  <a:gd name="T29" fmla="*/ 183 h 605"/>
                  <a:gd name="T30" fmla="*/ 4 w 74"/>
                  <a:gd name="T31" fmla="*/ 202 h 605"/>
                  <a:gd name="T32" fmla="*/ 0 w 74"/>
                  <a:gd name="T33" fmla="*/ 224 h 605"/>
                  <a:gd name="T34" fmla="*/ 3 w 74"/>
                  <a:gd name="T35" fmla="*/ 247 h 605"/>
                  <a:gd name="T36" fmla="*/ 10 w 74"/>
                  <a:gd name="T37" fmla="*/ 267 h 605"/>
                  <a:gd name="T38" fmla="*/ 24 w 74"/>
                  <a:gd name="T39" fmla="*/ 283 h 605"/>
                  <a:gd name="T40" fmla="*/ 41 w 74"/>
                  <a:gd name="T41" fmla="*/ 296 h 605"/>
                  <a:gd name="T42" fmla="*/ 61 w 74"/>
                  <a:gd name="T43" fmla="*/ 302 h 605"/>
                  <a:gd name="T44" fmla="*/ 74 w 74"/>
                  <a:gd name="T45" fmla="*/ 302 h 605"/>
                  <a:gd name="T46" fmla="*/ 52 w 74"/>
                  <a:gd name="T47" fmla="*/ 305 h 605"/>
                  <a:gd name="T48" fmla="*/ 34 w 74"/>
                  <a:gd name="T49" fmla="*/ 314 h 605"/>
                  <a:gd name="T50" fmla="*/ 17 w 74"/>
                  <a:gd name="T51" fmla="*/ 328 h 605"/>
                  <a:gd name="T52" fmla="*/ 6 w 74"/>
                  <a:gd name="T53" fmla="*/ 347 h 605"/>
                  <a:gd name="T54" fmla="*/ 0 w 74"/>
                  <a:gd name="T55" fmla="*/ 368 h 605"/>
                  <a:gd name="T56" fmla="*/ 0 w 74"/>
                  <a:gd name="T57" fmla="*/ 391 h 605"/>
                  <a:gd name="T58" fmla="*/ 8 w 74"/>
                  <a:gd name="T59" fmla="*/ 412 h 605"/>
                  <a:gd name="T60" fmla="*/ 19 w 74"/>
                  <a:gd name="T61" fmla="*/ 430 h 605"/>
                  <a:gd name="T62" fmla="*/ 35 w 74"/>
                  <a:gd name="T63" fmla="*/ 444 h 605"/>
                  <a:gd name="T64" fmla="*/ 53 w 74"/>
                  <a:gd name="T65" fmla="*/ 451 h 605"/>
                  <a:gd name="T66" fmla="*/ 71 w 74"/>
                  <a:gd name="T67" fmla="*/ 454 h 605"/>
                  <a:gd name="T68" fmla="*/ 59 w 74"/>
                  <a:gd name="T69" fmla="*/ 455 h 605"/>
                  <a:gd name="T70" fmla="*/ 40 w 74"/>
                  <a:gd name="T71" fmla="*/ 461 h 605"/>
                  <a:gd name="T72" fmla="*/ 22 w 74"/>
                  <a:gd name="T73" fmla="*/ 474 h 605"/>
                  <a:gd name="T74" fmla="*/ 10 w 74"/>
                  <a:gd name="T75" fmla="*/ 492 h 605"/>
                  <a:gd name="T76" fmla="*/ 1 w 74"/>
                  <a:gd name="T77" fmla="*/ 512 h 605"/>
                  <a:gd name="T78" fmla="*/ 0 w 74"/>
                  <a:gd name="T79" fmla="*/ 534 h 605"/>
                  <a:gd name="T80" fmla="*/ 4 w 74"/>
                  <a:gd name="T81" fmla="*/ 556 h 605"/>
                  <a:gd name="T82" fmla="*/ 14 w 74"/>
                  <a:gd name="T83" fmla="*/ 576 h 605"/>
                  <a:gd name="T84" fmla="*/ 29 w 74"/>
                  <a:gd name="T85" fmla="*/ 591 h 605"/>
                  <a:gd name="T86" fmla="*/ 47 w 74"/>
                  <a:gd name="T87" fmla="*/ 601 h 605"/>
                  <a:gd name="T88" fmla="*/ 68 w 74"/>
                  <a:gd name="T89" fmla="*/ 60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4" h="605">
                    <a:moveTo>
                      <a:pt x="74" y="0"/>
                    </a:moveTo>
                    <a:lnTo>
                      <a:pt x="67" y="0"/>
                    </a:lnTo>
                    <a:lnTo>
                      <a:pt x="59" y="1"/>
                    </a:lnTo>
                    <a:lnTo>
                      <a:pt x="52" y="2"/>
                    </a:lnTo>
                    <a:lnTo>
                      <a:pt x="46" y="5"/>
                    </a:lnTo>
                    <a:lnTo>
                      <a:pt x="40" y="7"/>
                    </a:lnTo>
                    <a:lnTo>
                      <a:pt x="34" y="11"/>
                    </a:lnTo>
                    <a:lnTo>
                      <a:pt x="27" y="15"/>
                    </a:lnTo>
                    <a:lnTo>
                      <a:pt x="22" y="20"/>
                    </a:lnTo>
                    <a:lnTo>
                      <a:pt x="17" y="25"/>
                    </a:lnTo>
                    <a:lnTo>
                      <a:pt x="14" y="31"/>
                    </a:lnTo>
                    <a:lnTo>
                      <a:pt x="10" y="38"/>
                    </a:lnTo>
                    <a:lnTo>
                      <a:pt x="6" y="44"/>
                    </a:lnTo>
                    <a:lnTo>
                      <a:pt x="4" y="50"/>
                    </a:lnTo>
                    <a:lnTo>
                      <a:pt x="1" y="58"/>
                    </a:lnTo>
                    <a:lnTo>
                      <a:pt x="0" y="65"/>
                    </a:lnTo>
                    <a:lnTo>
                      <a:pt x="0" y="73"/>
                    </a:lnTo>
                    <a:lnTo>
                      <a:pt x="0" y="81"/>
                    </a:lnTo>
                    <a:lnTo>
                      <a:pt x="0" y="88"/>
                    </a:lnTo>
                    <a:lnTo>
                      <a:pt x="3" y="96"/>
                    </a:lnTo>
                    <a:lnTo>
                      <a:pt x="4" y="102"/>
                    </a:lnTo>
                    <a:lnTo>
                      <a:pt x="8" y="110"/>
                    </a:lnTo>
                    <a:lnTo>
                      <a:pt x="10" y="116"/>
                    </a:lnTo>
                    <a:lnTo>
                      <a:pt x="14" y="122"/>
                    </a:lnTo>
                    <a:lnTo>
                      <a:pt x="19" y="127"/>
                    </a:lnTo>
                    <a:lnTo>
                      <a:pt x="24" y="132"/>
                    </a:lnTo>
                    <a:lnTo>
                      <a:pt x="29" y="137"/>
                    </a:lnTo>
                    <a:lnTo>
                      <a:pt x="35" y="141"/>
                    </a:lnTo>
                    <a:lnTo>
                      <a:pt x="41" y="145"/>
                    </a:lnTo>
                    <a:lnTo>
                      <a:pt x="47" y="147"/>
                    </a:lnTo>
                    <a:lnTo>
                      <a:pt x="53" y="149"/>
                    </a:lnTo>
                    <a:lnTo>
                      <a:pt x="61" y="151"/>
                    </a:lnTo>
                    <a:lnTo>
                      <a:pt x="68" y="151"/>
                    </a:lnTo>
                    <a:lnTo>
                      <a:pt x="71" y="151"/>
                    </a:lnTo>
                    <a:lnTo>
                      <a:pt x="74" y="151"/>
                    </a:lnTo>
                    <a:lnTo>
                      <a:pt x="67" y="151"/>
                    </a:lnTo>
                    <a:lnTo>
                      <a:pt x="59" y="152"/>
                    </a:lnTo>
                    <a:lnTo>
                      <a:pt x="52" y="154"/>
                    </a:lnTo>
                    <a:lnTo>
                      <a:pt x="46" y="156"/>
                    </a:lnTo>
                    <a:lnTo>
                      <a:pt x="40" y="159"/>
                    </a:lnTo>
                    <a:lnTo>
                      <a:pt x="34" y="162"/>
                    </a:lnTo>
                    <a:lnTo>
                      <a:pt x="27" y="166"/>
                    </a:lnTo>
                    <a:lnTo>
                      <a:pt x="22" y="171"/>
                    </a:lnTo>
                    <a:lnTo>
                      <a:pt x="17" y="176"/>
                    </a:lnTo>
                    <a:lnTo>
                      <a:pt x="14" y="183"/>
                    </a:lnTo>
                    <a:lnTo>
                      <a:pt x="10" y="189"/>
                    </a:lnTo>
                    <a:lnTo>
                      <a:pt x="6" y="195"/>
                    </a:lnTo>
                    <a:lnTo>
                      <a:pt x="4" y="202"/>
                    </a:lnTo>
                    <a:lnTo>
                      <a:pt x="1" y="209"/>
                    </a:lnTo>
                    <a:lnTo>
                      <a:pt x="0" y="217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0" y="239"/>
                    </a:lnTo>
                    <a:lnTo>
                      <a:pt x="3" y="247"/>
                    </a:lnTo>
                    <a:lnTo>
                      <a:pt x="4" y="253"/>
                    </a:lnTo>
                    <a:lnTo>
                      <a:pt x="8" y="261"/>
                    </a:lnTo>
                    <a:lnTo>
                      <a:pt x="10" y="267"/>
                    </a:lnTo>
                    <a:lnTo>
                      <a:pt x="14" y="273"/>
                    </a:lnTo>
                    <a:lnTo>
                      <a:pt x="19" y="278"/>
                    </a:lnTo>
                    <a:lnTo>
                      <a:pt x="24" y="283"/>
                    </a:lnTo>
                    <a:lnTo>
                      <a:pt x="29" y="289"/>
                    </a:lnTo>
                    <a:lnTo>
                      <a:pt x="35" y="292"/>
                    </a:lnTo>
                    <a:lnTo>
                      <a:pt x="41" y="296"/>
                    </a:lnTo>
                    <a:lnTo>
                      <a:pt x="47" y="299"/>
                    </a:lnTo>
                    <a:lnTo>
                      <a:pt x="53" y="300"/>
                    </a:lnTo>
                    <a:lnTo>
                      <a:pt x="61" y="302"/>
                    </a:lnTo>
                    <a:lnTo>
                      <a:pt x="68" y="302"/>
                    </a:lnTo>
                    <a:lnTo>
                      <a:pt x="71" y="302"/>
                    </a:lnTo>
                    <a:lnTo>
                      <a:pt x="74" y="302"/>
                    </a:lnTo>
                    <a:lnTo>
                      <a:pt x="67" y="302"/>
                    </a:lnTo>
                    <a:lnTo>
                      <a:pt x="59" y="304"/>
                    </a:lnTo>
                    <a:lnTo>
                      <a:pt x="52" y="305"/>
                    </a:lnTo>
                    <a:lnTo>
                      <a:pt x="46" y="307"/>
                    </a:lnTo>
                    <a:lnTo>
                      <a:pt x="40" y="310"/>
                    </a:lnTo>
                    <a:lnTo>
                      <a:pt x="34" y="314"/>
                    </a:lnTo>
                    <a:lnTo>
                      <a:pt x="27" y="318"/>
                    </a:lnTo>
                    <a:lnTo>
                      <a:pt x="22" y="323"/>
                    </a:lnTo>
                    <a:lnTo>
                      <a:pt x="17" y="328"/>
                    </a:lnTo>
                    <a:lnTo>
                      <a:pt x="14" y="334"/>
                    </a:lnTo>
                    <a:lnTo>
                      <a:pt x="10" y="340"/>
                    </a:lnTo>
                    <a:lnTo>
                      <a:pt x="6" y="347"/>
                    </a:lnTo>
                    <a:lnTo>
                      <a:pt x="4" y="353"/>
                    </a:lnTo>
                    <a:lnTo>
                      <a:pt x="1" y="360"/>
                    </a:lnTo>
                    <a:lnTo>
                      <a:pt x="0" y="368"/>
                    </a:lnTo>
                    <a:lnTo>
                      <a:pt x="0" y="376"/>
                    </a:lnTo>
                    <a:lnTo>
                      <a:pt x="0" y="383"/>
                    </a:lnTo>
                    <a:lnTo>
                      <a:pt x="0" y="391"/>
                    </a:lnTo>
                    <a:lnTo>
                      <a:pt x="3" y="398"/>
                    </a:lnTo>
                    <a:lnTo>
                      <a:pt x="4" y="405"/>
                    </a:lnTo>
                    <a:lnTo>
                      <a:pt x="8" y="412"/>
                    </a:lnTo>
                    <a:lnTo>
                      <a:pt x="10" y="418"/>
                    </a:lnTo>
                    <a:lnTo>
                      <a:pt x="14" y="425"/>
                    </a:lnTo>
                    <a:lnTo>
                      <a:pt x="19" y="430"/>
                    </a:lnTo>
                    <a:lnTo>
                      <a:pt x="24" y="435"/>
                    </a:lnTo>
                    <a:lnTo>
                      <a:pt x="29" y="440"/>
                    </a:lnTo>
                    <a:lnTo>
                      <a:pt x="35" y="444"/>
                    </a:lnTo>
                    <a:lnTo>
                      <a:pt x="41" y="447"/>
                    </a:lnTo>
                    <a:lnTo>
                      <a:pt x="47" y="450"/>
                    </a:lnTo>
                    <a:lnTo>
                      <a:pt x="53" y="451"/>
                    </a:lnTo>
                    <a:lnTo>
                      <a:pt x="61" y="454"/>
                    </a:lnTo>
                    <a:lnTo>
                      <a:pt x="68" y="454"/>
                    </a:lnTo>
                    <a:lnTo>
                      <a:pt x="71" y="454"/>
                    </a:lnTo>
                    <a:lnTo>
                      <a:pt x="74" y="454"/>
                    </a:lnTo>
                    <a:lnTo>
                      <a:pt x="67" y="454"/>
                    </a:lnTo>
                    <a:lnTo>
                      <a:pt x="59" y="455"/>
                    </a:lnTo>
                    <a:lnTo>
                      <a:pt x="52" y="456"/>
                    </a:lnTo>
                    <a:lnTo>
                      <a:pt x="46" y="459"/>
                    </a:lnTo>
                    <a:lnTo>
                      <a:pt x="40" y="461"/>
                    </a:lnTo>
                    <a:lnTo>
                      <a:pt x="34" y="465"/>
                    </a:lnTo>
                    <a:lnTo>
                      <a:pt x="27" y="469"/>
                    </a:lnTo>
                    <a:lnTo>
                      <a:pt x="22" y="474"/>
                    </a:lnTo>
                    <a:lnTo>
                      <a:pt x="17" y="479"/>
                    </a:lnTo>
                    <a:lnTo>
                      <a:pt x="14" y="485"/>
                    </a:lnTo>
                    <a:lnTo>
                      <a:pt x="10" y="492"/>
                    </a:lnTo>
                    <a:lnTo>
                      <a:pt x="6" y="498"/>
                    </a:lnTo>
                    <a:lnTo>
                      <a:pt x="4" y="504"/>
                    </a:lnTo>
                    <a:lnTo>
                      <a:pt x="1" y="512"/>
                    </a:lnTo>
                    <a:lnTo>
                      <a:pt x="0" y="519"/>
                    </a:lnTo>
                    <a:lnTo>
                      <a:pt x="0" y="527"/>
                    </a:lnTo>
                    <a:lnTo>
                      <a:pt x="0" y="534"/>
                    </a:lnTo>
                    <a:lnTo>
                      <a:pt x="0" y="542"/>
                    </a:lnTo>
                    <a:lnTo>
                      <a:pt x="3" y="549"/>
                    </a:lnTo>
                    <a:lnTo>
                      <a:pt x="4" y="556"/>
                    </a:lnTo>
                    <a:lnTo>
                      <a:pt x="8" y="563"/>
                    </a:lnTo>
                    <a:lnTo>
                      <a:pt x="10" y="570"/>
                    </a:lnTo>
                    <a:lnTo>
                      <a:pt x="14" y="576"/>
                    </a:lnTo>
                    <a:lnTo>
                      <a:pt x="19" y="581"/>
                    </a:lnTo>
                    <a:lnTo>
                      <a:pt x="24" y="586"/>
                    </a:lnTo>
                    <a:lnTo>
                      <a:pt x="29" y="591"/>
                    </a:lnTo>
                    <a:lnTo>
                      <a:pt x="35" y="595"/>
                    </a:lnTo>
                    <a:lnTo>
                      <a:pt x="41" y="599"/>
                    </a:lnTo>
                    <a:lnTo>
                      <a:pt x="47" y="601"/>
                    </a:lnTo>
                    <a:lnTo>
                      <a:pt x="53" y="602"/>
                    </a:lnTo>
                    <a:lnTo>
                      <a:pt x="61" y="605"/>
                    </a:lnTo>
                    <a:lnTo>
                      <a:pt x="68" y="605"/>
                    </a:lnTo>
                    <a:lnTo>
                      <a:pt x="71" y="605"/>
                    </a:lnTo>
                    <a:lnTo>
                      <a:pt x="74" y="605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3" name="Line 91"/>
              <p:cNvSpPr>
                <a:spLocks noChangeShapeType="1"/>
              </p:cNvSpPr>
              <p:nvPr/>
            </p:nvSpPr>
            <p:spPr bwMode="auto">
              <a:xfrm flipH="1">
                <a:off x="1765" y="2228"/>
                <a:ext cx="2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4" name="Line 92"/>
              <p:cNvSpPr>
                <a:spLocks noChangeShapeType="1"/>
              </p:cNvSpPr>
              <p:nvPr/>
            </p:nvSpPr>
            <p:spPr bwMode="auto">
              <a:xfrm flipH="1">
                <a:off x="1769" y="2428"/>
                <a:ext cx="2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5" name="Freeform 93"/>
              <p:cNvSpPr>
                <a:spLocks/>
              </p:cNvSpPr>
              <p:nvPr/>
            </p:nvSpPr>
            <p:spPr bwMode="auto">
              <a:xfrm flipH="1">
                <a:off x="1889" y="2228"/>
                <a:ext cx="25" cy="202"/>
              </a:xfrm>
              <a:custGeom>
                <a:avLst/>
                <a:gdLst>
                  <a:gd name="T0" fmla="*/ 14 w 75"/>
                  <a:gd name="T1" fmla="*/ 1 h 605"/>
                  <a:gd name="T2" fmla="*/ 34 w 75"/>
                  <a:gd name="T3" fmla="*/ 7 h 605"/>
                  <a:gd name="T4" fmla="*/ 51 w 75"/>
                  <a:gd name="T5" fmla="*/ 20 h 605"/>
                  <a:gd name="T6" fmla="*/ 64 w 75"/>
                  <a:gd name="T7" fmla="*/ 36 h 605"/>
                  <a:gd name="T8" fmla="*/ 72 w 75"/>
                  <a:gd name="T9" fmla="*/ 58 h 605"/>
                  <a:gd name="T10" fmla="*/ 73 w 75"/>
                  <a:gd name="T11" fmla="*/ 81 h 605"/>
                  <a:gd name="T12" fmla="*/ 70 w 75"/>
                  <a:gd name="T13" fmla="*/ 102 h 605"/>
                  <a:gd name="T14" fmla="*/ 60 w 75"/>
                  <a:gd name="T15" fmla="*/ 121 h 605"/>
                  <a:gd name="T16" fmla="*/ 45 w 75"/>
                  <a:gd name="T17" fmla="*/ 136 h 605"/>
                  <a:gd name="T18" fmla="*/ 26 w 75"/>
                  <a:gd name="T19" fmla="*/ 147 h 605"/>
                  <a:gd name="T20" fmla="*/ 5 w 75"/>
                  <a:gd name="T21" fmla="*/ 151 h 605"/>
                  <a:gd name="T22" fmla="*/ 7 w 75"/>
                  <a:gd name="T23" fmla="*/ 151 h 605"/>
                  <a:gd name="T24" fmla="*/ 28 w 75"/>
                  <a:gd name="T25" fmla="*/ 156 h 605"/>
                  <a:gd name="T26" fmla="*/ 46 w 75"/>
                  <a:gd name="T27" fmla="*/ 166 h 605"/>
                  <a:gd name="T28" fmla="*/ 60 w 75"/>
                  <a:gd name="T29" fmla="*/ 183 h 605"/>
                  <a:gd name="T30" fmla="*/ 70 w 75"/>
                  <a:gd name="T31" fmla="*/ 202 h 605"/>
                  <a:gd name="T32" fmla="*/ 75 w 75"/>
                  <a:gd name="T33" fmla="*/ 224 h 605"/>
                  <a:gd name="T34" fmla="*/ 72 w 75"/>
                  <a:gd name="T35" fmla="*/ 247 h 605"/>
                  <a:gd name="T36" fmla="*/ 64 w 75"/>
                  <a:gd name="T37" fmla="*/ 267 h 605"/>
                  <a:gd name="T38" fmla="*/ 50 w 75"/>
                  <a:gd name="T39" fmla="*/ 283 h 605"/>
                  <a:gd name="T40" fmla="*/ 33 w 75"/>
                  <a:gd name="T41" fmla="*/ 295 h 605"/>
                  <a:gd name="T42" fmla="*/ 13 w 75"/>
                  <a:gd name="T43" fmla="*/ 301 h 605"/>
                  <a:gd name="T44" fmla="*/ 0 w 75"/>
                  <a:gd name="T45" fmla="*/ 302 h 605"/>
                  <a:gd name="T46" fmla="*/ 21 w 75"/>
                  <a:gd name="T47" fmla="*/ 305 h 605"/>
                  <a:gd name="T48" fmla="*/ 40 w 75"/>
                  <a:gd name="T49" fmla="*/ 314 h 605"/>
                  <a:gd name="T50" fmla="*/ 56 w 75"/>
                  <a:gd name="T51" fmla="*/ 328 h 605"/>
                  <a:gd name="T52" fmla="*/ 67 w 75"/>
                  <a:gd name="T53" fmla="*/ 347 h 605"/>
                  <a:gd name="T54" fmla="*/ 73 w 75"/>
                  <a:gd name="T55" fmla="*/ 368 h 605"/>
                  <a:gd name="T56" fmla="*/ 73 w 75"/>
                  <a:gd name="T57" fmla="*/ 391 h 605"/>
                  <a:gd name="T58" fmla="*/ 67 w 75"/>
                  <a:gd name="T59" fmla="*/ 412 h 605"/>
                  <a:gd name="T60" fmla="*/ 55 w 75"/>
                  <a:gd name="T61" fmla="*/ 430 h 605"/>
                  <a:gd name="T62" fmla="*/ 39 w 75"/>
                  <a:gd name="T63" fmla="*/ 444 h 605"/>
                  <a:gd name="T64" fmla="*/ 20 w 75"/>
                  <a:gd name="T65" fmla="*/ 451 h 605"/>
                  <a:gd name="T66" fmla="*/ 3 w 75"/>
                  <a:gd name="T67" fmla="*/ 454 h 605"/>
                  <a:gd name="T68" fmla="*/ 14 w 75"/>
                  <a:gd name="T69" fmla="*/ 455 h 605"/>
                  <a:gd name="T70" fmla="*/ 34 w 75"/>
                  <a:gd name="T71" fmla="*/ 461 h 605"/>
                  <a:gd name="T72" fmla="*/ 51 w 75"/>
                  <a:gd name="T73" fmla="*/ 474 h 605"/>
                  <a:gd name="T74" fmla="*/ 64 w 75"/>
                  <a:gd name="T75" fmla="*/ 490 h 605"/>
                  <a:gd name="T76" fmla="*/ 72 w 75"/>
                  <a:gd name="T77" fmla="*/ 512 h 605"/>
                  <a:gd name="T78" fmla="*/ 73 w 75"/>
                  <a:gd name="T79" fmla="*/ 534 h 605"/>
                  <a:gd name="T80" fmla="*/ 70 w 75"/>
                  <a:gd name="T81" fmla="*/ 556 h 605"/>
                  <a:gd name="T82" fmla="*/ 60 w 75"/>
                  <a:gd name="T83" fmla="*/ 575 h 605"/>
                  <a:gd name="T84" fmla="*/ 45 w 75"/>
                  <a:gd name="T85" fmla="*/ 590 h 605"/>
                  <a:gd name="T86" fmla="*/ 26 w 75"/>
                  <a:gd name="T87" fmla="*/ 601 h 605"/>
                  <a:gd name="T88" fmla="*/ 5 w 75"/>
                  <a:gd name="T89" fmla="*/ 60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5" h="605">
                    <a:moveTo>
                      <a:pt x="0" y="0"/>
                    </a:moveTo>
                    <a:lnTo>
                      <a:pt x="7" y="0"/>
                    </a:lnTo>
                    <a:lnTo>
                      <a:pt x="14" y="1"/>
                    </a:lnTo>
                    <a:lnTo>
                      <a:pt x="21" y="2"/>
                    </a:lnTo>
                    <a:lnTo>
                      <a:pt x="28" y="5"/>
                    </a:lnTo>
                    <a:lnTo>
                      <a:pt x="34" y="7"/>
                    </a:lnTo>
                    <a:lnTo>
                      <a:pt x="40" y="11"/>
                    </a:lnTo>
                    <a:lnTo>
                      <a:pt x="46" y="15"/>
                    </a:lnTo>
                    <a:lnTo>
                      <a:pt x="51" y="20"/>
                    </a:lnTo>
                    <a:lnTo>
                      <a:pt x="56" y="25"/>
                    </a:lnTo>
                    <a:lnTo>
                      <a:pt x="60" y="31"/>
                    </a:lnTo>
                    <a:lnTo>
                      <a:pt x="64" y="36"/>
                    </a:lnTo>
                    <a:lnTo>
                      <a:pt x="67" y="44"/>
                    </a:lnTo>
                    <a:lnTo>
                      <a:pt x="70" y="50"/>
                    </a:lnTo>
                    <a:lnTo>
                      <a:pt x="72" y="58"/>
                    </a:lnTo>
                    <a:lnTo>
                      <a:pt x="73" y="65"/>
                    </a:lnTo>
                    <a:lnTo>
                      <a:pt x="75" y="73"/>
                    </a:lnTo>
                    <a:lnTo>
                      <a:pt x="73" y="81"/>
                    </a:lnTo>
                    <a:lnTo>
                      <a:pt x="73" y="88"/>
                    </a:lnTo>
                    <a:lnTo>
                      <a:pt x="72" y="96"/>
                    </a:lnTo>
                    <a:lnTo>
                      <a:pt x="70" y="102"/>
                    </a:lnTo>
                    <a:lnTo>
                      <a:pt x="67" y="110"/>
                    </a:lnTo>
                    <a:lnTo>
                      <a:pt x="64" y="116"/>
                    </a:lnTo>
                    <a:lnTo>
                      <a:pt x="60" y="121"/>
                    </a:lnTo>
                    <a:lnTo>
                      <a:pt x="55" y="127"/>
                    </a:lnTo>
                    <a:lnTo>
                      <a:pt x="50" y="132"/>
                    </a:lnTo>
                    <a:lnTo>
                      <a:pt x="45" y="136"/>
                    </a:lnTo>
                    <a:lnTo>
                      <a:pt x="39" y="141"/>
                    </a:lnTo>
                    <a:lnTo>
                      <a:pt x="33" y="144"/>
                    </a:lnTo>
                    <a:lnTo>
                      <a:pt x="26" y="147"/>
                    </a:lnTo>
                    <a:lnTo>
                      <a:pt x="20" y="149"/>
                    </a:lnTo>
                    <a:lnTo>
                      <a:pt x="13" y="150"/>
                    </a:lnTo>
                    <a:lnTo>
                      <a:pt x="5" y="151"/>
                    </a:lnTo>
                    <a:lnTo>
                      <a:pt x="3" y="151"/>
                    </a:lnTo>
                    <a:lnTo>
                      <a:pt x="0" y="151"/>
                    </a:lnTo>
                    <a:lnTo>
                      <a:pt x="7" y="151"/>
                    </a:lnTo>
                    <a:lnTo>
                      <a:pt x="14" y="152"/>
                    </a:lnTo>
                    <a:lnTo>
                      <a:pt x="21" y="154"/>
                    </a:lnTo>
                    <a:lnTo>
                      <a:pt x="28" y="156"/>
                    </a:lnTo>
                    <a:lnTo>
                      <a:pt x="34" y="159"/>
                    </a:lnTo>
                    <a:lnTo>
                      <a:pt x="40" y="162"/>
                    </a:lnTo>
                    <a:lnTo>
                      <a:pt x="46" y="166"/>
                    </a:lnTo>
                    <a:lnTo>
                      <a:pt x="51" y="171"/>
                    </a:lnTo>
                    <a:lnTo>
                      <a:pt x="56" y="176"/>
                    </a:lnTo>
                    <a:lnTo>
                      <a:pt x="60" y="183"/>
                    </a:lnTo>
                    <a:lnTo>
                      <a:pt x="64" y="188"/>
                    </a:lnTo>
                    <a:lnTo>
                      <a:pt x="67" y="195"/>
                    </a:lnTo>
                    <a:lnTo>
                      <a:pt x="70" y="202"/>
                    </a:lnTo>
                    <a:lnTo>
                      <a:pt x="72" y="209"/>
                    </a:lnTo>
                    <a:lnTo>
                      <a:pt x="73" y="217"/>
                    </a:lnTo>
                    <a:lnTo>
                      <a:pt x="75" y="224"/>
                    </a:lnTo>
                    <a:lnTo>
                      <a:pt x="73" y="232"/>
                    </a:lnTo>
                    <a:lnTo>
                      <a:pt x="73" y="239"/>
                    </a:lnTo>
                    <a:lnTo>
                      <a:pt x="72" y="247"/>
                    </a:lnTo>
                    <a:lnTo>
                      <a:pt x="70" y="253"/>
                    </a:lnTo>
                    <a:lnTo>
                      <a:pt x="67" y="261"/>
                    </a:lnTo>
                    <a:lnTo>
                      <a:pt x="64" y="267"/>
                    </a:lnTo>
                    <a:lnTo>
                      <a:pt x="60" y="272"/>
                    </a:lnTo>
                    <a:lnTo>
                      <a:pt x="55" y="278"/>
                    </a:lnTo>
                    <a:lnTo>
                      <a:pt x="50" y="283"/>
                    </a:lnTo>
                    <a:lnTo>
                      <a:pt x="45" y="287"/>
                    </a:lnTo>
                    <a:lnTo>
                      <a:pt x="39" y="292"/>
                    </a:lnTo>
                    <a:lnTo>
                      <a:pt x="33" y="295"/>
                    </a:lnTo>
                    <a:lnTo>
                      <a:pt x="26" y="299"/>
                    </a:lnTo>
                    <a:lnTo>
                      <a:pt x="20" y="300"/>
                    </a:lnTo>
                    <a:lnTo>
                      <a:pt x="13" y="301"/>
                    </a:lnTo>
                    <a:lnTo>
                      <a:pt x="5" y="302"/>
                    </a:lnTo>
                    <a:lnTo>
                      <a:pt x="3" y="302"/>
                    </a:lnTo>
                    <a:lnTo>
                      <a:pt x="0" y="302"/>
                    </a:lnTo>
                    <a:lnTo>
                      <a:pt x="7" y="302"/>
                    </a:lnTo>
                    <a:lnTo>
                      <a:pt x="14" y="304"/>
                    </a:lnTo>
                    <a:lnTo>
                      <a:pt x="21" y="305"/>
                    </a:lnTo>
                    <a:lnTo>
                      <a:pt x="28" y="307"/>
                    </a:lnTo>
                    <a:lnTo>
                      <a:pt x="34" y="310"/>
                    </a:lnTo>
                    <a:lnTo>
                      <a:pt x="40" y="314"/>
                    </a:lnTo>
                    <a:lnTo>
                      <a:pt x="46" y="318"/>
                    </a:lnTo>
                    <a:lnTo>
                      <a:pt x="51" y="323"/>
                    </a:lnTo>
                    <a:lnTo>
                      <a:pt x="56" y="328"/>
                    </a:lnTo>
                    <a:lnTo>
                      <a:pt x="60" y="334"/>
                    </a:lnTo>
                    <a:lnTo>
                      <a:pt x="64" y="339"/>
                    </a:lnTo>
                    <a:lnTo>
                      <a:pt x="67" y="347"/>
                    </a:lnTo>
                    <a:lnTo>
                      <a:pt x="70" y="353"/>
                    </a:lnTo>
                    <a:lnTo>
                      <a:pt x="72" y="360"/>
                    </a:lnTo>
                    <a:lnTo>
                      <a:pt x="73" y="368"/>
                    </a:lnTo>
                    <a:lnTo>
                      <a:pt x="75" y="376"/>
                    </a:lnTo>
                    <a:lnTo>
                      <a:pt x="73" y="383"/>
                    </a:lnTo>
                    <a:lnTo>
                      <a:pt x="73" y="391"/>
                    </a:lnTo>
                    <a:lnTo>
                      <a:pt x="72" y="398"/>
                    </a:lnTo>
                    <a:lnTo>
                      <a:pt x="70" y="405"/>
                    </a:lnTo>
                    <a:lnTo>
                      <a:pt x="67" y="412"/>
                    </a:lnTo>
                    <a:lnTo>
                      <a:pt x="64" y="418"/>
                    </a:lnTo>
                    <a:lnTo>
                      <a:pt x="60" y="423"/>
                    </a:lnTo>
                    <a:lnTo>
                      <a:pt x="55" y="430"/>
                    </a:lnTo>
                    <a:lnTo>
                      <a:pt x="50" y="435"/>
                    </a:lnTo>
                    <a:lnTo>
                      <a:pt x="45" y="439"/>
                    </a:lnTo>
                    <a:lnTo>
                      <a:pt x="39" y="444"/>
                    </a:lnTo>
                    <a:lnTo>
                      <a:pt x="33" y="446"/>
                    </a:lnTo>
                    <a:lnTo>
                      <a:pt x="26" y="450"/>
                    </a:lnTo>
                    <a:lnTo>
                      <a:pt x="20" y="451"/>
                    </a:lnTo>
                    <a:lnTo>
                      <a:pt x="13" y="452"/>
                    </a:lnTo>
                    <a:lnTo>
                      <a:pt x="5" y="454"/>
                    </a:lnTo>
                    <a:lnTo>
                      <a:pt x="3" y="454"/>
                    </a:lnTo>
                    <a:lnTo>
                      <a:pt x="0" y="454"/>
                    </a:lnTo>
                    <a:lnTo>
                      <a:pt x="7" y="454"/>
                    </a:lnTo>
                    <a:lnTo>
                      <a:pt x="14" y="455"/>
                    </a:lnTo>
                    <a:lnTo>
                      <a:pt x="21" y="456"/>
                    </a:lnTo>
                    <a:lnTo>
                      <a:pt x="28" y="459"/>
                    </a:lnTo>
                    <a:lnTo>
                      <a:pt x="34" y="461"/>
                    </a:lnTo>
                    <a:lnTo>
                      <a:pt x="40" y="465"/>
                    </a:lnTo>
                    <a:lnTo>
                      <a:pt x="46" y="469"/>
                    </a:lnTo>
                    <a:lnTo>
                      <a:pt x="51" y="474"/>
                    </a:lnTo>
                    <a:lnTo>
                      <a:pt x="56" y="479"/>
                    </a:lnTo>
                    <a:lnTo>
                      <a:pt x="60" y="485"/>
                    </a:lnTo>
                    <a:lnTo>
                      <a:pt x="64" y="490"/>
                    </a:lnTo>
                    <a:lnTo>
                      <a:pt x="67" y="498"/>
                    </a:lnTo>
                    <a:lnTo>
                      <a:pt x="70" y="504"/>
                    </a:lnTo>
                    <a:lnTo>
                      <a:pt x="72" y="512"/>
                    </a:lnTo>
                    <a:lnTo>
                      <a:pt x="73" y="519"/>
                    </a:lnTo>
                    <a:lnTo>
                      <a:pt x="75" y="527"/>
                    </a:lnTo>
                    <a:lnTo>
                      <a:pt x="73" y="534"/>
                    </a:lnTo>
                    <a:lnTo>
                      <a:pt x="73" y="542"/>
                    </a:lnTo>
                    <a:lnTo>
                      <a:pt x="72" y="549"/>
                    </a:lnTo>
                    <a:lnTo>
                      <a:pt x="70" y="556"/>
                    </a:lnTo>
                    <a:lnTo>
                      <a:pt x="67" y="563"/>
                    </a:lnTo>
                    <a:lnTo>
                      <a:pt x="64" y="570"/>
                    </a:lnTo>
                    <a:lnTo>
                      <a:pt x="60" y="575"/>
                    </a:lnTo>
                    <a:lnTo>
                      <a:pt x="55" y="581"/>
                    </a:lnTo>
                    <a:lnTo>
                      <a:pt x="50" y="586"/>
                    </a:lnTo>
                    <a:lnTo>
                      <a:pt x="45" y="590"/>
                    </a:lnTo>
                    <a:lnTo>
                      <a:pt x="39" y="595"/>
                    </a:lnTo>
                    <a:lnTo>
                      <a:pt x="33" y="597"/>
                    </a:lnTo>
                    <a:lnTo>
                      <a:pt x="26" y="601"/>
                    </a:lnTo>
                    <a:lnTo>
                      <a:pt x="20" y="602"/>
                    </a:lnTo>
                    <a:lnTo>
                      <a:pt x="13" y="604"/>
                    </a:lnTo>
                    <a:lnTo>
                      <a:pt x="5" y="605"/>
                    </a:lnTo>
                    <a:lnTo>
                      <a:pt x="3" y="605"/>
                    </a:lnTo>
                    <a:lnTo>
                      <a:pt x="0" y="605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6" name="Line 94"/>
              <p:cNvSpPr>
                <a:spLocks noChangeShapeType="1"/>
              </p:cNvSpPr>
              <p:nvPr/>
            </p:nvSpPr>
            <p:spPr bwMode="auto">
              <a:xfrm>
                <a:off x="1914" y="2228"/>
                <a:ext cx="2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7" name="Line 95"/>
              <p:cNvSpPr>
                <a:spLocks noChangeShapeType="1"/>
              </p:cNvSpPr>
              <p:nvPr/>
            </p:nvSpPr>
            <p:spPr bwMode="auto">
              <a:xfrm>
                <a:off x="1914" y="2430"/>
                <a:ext cx="2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8" name="Line 96"/>
              <p:cNvSpPr>
                <a:spLocks noChangeShapeType="1"/>
              </p:cNvSpPr>
              <p:nvPr/>
            </p:nvSpPr>
            <p:spPr bwMode="auto">
              <a:xfrm>
                <a:off x="1939" y="2228"/>
                <a:ext cx="197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69" name="Line 97"/>
              <p:cNvSpPr>
                <a:spLocks noChangeShapeType="1"/>
              </p:cNvSpPr>
              <p:nvPr/>
            </p:nvSpPr>
            <p:spPr bwMode="auto">
              <a:xfrm flipH="1">
                <a:off x="2061" y="2188"/>
                <a:ext cx="1" cy="8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0" name="Freeform 98"/>
              <p:cNvSpPr>
                <a:spLocks/>
              </p:cNvSpPr>
              <p:nvPr/>
            </p:nvSpPr>
            <p:spPr bwMode="auto">
              <a:xfrm flipH="1">
                <a:off x="2000" y="2197"/>
                <a:ext cx="62" cy="63"/>
              </a:xfrm>
              <a:custGeom>
                <a:avLst/>
                <a:gdLst>
                  <a:gd name="T0" fmla="*/ 186 w 186"/>
                  <a:gd name="T1" fmla="*/ 95 h 189"/>
                  <a:gd name="T2" fmla="*/ 186 w 186"/>
                  <a:gd name="T3" fmla="*/ 0 h 189"/>
                  <a:gd name="T4" fmla="*/ 0 w 186"/>
                  <a:gd name="T5" fmla="*/ 95 h 189"/>
                  <a:gd name="T6" fmla="*/ 186 w 186"/>
                  <a:gd name="T7" fmla="*/ 189 h 189"/>
                  <a:gd name="T8" fmla="*/ 186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186" y="95"/>
                    </a:moveTo>
                    <a:lnTo>
                      <a:pt x="186" y="0"/>
                    </a:lnTo>
                    <a:lnTo>
                      <a:pt x="0" y="95"/>
                    </a:lnTo>
                    <a:lnTo>
                      <a:pt x="186" y="189"/>
                    </a:lnTo>
                    <a:lnTo>
                      <a:pt x="186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1" name="Freeform 99"/>
              <p:cNvSpPr>
                <a:spLocks/>
              </p:cNvSpPr>
              <p:nvPr/>
            </p:nvSpPr>
            <p:spPr bwMode="auto">
              <a:xfrm flipH="1">
                <a:off x="2000" y="2197"/>
                <a:ext cx="62" cy="63"/>
              </a:xfrm>
              <a:custGeom>
                <a:avLst/>
                <a:gdLst>
                  <a:gd name="T0" fmla="*/ 186 w 186"/>
                  <a:gd name="T1" fmla="*/ 95 h 189"/>
                  <a:gd name="T2" fmla="*/ 186 w 186"/>
                  <a:gd name="T3" fmla="*/ 0 h 189"/>
                  <a:gd name="T4" fmla="*/ 0 w 186"/>
                  <a:gd name="T5" fmla="*/ 95 h 189"/>
                  <a:gd name="T6" fmla="*/ 186 w 186"/>
                  <a:gd name="T7" fmla="*/ 189 h 189"/>
                  <a:gd name="T8" fmla="*/ 186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186" y="95"/>
                    </a:moveTo>
                    <a:lnTo>
                      <a:pt x="186" y="0"/>
                    </a:lnTo>
                    <a:lnTo>
                      <a:pt x="0" y="95"/>
                    </a:lnTo>
                    <a:lnTo>
                      <a:pt x="186" y="189"/>
                    </a:lnTo>
                    <a:lnTo>
                      <a:pt x="186" y="95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2" name="Freeform 100"/>
              <p:cNvSpPr>
                <a:spLocks/>
              </p:cNvSpPr>
              <p:nvPr/>
            </p:nvSpPr>
            <p:spPr bwMode="auto">
              <a:xfrm flipH="1">
                <a:off x="2186" y="2266"/>
                <a:ext cx="49" cy="126"/>
              </a:xfrm>
              <a:custGeom>
                <a:avLst/>
                <a:gdLst>
                  <a:gd name="T0" fmla="*/ 74 w 149"/>
                  <a:gd name="T1" fmla="*/ 379 h 379"/>
                  <a:gd name="T2" fmla="*/ 149 w 149"/>
                  <a:gd name="T3" fmla="*/ 347 h 379"/>
                  <a:gd name="T4" fmla="*/ 0 w 149"/>
                  <a:gd name="T5" fmla="*/ 284 h 379"/>
                  <a:gd name="T6" fmla="*/ 149 w 149"/>
                  <a:gd name="T7" fmla="*/ 221 h 379"/>
                  <a:gd name="T8" fmla="*/ 0 w 149"/>
                  <a:gd name="T9" fmla="*/ 158 h 379"/>
                  <a:gd name="T10" fmla="*/ 149 w 149"/>
                  <a:gd name="T11" fmla="*/ 95 h 379"/>
                  <a:gd name="T12" fmla="*/ 0 w 149"/>
                  <a:gd name="T13" fmla="*/ 32 h 379"/>
                  <a:gd name="T14" fmla="*/ 74 w 149"/>
                  <a:gd name="T15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9" h="379">
                    <a:moveTo>
                      <a:pt x="74" y="379"/>
                    </a:moveTo>
                    <a:lnTo>
                      <a:pt x="149" y="347"/>
                    </a:lnTo>
                    <a:lnTo>
                      <a:pt x="0" y="284"/>
                    </a:lnTo>
                    <a:lnTo>
                      <a:pt x="149" y="221"/>
                    </a:lnTo>
                    <a:lnTo>
                      <a:pt x="0" y="158"/>
                    </a:lnTo>
                    <a:lnTo>
                      <a:pt x="149" y="95"/>
                    </a:lnTo>
                    <a:lnTo>
                      <a:pt x="0" y="32"/>
                    </a:lnTo>
                    <a:lnTo>
                      <a:pt x="74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3" name="Line 101"/>
              <p:cNvSpPr>
                <a:spLocks noChangeShapeType="1"/>
              </p:cNvSpPr>
              <p:nvPr/>
            </p:nvSpPr>
            <p:spPr bwMode="auto">
              <a:xfrm flipH="1" flipV="1">
                <a:off x="2210" y="2228"/>
                <a:ext cx="1" cy="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4" name="Line 102"/>
              <p:cNvSpPr>
                <a:spLocks noChangeShapeType="1"/>
              </p:cNvSpPr>
              <p:nvPr/>
            </p:nvSpPr>
            <p:spPr bwMode="auto">
              <a:xfrm flipH="1" flipV="1">
                <a:off x="2210" y="2392"/>
                <a:ext cx="1" cy="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5" name="Line 103"/>
              <p:cNvSpPr>
                <a:spLocks noChangeShapeType="1"/>
              </p:cNvSpPr>
              <p:nvPr/>
            </p:nvSpPr>
            <p:spPr bwMode="auto">
              <a:xfrm flipH="1">
                <a:off x="2136" y="2228"/>
                <a:ext cx="75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6" name="Line 104"/>
              <p:cNvSpPr>
                <a:spLocks noChangeShapeType="1"/>
              </p:cNvSpPr>
              <p:nvPr/>
            </p:nvSpPr>
            <p:spPr bwMode="auto">
              <a:xfrm>
                <a:off x="1939" y="2430"/>
                <a:ext cx="27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7" name="Line 105"/>
              <p:cNvSpPr>
                <a:spLocks noChangeShapeType="1"/>
              </p:cNvSpPr>
              <p:nvPr/>
            </p:nvSpPr>
            <p:spPr bwMode="auto">
              <a:xfrm>
                <a:off x="2194" y="2531"/>
                <a:ext cx="3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8" name="Line 106"/>
              <p:cNvSpPr>
                <a:spLocks noChangeShapeType="1"/>
              </p:cNvSpPr>
              <p:nvPr/>
            </p:nvSpPr>
            <p:spPr bwMode="auto">
              <a:xfrm>
                <a:off x="2178" y="2514"/>
                <a:ext cx="66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79" name="Line 107"/>
              <p:cNvSpPr>
                <a:spLocks noChangeShapeType="1"/>
              </p:cNvSpPr>
              <p:nvPr/>
            </p:nvSpPr>
            <p:spPr bwMode="auto">
              <a:xfrm>
                <a:off x="2161" y="2497"/>
                <a:ext cx="99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0" name="Line 108"/>
              <p:cNvSpPr>
                <a:spLocks noChangeShapeType="1"/>
              </p:cNvSpPr>
              <p:nvPr/>
            </p:nvSpPr>
            <p:spPr bwMode="auto">
              <a:xfrm flipH="1">
                <a:off x="2210" y="2430"/>
                <a:ext cx="1" cy="6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1" name="Line 109"/>
              <p:cNvSpPr>
                <a:spLocks noChangeShapeType="1"/>
              </p:cNvSpPr>
              <p:nvPr/>
            </p:nvSpPr>
            <p:spPr bwMode="auto">
              <a:xfrm flipH="1">
                <a:off x="1768" y="2428"/>
                <a:ext cx="1" cy="5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2" name="Rectangle 110"/>
              <p:cNvSpPr>
                <a:spLocks noChangeArrowheads="1"/>
              </p:cNvSpPr>
              <p:nvPr/>
            </p:nvSpPr>
            <p:spPr bwMode="auto">
              <a:xfrm flipH="1">
                <a:off x="1703" y="2304"/>
                <a:ext cx="66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600" b="0">
                    <a:solidFill>
                      <a:srgbClr val="000000"/>
                    </a:solidFill>
                  </a:rPr>
                  <a:t>TD</a:t>
                </a:r>
                <a:endParaRPr lang="en-US" altLang="en-US" b="0"/>
              </a:p>
            </p:txBody>
          </p:sp>
          <p:sp>
            <p:nvSpPr>
              <p:cNvPr id="105583" name="Line 111"/>
              <p:cNvSpPr>
                <a:spLocks noChangeShapeType="1"/>
              </p:cNvSpPr>
              <p:nvPr/>
            </p:nvSpPr>
            <p:spPr bwMode="auto">
              <a:xfrm flipH="1">
                <a:off x="1655" y="2478"/>
                <a:ext cx="11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4" name="Line 112"/>
              <p:cNvSpPr>
                <a:spLocks noChangeShapeType="1"/>
              </p:cNvSpPr>
              <p:nvPr/>
            </p:nvSpPr>
            <p:spPr bwMode="auto">
              <a:xfrm flipV="1">
                <a:off x="1655" y="2092"/>
                <a:ext cx="0" cy="38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85" name="Line 113"/>
              <p:cNvSpPr>
                <a:spLocks noChangeShapeType="1"/>
              </p:cNvSpPr>
              <p:nvPr/>
            </p:nvSpPr>
            <p:spPr bwMode="auto">
              <a:xfrm flipV="1">
                <a:off x="1769" y="2092"/>
                <a:ext cx="0" cy="1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586" name="Line 114"/>
            <p:cNvSpPr>
              <a:spLocks noChangeShapeType="1"/>
            </p:cNvSpPr>
            <p:nvPr/>
          </p:nvSpPr>
          <p:spPr bwMode="auto">
            <a:xfrm>
              <a:off x="1519" y="1230"/>
              <a:ext cx="40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87" name="Group 115"/>
            <p:cNvGrpSpPr>
              <a:grpSpLocks/>
            </p:cNvGrpSpPr>
            <p:nvPr/>
          </p:nvGrpSpPr>
          <p:grpSpPr bwMode="auto">
            <a:xfrm>
              <a:off x="1300" y="2008"/>
              <a:ext cx="1262" cy="878"/>
              <a:chOff x="1300" y="2008"/>
              <a:chExt cx="1262" cy="878"/>
            </a:xfrm>
          </p:grpSpPr>
          <p:grpSp>
            <p:nvGrpSpPr>
              <p:cNvPr id="105588" name="Group 116"/>
              <p:cNvGrpSpPr>
                <a:grpSpLocks/>
              </p:cNvGrpSpPr>
              <p:nvPr/>
            </p:nvGrpSpPr>
            <p:grpSpPr bwMode="auto">
              <a:xfrm>
                <a:off x="2314" y="2008"/>
                <a:ext cx="59" cy="69"/>
                <a:chOff x="2946" y="368"/>
                <a:chExt cx="59" cy="69"/>
              </a:xfrm>
            </p:grpSpPr>
            <p:sp>
              <p:nvSpPr>
                <p:cNvPr id="10558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946" y="368"/>
                  <a:ext cx="36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D</a:t>
                  </a:r>
                  <a:endParaRPr lang="en-US" altLang="en-US" b="0"/>
                </a:p>
              </p:txBody>
            </p:sp>
            <p:sp>
              <p:nvSpPr>
                <p:cNvPr id="10559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7" y="368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2</a:t>
                  </a:r>
                  <a:endParaRPr lang="en-US" altLang="en-US" b="0"/>
                </a:p>
              </p:txBody>
            </p:sp>
          </p:grpSp>
          <p:sp>
            <p:nvSpPr>
              <p:cNvPr id="105591" name="Line 119"/>
              <p:cNvSpPr>
                <a:spLocks noChangeShapeType="1"/>
              </p:cNvSpPr>
              <p:nvPr/>
            </p:nvSpPr>
            <p:spPr bwMode="auto">
              <a:xfrm>
                <a:off x="2247" y="2118"/>
                <a:ext cx="19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2" name="Line 120"/>
              <p:cNvSpPr>
                <a:spLocks noChangeShapeType="1"/>
              </p:cNvSpPr>
              <p:nvPr/>
            </p:nvSpPr>
            <p:spPr bwMode="auto">
              <a:xfrm>
                <a:off x="2371" y="2078"/>
                <a:ext cx="1" cy="8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3" name="Freeform 121"/>
              <p:cNvSpPr>
                <a:spLocks/>
              </p:cNvSpPr>
              <p:nvPr/>
            </p:nvSpPr>
            <p:spPr bwMode="auto">
              <a:xfrm>
                <a:off x="2309" y="2087"/>
                <a:ext cx="62" cy="63"/>
              </a:xfrm>
              <a:custGeom>
                <a:avLst/>
                <a:gdLst>
                  <a:gd name="T0" fmla="*/ 0 w 186"/>
                  <a:gd name="T1" fmla="*/ 95 h 189"/>
                  <a:gd name="T2" fmla="*/ 0 w 186"/>
                  <a:gd name="T3" fmla="*/ 0 h 189"/>
                  <a:gd name="T4" fmla="*/ 186 w 186"/>
                  <a:gd name="T5" fmla="*/ 95 h 189"/>
                  <a:gd name="T6" fmla="*/ 0 w 186"/>
                  <a:gd name="T7" fmla="*/ 189 h 189"/>
                  <a:gd name="T8" fmla="*/ 0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0" y="95"/>
                    </a:moveTo>
                    <a:lnTo>
                      <a:pt x="0" y="0"/>
                    </a:lnTo>
                    <a:lnTo>
                      <a:pt x="186" y="95"/>
                    </a:lnTo>
                    <a:lnTo>
                      <a:pt x="0" y="189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4" name="Freeform 122"/>
              <p:cNvSpPr>
                <a:spLocks/>
              </p:cNvSpPr>
              <p:nvPr/>
            </p:nvSpPr>
            <p:spPr bwMode="auto">
              <a:xfrm>
                <a:off x="2309" y="2087"/>
                <a:ext cx="62" cy="63"/>
              </a:xfrm>
              <a:custGeom>
                <a:avLst/>
                <a:gdLst>
                  <a:gd name="T0" fmla="*/ 0 w 186"/>
                  <a:gd name="T1" fmla="*/ 95 h 189"/>
                  <a:gd name="T2" fmla="*/ 0 w 186"/>
                  <a:gd name="T3" fmla="*/ 0 h 189"/>
                  <a:gd name="T4" fmla="*/ 186 w 186"/>
                  <a:gd name="T5" fmla="*/ 95 h 189"/>
                  <a:gd name="T6" fmla="*/ 0 w 186"/>
                  <a:gd name="T7" fmla="*/ 189 h 189"/>
                  <a:gd name="T8" fmla="*/ 0 w 186"/>
                  <a:gd name="T9" fmla="*/ 9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89">
                    <a:moveTo>
                      <a:pt x="0" y="95"/>
                    </a:moveTo>
                    <a:lnTo>
                      <a:pt x="0" y="0"/>
                    </a:lnTo>
                    <a:lnTo>
                      <a:pt x="186" y="95"/>
                    </a:lnTo>
                    <a:lnTo>
                      <a:pt x="0" y="189"/>
                    </a:lnTo>
                    <a:lnTo>
                      <a:pt x="0" y="95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5" name="Line 123"/>
              <p:cNvSpPr>
                <a:spLocks noChangeShapeType="1"/>
              </p:cNvSpPr>
              <p:nvPr/>
            </p:nvSpPr>
            <p:spPr bwMode="auto">
              <a:xfrm>
                <a:off x="2049" y="2118"/>
                <a:ext cx="198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96" name="Line 124"/>
              <p:cNvSpPr>
                <a:spLocks noChangeShapeType="1"/>
              </p:cNvSpPr>
              <p:nvPr/>
            </p:nvSpPr>
            <p:spPr bwMode="auto">
              <a:xfrm flipV="1">
                <a:off x="2445" y="2115"/>
                <a:ext cx="117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5597" name="Group 125"/>
              <p:cNvGrpSpPr>
                <a:grpSpLocks/>
              </p:cNvGrpSpPr>
              <p:nvPr/>
            </p:nvGrpSpPr>
            <p:grpSpPr bwMode="auto">
              <a:xfrm>
                <a:off x="1323" y="2047"/>
                <a:ext cx="199" cy="115"/>
                <a:chOff x="2245" y="834"/>
                <a:chExt cx="199" cy="115"/>
              </a:xfrm>
            </p:grpSpPr>
            <p:grpSp>
              <p:nvGrpSpPr>
                <p:cNvPr id="105598" name="Group 126"/>
                <p:cNvGrpSpPr>
                  <a:grpSpLocks/>
                </p:cNvGrpSpPr>
                <p:nvPr/>
              </p:nvGrpSpPr>
              <p:grpSpPr bwMode="auto">
                <a:xfrm>
                  <a:off x="2314" y="880"/>
                  <a:ext cx="51" cy="69"/>
                  <a:chOff x="2567" y="318"/>
                  <a:chExt cx="51" cy="69"/>
                </a:xfrm>
              </p:grpSpPr>
              <p:sp>
                <p:nvSpPr>
                  <p:cNvPr id="10559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2567" y="318"/>
                    <a:ext cx="28" cy="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en-US" sz="600" b="0">
                        <a:solidFill>
                          <a:srgbClr val="000000"/>
                        </a:solidFill>
                      </a:rPr>
                      <a:t>L</a:t>
                    </a:r>
                    <a:endParaRPr lang="en-US" altLang="en-US" b="0"/>
                  </a:p>
                </p:txBody>
              </p:sp>
              <p:sp>
                <p:nvSpPr>
                  <p:cNvPr id="105600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2590" y="318"/>
                    <a:ext cx="28" cy="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en-US" sz="600" b="0">
                        <a:solidFill>
                          <a:srgbClr val="000000"/>
                        </a:solidFill>
                      </a:rPr>
                      <a:t>2</a:t>
                    </a:r>
                    <a:endParaRPr lang="en-US" altLang="en-US" b="0"/>
                  </a:p>
                </p:txBody>
              </p:sp>
            </p:grpSp>
            <p:sp>
              <p:nvSpPr>
                <p:cNvPr id="105601" name="Freeform 129"/>
                <p:cNvSpPr>
                  <a:spLocks/>
                </p:cNvSpPr>
                <p:nvPr/>
              </p:nvSpPr>
              <p:spPr bwMode="auto">
                <a:xfrm>
                  <a:off x="2245" y="834"/>
                  <a:ext cx="198" cy="25"/>
                </a:xfrm>
                <a:custGeom>
                  <a:avLst/>
                  <a:gdLst>
                    <a:gd name="T0" fmla="*/ 0 w 593"/>
                    <a:gd name="T1" fmla="*/ 60 h 75"/>
                    <a:gd name="T2" fmla="*/ 7 w 593"/>
                    <a:gd name="T3" fmla="*/ 40 h 75"/>
                    <a:gd name="T4" fmla="*/ 19 w 593"/>
                    <a:gd name="T5" fmla="*/ 24 h 75"/>
                    <a:gd name="T6" fmla="*/ 36 w 593"/>
                    <a:gd name="T7" fmla="*/ 10 h 75"/>
                    <a:gd name="T8" fmla="*/ 56 w 593"/>
                    <a:gd name="T9" fmla="*/ 2 h 75"/>
                    <a:gd name="T10" fmla="*/ 78 w 593"/>
                    <a:gd name="T11" fmla="*/ 0 h 75"/>
                    <a:gd name="T12" fmla="*/ 100 w 593"/>
                    <a:gd name="T13" fmla="*/ 5 h 75"/>
                    <a:gd name="T14" fmla="*/ 119 w 593"/>
                    <a:gd name="T15" fmla="*/ 15 h 75"/>
                    <a:gd name="T16" fmla="*/ 134 w 593"/>
                    <a:gd name="T17" fmla="*/ 30 h 75"/>
                    <a:gd name="T18" fmla="*/ 143 w 593"/>
                    <a:gd name="T19" fmla="*/ 49 h 75"/>
                    <a:gd name="T20" fmla="*/ 148 w 593"/>
                    <a:gd name="T21" fmla="*/ 70 h 75"/>
                    <a:gd name="T22" fmla="*/ 148 w 593"/>
                    <a:gd name="T23" fmla="*/ 60 h 75"/>
                    <a:gd name="T24" fmla="*/ 156 w 593"/>
                    <a:gd name="T25" fmla="*/ 40 h 75"/>
                    <a:gd name="T26" fmla="*/ 167 w 593"/>
                    <a:gd name="T27" fmla="*/ 24 h 75"/>
                    <a:gd name="T28" fmla="*/ 184 w 593"/>
                    <a:gd name="T29" fmla="*/ 10 h 75"/>
                    <a:gd name="T30" fmla="*/ 204 w 593"/>
                    <a:gd name="T31" fmla="*/ 2 h 75"/>
                    <a:gd name="T32" fmla="*/ 226 w 593"/>
                    <a:gd name="T33" fmla="*/ 0 h 75"/>
                    <a:gd name="T34" fmla="*/ 249 w 593"/>
                    <a:gd name="T35" fmla="*/ 5 h 75"/>
                    <a:gd name="T36" fmla="*/ 267 w 593"/>
                    <a:gd name="T37" fmla="*/ 15 h 75"/>
                    <a:gd name="T38" fmla="*/ 282 w 593"/>
                    <a:gd name="T39" fmla="*/ 30 h 75"/>
                    <a:gd name="T40" fmla="*/ 292 w 593"/>
                    <a:gd name="T41" fmla="*/ 49 h 75"/>
                    <a:gd name="T42" fmla="*/ 297 w 593"/>
                    <a:gd name="T43" fmla="*/ 70 h 75"/>
                    <a:gd name="T44" fmla="*/ 297 w 593"/>
                    <a:gd name="T45" fmla="*/ 60 h 75"/>
                    <a:gd name="T46" fmla="*/ 304 w 593"/>
                    <a:gd name="T47" fmla="*/ 40 h 75"/>
                    <a:gd name="T48" fmla="*/ 315 w 593"/>
                    <a:gd name="T49" fmla="*/ 24 h 75"/>
                    <a:gd name="T50" fmla="*/ 333 w 593"/>
                    <a:gd name="T51" fmla="*/ 10 h 75"/>
                    <a:gd name="T52" fmla="*/ 352 w 593"/>
                    <a:gd name="T53" fmla="*/ 2 h 75"/>
                    <a:gd name="T54" fmla="*/ 375 w 593"/>
                    <a:gd name="T55" fmla="*/ 0 h 75"/>
                    <a:gd name="T56" fmla="*/ 397 w 593"/>
                    <a:gd name="T57" fmla="*/ 5 h 75"/>
                    <a:gd name="T58" fmla="*/ 415 w 593"/>
                    <a:gd name="T59" fmla="*/ 15 h 75"/>
                    <a:gd name="T60" fmla="*/ 430 w 593"/>
                    <a:gd name="T61" fmla="*/ 30 h 75"/>
                    <a:gd name="T62" fmla="*/ 440 w 593"/>
                    <a:gd name="T63" fmla="*/ 49 h 75"/>
                    <a:gd name="T64" fmla="*/ 445 w 593"/>
                    <a:gd name="T65" fmla="*/ 70 h 75"/>
                    <a:gd name="T66" fmla="*/ 445 w 593"/>
                    <a:gd name="T67" fmla="*/ 60 h 75"/>
                    <a:gd name="T68" fmla="*/ 453 w 593"/>
                    <a:gd name="T69" fmla="*/ 40 h 75"/>
                    <a:gd name="T70" fmla="*/ 464 w 593"/>
                    <a:gd name="T71" fmla="*/ 24 h 75"/>
                    <a:gd name="T72" fmla="*/ 481 w 593"/>
                    <a:gd name="T73" fmla="*/ 10 h 75"/>
                    <a:gd name="T74" fmla="*/ 501 w 593"/>
                    <a:gd name="T75" fmla="*/ 2 h 75"/>
                    <a:gd name="T76" fmla="*/ 523 w 593"/>
                    <a:gd name="T77" fmla="*/ 0 h 75"/>
                    <a:gd name="T78" fmla="*/ 545 w 593"/>
                    <a:gd name="T79" fmla="*/ 5 h 75"/>
                    <a:gd name="T80" fmla="*/ 564 w 593"/>
                    <a:gd name="T81" fmla="*/ 15 h 75"/>
                    <a:gd name="T82" fmla="*/ 579 w 593"/>
                    <a:gd name="T83" fmla="*/ 30 h 75"/>
                    <a:gd name="T84" fmla="*/ 589 w 593"/>
                    <a:gd name="T85" fmla="*/ 49 h 75"/>
                    <a:gd name="T86" fmla="*/ 593 w 593"/>
                    <a:gd name="T87" fmla="*/ 7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593" h="75">
                      <a:moveTo>
                        <a:pt x="0" y="75"/>
                      </a:moveTo>
                      <a:lnTo>
                        <a:pt x="0" y="68"/>
                      </a:lnTo>
                      <a:lnTo>
                        <a:pt x="0" y="60"/>
                      </a:lnTo>
                      <a:lnTo>
                        <a:pt x="1" y="54"/>
                      </a:lnTo>
                      <a:lnTo>
                        <a:pt x="4" y="46"/>
                      </a:lnTo>
                      <a:lnTo>
                        <a:pt x="7" y="40"/>
                      </a:lnTo>
                      <a:lnTo>
                        <a:pt x="10" y="34"/>
                      </a:lnTo>
                      <a:lnTo>
                        <a:pt x="15" y="29"/>
                      </a:lnTo>
                      <a:lnTo>
                        <a:pt x="19" y="24"/>
                      </a:lnTo>
                      <a:lnTo>
                        <a:pt x="24" y="19"/>
                      </a:lnTo>
                      <a:lnTo>
                        <a:pt x="30" y="14"/>
                      </a:lnTo>
                      <a:lnTo>
                        <a:pt x="36" y="10"/>
                      </a:lnTo>
                      <a:lnTo>
                        <a:pt x="42" y="7"/>
                      </a:lnTo>
                      <a:lnTo>
                        <a:pt x="48" y="5"/>
                      </a:lnTo>
                      <a:lnTo>
                        <a:pt x="56" y="2"/>
                      </a:lnTo>
                      <a:lnTo>
                        <a:pt x="63" y="1"/>
                      </a:lnTo>
                      <a:lnTo>
                        <a:pt x="71" y="0"/>
                      </a:lnTo>
                      <a:lnTo>
                        <a:pt x="78" y="0"/>
                      </a:lnTo>
                      <a:lnTo>
                        <a:pt x="85" y="1"/>
                      </a:lnTo>
                      <a:lnTo>
                        <a:pt x="93" y="2"/>
                      </a:lnTo>
                      <a:lnTo>
                        <a:pt x="100" y="5"/>
                      </a:lnTo>
                      <a:lnTo>
                        <a:pt x="106" y="7"/>
                      </a:lnTo>
                      <a:lnTo>
                        <a:pt x="113" y="11"/>
                      </a:lnTo>
                      <a:lnTo>
                        <a:pt x="119" y="15"/>
                      </a:lnTo>
                      <a:lnTo>
                        <a:pt x="124" y="20"/>
                      </a:lnTo>
                      <a:lnTo>
                        <a:pt x="129" y="24"/>
                      </a:lnTo>
                      <a:lnTo>
                        <a:pt x="134" y="30"/>
                      </a:lnTo>
                      <a:lnTo>
                        <a:pt x="137" y="35"/>
                      </a:lnTo>
                      <a:lnTo>
                        <a:pt x="141" y="41"/>
                      </a:lnTo>
                      <a:lnTo>
                        <a:pt x="143" y="49"/>
                      </a:lnTo>
                      <a:lnTo>
                        <a:pt x="146" y="55"/>
                      </a:lnTo>
                      <a:lnTo>
                        <a:pt x="147" y="63"/>
                      </a:lnTo>
                      <a:lnTo>
                        <a:pt x="148" y="70"/>
                      </a:lnTo>
                      <a:lnTo>
                        <a:pt x="148" y="75"/>
                      </a:lnTo>
                      <a:lnTo>
                        <a:pt x="148" y="68"/>
                      </a:lnTo>
                      <a:lnTo>
                        <a:pt x="148" y="60"/>
                      </a:lnTo>
                      <a:lnTo>
                        <a:pt x="150" y="54"/>
                      </a:lnTo>
                      <a:lnTo>
                        <a:pt x="152" y="46"/>
                      </a:lnTo>
                      <a:lnTo>
                        <a:pt x="156" y="40"/>
                      </a:lnTo>
                      <a:lnTo>
                        <a:pt x="158" y="34"/>
                      </a:lnTo>
                      <a:lnTo>
                        <a:pt x="163" y="29"/>
                      </a:lnTo>
                      <a:lnTo>
                        <a:pt x="167" y="24"/>
                      </a:lnTo>
                      <a:lnTo>
                        <a:pt x="172" y="19"/>
                      </a:lnTo>
                      <a:lnTo>
                        <a:pt x="178" y="14"/>
                      </a:lnTo>
                      <a:lnTo>
                        <a:pt x="184" y="10"/>
                      </a:lnTo>
                      <a:lnTo>
                        <a:pt x="190" y="7"/>
                      </a:lnTo>
                      <a:lnTo>
                        <a:pt x="197" y="5"/>
                      </a:lnTo>
                      <a:lnTo>
                        <a:pt x="204" y="2"/>
                      </a:lnTo>
                      <a:lnTo>
                        <a:pt x="211" y="1"/>
                      </a:lnTo>
                      <a:lnTo>
                        <a:pt x="219" y="0"/>
                      </a:lnTo>
                      <a:lnTo>
                        <a:pt x="226" y="0"/>
                      </a:lnTo>
                      <a:lnTo>
                        <a:pt x="234" y="1"/>
                      </a:lnTo>
                      <a:lnTo>
                        <a:pt x="241" y="2"/>
                      </a:lnTo>
                      <a:lnTo>
                        <a:pt x="249" y="5"/>
                      </a:lnTo>
                      <a:lnTo>
                        <a:pt x="255" y="7"/>
                      </a:lnTo>
                      <a:lnTo>
                        <a:pt x="261" y="11"/>
                      </a:lnTo>
                      <a:lnTo>
                        <a:pt x="267" y="15"/>
                      </a:lnTo>
                      <a:lnTo>
                        <a:pt x="272" y="20"/>
                      </a:lnTo>
                      <a:lnTo>
                        <a:pt x="277" y="24"/>
                      </a:lnTo>
                      <a:lnTo>
                        <a:pt x="282" y="30"/>
                      </a:lnTo>
                      <a:lnTo>
                        <a:pt x="286" y="35"/>
                      </a:lnTo>
                      <a:lnTo>
                        <a:pt x="289" y="41"/>
                      </a:lnTo>
                      <a:lnTo>
                        <a:pt x="292" y="49"/>
                      </a:lnTo>
                      <a:lnTo>
                        <a:pt x="294" y="55"/>
                      </a:lnTo>
                      <a:lnTo>
                        <a:pt x="296" y="63"/>
                      </a:lnTo>
                      <a:lnTo>
                        <a:pt x="297" y="70"/>
                      </a:lnTo>
                      <a:lnTo>
                        <a:pt x="297" y="75"/>
                      </a:lnTo>
                      <a:lnTo>
                        <a:pt x="297" y="68"/>
                      </a:lnTo>
                      <a:lnTo>
                        <a:pt x="297" y="60"/>
                      </a:lnTo>
                      <a:lnTo>
                        <a:pt x="298" y="54"/>
                      </a:lnTo>
                      <a:lnTo>
                        <a:pt x="300" y="46"/>
                      </a:lnTo>
                      <a:lnTo>
                        <a:pt x="304" y="40"/>
                      </a:lnTo>
                      <a:lnTo>
                        <a:pt x="307" y="34"/>
                      </a:lnTo>
                      <a:lnTo>
                        <a:pt x="312" y="29"/>
                      </a:lnTo>
                      <a:lnTo>
                        <a:pt x="315" y="24"/>
                      </a:lnTo>
                      <a:lnTo>
                        <a:pt x="320" y="19"/>
                      </a:lnTo>
                      <a:lnTo>
                        <a:pt x="326" y="14"/>
                      </a:lnTo>
                      <a:lnTo>
                        <a:pt x="333" y="10"/>
                      </a:lnTo>
                      <a:lnTo>
                        <a:pt x="339" y="7"/>
                      </a:lnTo>
                      <a:lnTo>
                        <a:pt x="345" y="5"/>
                      </a:lnTo>
                      <a:lnTo>
                        <a:pt x="352" y="2"/>
                      </a:lnTo>
                      <a:lnTo>
                        <a:pt x="360" y="1"/>
                      </a:lnTo>
                      <a:lnTo>
                        <a:pt x="367" y="0"/>
                      </a:lnTo>
                      <a:lnTo>
                        <a:pt x="375" y="0"/>
                      </a:lnTo>
                      <a:lnTo>
                        <a:pt x="382" y="1"/>
                      </a:lnTo>
                      <a:lnTo>
                        <a:pt x="389" y="2"/>
                      </a:lnTo>
                      <a:lnTo>
                        <a:pt x="397" y="5"/>
                      </a:lnTo>
                      <a:lnTo>
                        <a:pt x="403" y="7"/>
                      </a:lnTo>
                      <a:lnTo>
                        <a:pt x="409" y="11"/>
                      </a:lnTo>
                      <a:lnTo>
                        <a:pt x="415" y="15"/>
                      </a:lnTo>
                      <a:lnTo>
                        <a:pt x="420" y="20"/>
                      </a:lnTo>
                      <a:lnTo>
                        <a:pt x="425" y="24"/>
                      </a:lnTo>
                      <a:lnTo>
                        <a:pt x="430" y="30"/>
                      </a:lnTo>
                      <a:lnTo>
                        <a:pt x="434" y="35"/>
                      </a:lnTo>
                      <a:lnTo>
                        <a:pt x="438" y="41"/>
                      </a:lnTo>
                      <a:lnTo>
                        <a:pt x="440" y="49"/>
                      </a:lnTo>
                      <a:lnTo>
                        <a:pt x="443" y="55"/>
                      </a:lnTo>
                      <a:lnTo>
                        <a:pt x="444" y="63"/>
                      </a:lnTo>
                      <a:lnTo>
                        <a:pt x="445" y="70"/>
                      </a:lnTo>
                      <a:lnTo>
                        <a:pt x="445" y="75"/>
                      </a:lnTo>
                      <a:lnTo>
                        <a:pt x="445" y="68"/>
                      </a:lnTo>
                      <a:lnTo>
                        <a:pt x="445" y="60"/>
                      </a:lnTo>
                      <a:lnTo>
                        <a:pt x="446" y="54"/>
                      </a:lnTo>
                      <a:lnTo>
                        <a:pt x="449" y="46"/>
                      </a:lnTo>
                      <a:lnTo>
                        <a:pt x="453" y="40"/>
                      </a:lnTo>
                      <a:lnTo>
                        <a:pt x="455" y="34"/>
                      </a:lnTo>
                      <a:lnTo>
                        <a:pt x="460" y="29"/>
                      </a:lnTo>
                      <a:lnTo>
                        <a:pt x="464" y="24"/>
                      </a:lnTo>
                      <a:lnTo>
                        <a:pt x="469" y="19"/>
                      </a:lnTo>
                      <a:lnTo>
                        <a:pt x="475" y="14"/>
                      </a:lnTo>
                      <a:lnTo>
                        <a:pt x="481" y="10"/>
                      </a:lnTo>
                      <a:lnTo>
                        <a:pt x="487" y="7"/>
                      </a:lnTo>
                      <a:lnTo>
                        <a:pt x="493" y="5"/>
                      </a:lnTo>
                      <a:lnTo>
                        <a:pt x="501" y="2"/>
                      </a:lnTo>
                      <a:lnTo>
                        <a:pt x="508" y="1"/>
                      </a:lnTo>
                      <a:lnTo>
                        <a:pt x="516" y="0"/>
                      </a:lnTo>
                      <a:lnTo>
                        <a:pt x="523" y="0"/>
                      </a:lnTo>
                      <a:lnTo>
                        <a:pt x="530" y="1"/>
                      </a:lnTo>
                      <a:lnTo>
                        <a:pt x="538" y="2"/>
                      </a:lnTo>
                      <a:lnTo>
                        <a:pt x="545" y="5"/>
                      </a:lnTo>
                      <a:lnTo>
                        <a:pt x="551" y="7"/>
                      </a:lnTo>
                      <a:lnTo>
                        <a:pt x="558" y="11"/>
                      </a:lnTo>
                      <a:lnTo>
                        <a:pt x="564" y="15"/>
                      </a:lnTo>
                      <a:lnTo>
                        <a:pt x="569" y="20"/>
                      </a:lnTo>
                      <a:lnTo>
                        <a:pt x="574" y="24"/>
                      </a:lnTo>
                      <a:lnTo>
                        <a:pt x="579" y="30"/>
                      </a:lnTo>
                      <a:lnTo>
                        <a:pt x="582" y="35"/>
                      </a:lnTo>
                      <a:lnTo>
                        <a:pt x="586" y="41"/>
                      </a:lnTo>
                      <a:lnTo>
                        <a:pt x="589" y="49"/>
                      </a:lnTo>
                      <a:lnTo>
                        <a:pt x="591" y="55"/>
                      </a:lnTo>
                      <a:lnTo>
                        <a:pt x="592" y="63"/>
                      </a:lnTo>
                      <a:lnTo>
                        <a:pt x="593" y="70"/>
                      </a:lnTo>
                      <a:lnTo>
                        <a:pt x="593" y="7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02" name="Line 130"/>
                <p:cNvSpPr>
                  <a:spLocks noChangeShapeType="1"/>
                </p:cNvSpPr>
                <p:nvPr/>
              </p:nvSpPr>
              <p:spPr bwMode="auto">
                <a:xfrm>
                  <a:off x="2245" y="859"/>
                  <a:ext cx="1" cy="5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03" name="Line 131"/>
                <p:cNvSpPr>
                  <a:spLocks noChangeShapeType="1"/>
                </p:cNvSpPr>
                <p:nvPr/>
              </p:nvSpPr>
              <p:spPr bwMode="auto">
                <a:xfrm>
                  <a:off x="2443" y="859"/>
                  <a:ext cx="1" cy="5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604" name="Group 132"/>
              <p:cNvGrpSpPr>
                <a:grpSpLocks/>
              </p:cNvGrpSpPr>
              <p:nvPr/>
            </p:nvGrpSpPr>
            <p:grpSpPr bwMode="auto">
              <a:xfrm>
                <a:off x="1739" y="2784"/>
                <a:ext cx="99" cy="102"/>
                <a:chOff x="3925" y="1744"/>
                <a:chExt cx="99" cy="102"/>
              </a:xfrm>
            </p:grpSpPr>
            <p:sp>
              <p:nvSpPr>
                <p:cNvPr id="105605" name="Line 133"/>
                <p:cNvSpPr>
                  <a:spLocks noChangeShapeType="1"/>
                </p:cNvSpPr>
                <p:nvPr/>
              </p:nvSpPr>
              <p:spPr bwMode="auto">
                <a:xfrm>
                  <a:off x="3958" y="1845"/>
                  <a:ext cx="3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06" name="Line 134"/>
                <p:cNvSpPr>
                  <a:spLocks noChangeShapeType="1"/>
                </p:cNvSpPr>
                <p:nvPr/>
              </p:nvSpPr>
              <p:spPr bwMode="auto">
                <a:xfrm>
                  <a:off x="3942" y="1828"/>
                  <a:ext cx="6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07" name="Line 135"/>
                <p:cNvSpPr>
                  <a:spLocks noChangeShapeType="1"/>
                </p:cNvSpPr>
                <p:nvPr/>
              </p:nvSpPr>
              <p:spPr bwMode="auto">
                <a:xfrm>
                  <a:off x="3925" y="1811"/>
                  <a:ext cx="9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08" name="Line 136"/>
                <p:cNvSpPr>
                  <a:spLocks noChangeShapeType="1"/>
                </p:cNvSpPr>
                <p:nvPr/>
              </p:nvSpPr>
              <p:spPr bwMode="auto">
                <a:xfrm>
                  <a:off x="3975" y="1744"/>
                  <a:ext cx="1" cy="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609" name="Group 137"/>
              <p:cNvGrpSpPr>
                <a:grpSpLocks/>
              </p:cNvGrpSpPr>
              <p:nvPr/>
            </p:nvGrpSpPr>
            <p:grpSpPr bwMode="auto">
              <a:xfrm>
                <a:off x="1300" y="2109"/>
                <a:ext cx="561" cy="440"/>
                <a:chOff x="2287" y="1142"/>
                <a:chExt cx="561" cy="440"/>
              </a:xfrm>
            </p:grpSpPr>
            <p:sp>
              <p:nvSpPr>
                <p:cNvPr id="105610" name="Freeform 138"/>
                <p:cNvSpPr>
                  <a:spLocks/>
                </p:cNvSpPr>
                <p:nvPr/>
              </p:nvSpPr>
              <p:spPr bwMode="auto">
                <a:xfrm>
                  <a:off x="2772" y="1142"/>
                  <a:ext cx="19" cy="20"/>
                </a:xfrm>
                <a:custGeom>
                  <a:avLst/>
                  <a:gdLst>
                    <a:gd name="T0" fmla="*/ 0 w 59"/>
                    <a:gd name="T1" fmla="*/ 31 h 61"/>
                    <a:gd name="T2" fmla="*/ 0 w 59"/>
                    <a:gd name="T3" fmla="*/ 28 h 61"/>
                    <a:gd name="T4" fmla="*/ 0 w 59"/>
                    <a:gd name="T5" fmla="*/ 24 h 61"/>
                    <a:gd name="T6" fmla="*/ 1 w 59"/>
                    <a:gd name="T7" fmla="*/ 19 h 61"/>
                    <a:gd name="T8" fmla="*/ 5 w 59"/>
                    <a:gd name="T9" fmla="*/ 14 h 61"/>
                    <a:gd name="T10" fmla="*/ 8 w 59"/>
                    <a:gd name="T11" fmla="*/ 9 h 61"/>
                    <a:gd name="T12" fmla="*/ 12 w 59"/>
                    <a:gd name="T13" fmla="*/ 5 h 61"/>
                    <a:gd name="T14" fmla="*/ 17 w 59"/>
                    <a:gd name="T15" fmla="*/ 3 h 61"/>
                    <a:gd name="T16" fmla="*/ 23 w 59"/>
                    <a:gd name="T17" fmla="*/ 2 h 61"/>
                    <a:gd name="T18" fmla="*/ 26 w 59"/>
                    <a:gd name="T19" fmla="*/ 0 h 61"/>
                    <a:gd name="T20" fmla="*/ 30 w 59"/>
                    <a:gd name="T21" fmla="*/ 0 h 61"/>
                    <a:gd name="T22" fmla="*/ 32 w 59"/>
                    <a:gd name="T23" fmla="*/ 0 h 61"/>
                    <a:gd name="T24" fmla="*/ 34 w 59"/>
                    <a:gd name="T25" fmla="*/ 2 h 61"/>
                    <a:gd name="T26" fmla="*/ 41 w 59"/>
                    <a:gd name="T27" fmla="*/ 3 h 61"/>
                    <a:gd name="T28" fmla="*/ 46 w 59"/>
                    <a:gd name="T29" fmla="*/ 5 h 61"/>
                    <a:gd name="T30" fmla="*/ 51 w 59"/>
                    <a:gd name="T31" fmla="*/ 9 h 61"/>
                    <a:gd name="T32" fmla="*/ 53 w 59"/>
                    <a:gd name="T33" fmla="*/ 14 h 61"/>
                    <a:gd name="T34" fmla="*/ 57 w 59"/>
                    <a:gd name="T35" fmla="*/ 19 h 61"/>
                    <a:gd name="T36" fmla="*/ 58 w 59"/>
                    <a:gd name="T37" fmla="*/ 24 h 61"/>
                    <a:gd name="T38" fmla="*/ 59 w 59"/>
                    <a:gd name="T39" fmla="*/ 31 h 61"/>
                    <a:gd name="T40" fmla="*/ 59 w 59"/>
                    <a:gd name="T41" fmla="*/ 31 h 61"/>
                    <a:gd name="T42" fmla="*/ 58 w 59"/>
                    <a:gd name="T43" fmla="*/ 37 h 61"/>
                    <a:gd name="T44" fmla="*/ 57 w 59"/>
                    <a:gd name="T45" fmla="*/ 42 h 61"/>
                    <a:gd name="T46" fmla="*/ 53 w 59"/>
                    <a:gd name="T47" fmla="*/ 48 h 61"/>
                    <a:gd name="T48" fmla="*/ 51 w 59"/>
                    <a:gd name="T49" fmla="*/ 52 h 61"/>
                    <a:gd name="T50" fmla="*/ 46 w 59"/>
                    <a:gd name="T51" fmla="*/ 56 h 61"/>
                    <a:gd name="T52" fmla="*/ 41 w 59"/>
                    <a:gd name="T53" fmla="*/ 58 h 61"/>
                    <a:gd name="T54" fmla="*/ 34 w 59"/>
                    <a:gd name="T55" fmla="*/ 61 h 61"/>
                    <a:gd name="T56" fmla="*/ 30 w 59"/>
                    <a:gd name="T57" fmla="*/ 61 h 61"/>
                    <a:gd name="T58" fmla="*/ 23 w 59"/>
                    <a:gd name="T59" fmla="*/ 61 h 61"/>
                    <a:gd name="T60" fmla="*/ 17 w 59"/>
                    <a:gd name="T61" fmla="*/ 58 h 61"/>
                    <a:gd name="T62" fmla="*/ 12 w 59"/>
                    <a:gd name="T63" fmla="*/ 56 h 61"/>
                    <a:gd name="T64" fmla="*/ 8 w 59"/>
                    <a:gd name="T65" fmla="*/ 52 h 61"/>
                    <a:gd name="T66" fmla="*/ 5 w 59"/>
                    <a:gd name="T67" fmla="*/ 48 h 61"/>
                    <a:gd name="T68" fmla="*/ 1 w 59"/>
                    <a:gd name="T69" fmla="*/ 42 h 61"/>
                    <a:gd name="T70" fmla="*/ 0 w 59"/>
                    <a:gd name="T71" fmla="*/ 37 h 61"/>
                    <a:gd name="T72" fmla="*/ 0 w 59"/>
                    <a:gd name="T73" fmla="*/ 34 h 61"/>
                    <a:gd name="T74" fmla="*/ 0 w 59"/>
                    <a:gd name="T75" fmla="*/ 3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59" h="61">
                      <a:moveTo>
                        <a:pt x="0" y="31"/>
                      </a:move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5" y="14"/>
                      </a:lnTo>
                      <a:lnTo>
                        <a:pt x="8" y="9"/>
                      </a:lnTo>
                      <a:lnTo>
                        <a:pt x="12" y="5"/>
                      </a:lnTo>
                      <a:lnTo>
                        <a:pt x="17" y="3"/>
                      </a:lnTo>
                      <a:lnTo>
                        <a:pt x="23" y="2"/>
                      </a:lnTo>
                      <a:lnTo>
                        <a:pt x="26" y="0"/>
                      </a:lnTo>
                      <a:lnTo>
                        <a:pt x="30" y="0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41" y="3"/>
                      </a:lnTo>
                      <a:lnTo>
                        <a:pt x="46" y="5"/>
                      </a:lnTo>
                      <a:lnTo>
                        <a:pt x="51" y="9"/>
                      </a:lnTo>
                      <a:lnTo>
                        <a:pt x="53" y="14"/>
                      </a:lnTo>
                      <a:lnTo>
                        <a:pt x="57" y="19"/>
                      </a:lnTo>
                      <a:lnTo>
                        <a:pt x="58" y="24"/>
                      </a:lnTo>
                      <a:lnTo>
                        <a:pt x="59" y="31"/>
                      </a:lnTo>
                      <a:lnTo>
                        <a:pt x="59" y="31"/>
                      </a:lnTo>
                      <a:lnTo>
                        <a:pt x="58" y="37"/>
                      </a:lnTo>
                      <a:lnTo>
                        <a:pt x="57" y="42"/>
                      </a:lnTo>
                      <a:lnTo>
                        <a:pt x="53" y="48"/>
                      </a:lnTo>
                      <a:lnTo>
                        <a:pt x="51" y="52"/>
                      </a:lnTo>
                      <a:lnTo>
                        <a:pt x="46" y="56"/>
                      </a:lnTo>
                      <a:lnTo>
                        <a:pt x="41" y="58"/>
                      </a:lnTo>
                      <a:lnTo>
                        <a:pt x="34" y="61"/>
                      </a:lnTo>
                      <a:lnTo>
                        <a:pt x="30" y="61"/>
                      </a:lnTo>
                      <a:lnTo>
                        <a:pt x="23" y="61"/>
                      </a:lnTo>
                      <a:lnTo>
                        <a:pt x="17" y="58"/>
                      </a:lnTo>
                      <a:lnTo>
                        <a:pt x="12" y="56"/>
                      </a:lnTo>
                      <a:lnTo>
                        <a:pt x="8" y="52"/>
                      </a:lnTo>
                      <a:lnTo>
                        <a:pt x="5" y="48"/>
                      </a:lnTo>
                      <a:lnTo>
                        <a:pt x="1" y="42"/>
                      </a:lnTo>
                      <a:lnTo>
                        <a:pt x="0" y="37"/>
                      </a:lnTo>
                      <a:lnTo>
                        <a:pt x="0" y="3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1" name="Freeform 139"/>
                <p:cNvSpPr>
                  <a:spLocks/>
                </p:cNvSpPr>
                <p:nvPr/>
              </p:nvSpPr>
              <p:spPr bwMode="auto">
                <a:xfrm>
                  <a:off x="2772" y="1142"/>
                  <a:ext cx="19" cy="20"/>
                </a:xfrm>
                <a:custGeom>
                  <a:avLst/>
                  <a:gdLst>
                    <a:gd name="T0" fmla="*/ 0 w 59"/>
                    <a:gd name="T1" fmla="*/ 31 h 61"/>
                    <a:gd name="T2" fmla="*/ 0 w 59"/>
                    <a:gd name="T3" fmla="*/ 28 h 61"/>
                    <a:gd name="T4" fmla="*/ 0 w 59"/>
                    <a:gd name="T5" fmla="*/ 24 h 61"/>
                    <a:gd name="T6" fmla="*/ 1 w 59"/>
                    <a:gd name="T7" fmla="*/ 19 h 61"/>
                    <a:gd name="T8" fmla="*/ 5 w 59"/>
                    <a:gd name="T9" fmla="*/ 14 h 61"/>
                    <a:gd name="T10" fmla="*/ 8 w 59"/>
                    <a:gd name="T11" fmla="*/ 9 h 61"/>
                    <a:gd name="T12" fmla="*/ 12 w 59"/>
                    <a:gd name="T13" fmla="*/ 5 h 61"/>
                    <a:gd name="T14" fmla="*/ 17 w 59"/>
                    <a:gd name="T15" fmla="*/ 3 h 61"/>
                    <a:gd name="T16" fmla="*/ 23 w 59"/>
                    <a:gd name="T17" fmla="*/ 2 h 61"/>
                    <a:gd name="T18" fmla="*/ 26 w 59"/>
                    <a:gd name="T19" fmla="*/ 0 h 61"/>
                    <a:gd name="T20" fmla="*/ 30 w 59"/>
                    <a:gd name="T21" fmla="*/ 0 h 61"/>
                    <a:gd name="T22" fmla="*/ 32 w 59"/>
                    <a:gd name="T23" fmla="*/ 0 h 61"/>
                    <a:gd name="T24" fmla="*/ 34 w 59"/>
                    <a:gd name="T25" fmla="*/ 2 h 61"/>
                    <a:gd name="T26" fmla="*/ 41 w 59"/>
                    <a:gd name="T27" fmla="*/ 3 h 61"/>
                    <a:gd name="T28" fmla="*/ 46 w 59"/>
                    <a:gd name="T29" fmla="*/ 5 h 61"/>
                    <a:gd name="T30" fmla="*/ 51 w 59"/>
                    <a:gd name="T31" fmla="*/ 9 h 61"/>
                    <a:gd name="T32" fmla="*/ 53 w 59"/>
                    <a:gd name="T33" fmla="*/ 14 h 61"/>
                    <a:gd name="T34" fmla="*/ 57 w 59"/>
                    <a:gd name="T35" fmla="*/ 19 h 61"/>
                    <a:gd name="T36" fmla="*/ 58 w 59"/>
                    <a:gd name="T37" fmla="*/ 24 h 61"/>
                    <a:gd name="T38" fmla="*/ 59 w 59"/>
                    <a:gd name="T39" fmla="*/ 31 h 61"/>
                    <a:gd name="T40" fmla="*/ 59 w 59"/>
                    <a:gd name="T41" fmla="*/ 31 h 61"/>
                    <a:gd name="T42" fmla="*/ 58 w 59"/>
                    <a:gd name="T43" fmla="*/ 37 h 61"/>
                    <a:gd name="T44" fmla="*/ 57 w 59"/>
                    <a:gd name="T45" fmla="*/ 42 h 61"/>
                    <a:gd name="T46" fmla="*/ 53 w 59"/>
                    <a:gd name="T47" fmla="*/ 48 h 61"/>
                    <a:gd name="T48" fmla="*/ 51 w 59"/>
                    <a:gd name="T49" fmla="*/ 52 h 61"/>
                    <a:gd name="T50" fmla="*/ 46 w 59"/>
                    <a:gd name="T51" fmla="*/ 56 h 61"/>
                    <a:gd name="T52" fmla="*/ 41 w 59"/>
                    <a:gd name="T53" fmla="*/ 58 h 61"/>
                    <a:gd name="T54" fmla="*/ 34 w 59"/>
                    <a:gd name="T55" fmla="*/ 61 h 61"/>
                    <a:gd name="T56" fmla="*/ 30 w 59"/>
                    <a:gd name="T57" fmla="*/ 61 h 61"/>
                    <a:gd name="T58" fmla="*/ 23 w 59"/>
                    <a:gd name="T59" fmla="*/ 61 h 61"/>
                    <a:gd name="T60" fmla="*/ 17 w 59"/>
                    <a:gd name="T61" fmla="*/ 58 h 61"/>
                    <a:gd name="T62" fmla="*/ 12 w 59"/>
                    <a:gd name="T63" fmla="*/ 56 h 61"/>
                    <a:gd name="T64" fmla="*/ 8 w 59"/>
                    <a:gd name="T65" fmla="*/ 52 h 61"/>
                    <a:gd name="T66" fmla="*/ 5 w 59"/>
                    <a:gd name="T67" fmla="*/ 48 h 61"/>
                    <a:gd name="T68" fmla="*/ 1 w 59"/>
                    <a:gd name="T69" fmla="*/ 42 h 61"/>
                    <a:gd name="T70" fmla="*/ 0 w 59"/>
                    <a:gd name="T71" fmla="*/ 37 h 61"/>
                    <a:gd name="T72" fmla="*/ 0 w 59"/>
                    <a:gd name="T73" fmla="*/ 34 h 61"/>
                    <a:gd name="T74" fmla="*/ 0 w 59"/>
                    <a:gd name="T75" fmla="*/ 31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59" h="61">
                      <a:moveTo>
                        <a:pt x="0" y="31"/>
                      </a:move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5" y="14"/>
                      </a:lnTo>
                      <a:lnTo>
                        <a:pt x="8" y="9"/>
                      </a:lnTo>
                      <a:lnTo>
                        <a:pt x="12" y="5"/>
                      </a:lnTo>
                      <a:lnTo>
                        <a:pt x="17" y="3"/>
                      </a:lnTo>
                      <a:lnTo>
                        <a:pt x="23" y="2"/>
                      </a:lnTo>
                      <a:lnTo>
                        <a:pt x="26" y="0"/>
                      </a:lnTo>
                      <a:lnTo>
                        <a:pt x="30" y="0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41" y="3"/>
                      </a:lnTo>
                      <a:lnTo>
                        <a:pt x="46" y="5"/>
                      </a:lnTo>
                      <a:lnTo>
                        <a:pt x="51" y="9"/>
                      </a:lnTo>
                      <a:lnTo>
                        <a:pt x="53" y="14"/>
                      </a:lnTo>
                      <a:lnTo>
                        <a:pt x="57" y="19"/>
                      </a:lnTo>
                      <a:lnTo>
                        <a:pt x="58" y="24"/>
                      </a:lnTo>
                      <a:lnTo>
                        <a:pt x="59" y="31"/>
                      </a:lnTo>
                      <a:lnTo>
                        <a:pt x="59" y="31"/>
                      </a:lnTo>
                      <a:lnTo>
                        <a:pt x="58" y="37"/>
                      </a:lnTo>
                      <a:lnTo>
                        <a:pt x="57" y="42"/>
                      </a:lnTo>
                      <a:lnTo>
                        <a:pt x="53" y="48"/>
                      </a:lnTo>
                      <a:lnTo>
                        <a:pt x="51" y="52"/>
                      </a:lnTo>
                      <a:lnTo>
                        <a:pt x="46" y="56"/>
                      </a:lnTo>
                      <a:lnTo>
                        <a:pt x="41" y="58"/>
                      </a:lnTo>
                      <a:lnTo>
                        <a:pt x="34" y="61"/>
                      </a:lnTo>
                      <a:lnTo>
                        <a:pt x="30" y="61"/>
                      </a:lnTo>
                      <a:lnTo>
                        <a:pt x="23" y="61"/>
                      </a:lnTo>
                      <a:lnTo>
                        <a:pt x="17" y="58"/>
                      </a:lnTo>
                      <a:lnTo>
                        <a:pt x="12" y="56"/>
                      </a:lnTo>
                      <a:lnTo>
                        <a:pt x="8" y="52"/>
                      </a:lnTo>
                      <a:lnTo>
                        <a:pt x="5" y="48"/>
                      </a:lnTo>
                      <a:lnTo>
                        <a:pt x="1" y="42"/>
                      </a:lnTo>
                      <a:lnTo>
                        <a:pt x="0" y="37"/>
                      </a:lnTo>
                      <a:lnTo>
                        <a:pt x="0" y="34"/>
                      </a:lnTo>
                      <a:lnTo>
                        <a:pt x="0" y="31"/>
                      </a:lnTo>
                    </a:path>
                  </a:pathLst>
                </a:cu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2" name="Line 140"/>
                <p:cNvSpPr>
                  <a:spLocks noChangeShapeType="1"/>
                </p:cNvSpPr>
                <p:nvPr/>
              </p:nvSpPr>
              <p:spPr bwMode="auto">
                <a:xfrm>
                  <a:off x="2782" y="1152"/>
                  <a:ext cx="1" cy="126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3" name="Line 141"/>
                <p:cNvSpPr>
                  <a:spLocks noChangeShapeType="1"/>
                </p:cNvSpPr>
                <p:nvPr/>
              </p:nvSpPr>
              <p:spPr bwMode="auto">
                <a:xfrm>
                  <a:off x="2707" y="127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4" name="Line 142"/>
                <p:cNvSpPr>
                  <a:spLocks noChangeShapeType="1"/>
                </p:cNvSpPr>
                <p:nvPr/>
              </p:nvSpPr>
              <p:spPr bwMode="auto">
                <a:xfrm>
                  <a:off x="2683" y="127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5" name="Freeform 143"/>
                <p:cNvSpPr>
                  <a:spLocks/>
                </p:cNvSpPr>
                <p:nvPr/>
              </p:nvSpPr>
              <p:spPr bwMode="auto">
                <a:xfrm>
                  <a:off x="2732" y="1278"/>
                  <a:ext cx="25" cy="202"/>
                </a:xfrm>
                <a:custGeom>
                  <a:avLst/>
                  <a:gdLst>
                    <a:gd name="T0" fmla="*/ 59 w 74"/>
                    <a:gd name="T1" fmla="*/ 1 h 605"/>
                    <a:gd name="T2" fmla="*/ 40 w 74"/>
                    <a:gd name="T3" fmla="*/ 7 h 605"/>
                    <a:gd name="T4" fmla="*/ 22 w 74"/>
                    <a:gd name="T5" fmla="*/ 20 h 605"/>
                    <a:gd name="T6" fmla="*/ 10 w 74"/>
                    <a:gd name="T7" fmla="*/ 38 h 605"/>
                    <a:gd name="T8" fmla="*/ 1 w 74"/>
                    <a:gd name="T9" fmla="*/ 58 h 605"/>
                    <a:gd name="T10" fmla="*/ 0 w 74"/>
                    <a:gd name="T11" fmla="*/ 81 h 605"/>
                    <a:gd name="T12" fmla="*/ 4 w 74"/>
                    <a:gd name="T13" fmla="*/ 102 h 605"/>
                    <a:gd name="T14" fmla="*/ 14 w 74"/>
                    <a:gd name="T15" fmla="*/ 122 h 605"/>
                    <a:gd name="T16" fmla="*/ 29 w 74"/>
                    <a:gd name="T17" fmla="*/ 137 h 605"/>
                    <a:gd name="T18" fmla="*/ 47 w 74"/>
                    <a:gd name="T19" fmla="*/ 147 h 605"/>
                    <a:gd name="T20" fmla="*/ 68 w 74"/>
                    <a:gd name="T21" fmla="*/ 151 h 605"/>
                    <a:gd name="T22" fmla="*/ 67 w 74"/>
                    <a:gd name="T23" fmla="*/ 151 h 605"/>
                    <a:gd name="T24" fmla="*/ 46 w 74"/>
                    <a:gd name="T25" fmla="*/ 156 h 605"/>
                    <a:gd name="T26" fmla="*/ 27 w 74"/>
                    <a:gd name="T27" fmla="*/ 166 h 605"/>
                    <a:gd name="T28" fmla="*/ 14 w 74"/>
                    <a:gd name="T29" fmla="*/ 183 h 605"/>
                    <a:gd name="T30" fmla="*/ 4 w 74"/>
                    <a:gd name="T31" fmla="*/ 202 h 605"/>
                    <a:gd name="T32" fmla="*/ 0 w 74"/>
                    <a:gd name="T33" fmla="*/ 224 h 605"/>
                    <a:gd name="T34" fmla="*/ 3 w 74"/>
                    <a:gd name="T35" fmla="*/ 247 h 605"/>
                    <a:gd name="T36" fmla="*/ 10 w 74"/>
                    <a:gd name="T37" fmla="*/ 267 h 605"/>
                    <a:gd name="T38" fmla="*/ 24 w 74"/>
                    <a:gd name="T39" fmla="*/ 283 h 605"/>
                    <a:gd name="T40" fmla="*/ 41 w 74"/>
                    <a:gd name="T41" fmla="*/ 296 h 605"/>
                    <a:gd name="T42" fmla="*/ 61 w 74"/>
                    <a:gd name="T43" fmla="*/ 302 h 605"/>
                    <a:gd name="T44" fmla="*/ 74 w 74"/>
                    <a:gd name="T45" fmla="*/ 302 h 605"/>
                    <a:gd name="T46" fmla="*/ 52 w 74"/>
                    <a:gd name="T47" fmla="*/ 305 h 605"/>
                    <a:gd name="T48" fmla="*/ 34 w 74"/>
                    <a:gd name="T49" fmla="*/ 314 h 605"/>
                    <a:gd name="T50" fmla="*/ 17 w 74"/>
                    <a:gd name="T51" fmla="*/ 328 h 605"/>
                    <a:gd name="T52" fmla="*/ 6 w 74"/>
                    <a:gd name="T53" fmla="*/ 347 h 605"/>
                    <a:gd name="T54" fmla="*/ 0 w 74"/>
                    <a:gd name="T55" fmla="*/ 368 h 605"/>
                    <a:gd name="T56" fmla="*/ 0 w 74"/>
                    <a:gd name="T57" fmla="*/ 391 h 605"/>
                    <a:gd name="T58" fmla="*/ 8 w 74"/>
                    <a:gd name="T59" fmla="*/ 412 h 605"/>
                    <a:gd name="T60" fmla="*/ 19 w 74"/>
                    <a:gd name="T61" fmla="*/ 430 h 605"/>
                    <a:gd name="T62" fmla="*/ 35 w 74"/>
                    <a:gd name="T63" fmla="*/ 444 h 605"/>
                    <a:gd name="T64" fmla="*/ 53 w 74"/>
                    <a:gd name="T65" fmla="*/ 451 h 605"/>
                    <a:gd name="T66" fmla="*/ 71 w 74"/>
                    <a:gd name="T67" fmla="*/ 454 h 605"/>
                    <a:gd name="T68" fmla="*/ 59 w 74"/>
                    <a:gd name="T69" fmla="*/ 455 h 605"/>
                    <a:gd name="T70" fmla="*/ 40 w 74"/>
                    <a:gd name="T71" fmla="*/ 461 h 605"/>
                    <a:gd name="T72" fmla="*/ 22 w 74"/>
                    <a:gd name="T73" fmla="*/ 474 h 605"/>
                    <a:gd name="T74" fmla="*/ 10 w 74"/>
                    <a:gd name="T75" fmla="*/ 492 h 605"/>
                    <a:gd name="T76" fmla="*/ 1 w 74"/>
                    <a:gd name="T77" fmla="*/ 512 h 605"/>
                    <a:gd name="T78" fmla="*/ 0 w 74"/>
                    <a:gd name="T79" fmla="*/ 534 h 605"/>
                    <a:gd name="T80" fmla="*/ 4 w 74"/>
                    <a:gd name="T81" fmla="*/ 556 h 605"/>
                    <a:gd name="T82" fmla="*/ 14 w 74"/>
                    <a:gd name="T83" fmla="*/ 576 h 605"/>
                    <a:gd name="T84" fmla="*/ 29 w 74"/>
                    <a:gd name="T85" fmla="*/ 591 h 605"/>
                    <a:gd name="T86" fmla="*/ 47 w 74"/>
                    <a:gd name="T87" fmla="*/ 601 h 605"/>
                    <a:gd name="T88" fmla="*/ 68 w 74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4" h="605">
                      <a:moveTo>
                        <a:pt x="74" y="0"/>
                      </a:moveTo>
                      <a:lnTo>
                        <a:pt x="67" y="0"/>
                      </a:lnTo>
                      <a:lnTo>
                        <a:pt x="59" y="1"/>
                      </a:lnTo>
                      <a:lnTo>
                        <a:pt x="52" y="2"/>
                      </a:lnTo>
                      <a:lnTo>
                        <a:pt x="46" y="5"/>
                      </a:lnTo>
                      <a:lnTo>
                        <a:pt x="40" y="7"/>
                      </a:lnTo>
                      <a:lnTo>
                        <a:pt x="34" y="11"/>
                      </a:lnTo>
                      <a:lnTo>
                        <a:pt x="27" y="15"/>
                      </a:lnTo>
                      <a:lnTo>
                        <a:pt x="22" y="20"/>
                      </a:lnTo>
                      <a:lnTo>
                        <a:pt x="17" y="25"/>
                      </a:lnTo>
                      <a:lnTo>
                        <a:pt x="14" y="31"/>
                      </a:lnTo>
                      <a:lnTo>
                        <a:pt x="10" y="38"/>
                      </a:lnTo>
                      <a:lnTo>
                        <a:pt x="6" y="44"/>
                      </a:lnTo>
                      <a:lnTo>
                        <a:pt x="4" y="50"/>
                      </a:lnTo>
                      <a:lnTo>
                        <a:pt x="1" y="58"/>
                      </a:lnTo>
                      <a:lnTo>
                        <a:pt x="0" y="65"/>
                      </a:lnTo>
                      <a:lnTo>
                        <a:pt x="0" y="73"/>
                      </a:lnTo>
                      <a:lnTo>
                        <a:pt x="0" y="81"/>
                      </a:lnTo>
                      <a:lnTo>
                        <a:pt x="0" y="88"/>
                      </a:lnTo>
                      <a:lnTo>
                        <a:pt x="3" y="96"/>
                      </a:lnTo>
                      <a:lnTo>
                        <a:pt x="4" y="102"/>
                      </a:lnTo>
                      <a:lnTo>
                        <a:pt x="8" y="110"/>
                      </a:lnTo>
                      <a:lnTo>
                        <a:pt x="10" y="116"/>
                      </a:lnTo>
                      <a:lnTo>
                        <a:pt x="14" y="122"/>
                      </a:lnTo>
                      <a:lnTo>
                        <a:pt x="19" y="127"/>
                      </a:lnTo>
                      <a:lnTo>
                        <a:pt x="24" y="132"/>
                      </a:lnTo>
                      <a:lnTo>
                        <a:pt x="29" y="137"/>
                      </a:lnTo>
                      <a:lnTo>
                        <a:pt x="35" y="141"/>
                      </a:lnTo>
                      <a:lnTo>
                        <a:pt x="41" y="145"/>
                      </a:lnTo>
                      <a:lnTo>
                        <a:pt x="47" y="147"/>
                      </a:lnTo>
                      <a:lnTo>
                        <a:pt x="53" y="149"/>
                      </a:lnTo>
                      <a:lnTo>
                        <a:pt x="61" y="151"/>
                      </a:lnTo>
                      <a:lnTo>
                        <a:pt x="68" y="151"/>
                      </a:lnTo>
                      <a:lnTo>
                        <a:pt x="71" y="151"/>
                      </a:lnTo>
                      <a:lnTo>
                        <a:pt x="74" y="151"/>
                      </a:lnTo>
                      <a:lnTo>
                        <a:pt x="67" y="151"/>
                      </a:lnTo>
                      <a:lnTo>
                        <a:pt x="59" y="152"/>
                      </a:lnTo>
                      <a:lnTo>
                        <a:pt x="52" y="154"/>
                      </a:lnTo>
                      <a:lnTo>
                        <a:pt x="46" y="156"/>
                      </a:lnTo>
                      <a:lnTo>
                        <a:pt x="40" y="159"/>
                      </a:lnTo>
                      <a:lnTo>
                        <a:pt x="34" y="162"/>
                      </a:lnTo>
                      <a:lnTo>
                        <a:pt x="27" y="166"/>
                      </a:lnTo>
                      <a:lnTo>
                        <a:pt x="22" y="171"/>
                      </a:lnTo>
                      <a:lnTo>
                        <a:pt x="17" y="176"/>
                      </a:lnTo>
                      <a:lnTo>
                        <a:pt x="14" y="183"/>
                      </a:lnTo>
                      <a:lnTo>
                        <a:pt x="10" y="189"/>
                      </a:lnTo>
                      <a:lnTo>
                        <a:pt x="6" y="195"/>
                      </a:lnTo>
                      <a:lnTo>
                        <a:pt x="4" y="202"/>
                      </a:lnTo>
                      <a:lnTo>
                        <a:pt x="1" y="209"/>
                      </a:lnTo>
                      <a:lnTo>
                        <a:pt x="0" y="217"/>
                      </a:lnTo>
                      <a:lnTo>
                        <a:pt x="0" y="224"/>
                      </a:lnTo>
                      <a:lnTo>
                        <a:pt x="0" y="232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4" y="253"/>
                      </a:lnTo>
                      <a:lnTo>
                        <a:pt x="8" y="261"/>
                      </a:lnTo>
                      <a:lnTo>
                        <a:pt x="10" y="267"/>
                      </a:lnTo>
                      <a:lnTo>
                        <a:pt x="14" y="273"/>
                      </a:lnTo>
                      <a:lnTo>
                        <a:pt x="19" y="278"/>
                      </a:lnTo>
                      <a:lnTo>
                        <a:pt x="24" y="283"/>
                      </a:lnTo>
                      <a:lnTo>
                        <a:pt x="29" y="289"/>
                      </a:lnTo>
                      <a:lnTo>
                        <a:pt x="35" y="292"/>
                      </a:lnTo>
                      <a:lnTo>
                        <a:pt x="41" y="296"/>
                      </a:lnTo>
                      <a:lnTo>
                        <a:pt x="47" y="299"/>
                      </a:lnTo>
                      <a:lnTo>
                        <a:pt x="53" y="300"/>
                      </a:lnTo>
                      <a:lnTo>
                        <a:pt x="61" y="302"/>
                      </a:lnTo>
                      <a:lnTo>
                        <a:pt x="68" y="302"/>
                      </a:lnTo>
                      <a:lnTo>
                        <a:pt x="71" y="302"/>
                      </a:lnTo>
                      <a:lnTo>
                        <a:pt x="74" y="302"/>
                      </a:lnTo>
                      <a:lnTo>
                        <a:pt x="67" y="302"/>
                      </a:lnTo>
                      <a:lnTo>
                        <a:pt x="59" y="304"/>
                      </a:lnTo>
                      <a:lnTo>
                        <a:pt x="52" y="305"/>
                      </a:lnTo>
                      <a:lnTo>
                        <a:pt x="46" y="307"/>
                      </a:lnTo>
                      <a:lnTo>
                        <a:pt x="40" y="310"/>
                      </a:lnTo>
                      <a:lnTo>
                        <a:pt x="34" y="314"/>
                      </a:lnTo>
                      <a:lnTo>
                        <a:pt x="27" y="318"/>
                      </a:lnTo>
                      <a:lnTo>
                        <a:pt x="22" y="323"/>
                      </a:lnTo>
                      <a:lnTo>
                        <a:pt x="17" y="328"/>
                      </a:lnTo>
                      <a:lnTo>
                        <a:pt x="14" y="334"/>
                      </a:lnTo>
                      <a:lnTo>
                        <a:pt x="10" y="340"/>
                      </a:lnTo>
                      <a:lnTo>
                        <a:pt x="6" y="347"/>
                      </a:lnTo>
                      <a:lnTo>
                        <a:pt x="4" y="353"/>
                      </a:lnTo>
                      <a:lnTo>
                        <a:pt x="1" y="360"/>
                      </a:lnTo>
                      <a:lnTo>
                        <a:pt x="0" y="368"/>
                      </a:lnTo>
                      <a:lnTo>
                        <a:pt x="0" y="376"/>
                      </a:lnTo>
                      <a:lnTo>
                        <a:pt x="0" y="383"/>
                      </a:lnTo>
                      <a:lnTo>
                        <a:pt x="0" y="391"/>
                      </a:lnTo>
                      <a:lnTo>
                        <a:pt x="3" y="398"/>
                      </a:lnTo>
                      <a:lnTo>
                        <a:pt x="4" y="405"/>
                      </a:lnTo>
                      <a:lnTo>
                        <a:pt x="8" y="412"/>
                      </a:lnTo>
                      <a:lnTo>
                        <a:pt x="10" y="418"/>
                      </a:lnTo>
                      <a:lnTo>
                        <a:pt x="14" y="425"/>
                      </a:lnTo>
                      <a:lnTo>
                        <a:pt x="19" y="430"/>
                      </a:lnTo>
                      <a:lnTo>
                        <a:pt x="24" y="435"/>
                      </a:lnTo>
                      <a:lnTo>
                        <a:pt x="29" y="440"/>
                      </a:lnTo>
                      <a:lnTo>
                        <a:pt x="35" y="444"/>
                      </a:lnTo>
                      <a:lnTo>
                        <a:pt x="41" y="447"/>
                      </a:lnTo>
                      <a:lnTo>
                        <a:pt x="47" y="450"/>
                      </a:lnTo>
                      <a:lnTo>
                        <a:pt x="53" y="451"/>
                      </a:lnTo>
                      <a:lnTo>
                        <a:pt x="61" y="454"/>
                      </a:lnTo>
                      <a:lnTo>
                        <a:pt x="68" y="454"/>
                      </a:lnTo>
                      <a:lnTo>
                        <a:pt x="71" y="454"/>
                      </a:lnTo>
                      <a:lnTo>
                        <a:pt x="74" y="454"/>
                      </a:lnTo>
                      <a:lnTo>
                        <a:pt x="67" y="454"/>
                      </a:lnTo>
                      <a:lnTo>
                        <a:pt x="59" y="455"/>
                      </a:lnTo>
                      <a:lnTo>
                        <a:pt x="52" y="456"/>
                      </a:lnTo>
                      <a:lnTo>
                        <a:pt x="46" y="459"/>
                      </a:lnTo>
                      <a:lnTo>
                        <a:pt x="40" y="461"/>
                      </a:lnTo>
                      <a:lnTo>
                        <a:pt x="34" y="465"/>
                      </a:lnTo>
                      <a:lnTo>
                        <a:pt x="27" y="469"/>
                      </a:lnTo>
                      <a:lnTo>
                        <a:pt x="22" y="474"/>
                      </a:lnTo>
                      <a:lnTo>
                        <a:pt x="17" y="479"/>
                      </a:lnTo>
                      <a:lnTo>
                        <a:pt x="14" y="485"/>
                      </a:lnTo>
                      <a:lnTo>
                        <a:pt x="10" y="492"/>
                      </a:lnTo>
                      <a:lnTo>
                        <a:pt x="6" y="498"/>
                      </a:lnTo>
                      <a:lnTo>
                        <a:pt x="4" y="504"/>
                      </a:lnTo>
                      <a:lnTo>
                        <a:pt x="1" y="512"/>
                      </a:lnTo>
                      <a:lnTo>
                        <a:pt x="0" y="519"/>
                      </a:lnTo>
                      <a:lnTo>
                        <a:pt x="0" y="527"/>
                      </a:lnTo>
                      <a:lnTo>
                        <a:pt x="0" y="534"/>
                      </a:lnTo>
                      <a:lnTo>
                        <a:pt x="0" y="542"/>
                      </a:lnTo>
                      <a:lnTo>
                        <a:pt x="3" y="549"/>
                      </a:lnTo>
                      <a:lnTo>
                        <a:pt x="4" y="556"/>
                      </a:lnTo>
                      <a:lnTo>
                        <a:pt x="8" y="563"/>
                      </a:lnTo>
                      <a:lnTo>
                        <a:pt x="10" y="570"/>
                      </a:lnTo>
                      <a:lnTo>
                        <a:pt x="14" y="576"/>
                      </a:lnTo>
                      <a:lnTo>
                        <a:pt x="19" y="581"/>
                      </a:lnTo>
                      <a:lnTo>
                        <a:pt x="24" y="586"/>
                      </a:lnTo>
                      <a:lnTo>
                        <a:pt x="29" y="591"/>
                      </a:lnTo>
                      <a:lnTo>
                        <a:pt x="35" y="595"/>
                      </a:lnTo>
                      <a:lnTo>
                        <a:pt x="41" y="599"/>
                      </a:lnTo>
                      <a:lnTo>
                        <a:pt x="47" y="601"/>
                      </a:lnTo>
                      <a:lnTo>
                        <a:pt x="53" y="602"/>
                      </a:lnTo>
                      <a:lnTo>
                        <a:pt x="61" y="605"/>
                      </a:lnTo>
                      <a:lnTo>
                        <a:pt x="68" y="605"/>
                      </a:lnTo>
                      <a:lnTo>
                        <a:pt x="71" y="605"/>
                      </a:lnTo>
                      <a:lnTo>
                        <a:pt x="74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6" name="Line 144"/>
                <p:cNvSpPr>
                  <a:spLocks noChangeShapeType="1"/>
                </p:cNvSpPr>
                <p:nvPr/>
              </p:nvSpPr>
              <p:spPr bwMode="auto">
                <a:xfrm>
                  <a:off x="2757" y="12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7" name="Line 145"/>
                <p:cNvSpPr>
                  <a:spLocks noChangeShapeType="1"/>
                </p:cNvSpPr>
                <p:nvPr/>
              </p:nvSpPr>
              <p:spPr bwMode="auto">
                <a:xfrm>
                  <a:off x="2753" y="14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8" name="Freeform 146"/>
                <p:cNvSpPr>
                  <a:spLocks/>
                </p:cNvSpPr>
                <p:nvPr/>
              </p:nvSpPr>
              <p:spPr bwMode="auto">
                <a:xfrm>
                  <a:off x="2633" y="1278"/>
                  <a:ext cx="25" cy="202"/>
                </a:xfrm>
                <a:custGeom>
                  <a:avLst/>
                  <a:gdLst>
                    <a:gd name="T0" fmla="*/ 14 w 75"/>
                    <a:gd name="T1" fmla="*/ 1 h 605"/>
                    <a:gd name="T2" fmla="*/ 34 w 75"/>
                    <a:gd name="T3" fmla="*/ 7 h 605"/>
                    <a:gd name="T4" fmla="*/ 51 w 75"/>
                    <a:gd name="T5" fmla="*/ 20 h 605"/>
                    <a:gd name="T6" fmla="*/ 64 w 75"/>
                    <a:gd name="T7" fmla="*/ 36 h 605"/>
                    <a:gd name="T8" fmla="*/ 72 w 75"/>
                    <a:gd name="T9" fmla="*/ 58 h 605"/>
                    <a:gd name="T10" fmla="*/ 73 w 75"/>
                    <a:gd name="T11" fmla="*/ 81 h 605"/>
                    <a:gd name="T12" fmla="*/ 70 w 75"/>
                    <a:gd name="T13" fmla="*/ 102 h 605"/>
                    <a:gd name="T14" fmla="*/ 60 w 75"/>
                    <a:gd name="T15" fmla="*/ 121 h 605"/>
                    <a:gd name="T16" fmla="*/ 45 w 75"/>
                    <a:gd name="T17" fmla="*/ 136 h 605"/>
                    <a:gd name="T18" fmla="*/ 26 w 75"/>
                    <a:gd name="T19" fmla="*/ 147 h 605"/>
                    <a:gd name="T20" fmla="*/ 5 w 75"/>
                    <a:gd name="T21" fmla="*/ 151 h 605"/>
                    <a:gd name="T22" fmla="*/ 7 w 75"/>
                    <a:gd name="T23" fmla="*/ 151 h 605"/>
                    <a:gd name="T24" fmla="*/ 28 w 75"/>
                    <a:gd name="T25" fmla="*/ 156 h 605"/>
                    <a:gd name="T26" fmla="*/ 46 w 75"/>
                    <a:gd name="T27" fmla="*/ 166 h 605"/>
                    <a:gd name="T28" fmla="*/ 60 w 75"/>
                    <a:gd name="T29" fmla="*/ 183 h 605"/>
                    <a:gd name="T30" fmla="*/ 70 w 75"/>
                    <a:gd name="T31" fmla="*/ 202 h 605"/>
                    <a:gd name="T32" fmla="*/ 75 w 75"/>
                    <a:gd name="T33" fmla="*/ 224 h 605"/>
                    <a:gd name="T34" fmla="*/ 72 w 75"/>
                    <a:gd name="T35" fmla="*/ 247 h 605"/>
                    <a:gd name="T36" fmla="*/ 64 w 75"/>
                    <a:gd name="T37" fmla="*/ 267 h 605"/>
                    <a:gd name="T38" fmla="*/ 50 w 75"/>
                    <a:gd name="T39" fmla="*/ 283 h 605"/>
                    <a:gd name="T40" fmla="*/ 33 w 75"/>
                    <a:gd name="T41" fmla="*/ 295 h 605"/>
                    <a:gd name="T42" fmla="*/ 13 w 75"/>
                    <a:gd name="T43" fmla="*/ 301 h 605"/>
                    <a:gd name="T44" fmla="*/ 0 w 75"/>
                    <a:gd name="T45" fmla="*/ 302 h 605"/>
                    <a:gd name="T46" fmla="*/ 21 w 75"/>
                    <a:gd name="T47" fmla="*/ 305 h 605"/>
                    <a:gd name="T48" fmla="*/ 40 w 75"/>
                    <a:gd name="T49" fmla="*/ 314 h 605"/>
                    <a:gd name="T50" fmla="*/ 56 w 75"/>
                    <a:gd name="T51" fmla="*/ 328 h 605"/>
                    <a:gd name="T52" fmla="*/ 67 w 75"/>
                    <a:gd name="T53" fmla="*/ 347 h 605"/>
                    <a:gd name="T54" fmla="*/ 73 w 75"/>
                    <a:gd name="T55" fmla="*/ 368 h 605"/>
                    <a:gd name="T56" fmla="*/ 73 w 75"/>
                    <a:gd name="T57" fmla="*/ 391 h 605"/>
                    <a:gd name="T58" fmla="*/ 67 w 75"/>
                    <a:gd name="T59" fmla="*/ 412 h 605"/>
                    <a:gd name="T60" fmla="*/ 55 w 75"/>
                    <a:gd name="T61" fmla="*/ 430 h 605"/>
                    <a:gd name="T62" fmla="*/ 39 w 75"/>
                    <a:gd name="T63" fmla="*/ 444 h 605"/>
                    <a:gd name="T64" fmla="*/ 20 w 75"/>
                    <a:gd name="T65" fmla="*/ 451 h 605"/>
                    <a:gd name="T66" fmla="*/ 3 w 75"/>
                    <a:gd name="T67" fmla="*/ 454 h 605"/>
                    <a:gd name="T68" fmla="*/ 14 w 75"/>
                    <a:gd name="T69" fmla="*/ 455 h 605"/>
                    <a:gd name="T70" fmla="*/ 34 w 75"/>
                    <a:gd name="T71" fmla="*/ 461 h 605"/>
                    <a:gd name="T72" fmla="*/ 51 w 75"/>
                    <a:gd name="T73" fmla="*/ 474 h 605"/>
                    <a:gd name="T74" fmla="*/ 64 w 75"/>
                    <a:gd name="T75" fmla="*/ 490 h 605"/>
                    <a:gd name="T76" fmla="*/ 72 w 75"/>
                    <a:gd name="T77" fmla="*/ 512 h 605"/>
                    <a:gd name="T78" fmla="*/ 73 w 75"/>
                    <a:gd name="T79" fmla="*/ 534 h 605"/>
                    <a:gd name="T80" fmla="*/ 70 w 75"/>
                    <a:gd name="T81" fmla="*/ 556 h 605"/>
                    <a:gd name="T82" fmla="*/ 60 w 75"/>
                    <a:gd name="T83" fmla="*/ 575 h 605"/>
                    <a:gd name="T84" fmla="*/ 45 w 75"/>
                    <a:gd name="T85" fmla="*/ 590 h 605"/>
                    <a:gd name="T86" fmla="*/ 26 w 75"/>
                    <a:gd name="T87" fmla="*/ 601 h 605"/>
                    <a:gd name="T88" fmla="*/ 5 w 75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5" h="605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14" y="1"/>
                      </a:lnTo>
                      <a:lnTo>
                        <a:pt x="21" y="2"/>
                      </a:lnTo>
                      <a:lnTo>
                        <a:pt x="28" y="5"/>
                      </a:lnTo>
                      <a:lnTo>
                        <a:pt x="34" y="7"/>
                      </a:lnTo>
                      <a:lnTo>
                        <a:pt x="40" y="11"/>
                      </a:lnTo>
                      <a:lnTo>
                        <a:pt x="46" y="15"/>
                      </a:lnTo>
                      <a:lnTo>
                        <a:pt x="51" y="20"/>
                      </a:lnTo>
                      <a:lnTo>
                        <a:pt x="56" y="25"/>
                      </a:lnTo>
                      <a:lnTo>
                        <a:pt x="60" y="31"/>
                      </a:lnTo>
                      <a:lnTo>
                        <a:pt x="64" y="36"/>
                      </a:lnTo>
                      <a:lnTo>
                        <a:pt x="67" y="44"/>
                      </a:lnTo>
                      <a:lnTo>
                        <a:pt x="70" y="50"/>
                      </a:lnTo>
                      <a:lnTo>
                        <a:pt x="72" y="58"/>
                      </a:lnTo>
                      <a:lnTo>
                        <a:pt x="73" y="65"/>
                      </a:lnTo>
                      <a:lnTo>
                        <a:pt x="75" y="73"/>
                      </a:lnTo>
                      <a:lnTo>
                        <a:pt x="73" y="81"/>
                      </a:lnTo>
                      <a:lnTo>
                        <a:pt x="73" y="88"/>
                      </a:lnTo>
                      <a:lnTo>
                        <a:pt x="72" y="96"/>
                      </a:lnTo>
                      <a:lnTo>
                        <a:pt x="70" y="102"/>
                      </a:lnTo>
                      <a:lnTo>
                        <a:pt x="67" y="110"/>
                      </a:lnTo>
                      <a:lnTo>
                        <a:pt x="64" y="116"/>
                      </a:lnTo>
                      <a:lnTo>
                        <a:pt x="60" y="121"/>
                      </a:lnTo>
                      <a:lnTo>
                        <a:pt x="55" y="127"/>
                      </a:lnTo>
                      <a:lnTo>
                        <a:pt x="50" y="132"/>
                      </a:lnTo>
                      <a:lnTo>
                        <a:pt x="45" y="136"/>
                      </a:lnTo>
                      <a:lnTo>
                        <a:pt x="39" y="141"/>
                      </a:lnTo>
                      <a:lnTo>
                        <a:pt x="33" y="144"/>
                      </a:lnTo>
                      <a:lnTo>
                        <a:pt x="26" y="147"/>
                      </a:lnTo>
                      <a:lnTo>
                        <a:pt x="20" y="149"/>
                      </a:lnTo>
                      <a:lnTo>
                        <a:pt x="13" y="150"/>
                      </a:lnTo>
                      <a:lnTo>
                        <a:pt x="5" y="151"/>
                      </a:lnTo>
                      <a:lnTo>
                        <a:pt x="3" y="151"/>
                      </a:lnTo>
                      <a:lnTo>
                        <a:pt x="0" y="151"/>
                      </a:lnTo>
                      <a:lnTo>
                        <a:pt x="7" y="151"/>
                      </a:lnTo>
                      <a:lnTo>
                        <a:pt x="14" y="152"/>
                      </a:lnTo>
                      <a:lnTo>
                        <a:pt x="21" y="154"/>
                      </a:lnTo>
                      <a:lnTo>
                        <a:pt x="28" y="156"/>
                      </a:lnTo>
                      <a:lnTo>
                        <a:pt x="34" y="159"/>
                      </a:lnTo>
                      <a:lnTo>
                        <a:pt x="40" y="162"/>
                      </a:lnTo>
                      <a:lnTo>
                        <a:pt x="46" y="166"/>
                      </a:lnTo>
                      <a:lnTo>
                        <a:pt x="51" y="171"/>
                      </a:lnTo>
                      <a:lnTo>
                        <a:pt x="56" y="176"/>
                      </a:lnTo>
                      <a:lnTo>
                        <a:pt x="60" y="183"/>
                      </a:lnTo>
                      <a:lnTo>
                        <a:pt x="64" y="188"/>
                      </a:lnTo>
                      <a:lnTo>
                        <a:pt x="67" y="195"/>
                      </a:lnTo>
                      <a:lnTo>
                        <a:pt x="70" y="202"/>
                      </a:lnTo>
                      <a:lnTo>
                        <a:pt x="72" y="209"/>
                      </a:lnTo>
                      <a:lnTo>
                        <a:pt x="73" y="217"/>
                      </a:lnTo>
                      <a:lnTo>
                        <a:pt x="75" y="224"/>
                      </a:lnTo>
                      <a:lnTo>
                        <a:pt x="73" y="232"/>
                      </a:lnTo>
                      <a:lnTo>
                        <a:pt x="73" y="239"/>
                      </a:lnTo>
                      <a:lnTo>
                        <a:pt x="72" y="247"/>
                      </a:lnTo>
                      <a:lnTo>
                        <a:pt x="70" y="253"/>
                      </a:lnTo>
                      <a:lnTo>
                        <a:pt x="67" y="261"/>
                      </a:lnTo>
                      <a:lnTo>
                        <a:pt x="64" y="267"/>
                      </a:lnTo>
                      <a:lnTo>
                        <a:pt x="60" y="272"/>
                      </a:lnTo>
                      <a:lnTo>
                        <a:pt x="55" y="278"/>
                      </a:lnTo>
                      <a:lnTo>
                        <a:pt x="50" y="283"/>
                      </a:lnTo>
                      <a:lnTo>
                        <a:pt x="45" y="287"/>
                      </a:lnTo>
                      <a:lnTo>
                        <a:pt x="39" y="292"/>
                      </a:lnTo>
                      <a:lnTo>
                        <a:pt x="33" y="295"/>
                      </a:lnTo>
                      <a:lnTo>
                        <a:pt x="26" y="299"/>
                      </a:lnTo>
                      <a:lnTo>
                        <a:pt x="20" y="300"/>
                      </a:lnTo>
                      <a:lnTo>
                        <a:pt x="13" y="301"/>
                      </a:lnTo>
                      <a:lnTo>
                        <a:pt x="5" y="302"/>
                      </a:lnTo>
                      <a:lnTo>
                        <a:pt x="3" y="302"/>
                      </a:lnTo>
                      <a:lnTo>
                        <a:pt x="0" y="302"/>
                      </a:lnTo>
                      <a:lnTo>
                        <a:pt x="7" y="302"/>
                      </a:lnTo>
                      <a:lnTo>
                        <a:pt x="14" y="304"/>
                      </a:lnTo>
                      <a:lnTo>
                        <a:pt x="21" y="305"/>
                      </a:lnTo>
                      <a:lnTo>
                        <a:pt x="28" y="307"/>
                      </a:lnTo>
                      <a:lnTo>
                        <a:pt x="34" y="310"/>
                      </a:lnTo>
                      <a:lnTo>
                        <a:pt x="40" y="314"/>
                      </a:lnTo>
                      <a:lnTo>
                        <a:pt x="46" y="318"/>
                      </a:lnTo>
                      <a:lnTo>
                        <a:pt x="51" y="323"/>
                      </a:lnTo>
                      <a:lnTo>
                        <a:pt x="56" y="328"/>
                      </a:lnTo>
                      <a:lnTo>
                        <a:pt x="60" y="334"/>
                      </a:lnTo>
                      <a:lnTo>
                        <a:pt x="64" y="339"/>
                      </a:lnTo>
                      <a:lnTo>
                        <a:pt x="67" y="347"/>
                      </a:lnTo>
                      <a:lnTo>
                        <a:pt x="70" y="353"/>
                      </a:lnTo>
                      <a:lnTo>
                        <a:pt x="72" y="360"/>
                      </a:lnTo>
                      <a:lnTo>
                        <a:pt x="73" y="368"/>
                      </a:lnTo>
                      <a:lnTo>
                        <a:pt x="75" y="376"/>
                      </a:lnTo>
                      <a:lnTo>
                        <a:pt x="73" y="383"/>
                      </a:lnTo>
                      <a:lnTo>
                        <a:pt x="73" y="391"/>
                      </a:lnTo>
                      <a:lnTo>
                        <a:pt x="72" y="398"/>
                      </a:lnTo>
                      <a:lnTo>
                        <a:pt x="70" y="405"/>
                      </a:lnTo>
                      <a:lnTo>
                        <a:pt x="67" y="412"/>
                      </a:lnTo>
                      <a:lnTo>
                        <a:pt x="64" y="418"/>
                      </a:lnTo>
                      <a:lnTo>
                        <a:pt x="60" y="423"/>
                      </a:lnTo>
                      <a:lnTo>
                        <a:pt x="55" y="430"/>
                      </a:lnTo>
                      <a:lnTo>
                        <a:pt x="50" y="435"/>
                      </a:lnTo>
                      <a:lnTo>
                        <a:pt x="45" y="439"/>
                      </a:lnTo>
                      <a:lnTo>
                        <a:pt x="39" y="444"/>
                      </a:lnTo>
                      <a:lnTo>
                        <a:pt x="33" y="446"/>
                      </a:lnTo>
                      <a:lnTo>
                        <a:pt x="26" y="450"/>
                      </a:lnTo>
                      <a:lnTo>
                        <a:pt x="20" y="451"/>
                      </a:lnTo>
                      <a:lnTo>
                        <a:pt x="13" y="452"/>
                      </a:lnTo>
                      <a:lnTo>
                        <a:pt x="5" y="454"/>
                      </a:lnTo>
                      <a:lnTo>
                        <a:pt x="3" y="454"/>
                      </a:lnTo>
                      <a:lnTo>
                        <a:pt x="0" y="454"/>
                      </a:lnTo>
                      <a:lnTo>
                        <a:pt x="7" y="454"/>
                      </a:lnTo>
                      <a:lnTo>
                        <a:pt x="14" y="455"/>
                      </a:lnTo>
                      <a:lnTo>
                        <a:pt x="21" y="456"/>
                      </a:lnTo>
                      <a:lnTo>
                        <a:pt x="28" y="459"/>
                      </a:lnTo>
                      <a:lnTo>
                        <a:pt x="34" y="461"/>
                      </a:lnTo>
                      <a:lnTo>
                        <a:pt x="40" y="465"/>
                      </a:lnTo>
                      <a:lnTo>
                        <a:pt x="46" y="469"/>
                      </a:lnTo>
                      <a:lnTo>
                        <a:pt x="51" y="474"/>
                      </a:lnTo>
                      <a:lnTo>
                        <a:pt x="56" y="479"/>
                      </a:lnTo>
                      <a:lnTo>
                        <a:pt x="60" y="485"/>
                      </a:lnTo>
                      <a:lnTo>
                        <a:pt x="64" y="490"/>
                      </a:lnTo>
                      <a:lnTo>
                        <a:pt x="67" y="498"/>
                      </a:lnTo>
                      <a:lnTo>
                        <a:pt x="70" y="504"/>
                      </a:lnTo>
                      <a:lnTo>
                        <a:pt x="72" y="512"/>
                      </a:lnTo>
                      <a:lnTo>
                        <a:pt x="73" y="519"/>
                      </a:lnTo>
                      <a:lnTo>
                        <a:pt x="75" y="527"/>
                      </a:lnTo>
                      <a:lnTo>
                        <a:pt x="73" y="534"/>
                      </a:lnTo>
                      <a:lnTo>
                        <a:pt x="73" y="542"/>
                      </a:lnTo>
                      <a:lnTo>
                        <a:pt x="72" y="549"/>
                      </a:lnTo>
                      <a:lnTo>
                        <a:pt x="70" y="556"/>
                      </a:lnTo>
                      <a:lnTo>
                        <a:pt x="67" y="563"/>
                      </a:lnTo>
                      <a:lnTo>
                        <a:pt x="64" y="570"/>
                      </a:lnTo>
                      <a:lnTo>
                        <a:pt x="60" y="575"/>
                      </a:lnTo>
                      <a:lnTo>
                        <a:pt x="55" y="581"/>
                      </a:lnTo>
                      <a:lnTo>
                        <a:pt x="50" y="586"/>
                      </a:lnTo>
                      <a:lnTo>
                        <a:pt x="45" y="590"/>
                      </a:lnTo>
                      <a:lnTo>
                        <a:pt x="39" y="595"/>
                      </a:lnTo>
                      <a:lnTo>
                        <a:pt x="33" y="597"/>
                      </a:lnTo>
                      <a:lnTo>
                        <a:pt x="26" y="601"/>
                      </a:lnTo>
                      <a:lnTo>
                        <a:pt x="20" y="602"/>
                      </a:lnTo>
                      <a:lnTo>
                        <a:pt x="13" y="604"/>
                      </a:lnTo>
                      <a:lnTo>
                        <a:pt x="5" y="605"/>
                      </a:lnTo>
                      <a:lnTo>
                        <a:pt x="3" y="605"/>
                      </a:lnTo>
                      <a:lnTo>
                        <a:pt x="0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19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2608" y="127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0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2608" y="1480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1" name="Line 149"/>
                <p:cNvSpPr>
                  <a:spLocks noChangeShapeType="1"/>
                </p:cNvSpPr>
                <p:nvPr/>
              </p:nvSpPr>
              <p:spPr bwMode="auto">
                <a:xfrm flipH="1">
                  <a:off x="2411" y="1278"/>
                  <a:ext cx="197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2" name="Line 150"/>
                <p:cNvSpPr>
                  <a:spLocks noChangeShapeType="1"/>
                </p:cNvSpPr>
                <p:nvPr/>
              </p:nvSpPr>
              <p:spPr bwMode="auto">
                <a:xfrm>
                  <a:off x="2485" y="1238"/>
                  <a:ext cx="1" cy="8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3" name="Freeform 151"/>
                <p:cNvSpPr>
                  <a:spLocks/>
                </p:cNvSpPr>
                <p:nvPr/>
              </p:nvSpPr>
              <p:spPr bwMode="auto">
                <a:xfrm>
                  <a:off x="2485" y="124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4" name="Freeform 152"/>
                <p:cNvSpPr>
                  <a:spLocks/>
                </p:cNvSpPr>
                <p:nvPr/>
              </p:nvSpPr>
              <p:spPr bwMode="auto">
                <a:xfrm>
                  <a:off x="2485" y="124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5" name="Freeform 153"/>
                <p:cNvSpPr>
                  <a:spLocks/>
                </p:cNvSpPr>
                <p:nvPr/>
              </p:nvSpPr>
              <p:spPr bwMode="auto">
                <a:xfrm>
                  <a:off x="2312" y="1316"/>
                  <a:ext cx="49" cy="126"/>
                </a:xfrm>
                <a:custGeom>
                  <a:avLst/>
                  <a:gdLst>
                    <a:gd name="T0" fmla="*/ 74 w 149"/>
                    <a:gd name="T1" fmla="*/ 379 h 379"/>
                    <a:gd name="T2" fmla="*/ 149 w 149"/>
                    <a:gd name="T3" fmla="*/ 347 h 379"/>
                    <a:gd name="T4" fmla="*/ 0 w 149"/>
                    <a:gd name="T5" fmla="*/ 284 h 379"/>
                    <a:gd name="T6" fmla="*/ 149 w 149"/>
                    <a:gd name="T7" fmla="*/ 221 h 379"/>
                    <a:gd name="T8" fmla="*/ 0 w 149"/>
                    <a:gd name="T9" fmla="*/ 158 h 379"/>
                    <a:gd name="T10" fmla="*/ 149 w 149"/>
                    <a:gd name="T11" fmla="*/ 95 h 379"/>
                    <a:gd name="T12" fmla="*/ 0 w 149"/>
                    <a:gd name="T13" fmla="*/ 32 h 379"/>
                    <a:gd name="T14" fmla="*/ 74 w 149"/>
                    <a:gd name="T15" fmla="*/ 0 h 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9" h="379">
                      <a:moveTo>
                        <a:pt x="74" y="379"/>
                      </a:moveTo>
                      <a:lnTo>
                        <a:pt x="149" y="347"/>
                      </a:lnTo>
                      <a:lnTo>
                        <a:pt x="0" y="284"/>
                      </a:lnTo>
                      <a:lnTo>
                        <a:pt x="149" y="221"/>
                      </a:lnTo>
                      <a:lnTo>
                        <a:pt x="0" y="158"/>
                      </a:lnTo>
                      <a:lnTo>
                        <a:pt x="149" y="95"/>
                      </a:lnTo>
                      <a:lnTo>
                        <a:pt x="0" y="32"/>
                      </a:lnTo>
                      <a:lnTo>
                        <a:pt x="74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6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2336" y="1278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7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336" y="1442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8" name="Line 156"/>
                <p:cNvSpPr>
                  <a:spLocks noChangeShapeType="1"/>
                </p:cNvSpPr>
                <p:nvPr/>
              </p:nvSpPr>
              <p:spPr bwMode="auto">
                <a:xfrm>
                  <a:off x="2336" y="1278"/>
                  <a:ext cx="75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29" name="Line 157"/>
                <p:cNvSpPr>
                  <a:spLocks noChangeShapeType="1"/>
                </p:cNvSpPr>
                <p:nvPr/>
              </p:nvSpPr>
              <p:spPr bwMode="auto">
                <a:xfrm>
                  <a:off x="2336" y="1480"/>
                  <a:ext cx="272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0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2320" y="1581"/>
                  <a:ext cx="3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1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2303" y="1564"/>
                  <a:ext cx="66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2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2287" y="1547"/>
                  <a:ext cx="9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3" name="Line 161"/>
                <p:cNvSpPr>
                  <a:spLocks noChangeShapeType="1"/>
                </p:cNvSpPr>
                <p:nvPr/>
              </p:nvSpPr>
              <p:spPr bwMode="auto">
                <a:xfrm>
                  <a:off x="2336" y="1480"/>
                  <a:ext cx="1" cy="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4" name="Line 162"/>
                <p:cNvSpPr>
                  <a:spLocks noChangeShapeType="1"/>
                </p:cNvSpPr>
                <p:nvPr/>
              </p:nvSpPr>
              <p:spPr bwMode="auto">
                <a:xfrm>
                  <a:off x="2778" y="1478"/>
                  <a:ext cx="1" cy="50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3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794" y="1354"/>
                  <a:ext cx="30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T</a:t>
                  </a:r>
                  <a:endParaRPr lang="en-US" altLang="en-US" b="0"/>
                </a:p>
              </p:txBody>
            </p:sp>
            <p:sp>
              <p:nvSpPr>
                <p:cNvPr id="10563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820" y="1354"/>
                  <a:ext cx="28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2</a:t>
                  </a:r>
                  <a:endParaRPr lang="en-US" altLang="en-US" b="0"/>
                </a:p>
              </p:txBody>
            </p:sp>
          </p:grpSp>
          <p:grpSp>
            <p:nvGrpSpPr>
              <p:cNvPr id="105637" name="Group 165"/>
              <p:cNvGrpSpPr>
                <a:grpSpLocks/>
              </p:cNvGrpSpPr>
              <p:nvPr/>
            </p:nvGrpSpPr>
            <p:grpSpPr bwMode="auto">
              <a:xfrm>
                <a:off x="1666" y="2492"/>
                <a:ext cx="211" cy="303"/>
                <a:chOff x="4512" y="1509"/>
                <a:chExt cx="211" cy="303"/>
              </a:xfrm>
            </p:grpSpPr>
            <p:sp>
              <p:nvSpPr>
                <p:cNvPr id="105638" name="Rectangle 166"/>
                <p:cNvSpPr>
                  <a:spLocks noChangeArrowheads="1"/>
                </p:cNvSpPr>
                <p:nvPr/>
              </p:nvSpPr>
              <p:spPr bwMode="auto">
                <a:xfrm>
                  <a:off x="4656" y="1592"/>
                  <a:ext cx="42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M</a:t>
                  </a:r>
                  <a:endParaRPr lang="en-US" altLang="en-US" b="0"/>
                </a:p>
              </p:txBody>
            </p:sp>
            <p:sp>
              <p:nvSpPr>
                <p:cNvPr id="105639" name="Rectangle 167"/>
                <p:cNvSpPr>
                  <a:spLocks noChangeArrowheads="1"/>
                </p:cNvSpPr>
                <p:nvPr/>
              </p:nvSpPr>
              <p:spPr bwMode="auto">
                <a:xfrm>
                  <a:off x="4695" y="1592"/>
                  <a:ext cx="28" cy="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2</a:t>
                  </a:r>
                  <a:endParaRPr lang="en-US" altLang="en-US" b="0"/>
                </a:p>
              </p:txBody>
            </p:sp>
            <p:sp>
              <p:nvSpPr>
                <p:cNvPr id="105640" name="Freeform 168"/>
                <p:cNvSpPr>
                  <a:spLocks/>
                </p:cNvSpPr>
                <p:nvPr/>
              </p:nvSpPr>
              <p:spPr bwMode="auto">
                <a:xfrm>
                  <a:off x="4588" y="1589"/>
                  <a:ext cx="30" cy="30"/>
                </a:xfrm>
                <a:custGeom>
                  <a:avLst/>
                  <a:gdLst>
                    <a:gd name="T0" fmla="*/ 89 w 89"/>
                    <a:gd name="T1" fmla="*/ 90 h 90"/>
                    <a:gd name="T2" fmla="*/ 89 w 89"/>
                    <a:gd name="T3" fmla="*/ 0 h 90"/>
                    <a:gd name="T4" fmla="*/ 0 w 89"/>
                    <a:gd name="T5" fmla="*/ 45 h 90"/>
                    <a:gd name="T6" fmla="*/ 89 w 89"/>
                    <a:gd name="T7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9" h="90">
                      <a:moveTo>
                        <a:pt x="89" y="90"/>
                      </a:moveTo>
                      <a:lnTo>
                        <a:pt x="89" y="0"/>
                      </a:lnTo>
                      <a:lnTo>
                        <a:pt x="0" y="45"/>
                      </a:lnTo>
                      <a:lnTo>
                        <a:pt x="89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1" name="Freeform 169"/>
                <p:cNvSpPr>
                  <a:spLocks/>
                </p:cNvSpPr>
                <p:nvPr/>
              </p:nvSpPr>
              <p:spPr bwMode="auto">
                <a:xfrm>
                  <a:off x="4588" y="1589"/>
                  <a:ext cx="30" cy="30"/>
                </a:xfrm>
                <a:custGeom>
                  <a:avLst/>
                  <a:gdLst>
                    <a:gd name="T0" fmla="*/ 89 w 89"/>
                    <a:gd name="T1" fmla="*/ 90 h 90"/>
                    <a:gd name="T2" fmla="*/ 89 w 89"/>
                    <a:gd name="T3" fmla="*/ 0 h 90"/>
                    <a:gd name="T4" fmla="*/ 0 w 89"/>
                    <a:gd name="T5" fmla="*/ 45 h 90"/>
                    <a:gd name="T6" fmla="*/ 89 w 89"/>
                    <a:gd name="T7" fmla="*/ 9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9" h="90">
                      <a:moveTo>
                        <a:pt x="89" y="90"/>
                      </a:moveTo>
                      <a:lnTo>
                        <a:pt x="89" y="0"/>
                      </a:lnTo>
                      <a:lnTo>
                        <a:pt x="0" y="45"/>
                      </a:lnTo>
                      <a:lnTo>
                        <a:pt x="89" y="9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2" name="Freeform 170"/>
                <p:cNvSpPr>
                  <a:spLocks/>
                </p:cNvSpPr>
                <p:nvPr/>
              </p:nvSpPr>
              <p:spPr bwMode="auto">
                <a:xfrm>
                  <a:off x="4579" y="1509"/>
                  <a:ext cx="59" cy="38"/>
                </a:xfrm>
                <a:custGeom>
                  <a:avLst/>
                  <a:gdLst>
                    <a:gd name="T0" fmla="*/ 0 w 177"/>
                    <a:gd name="T1" fmla="*/ 114 h 114"/>
                    <a:gd name="T2" fmla="*/ 177 w 177"/>
                    <a:gd name="T3" fmla="*/ 114 h 114"/>
                    <a:gd name="T4" fmla="*/ 177 w 177"/>
                    <a:gd name="T5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7" h="114">
                      <a:moveTo>
                        <a:pt x="0" y="114"/>
                      </a:moveTo>
                      <a:lnTo>
                        <a:pt x="177" y="114"/>
                      </a:lnTo>
                      <a:lnTo>
                        <a:pt x="177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3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4579" y="1528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4" name="Freeform 172"/>
                <p:cNvSpPr>
                  <a:spLocks/>
                </p:cNvSpPr>
                <p:nvPr/>
              </p:nvSpPr>
              <p:spPr bwMode="auto">
                <a:xfrm>
                  <a:off x="4579" y="1604"/>
                  <a:ext cx="59" cy="57"/>
                </a:xfrm>
                <a:custGeom>
                  <a:avLst/>
                  <a:gdLst>
                    <a:gd name="T0" fmla="*/ 0 w 177"/>
                    <a:gd name="T1" fmla="*/ 0 h 170"/>
                    <a:gd name="T2" fmla="*/ 177 w 177"/>
                    <a:gd name="T3" fmla="*/ 0 h 170"/>
                    <a:gd name="T4" fmla="*/ 177 w 177"/>
                    <a:gd name="T5" fmla="*/ 170 h 170"/>
                    <a:gd name="T6" fmla="*/ 0 w 177"/>
                    <a:gd name="T7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7" h="170">
                      <a:moveTo>
                        <a:pt x="0" y="0"/>
                      </a:moveTo>
                      <a:lnTo>
                        <a:pt x="177" y="0"/>
                      </a:lnTo>
                      <a:lnTo>
                        <a:pt x="177" y="170"/>
                      </a:lnTo>
                      <a:lnTo>
                        <a:pt x="0" y="17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5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4579" y="1585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6" name="Freeform 174"/>
                <p:cNvSpPr>
                  <a:spLocks/>
                </p:cNvSpPr>
                <p:nvPr/>
              </p:nvSpPr>
              <p:spPr bwMode="auto">
                <a:xfrm>
                  <a:off x="4579" y="1604"/>
                  <a:ext cx="59" cy="57"/>
                </a:xfrm>
                <a:custGeom>
                  <a:avLst/>
                  <a:gdLst>
                    <a:gd name="T0" fmla="*/ 0 w 177"/>
                    <a:gd name="T1" fmla="*/ 170 h 170"/>
                    <a:gd name="T2" fmla="*/ 177 w 177"/>
                    <a:gd name="T3" fmla="*/ 170 h 170"/>
                    <a:gd name="T4" fmla="*/ 177 w 177"/>
                    <a:gd name="T5" fmla="*/ 0 h 170"/>
                    <a:gd name="T6" fmla="*/ 0 w 177"/>
                    <a:gd name="T7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7" h="170">
                      <a:moveTo>
                        <a:pt x="0" y="170"/>
                      </a:moveTo>
                      <a:lnTo>
                        <a:pt x="177" y="170"/>
                      </a:lnTo>
                      <a:lnTo>
                        <a:pt x="17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7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4579" y="1642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8" name="Freeform 176"/>
                <p:cNvSpPr>
                  <a:spLocks/>
                </p:cNvSpPr>
                <p:nvPr/>
              </p:nvSpPr>
              <p:spPr bwMode="auto">
                <a:xfrm>
                  <a:off x="4512" y="1541"/>
                  <a:ext cx="46" cy="120"/>
                </a:xfrm>
                <a:custGeom>
                  <a:avLst/>
                  <a:gdLst>
                    <a:gd name="T0" fmla="*/ 138 w 138"/>
                    <a:gd name="T1" fmla="*/ 0 h 359"/>
                    <a:gd name="T2" fmla="*/ 138 w 138"/>
                    <a:gd name="T3" fmla="*/ 359 h 359"/>
                    <a:gd name="T4" fmla="*/ 0 w 138"/>
                    <a:gd name="T5" fmla="*/ 359 h 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8" h="359">
                      <a:moveTo>
                        <a:pt x="138" y="0"/>
                      </a:moveTo>
                      <a:lnTo>
                        <a:pt x="138" y="359"/>
                      </a:lnTo>
                      <a:lnTo>
                        <a:pt x="0" y="359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49" name="Freeform 177"/>
                <p:cNvSpPr>
                  <a:spLocks/>
                </p:cNvSpPr>
                <p:nvPr/>
              </p:nvSpPr>
              <p:spPr bwMode="auto">
                <a:xfrm>
                  <a:off x="4579" y="1509"/>
                  <a:ext cx="59" cy="38"/>
                </a:xfrm>
                <a:custGeom>
                  <a:avLst/>
                  <a:gdLst>
                    <a:gd name="T0" fmla="*/ 177 w 177"/>
                    <a:gd name="T1" fmla="*/ 0 h 114"/>
                    <a:gd name="T2" fmla="*/ 177 w 177"/>
                    <a:gd name="T3" fmla="*/ 114 h 114"/>
                    <a:gd name="T4" fmla="*/ 0 w 177"/>
                    <a:gd name="T5" fmla="*/ 114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7" h="114">
                      <a:moveTo>
                        <a:pt x="177" y="0"/>
                      </a:moveTo>
                      <a:lnTo>
                        <a:pt x="177" y="114"/>
                      </a:lnTo>
                      <a:lnTo>
                        <a:pt x="0" y="114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0" name="Line 178"/>
                <p:cNvSpPr>
                  <a:spLocks noChangeShapeType="1"/>
                </p:cNvSpPr>
                <p:nvPr/>
              </p:nvSpPr>
              <p:spPr bwMode="auto">
                <a:xfrm>
                  <a:off x="4638" y="1661"/>
                  <a:ext cx="1" cy="15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5651" name="Group 179"/>
              <p:cNvGrpSpPr>
                <a:grpSpLocks/>
              </p:cNvGrpSpPr>
              <p:nvPr/>
            </p:nvGrpSpPr>
            <p:grpSpPr bwMode="auto">
              <a:xfrm>
                <a:off x="1935" y="2115"/>
                <a:ext cx="605" cy="440"/>
                <a:chOff x="1655" y="2092"/>
                <a:chExt cx="605" cy="440"/>
              </a:xfrm>
            </p:grpSpPr>
            <p:sp>
              <p:nvSpPr>
                <p:cNvPr id="105652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839" y="222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3" name="Line 181"/>
                <p:cNvSpPr>
                  <a:spLocks noChangeShapeType="1"/>
                </p:cNvSpPr>
                <p:nvPr/>
              </p:nvSpPr>
              <p:spPr bwMode="auto">
                <a:xfrm flipH="1">
                  <a:off x="1863" y="2228"/>
                  <a:ext cx="1" cy="2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4" name="Freeform 182"/>
                <p:cNvSpPr>
                  <a:spLocks/>
                </p:cNvSpPr>
                <p:nvPr/>
              </p:nvSpPr>
              <p:spPr bwMode="auto">
                <a:xfrm flipH="1">
                  <a:off x="1790" y="2228"/>
                  <a:ext cx="25" cy="202"/>
                </a:xfrm>
                <a:custGeom>
                  <a:avLst/>
                  <a:gdLst>
                    <a:gd name="T0" fmla="*/ 59 w 74"/>
                    <a:gd name="T1" fmla="*/ 1 h 605"/>
                    <a:gd name="T2" fmla="*/ 40 w 74"/>
                    <a:gd name="T3" fmla="*/ 7 h 605"/>
                    <a:gd name="T4" fmla="*/ 22 w 74"/>
                    <a:gd name="T5" fmla="*/ 20 h 605"/>
                    <a:gd name="T6" fmla="*/ 10 w 74"/>
                    <a:gd name="T7" fmla="*/ 38 h 605"/>
                    <a:gd name="T8" fmla="*/ 1 w 74"/>
                    <a:gd name="T9" fmla="*/ 58 h 605"/>
                    <a:gd name="T10" fmla="*/ 0 w 74"/>
                    <a:gd name="T11" fmla="*/ 81 h 605"/>
                    <a:gd name="T12" fmla="*/ 4 w 74"/>
                    <a:gd name="T13" fmla="*/ 102 h 605"/>
                    <a:gd name="T14" fmla="*/ 14 w 74"/>
                    <a:gd name="T15" fmla="*/ 122 h 605"/>
                    <a:gd name="T16" fmla="*/ 29 w 74"/>
                    <a:gd name="T17" fmla="*/ 137 h 605"/>
                    <a:gd name="T18" fmla="*/ 47 w 74"/>
                    <a:gd name="T19" fmla="*/ 147 h 605"/>
                    <a:gd name="T20" fmla="*/ 68 w 74"/>
                    <a:gd name="T21" fmla="*/ 151 h 605"/>
                    <a:gd name="T22" fmla="*/ 67 w 74"/>
                    <a:gd name="T23" fmla="*/ 151 h 605"/>
                    <a:gd name="T24" fmla="*/ 46 w 74"/>
                    <a:gd name="T25" fmla="*/ 156 h 605"/>
                    <a:gd name="T26" fmla="*/ 27 w 74"/>
                    <a:gd name="T27" fmla="*/ 166 h 605"/>
                    <a:gd name="T28" fmla="*/ 14 w 74"/>
                    <a:gd name="T29" fmla="*/ 183 h 605"/>
                    <a:gd name="T30" fmla="*/ 4 w 74"/>
                    <a:gd name="T31" fmla="*/ 202 h 605"/>
                    <a:gd name="T32" fmla="*/ 0 w 74"/>
                    <a:gd name="T33" fmla="*/ 224 h 605"/>
                    <a:gd name="T34" fmla="*/ 3 w 74"/>
                    <a:gd name="T35" fmla="*/ 247 h 605"/>
                    <a:gd name="T36" fmla="*/ 10 w 74"/>
                    <a:gd name="T37" fmla="*/ 267 h 605"/>
                    <a:gd name="T38" fmla="*/ 24 w 74"/>
                    <a:gd name="T39" fmla="*/ 283 h 605"/>
                    <a:gd name="T40" fmla="*/ 41 w 74"/>
                    <a:gd name="T41" fmla="*/ 296 h 605"/>
                    <a:gd name="T42" fmla="*/ 61 w 74"/>
                    <a:gd name="T43" fmla="*/ 302 h 605"/>
                    <a:gd name="T44" fmla="*/ 74 w 74"/>
                    <a:gd name="T45" fmla="*/ 302 h 605"/>
                    <a:gd name="T46" fmla="*/ 52 w 74"/>
                    <a:gd name="T47" fmla="*/ 305 h 605"/>
                    <a:gd name="T48" fmla="*/ 34 w 74"/>
                    <a:gd name="T49" fmla="*/ 314 h 605"/>
                    <a:gd name="T50" fmla="*/ 17 w 74"/>
                    <a:gd name="T51" fmla="*/ 328 h 605"/>
                    <a:gd name="T52" fmla="*/ 6 w 74"/>
                    <a:gd name="T53" fmla="*/ 347 h 605"/>
                    <a:gd name="T54" fmla="*/ 0 w 74"/>
                    <a:gd name="T55" fmla="*/ 368 h 605"/>
                    <a:gd name="T56" fmla="*/ 0 w 74"/>
                    <a:gd name="T57" fmla="*/ 391 h 605"/>
                    <a:gd name="T58" fmla="*/ 8 w 74"/>
                    <a:gd name="T59" fmla="*/ 412 h 605"/>
                    <a:gd name="T60" fmla="*/ 19 w 74"/>
                    <a:gd name="T61" fmla="*/ 430 h 605"/>
                    <a:gd name="T62" fmla="*/ 35 w 74"/>
                    <a:gd name="T63" fmla="*/ 444 h 605"/>
                    <a:gd name="T64" fmla="*/ 53 w 74"/>
                    <a:gd name="T65" fmla="*/ 451 h 605"/>
                    <a:gd name="T66" fmla="*/ 71 w 74"/>
                    <a:gd name="T67" fmla="*/ 454 h 605"/>
                    <a:gd name="T68" fmla="*/ 59 w 74"/>
                    <a:gd name="T69" fmla="*/ 455 h 605"/>
                    <a:gd name="T70" fmla="*/ 40 w 74"/>
                    <a:gd name="T71" fmla="*/ 461 h 605"/>
                    <a:gd name="T72" fmla="*/ 22 w 74"/>
                    <a:gd name="T73" fmla="*/ 474 h 605"/>
                    <a:gd name="T74" fmla="*/ 10 w 74"/>
                    <a:gd name="T75" fmla="*/ 492 h 605"/>
                    <a:gd name="T76" fmla="*/ 1 w 74"/>
                    <a:gd name="T77" fmla="*/ 512 h 605"/>
                    <a:gd name="T78" fmla="*/ 0 w 74"/>
                    <a:gd name="T79" fmla="*/ 534 h 605"/>
                    <a:gd name="T80" fmla="*/ 4 w 74"/>
                    <a:gd name="T81" fmla="*/ 556 h 605"/>
                    <a:gd name="T82" fmla="*/ 14 w 74"/>
                    <a:gd name="T83" fmla="*/ 576 h 605"/>
                    <a:gd name="T84" fmla="*/ 29 w 74"/>
                    <a:gd name="T85" fmla="*/ 591 h 605"/>
                    <a:gd name="T86" fmla="*/ 47 w 74"/>
                    <a:gd name="T87" fmla="*/ 601 h 605"/>
                    <a:gd name="T88" fmla="*/ 68 w 74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4" h="605">
                      <a:moveTo>
                        <a:pt x="74" y="0"/>
                      </a:moveTo>
                      <a:lnTo>
                        <a:pt x="67" y="0"/>
                      </a:lnTo>
                      <a:lnTo>
                        <a:pt x="59" y="1"/>
                      </a:lnTo>
                      <a:lnTo>
                        <a:pt x="52" y="2"/>
                      </a:lnTo>
                      <a:lnTo>
                        <a:pt x="46" y="5"/>
                      </a:lnTo>
                      <a:lnTo>
                        <a:pt x="40" y="7"/>
                      </a:lnTo>
                      <a:lnTo>
                        <a:pt x="34" y="11"/>
                      </a:lnTo>
                      <a:lnTo>
                        <a:pt x="27" y="15"/>
                      </a:lnTo>
                      <a:lnTo>
                        <a:pt x="22" y="20"/>
                      </a:lnTo>
                      <a:lnTo>
                        <a:pt x="17" y="25"/>
                      </a:lnTo>
                      <a:lnTo>
                        <a:pt x="14" y="31"/>
                      </a:lnTo>
                      <a:lnTo>
                        <a:pt x="10" y="38"/>
                      </a:lnTo>
                      <a:lnTo>
                        <a:pt x="6" y="44"/>
                      </a:lnTo>
                      <a:lnTo>
                        <a:pt x="4" y="50"/>
                      </a:lnTo>
                      <a:lnTo>
                        <a:pt x="1" y="58"/>
                      </a:lnTo>
                      <a:lnTo>
                        <a:pt x="0" y="65"/>
                      </a:lnTo>
                      <a:lnTo>
                        <a:pt x="0" y="73"/>
                      </a:lnTo>
                      <a:lnTo>
                        <a:pt x="0" y="81"/>
                      </a:lnTo>
                      <a:lnTo>
                        <a:pt x="0" y="88"/>
                      </a:lnTo>
                      <a:lnTo>
                        <a:pt x="3" y="96"/>
                      </a:lnTo>
                      <a:lnTo>
                        <a:pt x="4" y="102"/>
                      </a:lnTo>
                      <a:lnTo>
                        <a:pt x="8" y="110"/>
                      </a:lnTo>
                      <a:lnTo>
                        <a:pt x="10" y="116"/>
                      </a:lnTo>
                      <a:lnTo>
                        <a:pt x="14" y="122"/>
                      </a:lnTo>
                      <a:lnTo>
                        <a:pt x="19" y="127"/>
                      </a:lnTo>
                      <a:lnTo>
                        <a:pt x="24" y="132"/>
                      </a:lnTo>
                      <a:lnTo>
                        <a:pt x="29" y="137"/>
                      </a:lnTo>
                      <a:lnTo>
                        <a:pt x="35" y="141"/>
                      </a:lnTo>
                      <a:lnTo>
                        <a:pt x="41" y="145"/>
                      </a:lnTo>
                      <a:lnTo>
                        <a:pt x="47" y="147"/>
                      </a:lnTo>
                      <a:lnTo>
                        <a:pt x="53" y="149"/>
                      </a:lnTo>
                      <a:lnTo>
                        <a:pt x="61" y="151"/>
                      </a:lnTo>
                      <a:lnTo>
                        <a:pt x="68" y="151"/>
                      </a:lnTo>
                      <a:lnTo>
                        <a:pt x="71" y="151"/>
                      </a:lnTo>
                      <a:lnTo>
                        <a:pt x="74" y="151"/>
                      </a:lnTo>
                      <a:lnTo>
                        <a:pt x="67" y="151"/>
                      </a:lnTo>
                      <a:lnTo>
                        <a:pt x="59" y="152"/>
                      </a:lnTo>
                      <a:lnTo>
                        <a:pt x="52" y="154"/>
                      </a:lnTo>
                      <a:lnTo>
                        <a:pt x="46" y="156"/>
                      </a:lnTo>
                      <a:lnTo>
                        <a:pt x="40" y="159"/>
                      </a:lnTo>
                      <a:lnTo>
                        <a:pt x="34" y="162"/>
                      </a:lnTo>
                      <a:lnTo>
                        <a:pt x="27" y="166"/>
                      </a:lnTo>
                      <a:lnTo>
                        <a:pt x="22" y="171"/>
                      </a:lnTo>
                      <a:lnTo>
                        <a:pt x="17" y="176"/>
                      </a:lnTo>
                      <a:lnTo>
                        <a:pt x="14" y="183"/>
                      </a:lnTo>
                      <a:lnTo>
                        <a:pt x="10" y="189"/>
                      </a:lnTo>
                      <a:lnTo>
                        <a:pt x="6" y="195"/>
                      </a:lnTo>
                      <a:lnTo>
                        <a:pt x="4" y="202"/>
                      </a:lnTo>
                      <a:lnTo>
                        <a:pt x="1" y="209"/>
                      </a:lnTo>
                      <a:lnTo>
                        <a:pt x="0" y="217"/>
                      </a:lnTo>
                      <a:lnTo>
                        <a:pt x="0" y="224"/>
                      </a:lnTo>
                      <a:lnTo>
                        <a:pt x="0" y="232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4" y="253"/>
                      </a:lnTo>
                      <a:lnTo>
                        <a:pt x="8" y="261"/>
                      </a:lnTo>
                      <a:lnTo>
                        <a:pt x="10" y="267"/>
                      </a:lnTo>
                      <a:lnTo>
                        <a:pt x="14" y="273"/>
                      </a:lnTo>
                      <a:lnTo>
                        <a:pt x="19" y="278"/>
                      </a:lnTo>
                      <a:lnTo>
                        <a:pt x="24" y="283"/>
                      </a:lnTo>
                      <a:lnTo>
                        <a:pt x="29" y="289"/>
                      </a:lnTo>
                      <a:lnTo>
                        <a:pt x="35" y="292"/>
                      </a:lnTo>
                      <a:lnTo>
                        <a:pt x="41" y="296"/>
                      </a:lnTo>
                      <a:lnTo>
                        <a:pt x="47" y="299"/>
                      </a:lnTo>
                      <a:lnTo>
                        <a:pt x="53" y="300"/>
                      </a:lnTo>
                      <a:lnTo>
                        <a:pt x="61" y="302"/>
                      </a:lnTo>
                      <a:lnTo>
                        <a:pt x="68" y="302"/>
                      </a:lnTo>
                      <a:lnTo>
                        <a:pt x="71" y="302"/>
                      </a:lnTo>
                      <a:lnTo>
                        <a:pt x="74" y="302"/>
                      </a:lnTo>
                      <a:lnTo>
                        <a:pt x="67" y="302"/>
                      </a:lnTo>
                      <a:lnTo>
                        <a:pt x="59" y="304"/>
                      </a:lnTo>
                      <a:lnTo>
                        <a:pt x="52" y="305"/>
                      </a:lnTo>
                      <a:lnTo>
                        <a:pt x="46" y="307"/>
                      </a:lnTo>
                      <a:lnTo>
                        <a:pt x="40" y="310"/>
                      </a:lnTo>
                      <a:lnTo>
                        <a:pt x="34" y="314"/>
                      </a:lnTo>
                      <a:lnTo>
                        <a:pt x="27" y="318"/>
                      </a:lnTo>
                      <a:lnTo>
                        <a:pt x="22" y="323"/>
                      </a:lnTo>
                      <a:lnTo>
                        <a:pt x="17" y="328"/>
                      </a:lnTo>
                      <a:lnTo>
                        <a:pt x="14" y="334"/>
                      </a:lnTo>
                      <a:lnTo>
                        <a:pt x="10" y="340"/>
                      </a:lnTo>
                      <a:lnTo>
                        <a:pt x="6" y="347"/>
                      </a:lnTo>
                      <a:lnTo>
                        <a:pt x="4" y="353"/>
                      </a:lnTo>
                      <a:lnTo>
                        <a:pt x="1" y="360"/>
                      </a:lnTo>
                      <a:lnTo>
                        <a:pt x="0" y="368"/>
                      </a:lnTo>
                      <a:lnTo>
                        <a:pt x="0" y="376"/>
                      </a:lnTo>
                      <a:lnTo>
                        <a:pt x="0" y="383"/>
                      </a:lnTo>
                      <a:lnTo>
                        <a:pt x="0" y="391"/>
                      </a:lnTo>
                      <a:lnTo>
                        <a:pt x="3" y="398"/>
                      </a:lnTo>
                      <a:lnTo>
                        <a:pt x="4" y="405"/>
                      </a:lnTo>
                      <a:lnTo>
                        <a:pt x="8" y="412"/>
                      </a:lnTo>
                      <a:lnTo>
                        <a:pt x="10" y="418"/>
                      </a:lnTo>
                      <a:lnTo>
                        <a:pt x="14" y="425"/>
                      </a:lnTo>
                      <a:lnTo>
                        <a:pt x="19" y="430"/>
                      </a:lnTo>
                      <a:lnTo>
                        <a:pt x="24" y="435"/>
                      </a:lnTo>
                      <a:lnTo>
                        <a:pt x="29" y="440"/>
                      </a:lnTo>
                      <a:lnTo>
                        <a:pt x="35" y="444"/>
                      </a:lnTo>
                      <a:lnTo>
                        <a:pt x="41" y="447"/>
                      </a:lnTo>
                      <a:lnTo>
                        <a:pt x="47" y="450"/>
                      </a:lnTo>
                      <a:lnTo>
                        <a:pt x="53" y="451"/>
                      </a:lnTo>
                      <a:lnTo>
                        <a:pt x="61" y="454"/>
                      </a:lnTo>
                      <a:lnTo>
                        <a:pt x="68" y="454"/>
                      </a:lnTo>
                      <a:lnTo>
                        <a:pt x="71" y="454"/>
                      </a:lnTo>
                      <a:lnTo>
                        <a:pt x="74" y="454"/>
                      </a:lnTo>
                      <a:lnTo>
                        <a:pt x="67" y="454"/>
                      </a:lnTo>
                      <a:lnTo>
                        <a:pt x="59" y="455"/>
                      </a:lnTo>
                      <a:lnTo>
                        <a:pt x="52" y="456"/>
                      </a:lnTo>
                      <a:lnTo>
                        <a:pt x="46" y="459"/>
                      </a:lnTo>
                      <a:lnTo>
                        <a:pt x="40" y="461"/>
                      </a:lnTo>
                      <a:lnTo>
                        <a:pt x="34" y="465"/>
                      </a:lnTo>
                      <a:lnTo>
                        <a:pt x="27" y="469"/>
                      </a:lnTo>
                      <a:lnTo>
                        <a:pt x="22" y="474"/>
                      </a:lnTo>
                      <a:lnTo>
                        <a:pt x="17" y="479"/>
                      </a:lnTo>
                      <a:lnTo>
                        <a:pt x="14" y="485"/>
                      </a:lnTo>
                      <a:lnTo>
                        <a:pt x="10" y="492"/>
                      </a:lnTo>
                      <a:lnTo>
                        <a:pt x="6" y="498"/>
                      </a:lnTo>
                      <a:lnTo>
                        <a:pt x="4" y="504"/>
                      </a:lnTo>
                      <a:lnTo>
                        <a:pt x="1" y="512"/>
                      </a:lnTo>
                      <a:lnTo>
                        <a:pt x="0" y="519"/>
                      </a:lnTo>
                      <a:lnTo>
                        <a:pt x="0" y="527"/>
                      </a:lnTo>
                      <a:lnTo>
                        <a:pt x="0" y="534"/>
                      </a:lnTo>
                      <a:lnTo>
                        <a:pt x="0" y="542"/>
                      </a:lnTo>
                      <a:lnTo>
                        <a:pt x="3" y="549"/>
                      </a:lnTo>
                      <a:lnTo>
                        <a:pt x="4" y="556"/>
                      </a:lnTo>
                      <a:lnTo>
                        <a:pt x="8" y="563"/>
                      </a:lnTo>
                      <a:lnTo>
                        <a:pt x="10" y="570"/>
                      </a:lnTo>
                      <a:lnTo>
                        <a:pt x="14" y="576"/>
                      </a:lnTo>
                      <a:lnTo>
                        <a:pt x="19" y="581"/>
                      </a:lnTo>
                      <a:lnTo>
                        <a:pt x="24" y="586"/>
                      </a:lnTo>
                      <a:lnTo>
                        <a:pt x="29" y="591"/>
                      </a:lnTo>
                      <a:lnTo>
                        <a:pt x="35" y="595"/>
                      </a:lnTo>
                      <a:lnTo>
                        <a:pt x="41" y="599"/>
                      </a:lnTo>
                      <a:lnTo>
                        <a:pt x="47" y="601"/>
                      </a:lnTo>
                      <a:lnTo>
                        <a:pt x="53" y="602"/>
                      </a:lnTo>
                      <a:lnTo>
                        <a:pt x="61" y="605"/>
                      </a:lnTo>
                      <a:lnTo>
                        <a:pt x="68" y="605"/>
                      </a:lnTo>
                      <a:lnTo>
                        <a:pt x="71" y="605"/>
                      </a:lnTo>
                      <a:lnTo>
                        <a:pt x="74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5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1765" y="222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6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1769" y="242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7" name="Freeform 185"/>
                <p:cNvSpPr>
                  <a:spLocks/>
                </p:cNvSpPr>
                <p:nvPr/>
              </p:nvSpPr>
              <p:spPr bwMode="auto">
                <a:xfrm flipH="1">
                  <a:off x="1889" y="2228"/>
                  <a:ext cx="25" cy="202"/>
                </a:xfrm>
                <a:custGeom>
                  <a:avLst/>
                  <a:gdLst>
                    <a:gd name="T0" fmla="*/ 14 w 75"/>
                    <a:gd name="T1" fmla="*/ 1 h 605"/>
                    <a:gd name="T2" fmla="*/ 34 w 75"/>
                    <a:gd name="T3" fmla="*/ 7 h 605"/>
                    <a:gd name="T4" fmla="*/ 51 w 75"/>
                    <a:gd name="T5" fmla="*/ 20 h 605"/>
                    <a:gd name="T6" fmla="*/ 64 w 75"/>
                    <a:gd name="T7" fmla="*/ 36 h 605"/>
                    <a:gd name="T8" fmla="*/ 72 w 75"/>
                    <a:gd name="T9" fmla="*/ 58 h 605"/>
                    <a:gd name="T10" fmla="*/ 73 w 75"/>
                    <a:gd name="T11" fmla="*/ 81 h 605"/>
                    <a:gd name="T12" fmla="*/ 70 w 75"/>
                    <a:gd name="T13" fmla="*/ 102 h 605"/>
                    <a:gd name="T14" fmla="*/ 60 w 75"/>
                    <a:gd name="T15" fmla="*/ 121 h 605"/>
                    <a:gd name="T16" fmla="*/ 45 w 75"/>
                    <a:gd name="T17" fmla="*/ 136 h 605"/>
                    <a:gd name="T18" fmla="*/ 26 w 75"/>
                    <a:gd name="T19" fmla="*/ 147 h 605"/>
                    <a:gd name="T20" fmla="*/ 5 w 75"/>
                    <a:gd name="T21" fmla="*/ 151 h 605"/>
                    <a:gd name="T22" fmla="*/ 7 w 75"/>
                    <a:gd name="T23" fmla="*/ 151 h 605"/>
                    <a:gd name="T24" fmla="*/ 28 w 75"/>
                    <a:gd name="T25" fmla="*/ 156 h 605"/>
                    <a:gd name="T26" fmla="*/ 46 w 75"/>
                    <a:gd name="T27" fmla="*/ 166 h 605"/>
                    <a:gd name="T28" fmla="*/ 60 w 75"/>
                    <a:gd name="T29" fmla="*/ 183 h 605"/>
                    <a:gd name="T30" fmla="*/ 70 w 75"/>
                    <a:gd name="T31" fmla="*/ 202 h 605"/>
                    <a:gd name="T32" fmla="*/ 75 w 75"/>
                    <a:gd name="T33" fmla="*/ 224 h 605"/>
                    <a:gd name="T34" fmla="*/ 72 w 75"/>
                    <a:gd name="T35" fmla="*/ 247 h 605"/>
                    <a:gd name="T36" fmla="*/ 64 w 75"/>
                    <a:gd name="T37" fmla="*/ 267 h 605"/>
                    <a:gd name="T38" fmla="*/ 50 w 75"/>
                    <a:gd name="T39" fmla="*/ 283 h 605"/>
                    <a:gd name="T40" fmla="*/ 33 w 75"/>
                    <a:gd name="T41" fmla="*/ 295 h 605"/>
                    <a:gd name="T42" fmla="*/ 13 w 75"/>
                    <a:gd name="T43" fmla="*/ 301 h 605"/>
                    <a:gd name="T44" fmla="*/ 0 w 75"/>
                    <a:gd name="T45" fmla="*/ 302 h 605"/>
                    <a:gd name="T46" fmla="*/ 21 w 75"/>
                    <a:gd name="T47" fmla="*/ 305 h 605"/>
                    <a:gd name="T48" fmla="*/ 40 w 75"/>
                    <a:gd name="T49" fmla="*/ 314 h 605"/>
                    <a:gd name="T50" fmla="*/ 56 w 75"/>
                    <a:gd name="T51" fmla="*/ 328 h 605"/>
                    <a:gd name="T52" fmla="*/ 67 w 75"/>
                    <a:gd name="T53" fmla="*/ 347 h 605"/>
                    <a:gd name="T54" fmla="*/ 73 w 75"/>
                    <a:gd name="T55" fmla="*/ 368 h 605"/>
                    <a:gd name="T56" fmla="*/ 73 w 75"/>
                    <a:gd name="T57" fmla="*/ 391 h 605"/>
                    <a:gd name="T58" fmla="*/ 67 w 75"/>
                    <a:gd name="T59" fmla="*/ 412 h 605"/>
                    <a:gd name="T60" fmla="*/ 55 w 75"/>
                    <a:gd name="T61" fmla="*/ 430 h 605"/>
                    <a:gd name="T62" fmla="*/ 39 w 75"/>
                    <a:gd name="T63" fmla="*/ 444 h 605"/>
                    <a:gd name="T64" fmla="*/ 20 w 75"/>
                    <a:gd name="T65" fmla="*/ 451 h 605"/>
                    <a:gd name="T66" fmla="*/ 3 w 75"/>
                    <a:gd name="T67" fmla="*/ 454 h 605"/>
                    <a:gd name="T68" fmla="*/ 14 w 75"/>
                    <a:gd name="T69" fmla="*/ 455 h 605"/>
                    <a:gd name="T70" fmla="*/ 34 w 75"/>
                    <a:gd name="T71" fmla="*/ 461 h 605"/>
                    <a:gd name="T72" fmla="*/ 51 w 75"/>
                    <a:gd name="T73" fmla="*/ 474 h 605"/>
                    <a:gd name="T74" fmla="*/ 64 w 75"/>
                    <a:gd name="T75" fmla="*/ 490 h 605"/>
                    <a:gd name="T76" fmla="*/ 72 w 75"/>
                    <a:gd name="T77" fmla="*/ 512 h 605"/>
                    <a:gd name="T78" fmla="*/ 73 w 75"/>
                    <a:gd name="T79" fmla="*/ 534 h 605"/>
                    <a:gd name="T80" fmla="*/ 70 w 75"/>
                    <a:gd name="T81" fmla="*/ 556 h 605"/>
                    <a:gd name="T82" fmla="*/ 60 w 75"/>
                    <a:gd name="T83" fmla="*/ 575 h 605"/>
                    <a:gd name="T84" fmla="*/ 45 w 75"/>
                    <a:gd name="T85" fmla="*/ 590 h 605"/>
                    <a:gd name="T86" fmla="*/ 26 w 75"/>
                    <a:gd name="T87" fmla="*/ 601 h 605"/>
                    <a:gd name="T88" fmla="*/ 5 w 75"/>
                    <a:gd name="T89" fmla="*/ 605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5" h="605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14" y="1"/>
                      </a:lnTo>
                      <a:lnTo>
                        <a:pt x="21" y="2"/>
                      </a:lnTo>
                      <a:lnTo>
                        <a:pt x="28" y="5"/>
                      </a:lnTo>
                      <a:lnTo>
                        <a:pt x="34" y="7"/>
                      </a:lnTo>
                      <a:lnTo>
                        <a:pt x="40" y="11"/>
                      </a:lnTo>
                      <a:lnTo>
                        <a:pt x="46" y="15"/>
                      </a:lnTo>
                      <a:lnTo>
                        <a:pt x="51" y="20"/>
                      </a:lnTo>
                      <a:lnTo>
                        <a:pt x="56" y="25"/>
                      </a:lnTo>
                      <a:lnTo>
                        <a:pt x="60" y="31"/>
                      </a:lnTo>
                      <a:lnTo>
                        <a:pt x="64" y="36"/>
                      </a:lnTo>
                      <a:lnTo>
                        <a:pt x="67" y="44"/>
                      </a:lnTo>
                      <a:lnTo>
                        <a:pt x="70" y="50"/>
                      </a:lnTo>
                      <a:lnTo>
                        <a:pt x="72" y="58"/>
                      </a:lnTo>
                      <a:lnTo>
                        <a:pt x="73" y="65"/>
                      </a:lnTo>
                      <a:lnTo>
                        <a:pt x="75" y="73"/>
                      </a:lnTo>
                      <a:lnTo>
                        <a:pt x="73" y="81"/>
                      </a:lnTo>
                      <a:lnTo>
                        <a:pt x="73" y="88"/>
                      </a:lnTo>
                      <a:lnTo>
                        <a:pt x="72" y="96"/>
                      </a:lnTo>
                      <a:lnTo>
                        <a:pt x="70" y="102"/>
                      </a:lnTo>
                      <a:lnTo>
                        <a:pt x="67" y="110"/>
                      </a:lnTo>
                      <a:lnTo>
                        <a:pt x="64" y="116"/>
                      </a:lnTo>
                      <a:lnTo>
                        <a:pt x="60" y="121"/>
                      </a:lnTo>
                      <a:lnTo>
                        <a:pt x="55" y="127"/>
                      </a:lnTo>
                      <a:lnTo>
                        <a:pt x="50" y="132"/>
                      </a:lnTo>
                      <a:lnTo>
                        <a:pt x="45" y="136"/>
                      </a:lnTo>
                      <a:lnTo>
                        <a:pt x="39" y="141"/>
                      </a:lnTo>
                      <a:lnTo>
                        <a:pt x="33" y="144"/>
                      </a:lnTo>
                      <a:lnTo>
                        <a:pt x="26" y="147"/>
                      </a:lnTo>
                      <a:lnTo>
                        <a:pt x="20" y="149"/>
                      </a:lnTo>
                      <a:lnTo>
                        <a:pt x="13" y="150"/>
                      </a:lnTo>
                      <a:lnTo>
                        <a:pt x="5" y="151"/>
                      </a:lnTo>
                      <a:lnTo>
                        <a:pt x="3" y="151"/>
                      </a:lnTo>
                      <a:lnTo>
                        <a:pt x="0" y="151"/>
                      </a:lnTo>
                      <a:lnTo>
                        <a:pt x="7" y="151"/>
                      </a:lnTo>
                      <a:lnTo>
                        <a:pt x="14" y="152"/>
                      </a:lnTo>
                      <a:lnTo>
                        <a:pt x="21" y="154"/>
                      </a:lnTo>
                      <a:lnTo>
                        <a:pt x="28" y="156"/>
                      </a:lnTo>
                      <a:lnTo>
                        <a:pt x="34" y="159"/>
                      </a:lnTo>
                      <a:lnTo>
                        <a:pt x="40" y="162"/>
                      </a:lnTo>
                      <a:lnTo>
                        <a:pt x="46" y="166"/>
                      </a:lnTo>
                      <a:lnTo>
                        <a:pt x="51" y="171"/>
                      </a:lnTo>
                      <a:lnTo>
                        <a:pt x="56" y="176"/>
                      </a:lnTo>
                      <a:lnTo>
                        <a:pt x="60" y="183"/>
                      </a:lnTo>
                      <a:lnTo>
                        <a:pt x="64" y="188"/>
                      </a:lnTo>
                      <a:lnTo>
                        <a:pt x="67" y="195"/>
                      </a:lnTo>
                      <a:lnTo>
                        <a:pt x="70" y="202"/>
                      </a:lnTo>
                      <a:lnTo>
                        <a:pt x="72" y="209"/>
                      </a:lnTo>
                      <a:lnTo>
                        <a:pt x="73" y="217"/>
                      </a:lnTo>
                      <a:lnTo>
                        <a:pt x="75" y="224"/>
                      </a:lnTo>
                      <a:lnTo>
                        <a:pt x="73" y="232"/>
                      </a:lnTo>
                      <a:lnTo>
                        <a:pt x="73" y="239"/>
                      </a:lnTo>
                      <a:lnTo>
                        <a:pt x="72" y="247"/>
                      </a:lnTo>
                      <a:lnTo>
                        <a:pt x="70" y="253"/>
                      </a:lnTo>
                      <a:lnTo>
                        <a:pt x="67" y="261"/>
                      </a:lnTo>
                      <a:lnTo>
                        <a:pt x="64" y="267"/>
                      </a:lnTo>
                      <a:lnTo>
                        <a:pt x="60" y="272"/>
                      </a:lnTo>
                      <a:lnTo>
                        <a:pt x="55" y="278"/>
                      </a:lnTo>
                      <a:lnTo>
                        <a:pt x="50" y="283"/>
                      </a:lnTo>
                      <a:lnTo>
                        <a:pt x="45" y="287"/>
                      </a:lnTo>
                      <a:lnTo>
                        <a:pt x="39" y="292"/>
                      </a:lnTo>
                      <a:lnTo>
                        <a:pt x="33" y="295"/>
                      </a:lnTo>
                      <a:lnTo>
                        <a:pt x="26" y="299"/>
                      </a:lnTo>
                      <a:lnTo>
                        <a:pt x="20" y="300"/>
                      </a:lnTo>
                      <a:lnTo>
                        <a:pt x="13" y="301"/>
                      </a:lnTo>
                      <a:lnTo>
                        <a:pt x="5" y="302"/>
                      </a:lnTo>
                      <a:lnTo>
                        <a:pt x="3" y="302"/>
                      </a:lnTo>
                      <a:lnTo>
                        <a:pt x="0" y="302"/>
                      </a:lnTo>
                      <a:lnTo>
                        <a:pt x="7" y="302"/>
                      </a:lnTo>
                      <a:lnTo>
                        <a:pt x="14" y="304"/>
                      </a:lnTo>
                      <a:lnTo>
                        <a:pt x="21" y="305"/>
                      </a:lnTo>
                      <a:lnTo>
                        <a:pt x="28" y="307"/>
                      </a:lnTo>
                      <a:lnTo>
                        <a:pt x="34" y="310"/>
                      </a:lnTo>
                      <a:lnTo>
                        <a:pt x="40" y="314"/>
                      </a:lnTo>
                      <a:lnTo>
                        <a:pt x="46" y="318"/>
                      </a:lnTo>
                      <a:lnTo>
                        <a:pt x="51" y="323"/>
                      </a:lnTo>
                      <a:lnTo>
                        <a:pt x="56" y="328"/>
                      </a:lnTo>
                      <a:lnTo>
                        <a:pt x="60" y="334"/>
                      </a:lnTo>
                      <a:lnTo>
                        <a:pt x="64" y="339"/>
                      </a:lnTo>
                      <a:lnTo>
                        <a:pt x="67" y="347"/>
                      </a:lnTo>
                      <a:lnTo>
                        <a:pt x="70" y="353"/>
                      </a:lnTo>
                      <a:lnTo>
                        <a:pt x="72" y="360"/>
                      </a:lnTo>
                      <a:lnTo>
                        <a:pt x="73" y="368"/>
                      </a:lnTo>
                      <a:lnTo>
                        <a:pt x="75" y="376"/>
                      </a:lnTo>
                      <a:lnTo>
                        <a:pt x="73" y="383"/>
                      </a:lnTo>
                      <a:lnTo>
                        <a:pt x="73" y="391"/>
                      </a:lnTo>
                      <a:lnTo>
                        <a:pt x="72" y="398"/>
                      </a:lnTo>
                      <a:lnTo>
                        <a:pt x="70" y="405"/>
                      </a:lnTo>
                      <a:lnTo>
                        <a:pt x="67" y="412"/>
                      </a:lnTo>
                      <a:lnTo>
                        <a:pt x="64" y="418"/>
                      </a:lnTo>
                      <a:lnTo>
                        <a:pt x="60" y="423"/>
                      </a:lnTo>
                      <a:lnTo>
                        <a:pt x="55" y="430"/>
                      </a:lnTo>
                      <a:lnTo>
                        <a:pt x="50" y="435"/>
                      </a:lnTo>
                      <a:lnTo>
                        <a:pt x="45" y="439"/>
                      </a:lnTo>
                      <a:lnTo>
                        <a:pt x="39" y="444"/>
                      </a:lnTo>
                      <a:lnTo>
                        <a:pt x="33" y="446"/>
                      </a:lnTo>
                      <a:lnTo>
                        <a:pt x="26" y="450"/>
                      </a:lnTo>
                      <a:lnTo>
                        <a:pt x="20" y="451"/>
                      </a:lnTo>
                      <a:lnTo>
                        <a:pt x="13" y="452"/>
                      </a:lnTo>
                      <a:lnTo>
                        <a:pt x="5" y="454"/>
                      </a:lnTo>
                      <a:lnTo>
                        <a:pt x="3" y="454"/>
                      </a:lnTo>
                      <a:lnTo>
                        <a:pt x="0" y="454"/>
                      </a:lnTo>
                      <a:lnTo>
                        <a:pt x="7" y="454"/>
                      </a:lnTo>
                      <a:lnTo>
                        <a:pt x="14" y="455"/>
                      </a:lnTo>
                      <a:lnTo>
                        <a:pt x="21" y="456"/>
                      </a:lnTo>
                      <a:lnTo>
                        <a:pt x="28" y="459"/>
                      </a:lnTo>
                      <a:lnTo>
                        <a:pt x="34" y="461"/>
                      </a:lnTo>
                      <a:lnTo>
                        <a:pt x="40" y="465"/>
                      </a:lnTo>
                      <a:lnTo>
                        <a:pt x="46" y="469"/>
                      </a:lnTo>
                      <a:lnTo>
                        <a:pt x="51" y="474"/>
                      </a:lnTo>
                      <a:lnTo>
                        <a:pt x="56" y="479"/>
                      </a:lnTo>
                      <a:lnTo>
                        <a:pt x="60" y="485"/>
                      </a:lnTo>
                      <a:lnTo>
                        <a:pt x="64" y="490"/>
                      </a:lnTo>
                      <a:lnTo>
                        <a:pt x="67" y="498"/>
                      </a:lnTo>
                      <a:lnTo>
                        <a:pt x="70" y="504"/>
                      </a:lnTo>
                      <a:lnTo>
                        <a:pt x="72" y="512"/>
                      </a:lnTo>
                      <a:lnTo>
                        <a:pt x="73" y="519"/>
                      </a:lnTo>
                      <a:lnTo>
                        <a:pt x="75" y="527"/>
                      </a:lnTo>
                      <a:lnTo>
                        <a:pt x="73" y="534"/>
                      </a:lnTo>
                      <a:lnTo>
                        <a:pt x="73" y="542"/>
                      </a:lnTo>
                      <a:lnTo>
                        <a:pt x="72" y="549"/>
                      </a:lnTo>
                      <a:lnTo>
                        <a:pt x="70" y="556"/>
                      </a:lnTo>
                      <a:lnTo>
                        <a:pt x="67" y="563"/>
                      </a:lnTo>
                      <a:lnTo>
                        <a:pt x="64" y="570"/>
                      </a:lnTo>
                      <a:lnTo>
                        <a:pt x="60" y="575"/>
                      </a:lnTo>
                      <a:lnTo>
                        <a:pt x="55" y="581"/>
                      </a:lnTo>
                      <a:lnTo>
                        <a:pt x="50" y="586"/>
                      </a:lnTo>
                      <a:lnTo>
                        <a:pt x="45" y="590"/>
                      </a:lnTo>
                      <a:lnTo>
                        <a:pt x="39" y="595"/>
                      </a:lnTo>
                      <a:lnTo>
                        <a:pt x="33" y="597"/>
                      </a:lnTo>
                      <a:lnTo>
                        <a:pt x="26" y="601"/>
                      </a:lnTo>
                      <a:lnTo>
                        <a:pt x="20" y="602"/>
                      </a:lnTo>
                      <a:lnTo>
                        <a:pt x="13" y="604"/>
                      </a:lnTo>
                      <a:lnTo>
                        <a:pt x="5" y="605"/>
                      </a:lnTo>
                      <a:lnTo>
                        <a:pt x="3" y="605"/>
                      </a:lnTo>
                      <a:lnTo>
                        <a:pt x="0" y="605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8" name="Line 186"/>
                <p:cNvSpPr>
                  <a:spLocks noChangeShapeType="1"/>
                </p:cNvSpPr>
                <p:nvPr/>
              </p:nvSpPr>
              <p:spPr bwMode="auto">
                <a:xfrm>
                  <a:off x="1914" y="2228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59" name="Line 187"/>
                <p:cNvSpPr>
                  <a:spLocks noChangeShapeType="1"/>
                </p:cNvSpPr>
                <p:nvPr/>
              </p:nvSpPr>
              <p:spPr bwMode="auto">
                <a:xfrm>
                  <a:off x="1914" y="2430"/>
                  <a:ext cx="25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0" name="Line 188"/>
                <p:cNvSpPr>
                  <a:spLocks noChangeShapeType="1"/>
                </p:cNvSpPr>
                <p:nvPr/>
              </p:nvSpPr>
              <p:spPr bwMode="auto">
                <a:xfrm>
                  <a:off x="1939" y="2228"/>
                  <a:ext cx="197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1" name="Line 189"/>
                <p:cNvSpPr>
                  <a:spLocks noChangeShapeType="1"/>
                </p:cNvSpPr>
                <p:nvPr/>
              </p:nvSpPr>
              <p:spPr bwMode="auto">
                <a:xfrm flipH="1">
                  <a:off x="2061" y="2188"/>
                  <a:ext cx="1" cy="8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2" name="Freeform 190"/>
                <p:cNvSpPr>
                  <a:spLocks/>
                </p:cNvSpPr>
                <p:nvPr/>
              </p:nvSpPr>
              <p:spPr bwMode="auto">
                <a:xfrm flipH="1">
                  <a:off x="2000" y="219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3" name="Freeform 191"/>
                <p:cNvSpPr>
                  <a:spLocks/>
                </p:cNvSpPr>
                <p:nvPr/>
              </p:nvSpPr>
              <p:spPr bwMode="auto">
                <a:xfrm flipH="1">
                  <a:off x="2000" y="2197"/>
                  <a:ext cx="62" cy="63"/>
                </a:xfrm>
                <a:custGeom>
                  <a:avLst/>
                  <a:gdLst>
                    <a:gd name="T0" fmla="*/ 186 w 186"/>
                    <a:gd name="T1" fmla="*/ 95 h 189"/>
                    <a:gd name="T2" fmla="*/ 186 w 186"/>
                    <a:gd name="T3" fmla="*/ 0 h 189"/>
                    <a:gd name="T4" fmla="*/ 0 w 186"/>
                    <a:gd name="T5" fmla="*/ 95 h 189"/>
                    <a:gd name="T6" fmla="*/ 186 w 186"/>
                    <a:gd name="T7" fmla="*/ 189 h 189"/>
                    <a:gd name="T8" fmla="*/ 186 w 186"/>
                    <a:gd name="T9" fmla="*/ 95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6" h="189">
                      <a:moveTo>
                        <a:pt x="186" y="95"/>
                      </a:moveTo>
                      <a:lnTo>
                        <a:pt x="186" y="0"/>
                      </a:lnTo>
                      <a:lnTo>
                        <a:pt x="0" y="95"/>
                      </a:lnTo>
                      <a:lnTo>
                        <a:pt x="186" y="189"/>
                      </a:lnTo>
                      <a:lnTo>
                        <a:pt x="186" y="9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4" name="Freeform 192"/>
                <p:cNvSpPr>
                  <a:spLocks/>
                </p:cNvSpPr>
                <p:nvPr/>
              </p:nvSpPr>
              <p:spPr bwMode="auto">
                <a:xfrm flipH="1">
                  <a:off x="2186" y="2266"/>
                  <a:ext cx="49" cy="126"/>
                </a:xfrm>
                <a:custGeom>
                  <a:avLst/>
                  <a:gdLst>
                    <a:gd name="T0" fmla="*/ 74 w 149"/>
                    <a:gd name="T1" fmla="*/ 379 h 379"/>
                    <a:gd name="T2" fmla="*/ 149 w 149"/>
                    <a:gd name="T3" fmla="*/ 347 h 379"/>
                    <a:gd name="T4" fmla="*/ 0 w 149"/>
                    <a:gd name="T5" fmla="*/ 284 h 379"/>
                    <a:gd name="T6" fmla="*/ 149 w 149"/>
                    <a:gd name="T7" fmla="*/ 221 h 379"/>
                    <a:gd name="T8" fmla="*/ 0 w 149"/>
                    <a:gd name="T9" fmla="*/ 158 h 379"/>
                    <a:gd name="T10" fmla="*/ 149 w 149"/>
                    <a:gd name="T11" fmla="*/ 95 h 379"/>
                    <a:gd name="T12" fmla="*/ 0 w 149"/>
                    <a:gd name="T13" fmla="*/ 32 h 379"/>
                    <a:gd name="T14" fmla="*/ 74 w 149"/>
                    <a:gd name="T15" fmla="*/ 0 h 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9" h="379">
                      <a:moveTo>
                        <a:pt x="74" y="379"/>
                      </a:moveTo>
                      <a:lnTo>
                        <a:pt x="149" y="347"/>
                      </a:lnTo>
                      <a:lnTo>
                        <a:pt x="0" y="284"/>
                      </a:lnTo>
                      <a:lnTo>
                        <a:pt x="149" y="221"/>
                      </a:lnTo>
                      <a:lnTo>
                        <a:pt x="0" y="158"/>
                      </a:lnTo>
                      <a:lnTo>
                        <a:pt x="149" y="95"/>
                      </a:lnTo>
                      <a:lnTo>
                        <a:pt x="0" y="32"/>
                      </a:lnTo>
                      <a:lnTo>
                        <a:pt x="74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5" name="Line 193"/>
                <p:cNvSpPr>
                  <a:spLocks noChangeShapeType="1"/>
                </p:cNvSpPr>
                <p:nvPr/>
              </p:nvSpPr>
              <p:spPr bwMode="auto">
                <a:xfrm flipH="1" flipV="1">
                  <a:off x="2210" y="2228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6" name="Line 194"/>
                <p:cNvSpPr>
                  <a:spLocks noChangeShapeType="1"/>
                </p:cNvSpPr>
                <p:nvPr/>
              </p:nvSpPr>
              <p:spPr bwMode="auto">
                <a:xfrm flipH="1" flipV="1">
                  <a:off x="2210" y="2392"/>
                  <a:ext cx="1" cy="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7" name="Line 195"/>
                <p:cNvSpPr>
                  <a:spLocks noChangeShapeType="1"/>
                </p:cNvSpPr>
                <p:nvPr/>
              </p:nvSpPr>
              <p:spPr bwMode="auto">
                <a:xfrm flipH="1">
                  <a:off x="2136" y="2228"/>
                  <a:ext cx="75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8" name="Line 196"/>
                <p:cNvSpPr>
                  <a:spLocks noChangeShapeType="1"/>
                </p:cNvSpPr>
                <p:nvPr/>
              </p:nvSpPr>
              <p:spPr bwMode="auto">
                <a:xfrm>
                  <a:off x="1939" y="2430"/>
                  <a:ext cx="272" cy="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69" name="Line 197"/>
                <p:cNvSpPr>
                  <a:spLocks noChangeShapeType="1"/>
                </p:cNvSpPr>
                <p:nvPr/>
              </p:nvSpPr>
              <p:spPr bwMode="auto">
                <a:xfrm>
                  <a:off x="2194" y="2531"/>
                  <a:ext cx="33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0" name="Line 198"/>
                <p:cNvSpPr>
                  <a:spLocks noChangeShapeType="1"/>
                </p:cNvSpPr>
                <p:nvPr/>
              </p:nvSpPr>
              <p:spPr bwMode="auto">
                <a:xfrm>
                  <a:off x="2178" y="2514"/>
                  <a:ext cx="66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1" name="Line 199"/>
                <p:cNvSpPr>
                  <a:spLocks noChangeShapeType="1"/>
                </p:cNvSpPr>
                <p:nvPr/>
              </p:nvSpPr>
              <p:spPr bwMode="auto">
                <a:xfrm>
                  <a:off x="2161" y="2497"/>
                  <a:ext cx="9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2" name="Line 200"/>
                <p:cNvSpPr>
                  <a:spLocks noChangeShapeType="1"/>
                </p:cNvSpPr>
                <p:nvPr/>
              </p:nvSpPr>
              <p:spPr bwMode="auto">
                <a:xfrm flipH="1">
                  <a:off x="2210" y="2430"/>
                  <a:ext cx="1" cy="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3" name="Line 201"/>
                <p:cNvSpPr>
                  <a:spLocks noChangeShapeType="1"/>
                </p:cNvSpPr>
                <p:nvPr/>
              </p:nvSpPr>
              <p:spPr bwMode="auto">
                <a:xfrm flipH="1">
                  <a:off x="1768" y="2428"/>
                  <a:ext cx="1" cy="50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4" name="Rectangle 202"/>
                <p:cNvSpPr>
                  <a:spLocks noChangeArrowheads="1"/>
                </p:cNvSpPr>
                <p:nvPr/>
              </p:nvSpPr>
              <p:spPr bwMode="auto">
                <a:xfrm flipH="1">
                  <a:off x="1704" y="2304"/>
                  <a:ext cx="6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600" b="0">
                      <a:solidFill>
                        <a:srgbClr val="000000"/>
                      </a:solidFill>
                    </a:rPr>
                    <a:t>TD</a:t>
                  </a:r>
                  <a:endParaRPr lang="en-US" altLang="en-US" b="0"/>
                </a:p>
              </p:txBody>
            </p:sp>
            <p:sp>
              <p:nvSpPr>
                <p:cNvPr id="105675" name="Line 203"/>
                <p:cNvSpPr>
                  <a:spLocks noChangeShapeType="1"/>
                </p:cNvSpPr>
                <p:nvPr/>
              </p:nvSpPr>
              <p:spPr bwMode="auto">
                <a:xfrm flipH="1">
                  <a:off x="1655" y="2478"/>
                  <a:ext cx="114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6" name="Line 204"/>
                <p:cNvSpPr>
                  <a:spLocks noChangeShapeType="1"/>
                </p:cNvSpPr>
                <p:nvPr/>
              </p:nvSpPr>
              <p:spPr bwMode="auto">
                <a:xfrm flipV="1">
                  <a:off x="1655" y="2092"/>
                  <a:ext cx="0" cy="38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77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1769" y="2092"/>
                  <a:ext cx="0" cy="136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678" name="Line 206"/>
              <p:cNvSpPr>
                <a:spLocks noChangeShapeType="1"/>
              </p:cNvSpPr>
              <p:nvPr/>
            </p:nvSpPr>
            <p:spPr bwMode="auto">
              <a:xfrm>
                <a:off x="1527" y="2115"/>
                <a:ext cx="40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5679" name="Group 207"/>
            <p:cNvGrpSpPr>
              <a:grpSpLocks/>
            </p:cNvGrpSpPr>
            <p:nvPr/>
          </p:nvGrpSpPr>
          <p:grpSpPr bwMode="auto">
            <a:xfrm>
              <a:off x="1156" y="1230"/>
              <a:ext cx="159" cy="885"/>
              <a:chOff x="1156" y="1230"/>
              <a:chExt cx="159" cy="885"/>
            </a:xfrm>
          </p:grpSpPr>
          <p:sp>
            <p:nvSpPr>
              <p:cNvPr id="105680" name="Line 208"/>
              <p:cNvSpPr>
                <a:spLocks noChangeShapeType="1"/>
              </p:cNvSpPr>
              <p:nvPr/>
            </p:nvSpPr>
            <p:spPr bwMode="auto">
              <a:xfrm flipH="1">
                <a:off x="1224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81" name="Line 209"/>
              <p:cNvSpPr>
                <a:spLocks noChangeShapeType="1"/>
              </p:cNvSpPr>
              <p:nvPr/>
            </p:nvSpPr>
            <p:spPr bwMode="auto">
              <a:xfrm flipH="1">
                <a:off x="1224" y="123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82" name="Line 210"/>
              <p:cNvSpPr>
                <a:spLocks noChangeShapeType="1"/>
              </p:cNvSpPr>
              <p:nvPr/>
            </p:nvSpPr>
            <p:spPr bwMode="auto">
              <a:xfrm flipV="1">
                <a:off x="1224" y="1230"/>
                <a:ext cx="0" cy="8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83" name="Line 211"/>
              <p:cNvSpPr>
                <a:spLocks noChangeShapeType="1"/>
              </p:cNvSpPr>
              <p:nvPr/>
            </p:nvSpPr>
            <p:spPr bwMode="auto">
              <a:xfrm>
                <a:off x="1156" y="1230"/>
                <a:ext cx="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684" name="Line 212"/>
            <p:cNvSpPr>
              <a:spLocks noChangeShapeType="1"/>
            </p:cNvSpPr>
            <p:nvPr/>
          </p:nvSpPr>
          <p:spPr bwMode="auto">
            <a:xfrm>
              <a:off x="2562" y="1230"/>
              <a:ext cx="0" cy="8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708" name="Group 236"/>
          <p:cNvGrpSpPr>
            <a:grpSpLocks/>
          </p:cNvGrpSpPr>
          <p:nvPr/>
        </p:nvGrpSpPr>
        <p:grpSpPr bwMode="auto">
          <a:xfrm>
            <a:off x="1219200" y="1111250"/>
            <a:ext cx="2590800" cy="2317750"/>
            <a:chOff x="768" y="700"/>
            <a:chExt cx="1632" cy="1460"/>
          </a:xfrm>
        </p:grpSpPr>
        <p:graphicFrame>
          <p:nvGraphicFramePr>
            <p:cNvPr id="105692" name="Object 220"/>
            <p:cNvGraphicFramePr>
              <a:graphicFrameLocks noChangeAspect="1"/>
            </p:cNvGraphicFramePr>
            <p:nvPr/>
          </p:nvGraphicFramePr>
          <p:xfrm>
            <a:off x="768" y="1065"/>
            <a:ext cx="1613" cy="10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Visio" r:id="rId3" imgW="3036450" imgH="2310030" progId="Visio.Drawing.11">
                    <p:embed/>
                  </p:oleObj>
                </mc:Choice>
                <mc:Fallback>
                  <p:oleObj name="Visio" r:id="rId3" imgW="3036450" imgH="2310030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065"/>
                          <a:ext cx="1613" cy="10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693" name="Text Box 221"/>
            <p:cNvSpPr txBox="1">
              <a:spLocks noChangeArrowheads="1"/>
            </p:cNvSpPr>
            <p:nvPr/>
          </p:nvSpPr>
          <p:spPr bwMode="auto">
            <a:xfrm>
              <a:off x="768" y="700"/>
              <a:ext cx="71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chemeClr val="accent2"/>
                  </a:solidFill>
                </a:rPr>
                <a:t>I</a:t>
              </a:r>
              <a:r>
                <a:rPr lang="en-US" altLang="en-US" sz="1600" baseline="-25000">
                  <a:solidFill>
                    <a:schemeClr val="accent2"/>
                  </a:solidFill>
                </a:rPr>
                <a:t>Q</a:t>
              </a:r>
              <a:r>
                <a:rPr lang="en-US" altLang="en-US" sz="1600">
                  <a:solidFill>
                    <a:schemeClr val="accent2"/>
                  </a:solidFill>
                </a:rPr>
                <a:t> Sensed</a:t>
              </a:r>
            </a:p>
          </p:txBody>
        </p:sp>
        <p:sp>
          <p:nvSpPr>
            <p:cNvPr id="105694" name="Text Box 222"/>
            <p:cNvSpPr txBox="1">
              <a:spLocks noChangeArrowheads="1"/>
            </p:cNvSpPr>
            <p:nvPr/>
          </p:nvSpPr>
          <p:spPr bwMode="auto">
            <a:xfrm>
              <a:off x="1402" y="844"/>
              <a:ext cx="9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chemeClr val="accent2"/>
                  </a:solidFill>
                </a:rPr>
                <a:t>I</a:t>
              </a:r>
              <a:r>
                <a:rPr lang="en-US" altLang="en-US" sz="1600" baseline="-25000">
                  <a:solidFill>
                    <a:schemeClr val="accent2"/>
                  </a:solidFill>
                </a:rPr>
                <a:t>D</a:t>
              </a:r>
              <a:r>
                <a:rPr lang="en-US" altLang="en-US" sz="1600">
                  <a:solidFill>
                    <a:schemeClr val="accent2"/>
                  </a:solidFill>
                </a:rPr>
                <a:t> Synthesized</a:t>
              </a:r>
            </a:p>
          </p:txBody>
        </p:sp>
        <p:sp>
          <p:nvSpPr>
            <p:cNvPr id="105695" name="Line 223"/>
            <p:cNvSpPr>
              <a:spLocks noChangeShapeType="1"/>
            </p:cNvSpPr>
            <p:nvPr/>
          </p:nvSpPr>
          <p:spPr bwMode="auto">
            <a:xfrm>
              <a:off x="994" y="900"/>
              <a:ext cx="62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96" name="Line 224"/>
            <p:cNvSpPr>
              <a:spLocks noChangeShapeType="1"/>
            </p:cNvSpPr>
            <p:nvPr/>
          </p:nvSpPr>
          <p:spPr bwMode="auto">
            <a:xfrm flipH="1">
              <a:off x="1344" y="960"/>
              <a:ext cx="85" cy="2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700" name="AutoShape 228"/>
          <p:cNvSpPr>
            <a:spLocks noChangeArrowheads="1"/>
          </p:cNvSpPr>
          <p:nvPr/>
        </p:nvSpPr>
        <p:spPr bwMode="auto">
          <a:xfrm rot="455679" flipH="1" flipV="1">
            <a:off x="1982788" y="3619500"/>
            <a:ext cx="4610100" cy="914400"/>
          </a:xfrm>
          <a:custGeom>
            <a:avLst/>
            <a:gdLst>
              <a:gd name="G0" fmla="+- 290088 0 0"/>
              <a:gd name="G1" fmla="+- -8809996 0 0"/>
              <a:gd name="G2" fmla="+- 290088 0 -8809996"/>
              <a:gd name="G3" fmla="+- 10800 0 0"/>
              <a:gd name="G4" fmla="+- 0 0 29008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74 0 0"/>
              <a:gd name="G9" fmla="+- 0 0 -8809996"/>
              <a:gd name="G10" fmla="+- 7774 0 2700"/>
              <a:gd name="G11" fmla="cos G10 290088"/>
              <a:gd name="G12" fmla="sin G10 290088"/>
              <a:gd name="G13" fmla="cos 13500 290088"/>
              <a:gd name="G14" fmla="sin 13500 290088"/>
              <a:gd name="G15" fmla="+- G11 10800 0"/>
              <a:gd name="G16" fmla="+- G12 10800 0"/>
              <a:gd name="G17" fmla="+- G13 10800 0"/>
              <a:gd name="G18" fmla="+- G14 10800 0"/>
              <a:gd name="G19" fmla="*/ 7774 1 2"/>
              <a:gd name="G20" fmla="+- G19 5400 0"/>
              <a:gd name="G21" fmla="cos G20 290088"/>
              <a:gd name="G22" fmla="sin G20 290088"/>
              <a:gd name="G23" fmla="+- G21 10800 0"/>
              <a:gd name="G24" fmla="+- G12 G23 G22"/>
              <a:gd name="G25" fmla="+- G22 G23 G11"/>
              <a:gd name="G26" fmla="cos 10800 290088"/>
              <a:gd name="G27" fmla="sin 10800 290088"/>
              <a:gd name="G28" fmla="cos 7774 290088"/>
              <a:gd name="G29" fmla="sin 7774 29008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809996"/>
              <a:gd name="G36" fmla="sin G34 -8809996"/>
              <a:gd name="G37" fmla="+/ -8809996 29008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74 G39"/>
              <a:gd name="G43" fmla="sin 777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363 w 21600"/>
              <a:gd name="T5" fmla="*/ 1011 h 21600"/>
              <a:gd name="T6" fmla="*/ 4298 w 21600"/>
              <a:gd name="T7" fmla="*/ 4168 h 21600"/>
              <a:gd name="T8" fmla="*/ 14085 w 21600"/>
              <a:gd name="T9" fmla="*/ 3754 h 21600"/>
              <a:gd name="T10" fmla="*/ 24259 w 21600"/>
              <a:gd name="T11" fmla="*/ 11841 h 21600"/>
              <a:gd name="T12" fmla="*/ 19734 w 21600"/>
              <a:gd name="T13" fmla="*/ 15717 h 21600"/>
              <a:gd name="T14" fmla="*/ 15858 w 21600"/>
              <a:gd name="T15" fmla="*/ 111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50" y="11399"/>
                </a:moveTo>
                <a:cubicBezTo>
                  <a:pt x="18566" y="11200"/>
                  <a:pt x="18574" y="11000"/>
                  <a:pt x="18574" y="10800"/>
                </a:cubicBezTo>
                <a:cubicBezTo>
                  <a:pt x="18574" y="6506"/>
                  <a:pt x="15093" y="3026"/>
                  <a:pt x="10800" y="3026"/>
                </a:cubicBezTo>
                <a:cubicBezTo>
                  <a:pt x="8764" y="3025"/>
                  <a:pt x="6811" y="3823"/>
                  <a:pt x="5357" y="5248"/>
                </a:cubicBezTo>
                <a:lnTo>
                  <a:pt x="3239" y="3087"/>
                </a:lnTo>
                <a:cubicBezTo>
                  <a:pt x="5258" y="1108"/>
                  <a:pt x="7972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78"/>
                  <a:pt x="21589" y="11356"/>
                  <a:pt x="21567" y="11633"/>
                </a:cubicBezTo>
                <a:lnTo>
                  <a:pt x="24259" y="11841"/>
                </a:lnTo>
                <a:lnTo>
                  <a:pt x="19734" y="15717"/>
                </a:lnTo>
                <a:lnTo>
                  <a:pt x="15858" y="11191"/>
                </a:lnTo>
                <a:lnTo>
                  <a:pt x="18550" y="11399"/>
                </a:lnTo>
                <a:close/>
              </a:path>
            </a:pathLst>
          </a:cu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01" name="Text Box 229"/>
          <p:cNvSpPr txBox="1">
            <a:spLocks noChangeArrowheads="1"/>
          </p:cNvSpPr>
          <p:nvPr/>
        </p:nvSpPr>
        <p:spPr bwMode="auto">
          <a:xfrm>
            <a:off x="457200" y="4648200"/>
            <a:ext cx="46482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/>
              <a:t> No Diode current sensing needed</a:t>
            </a:r>
          </a:p>
          <a:p>
            <a:pPr>
              <a:buFontTx/>
              <a:buChar char="•"/>
            </a:pPr>
            <a:endParaRPr lang="en-US" altLang="en-US" sz="800"/>
          </a:p>
          <a:p>
            <a:pPr>
              <a:buFontTx/>
              <a:buChar char="•"/>
            </a:pPr>
            <a:r>
              <a:rPr lang="en-US" altLang="en-US"/>
              <a:t> Single resistor programs down-slope</a:t>
            </a:r>
          </a:p>
          <a:p>
            <a:pPr>
              <a:buFontTx/>
              <a:buChar char="•"/>
            </a:pPr>
            <a:endParaRPr lang="en-US" altLang="en-US" sz="800"/>
          </a:p>
          <a:p>
            <a:pPr>
              <a:buFontTx/>
              <a:buChar char="•"/>
            </a:pPr>
            <a:r>
              <a:rPr lang="en-US" altLang="en-US"/>
              <a:t> Replicates full Inductor current for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 accurate average current mode control</a:t>
            </a:r>
          </a:p>
        </p:txBody>
      </p:sp>
      <p:sp>
        <p:nvSpPr>
          <p:cNvPr id="105705" name="Rectangle 233"/>
          <p:cNvSpPr>
            <a:spLocks noChangeArrowheads="1"/>
          </p:cNvSpPr>
          <p:nvPr/>
        </p:nvSpPr>
        <p:spPr bwMode="auto">
          <a:xfrm>
            <a:off x="1657350" y="279400"/>
            <a:ext cx="702945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200" b="1">
                <a:solidFill>
                  <a:schemeClr val="tx2"/>
                </a:solidFill>
                <a:latin typeface="Arial" charset="0"/>
              </a:defRPr>
            </a:lvl1pPr>
            <a:lvl2pPr algn="ctr"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5706" name="Object 234"/>
          <p:cNvGraphicFramePr>
            <a:graphicFrameLocks noChangeAspect="1"/>
          </p:cNvGraphicFramePr>
          <p:nvPr>
            <p:ph sz="half" idx="1"/>
          </p:nvPr>
        </p:nvGraphicFramePr>
        <p:xfrm>
          <a:off x="4572000" y="1143000"/>
          <a:ext cx="40449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5" imgW="9501097" imgH="5874499" progId="Visio.Drawing.11">
                  <p:embed/>
                </p:oleObj>
              </mc:Choice>
              <mc:Fallback>
                <p:oleObj name="Visio" r:id="rId5" imgW="9501097" imgH="587449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143000"/>
                        <a:ext cx="4044950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702" name="Oval 230"/>
          <p:cNvSpPr>
            <a:spLocks noChangeArrowheads="1"/>
          </p:cNvSpPr>
          <p:nvPr/>
        </p:nvSpPr>
        <p:spPr bwMode="auto">
          <a:xfrm>
            <a:off x="5181600" y="2209800"/>
            <a:ext cx="6858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09" name="Rectangle 237"/>
          <p:cNvSpPr>
            <a:spLocks noChangeArrowheads="1"/>
          </p:cNvSpPr>
          <p:nvPr/>
        </p:nvSpPr>
        <p:spPr bwMode="auto">
          <a:xfrm>
            <a:off x="6629400" y="3962400"/>
            <a:ext cx="838200" cy="685800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10" name="Rectangle 238"/>
          <p:cNvSpPr>
            <a:spLocks noChangeArrowheads="1"/>
          </p:cNvSpPr>
          <p:nvPr/>
        </p:nvSpPr>
        <p:spPr bwMode="auto">
          <a:xfrm>
            <a:off x="6705600" y="5105400"/>
            <a:ext cx="838200" cy="685800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11" name="AutoShape 239"/>
          <p:cNvSpPr>
            <a:spLocks noChangeArrowheads="1"/>
          </p:cNvSpPr>
          <p:nvPr/>
        </p:nvSpPr>
        <p:spPr bwMode="auto">
          <a:xfrm flipH="1" flipV="1">
            <a:off x="7848600" y="4876800"/>
            <a:ext cx="1143000" cy="990600"/>
          </a:xfrm>
          <a:prstGeom prst="wedgeRoundRectCallout">
            <a:avLst>
              <a:gd name="adj1" fmla="val 74028"/>
              <a:gd name="adj2" fmla="val 7852"/>
              <a:gd name="adj3" fmla="val 16667"/>
            </a:avLst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>
              <a:buFont typeface="Wingdings" pitchFamily="2" charset="2"/>
              <a:buNone/>
            </a:pP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05712" name="AutoShape 240"/>
          <p:cNvSpPr>
            <a:spLocks noChangeArrowheads="1"/>
          </p:cNvSpPr>
          <p:nvPr/>
        </p:nvSpPr>
        <p:spPr bwMode="auto">
          <a:xfrm flipH="1" flipV="1">
            <a:off x="7848600" y="4876800"/>
            <a:ext cx="1143000" cy="990600"/>
          </a:xfrm>
          <a:prstGeom prst="wedgeRoundRectCallout">
            <a:avLst>
              <a:gd name="adj1" fmla="val 84583"/>
              <a:gd name="adj2" fmla="val 72111"/>
              <a:gd name="adj3" fmla="val 16667"/>
            </a:avLst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>
              <a:buFont typeface="Wingdings" pitchFamily="2" charset="2"/>
              <a:buNone/>
            </a:pPr>
            <a:r>
              <a:rPr lang="en-US" altLang="en-US" sz="1400">
                <a:solidFill>
                  <a:srgbClr val="FF0000"/>
                </a:solidFill>
              </a:rPr>
              <a:t>3</a:t>
            </a:r>
            <a:r>
              <a:rPr lang="en-US" altLang="en-US" sz="1400" baseline="30000">
                <a:solidFill>
                  <a:srgbClr val="FF0000"/>
                </a:solidFill>
              </a:rPr>
              <a:t>rd</a:t>
            </a:r>
            <a:r>
              <a:rPr lang="en-US" altLang="en-US" sz="1400">
                <a:solidFill>
                  <a:srgbClr val="FF0000"/>
                </a:solidFill>
              </a:rPr>
              <a:t> / 4</a:t>
            </a:r>
            <a:r>
              <a:rPr lang="en-US" altLang="en-US" sz="1400" baseline="30000">
                <a:solidFill>
                  <a:srgbClr val="FF0000"/>
                </a:solidFill>
              </a:rPr>
              <a:t>th</a:t>
            </a:r>
            <a:r>
              <a:rPr lang="en-US" altLang="en-US" sz="1400">
                <a:solidFill>
                  <a:srgbClr val="FF0000"/>
                </a:solidFill>
              </a:rPr>
              <a:t> Xfmr not required</a:t>
            </a:r>
          </a:p>
        </p:txBody>
      </p:sp>
    </p:spTree>
    <p:extLst>
      <p:ext uri="{BB962C8B-B14F-4D97-AF65-F5344CB8AC3E}">
        <p14:creationId xmlns:p14="http://schemas.microsoft.com/office/powerpoint/2010/main" val="39482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Visio Drawing</vt:lpstr>
      <vt:lpstr>UCC28070 Innovations: Current Synthesis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UCC28070 Innovations: Current Synthesis</dc:title>
  <dc:creator>Griffin, John</dc:creator>
  <cp:lastModifiedBy>Griffin, John</cp:lastModifiedBy>
  <cp:revision>1</cp:revision>
  <dcterms:created xsi:type="dcterms:W3CDTF">2016-01-27T09:59:25Z</dcterms:created>
  <dcterms:modified xsi:type="dcterms:W3CDTF">2016-01-27T10:01:38Z</dcterms:modified>
</cp:coreProperties>
</file>