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</p:sldMasterIdLst>
  <p:notesMasterIdLst>
    <p:notesMasterId r:id="rId21"/>
  </p:notesMasterIdLst>
  <p:sldIdLst>
    <p:sldId id="256" r:id="rId5"/>
    <p:sldId id="260" r:id="rId6"/>
    <p:sldId id="259" r:id="rId7"/>
    <p:sldId id="257" r:id="rId8"/>
    <p:sldId id="258" r:id="rId9"/>
    <p:sldId id="261" r:id="rId10"/>
    <p:sldId id="263" r:id="rId11"/>
    <p:sldId id="266" r:id="rId12"/>
    <p:sldId id="267" r:id="rId13"/>
    <p:sldId id="268" r:id="rId14"/>
    <p:sldId id="269" r:id="rId15"/>
    <p:sldId id="270" r:id="rId16"/>
    <p:sldId id="262" r:id="rId17"/>
    <p:sldId id="264" r:id="rId18"/>
    <p:sldId id="271" r:id="rId19"/>
    <p:sldId id="26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63" autoAdjust="0"/>
    <p:restoredTop sz="93947" autoAdjust="0"/>
  </p:normalViewPr>
  <p:slideViewPr>
    <p:cSldViewPr snapToObjects="1" showGuides="1">
      <p:cViewPr varScale="1">
        <p:scale>
          <a:sx n="95" d="100"/>
          <a:sy n="95" d="100"/>
        </p:scale>
        <p:origin x="-318" y="-102"/>
      </p:cViewPr>
      <p:guideLst>
        <p:guide orient="horz" pos="2160"/>
        <p:guide pos="1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14300" cy="1143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activeX1.xml><?xml version="1.0" encoding="utf-8"?>
<ax:ocx xmlns:ax="http://schemas.microsoft.com/office/2006/activeX" xmlns:r="http://schemas.openxmlformats.org/officeDocument/2006/relationships" ax:classid="{5512D11C-5CC6-11CF-8D67-00AA00BDCE1D}" ax:persistence="persistStream" r:id="rId1"/>
</file>

<file path=ppt/activeX/activeX2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.xml><?xml version="1.0" encoding="utf-8"?>
<ax:ocx xmlns:ax="http://schemas.microsoft.com/office/2006/activeX" xmlns:r="http://schemas.openxmlformats.org/officeDocument/2006/relationships" ax:classid="{5512D11C-5CC6-11CF-8D67-00AA00BDCE1D}" ax:persistence="persistStream" r:id="rId1"/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362E97-B8ED-4230-8017-4C485E1B738E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D4AF0F-49F5-433C-9A55-6DF852D6B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437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the FM regions</a:t>
            </a:r>
            <a:r>
              <a:rPr lang="en-US" baseline="0" dirty="0" smtClean="0"/>
              <a:t> of the Control Law, V</a:t>
            </a:r>
            <a:r>
              <a:rPr lang="en-US" baseline="-25000" dirty="0" smtClean="0"/>
              <a:t>CL</a:t>
            </a:r>
            <a:r>
              <a:rPr lang="en-US" baseline="0" dirty="0" smtClean="0"/>
              <a:t> changes the switching frequency </a:t>
            </a:r>
            <a:r>
              <a:rPr lang="en-US" baseline="0" dirty="0" err="1" smtClean="0"/>
              <a:t>f</a:t>
            </a:r>
            <a:r>
              <a:rPr lang="en-US" baseline="-25000" dirty="0" err="1" smtClean="0"/>
              <a:t>SW</a:t>
            </a:r>
            <a:r>
              <a:rPr lang="en-US" baseline="0" dirty="0" smtClean="0"/>
              <a:t> while the primary peak current-sense threshold voltage V</a:t>
            </a:r>
            <a:r>
              <a:rPr lang="en-US" baseline="-25000" dirty="0" smtClean="0"/>
              <a:t>CSn</a:t>
            </a:r>
            <a:r>
              <a:rPr lang="en-US" baseline="0" dirty="0" smtClean="0"/>
              <a:t> stays constant.  In the UCC28740, V</a:t>
            </a:r>
            <a:r>
              <a:rPr lang="en-US" baseline="-25000" dirty="0" smtClean="0"/>
              <a:t>CS4</a:t>
            </a:r>
            <a:r>
              <a:rPr lang="en-US" baseline="0" dirty="0" smtClean="0"/>
              <a:t> = V</a:t>
            </a:r>
            <a:r>
              <a:rPr lang="en-US" baseline="-25000" dirty="0" smtClean="0"/>
              <a:t>CSMAX</a:t>
            </a:r>
            <a:r>
              <a:rPr lang="en-US" baseline="0" dirty="0" smtClean="0"/>
              <a:t> = 0.780 V in region 4, and V</a:t>
            </a:r>
            <a:r>
              <a:rPr lang="en-US" baseline="-25000" dirty="0" smtClean="0"/>
              <a:t>CS1</a:t>
            </a:r>
            <a:r>
              <a:rPr lang="en-US" baseline="0" dirty="0" smtClean="0"/>
              <a:t> = V</a:t>
            </a:r>
            <a:r>
              <a:rPr lang="en-US" baseline="-25000" dirty="0" smtClean="0"/>
              <a:t>CS2</a:t>
            </a:r>
            <a:r>
              <a:rPr lang="en-US" baseline="0" dirty="0" smtClean="0"/>
              <a:t> = V</a:t>
            </a:r>
            <a:r>
              <a:rPr lang="en-US" baseline="-25000" dirty="0" smtClean="0"/>
              <a:t>CSMIN</a:t>
            </a:r>
            <a:r>
              <a:rPr lang="en-US" baseline="0" dirty="0" smtClean="0"/>
              <a:t> = 0.195 V in regions 1 and 2.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4AF0F-49F5-433C-9A55-6DF852D6B48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83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the AM region</a:t>
            </a:r>
            <a:r>
              <a:rPr lang="en-US" baseline="0" dirty="0" smtClean="0"/>
              <a:t> of the Control Law, V</a:t>
            </a:r>
            <a:r>
              <a:rPr lang="en-US" baseline="-25000" dirty="0" smtClean="0"/>
              <a:t>CL</a:t>
            </a:r>
            <a:r>
              <a:rPr lang="en-US" baseline="0" dirty="0" smtClean="0"/>
              <a:t> changes the primary peak current-sense threshold voltage V</a:t>
            </a:r>
            <a:r>
              <a:rPr lang="en-US" baseline="-25000" dirty="0" smtClean="0"/>
              <a:t>CS</a:t>
            </a:r>
            <a:r>
              <a:rPr lang="en-US" baseline="0" dirty="0" smtClean="0"/>
              <a:t> while the switching frequency </a:t>
            </a:r>
            <a:r>
              <a:rPr lang="en-US" baseline="0" dirty="0" err="1" smtClean="0"/>
              <a:t>f</a:t>
            </a:r>
            <a:r>
              <a:rPr lang="en-US" baseline="-25000" dirty="0" err="1" smtClean="0"/>
              <a:t>SW</a:t>
            </a:r>
            <a:r>
              <a:rPr lang="en-US" baseline="0" dirty="0" smtClean="0"/>
              <a:t> stays constant.  In the UCC28740, V</a:t>
            </a:r>
            <a:r>
              <a:rPr lang="en-US" baseline="-25000" dirty="0" smtClean="0"/>
              <a:t>CS</a:t>
            </a:r>
            <a:r>
              <a:rPr lang="en-US" baseline="0" dirty="0" smtClean="0"/>
              <a:t> varies between V</a:t>
            </a:r>
            <a:r>
              <a:rPr lang="en-US" baseline="-25000" dirty="0" smtClean="0"/>
              <a:t>CSMIN</a:t>
            </a:r>
            <a:r>
              <a:rPr lang="en-US" baseline="0" dirty="0" smtClean="0"/>
              <a:t> and V</a:t>
            </a:r>
            <a:r>
              <a:rPr lang="en-US" baseline="-25000" dirty="0" smtClean="0"/>
              <a:t>CSMAX</a:t>
            </a:r>
            <a:r>
              <a:rPr lang="en-US" baseline="0" dirty="0" smtClean="0"/>
              <a:t> with fixed </a:t>
            </a:r>
            <a:r>
              <a:rPr lang="en-US" baseline="0" dirty="0" err="1" smtClean="0"/>
              <a:t>f</a:t>
            </a:r>
            <a:r>
              <a:rPr lang="en-US" baseline="-25000" dirty="0" err="1" smtClean="0"/>
              <a:t>Sw</a:t>
            </a:r>
            <a:r>
              <a:rPr lang="en-US" baseline="0" dirty="0" smtClean="0"/>
              <a:t> = F</a:t>
            </a:r>
            <a:r>
              <a:rPr lang="en-US" baseline="-25000" dirty="0" smtClean="0"/>
              <a:t>AM</a:t>
            </a:r>
            <a:r>
              <a:rPr lang="en-US" baseline="0" dirty="0" smtClean="0"/>
              <a:t> = 32 kHz in region 3.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4AF0F-49F5-433C-9A55-6DF852D6B48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1648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gain is a simplified expression,</a:t>
            </a:r>
            <a:r>
              <a:rPr lang="en-US" baseline="0" dirty="0" smtClean="0"/>
              <a:t> provided the product of </a:t>
            </a:r>
            <a:r>
              <a:rPr lang="en-US" baseline="0" dirty="0" err="1" smtClean="0"/>
              <a:t>g</a:t>
            </a:r>
            <a:r>
              <a:rPr lang="en-US" baseline="-25000" dirty="0" err="1" smtClean="0"/>
              <a:t>M</a:t>
            </a:r>
            <a:r>
              <a:rPr lang="en-US" baseline="0" dirty="0" err="1" smtClean="0"/>
              <a:t>R</a:t>
            </a:r>
            <a:r>
              <a:rPr lang="en-US" baseline="-25000" dirty="0" err="1" smtClean="0"/>
              <a:t>TL</a:t>
            </a:r>
            <a:r>
              <a:rPr lang="en-US" baseline="0" dirty="0" smtClean="0"/>
              <a:t> is a large number, which makes several complicating terms “disappear” from the equation.  </a:t>
            </a:r>
            <a:r>
              <a:rPr lang="en-US" baseline="0" dirty="0" err="1" smtClean="0"/>
              <a:t>g</a:t>
            </a:r>
            <a:r>
              <a:rPr lang="en-US" baseline="-25000" dirty="0" err="1" smtClean="0"/>
              <a:t>M</a:t>
            </a:r>
            <a:r>
              <a:rPr lang="en-US" baseline="0" dirty="0" smtClean="0"/>
              <a:t> is the transconductance of the TL431 device at frequencies below its intrinsic gain roll-off pole.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4AF0F-49F5-433C-9A55-6DF852D6B48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7696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</a:t>
            </a:r>
            <a:r>
              <a:rPr lang="en-US" baseline="-25000" dirty="0" smtClean="0"/>
              <a:t>EQU</a:t>
            </a:r>
            <a:r>
              <a:rPr lang="en-US" dirty="0" smtClean="0"/>
              <a:t> and V</a:t>
            </a:r>
            <a:r>
              <a:rPr lang="en-US" baseline="-25000" dirty="0" smtClean="0"/>
              <a:t>EQU</a:t>
            </a:r>
            <a:r>
              <a:rPr lang="en-US" dirty="0" smtClean="0"/>
              <a:t> are the dynamic resistance and offset voltage of the current mirror</a:t>
            </a:r>
            <a:r>
              <a:rPr lang="en-US" baseline="0" dirty="0" smtClean="0"/>
              <a:t>  at the FB input.  For I</a:t>
            </a:r>
            <a:r>
              <a:rPr lang="en-US" baseline="-25000" dirty="0" smtClean="0"/>
              <a:t>FB</a:t>
            </a:r>
            <a:r>
              <a:rPr lang="en-US" baseline="0" dirty="0" smtClean="0"/>
              <a:t> &lt; 4 µA (near full-load), R</a:t>
            </a:r>
            <a:r>
              <a:rPr lang="en-US" baseline="-25000" dirty="0" smtClean="0"/>
              <a:t>EQU</a:t>
            </a:r>
            <a:r>
              <a:rPr lang="en-US" baseline="0" dirty="0" smtClean="0"/>
              <a:t> </a:t>
            </a:r>
            <a:r>
              <a:rPr lang="en-US" baseline="0" dirty="0" smtClean="0">
                <a:latin typeface="Arial"/>
                <a:cs typeface="Arial"/>
              </a:rPr>
              <a:t>≈ 40 k</a:t>
            </a:r>
            <a:r>
              <a:rPr lang="el-GR" baseline="0" dirty="0" smtClean="0">
                <a:latin typeface="Arial"/>
                <a:cs typeface="Arial"/>
              </a:rPr>
              <a:t>Ω</a:t>
            </a:r>
            <a:r>
              <a:rPr lang="en-US" baseline="0" dirty="0" smtClean="0">
                <a:latin typeface="Arial"/>
                <a:cs typeface="Arial"/>
              </a:rPr>
              <a:t> and V</a:t>
            </a:r>
            <a:r>
              <a:rPr lang="en-US" baseline="-25000" dirty="0" smtClean="0">
                <a:latin typeface="Arial"/>
                <a:cs typeface="Arial"/>
              </a:rPr>
              <a:t>EQU</a:t>
            </a:r>
            <a:r>
              <a:rPr lang="en-US" baseline="0" dirty="0" smtClean="0">
                <a:latin typeface="Arial"/>
                <a:cs typeface="Arial"/>
              </a:rPr>
              <a:t> ≈</a:t>
            </a:r>
            <a:r>
              <a:rPr lang="en-US" baseline="0" dirty="0" smtClean="0"/>
              <a:t> 0.44 V, while for 4 µA &lt; I</a:t>
            </a:r>
            <a:r>
              <a:rPr lang="en-US" baseline="-25000" dirty="0" smtClean="0"/>
              <a:t>FB</a:t>
            </a:r>
            <a:r>
              <a:rPr lang="en-US" baseline="0" dirty="0" smtClean="0"/>
              <a:t> &lt; 25 µA  (lower load to no-load), R</a:t>
            </a:r>
            <a:r>
              <a:rPr lang="en-US" baseline="-25000" dirty="0" smtClean="0"/>
              <a:t>EQU</a:t>
            </a:r>
            <a:r>
              <a:rPr lang="en-US" baseline="0" dirty="0" smtClean="0"/>
              <a:t> </a:t>
            </a:r>
            <a:r>
              <a:rPr lang="en-US" baseline="0" dirty="0" smtClean="0">
                <a:latin typeface="Arial"/>
                <a:cs typeface="Arial"/>
              </a:rPr>
              <a:t>≈ 14 k</a:t>
            </a:r>
            <a:r>
              <a:rPr lang="el-GR" baseline="0" dirty="0" smtClean="0">
                <a:latin typeface="Arial"/>
                <a:cs typeface="Arial"/>
              </a:rPr>
              <a:t>Ω</a:t>
            </a:r>
            <a:r>
              <a:rPr lang="en-US" baseline="0" dirty="0" smtClean="0">
                <a:latin typeface="Arial"/>
                <a:cs typeface="Arial"/>
              </a:rPr>
              <a:t> and V</a:t>
            </a:r>
            <a:r>
              <a:rPr lang="en-US" baseline="-25000" dirty="0" smtClean="0">
                <a:latin typeface="Arial"/>
                <a:cs typeface="Arial"/>
              </a:rPr>
              <a:t>EQU</a:t>
            </a:r>
            <a:r>
              <a:rPr lang="en-US" baseline="0" dirty="0" smtClean="0">
                <a:latin typeface="Arial"/>
                <a:cs typeface="Arial"/>
              </a:rPr>
              <a:t> ≈</a:t>
            </a:r>
            <a:r>
              <a:rPr lang="en-US" baseline="0" dirty="0" smtClean="0"/>
              <a:t> 0.54 V.</a:t>
            </a:r>
          </a:p>
          <a:p>
            <a:r>
              <a:rPr lang="en-US" baseline="0" dirty="0" smtClean="0"/>
              <a:t>This gain is shown as an approximate relationship, valid for certain assumptions: </a:t>
            </a:r>
            <a:br>
              <a:rPr lang="en-US" baseline="0" dirty="0" smtClean="0"/>
            </a:br>
            <a:r>
              <a:rPr lang="en-US" baseline="0" dirty="0" smtClean="0"/>
              <a:t>1.  CTR (current transfer ratio) is “constant” for a given DC operating point, and loop crossover frequency is lower than intrinsic </a:t>
            </a:r>
            <a:r>
              <a:rPr lang="en-US" baseline="0" dirty="0" err="1" smtClean="0"/>
              <a:t>opto</a:t>
            </a:r>
            <a:r>
              <a:rPr lang="en-US" baseline="0" dirty="0" smtClean="0"/>
              <a:t>-coupler pole,</a:t>
            </a:r>
          </a:p>
          <a:p>
            <a:r>
              <a:rPr lang="en-US" baseline="0" dirty="0" smtClean="0"/>
              <a:t>2.  C</a:t>
            </a:r>
            <a:r>
              <a:rPr lang="en-US" baseline="-25000" dirty="0" smtClean="0"/>
              <a:t>FB3</a:t>
            </a:r>
            <a:r>
              <a:rPr lang="en-US" baseline="0" dirty="0" smtClean="0"/>
              <a:t> is at least 10 x C</a:t>
            </a:r>
            <a:r>
              <a:rPr lang="en-US" baseline="-25000" dirty="0" smtClean="0"/>
              <a:t>P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4AF0F-49F5-433C-9A55-6DF852D6B48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7293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gain is merely a current split between R</a:t>
            </a:r>
            <a:r>
              <a:rPr lang="en-US" baseline="-25000" dirty="0" smtClean="0"/>
              <a:t>FB4</a:t>
            </a:r>
            <a:r>
              <a:rPr lang="en-US" dirty="0" smtClean="0"/>
              <a:t> and the equivalent dynamic mirror resistance R</a:t>
            </a:r>
            <a:r>
              <a:rPr lang="en-US" baseline="-25000" dirty="0" smtClean="0"/>
              <a:t>EQU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4AF0F-49F5-433C-9A55-6DF852D6B48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310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 the negative sign</a:t>
            </a:r>
            <a:r>
              <a:rPr lang="en-US" baseline="0" dirty="0" smtClean="0"/>
              <a:t> for this stage, which indicates that as I</a:t>
            </a:r>
            <a:r>
              <a:rPr lang="en-US" baseline="-25000" dirty="0" smtClean="0"/>
              <a:t>FB</a:t>
            </a:r>
            <a:r>
              <a:rPr lang="en-US" baseline="0" dirty="0" smtClean="0"/>
              <a:t> goes up (increases positively) , V</a:t>
            </a:r>
            <a:r>
              <a:rPr lang="en-US" baseline="-25000" dirty="0" smtClean="0"/>
              <a:t>CL</a:t>
            </a:r>
            <a:r>
              <a:rPr lang="en-US" baseline="0" dirty="0" smtClean="0"/>
              <a:t> goes down (increases negatively).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4AF0F-49F5-433C-9A55-6DF852D6B48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883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99" name="Picture 27" descr="1c_revBlack_rgb_powerpoi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38925" y="6427788"/>
            <a:ext cx="1119188" cy="261937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94" name="Rectangle 2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9EFB1FC9-AF78-4C73-8443-DE7AE9FC598F}" type="datetime1">
              <a:rPr lang="en-US" smtClean="0"/>
              <a:t>8/12/2013</a:t>
            </a:fld>
            <a:endParaRPr lang="en-US"/>
          </a:p>
        </p:txBody>
      </p:sp>
      <p:sp>
        <p:nvSpPr>
          <p:cNvPr id="3095" name="Rectangle 2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96" name="Rectangle 2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7270D3A-ECE1-42B2-84F0-DCBC104A20D6}" type="slidenum">
              <a:rPr lang="en-US" smtClean="0"/>
              <a:t>‹#›</a:t>
            </a:fld>
            <a:endParaRPr lang="en-US"/>
          </a:p>
        </p:txBody>
      </p:sp>
      <p:sp>
        <p:nvSpPr>
          <p:cNvPr id="3097" name="Rectangle 25"/>
          <p:cNvSpPr>
            <a:spLocks noChangeArrowheads="1"/>
          </p:cNvSpPr>
          <p:nvPr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8DF0A00-D85D-4DF4-AE45-02C735A6F09F}" type="datetime1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270D3A-ECE1-42B2-84F0-DCBC104A20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4963" y="0"/>
            <a:ext cx="2116137" cy="58785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3375" y="0"/>
            <a:ext cx="6199188" cy="58785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1FBF87-7885-4C60-8F87-BB84E827B227}" type="datetime1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270D3A-ECE1-42B2-84F0-DCBC104A20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B870D0-3E0B-47B9-A7D4-B4F20729CA34}" type="datetime1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663E7E-DFA1-4AA4-8D7C-3D1828AF56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7DEEDE-C735-4D3C-96DC-D6D6AF640FA9}" type="datetime1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014D71-6D24-48BA-B743-FF9C5F14C1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C66E80-FAEE-4868-8FF5-D7AE359D11F5}" type="datetime1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58CE03-BE52-41BB-A1C0-31D909014C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3657600"/>
            <a:ext cx="4152900" cy="160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657600"/>
            <a:ext cx="4152900" cy="160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EE372A-BE4D-4D40-8379-78181227FF86}" type="datetime1">
              <a:rPr lang="en-US" smtClean="0"/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577D22-FBDE-4300-B418-283AA318EB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E956E5-3601-434D-82D0-68AC5F891A1F}" type="datetime1">
              <a:rPr lang="en-US" smtClean="0"/>
              <a:t>8/12/2013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16214D-FC32-4069-B55F-49B34EC593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CFEE31-EE24-4660-AB98-384B8795E327}" type="datetime1">
              <a:rPr lang="en-US" smtClean="0"/>
              <a:t>8/12/2013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4633A8-728F-4E8A-8390-97C966281E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DE945F4-C6CD-49F1-87FE-B8BA5513B900}" type="datetime1">
              <a:rPr lang="en-US" smtClean="0"/>
              <a:t>8/12/2013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588DC3-4C3C-4C21-B9FC-E7233F59DC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7109E4-B958-4E3C-8ADD-CEFC0E0759DA}" type="datetime1">
              <a:rPr lang="en-US" smtClean="0"/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2E0765-FF2A-4DB3-A007-AAF593F15E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D5BD698-6D3B-44AE-93B0-91159ACACEF5}" type="datetime1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270D3A-ECE1-42B2-84F0-DCBC104A20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B8D2AD3-5EAE-49BA-9686-D294584D9FFE}" type="datetime1">
              <a:rPr lang="en-US" smtClean="0"/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09724F-FDF2-4DAB-AC28-799FADC8CE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1B7054-00E6-40F6-8528-71F26D286AAF}" type="datetime1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437736-E53D-4EDD-B262-1BA4261F6E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943100"/>
            <a:ext cx="2114550" cy="3314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43100"/>
            <a:ext cx="6191250" cy="3314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FFDF88-39B0-4558-8A18-551E4F168FF4}" type="datetime1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2B6859-A21B-4AF9-93A3-A6CD5591BE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19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1917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DCA7219-B592-4656-90D3-A7B46644CE4B}" type="datetime1">
              <a:rPr lang="en-US" smtClean="0"/>
              <a:t>8/12/2013</a:t>
            </a:fld>
            <a:endParaRPr lang="en-US"/>
          </a:p>
        </p:txBody>
      </p:sp>
      <p:sp>
        <p:nvSpPr>
          <p:cNvPr id="51917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917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23CAB9F-4E4D-4CFC-9A09-49DCE1C21DD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19175" name="Rectangle 7"/>
          <p:cNvSpPr>
            <a:spLocks noChangeArrowheads="1"/>
          </p:cNvSpPr>
          <p:nvPr userDrawn="1"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519176" name="Picture 8" descr="1c_revBlack_rgb_powerpoint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38925" y="6427788"/>
            <a:ext cx="1119188" cy="26193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63D571-64F3-4D83-93A1-CBF02566C558}" type="datetime1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AFA87D-548F-46FD-9856-70C081F294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BA0CAA-8720-47AF-AC37-48BAC07D5C0E}" type="datetime1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0D0316-C4B1-4154-B51F-3F16BB8148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3657600"/>
            <a:ext cx="4152900" cy="160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657600"/>
            <a:ext cx="4152900" cy="160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314E42-0BA6-4972-83C6-E9BA34AD595A}" type="datetime1">
              <a:rPr lang="en-US" smtClean="0"/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E4049B-E271-4061-9932-2725A38E40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4DB8CF-CECD-4453-B4C3-45A5309AF54F}" type="datetime1">
              <a:rPr lang="en-US" smtClean="0"/>
              <a:t>8/12/2013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760BB6-0077-43DE-9751-1421B6BD78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0787B0-C6B4-4880-937E-2466D75382AC}" type="datetime1">
              <a:rPr lang="en-US" smtClean="0"/>
              <a:t>8/12/2013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76416A-4748-4904-8F65-D0A809B9FD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95141B5-DC96-4AFF-9248-AF95F369AC11}" type="datetime1">
              <a:rPr lang="en-US" smtClean="0"/>
              <a:t>8/12/2013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1008F8-4D2E-41C3-9E6F-607AF4466A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BBEF7B-0C89-4D8A-A8A3-96D330628286}" type="datetime1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270D3A-ECE1-42B2-84F0-DCBC104A20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8CF6BD-B878-4F28-A754-0D69562C1136}" type="datetime1">
              <a:rPr lang="en-US" smtClean="0"/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6B4037-8AF7-4BB1-8884-E45D071AD7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1BC17E-4579-4E68-9452-DCB9B20D513E}" type="datetime1">
              <a:rPr lang="en-US" smtClean="0"/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5DCBCB-9089-48E2-8A08-99A467B861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0BC453-E61F-4737-B6FA-9BF8A647F2F5}" type="datetime1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B077E9-D2EA-4CC7-9E41-8883E466B7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943100"/>
            <a:ext cx="2114550" cy="3314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43100"/>
            <a:ext cx="6191250" cy="3314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CE4CA4-1F4D-4A48-9DEC-0107BDA7DBED}" type="datetime1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39998F-C79B-4C53-945E-582D990FC5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3D40CF-BF37-4060-A538-E84B5A4C9BC5}" type="datetime1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0FE2E7-8746-413E-84F7-0D39BCBF2E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8DDF3F-0055-4CF4-98D9-BD399F3E2151}" type="datetime1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E6854D-42CD-4596-BA08-44139669A0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F8D724-1A25-4670-8999-F96040E6CF2F}" type="datetime1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698A39-BC40-4A38-AD3F-3AE8E6993D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F20BD4-F1AC-44DB-8548-798B6BB11D42}" type="datetime1">
              <a:rPr lang="en-US" smtClean="0"/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9D7463-A1D1-4513-ACD8-F869D3F212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ACE565-D61A-4A0A-9FA3-8963D029C9D1}" type="datetime1">
              <a:rPr lang="en-US" smtClean="0"/>
              <a:t>8/12/2013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B051FA-6822-46F2-989E-512A5BF51C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01BF6C-FB5D-4CC3-B544-1D4E82C049D9}" type="datetime1">
              <a:rPr lang="en-US" smtClean="0"/>
              <a:t>8/12/2013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918450-A11C-4C30-A4C3-E88D256106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1185863"/>
            <a:ext cx="4157663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185863"/>
            <a:ext cx="4157662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D24618-C45D-4E7E-9D97-9429AA3D2B1D}" type="datetime1">
              <a:rPr lang="en-US" smtClean="0"/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270D3A-ECE1-42B2-84F0-DCBC104A20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2EB0B1-95AF-49BC-A518-8A2FF25E3289}" type="datetime1">
              <a:rPr lang="en-US" smtClean="0"/>
              <a:t>8/12/2013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036D5C-0CFC-4FE2-89B7-6987C03B2C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CAE310-881C-499C-9057-4D8531C0CFFD}" type="datetime1">
              <a:rPr lang="en-US" smtClean="0"/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16E8E8-33C6-47E6-A97E-9858511732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205730-1E31-462D-9D0E-7DDBA4209855}" type="datetime1">
              <a:rPr lang="en-US" smtClean="0"/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C8E89C-CAB3-4C72-93EC-3B83000385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371325-6A2B-48CA-8FD1-F952C418E844}" type="datetime1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EF5FFE-BAE6-4834-842C-50EA612E5C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C50502-5606-45BE-8421-C56120EE4BDE}" type="datetime1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14318C-A56E-4BFB-AE5D-BF88A3ADE0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9942B00-B826-4C5B-9EB9-05C3A48B8CEC}" type="datetime1">
              <a:rPr lang="en-US" smtClean="0"/>
              <a:t>8/12/2013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270D3A-ECE1-42B2-84F0-DCBC104A20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6E528E2-2A4A-42FF-B87D-804BF13F7FAB}" type="datetime1">
              <a:rPr lang="en-US" smtClean="0"/>
              <a:t>8/12/2013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270D3A-ECE1-42B2-84F0-DCBC104A20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2C002A-765E-485E-8873-79174B100431}" type="datetime1">
              <a:rPr lang="en-US" smtClean="0"/>
              <a:t>8/12/2013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270D3A-ECE1-42B2-84F0-DCBC104A20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7F8F99-3649-468C-A55D-2828AED4C395}" type="datetime1">
              <a:rPr lang="en-US" smtClean="0"/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270D3A-ECE1-42B2-84F0-DCBC104A20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00443D-791F-474E-A9B6-2C7662FEE817}" type="datetime1">
              <a:rPr lang="en-US" smtClean="0"/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270D3A-ECE1-42B2-84F0-DCBC104A20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vmlDrawing" Target="../drawings/vmlDrawing1.vml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6.xml"/><Relationship Id="rId21" Type="http://schemas.openxmlformats.org/officeDocument/2006/relationships/image" Target="../media/image9.wmf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17" Type="http://schemas.openxmlformats.org/officeDocument/2006/relationships/hyperlink" Target="http://www.emerson.com/" TargetMode="External"/><Relationship Id="rId2" Type="http://schemas.openxmlformats.org/officeDocument/2006/relationships/slideLayout" Target="../slideLayouts/slideLayout35.xml"/><Relationship Id="rId16" Type="http://schemas.openxmlformats.org/officeDocument/2006/relationships/control" Target="../activeX/activeX3.xml"/><Relationship Id="rId20" Type="http://schemas.openxmlformats.org/officeDocument/2006/relationships/image" Target="../media/image8.wmf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control" Target="../activeX/activeX2.xml"/><Relationship Id="rId10" Type="http://schemas.openxmlformats.org/officeDocument/2006/relationships/slideLayout" Target="../slideLayouts/slideLayout43.xml"/><Relationship Id="rId19" Type="http://schemas.openxmlformats.org/officeDocument/2006/relationships/image" Target="../media/image7.wmf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control" Target="../activeX/activeX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0"/>
            <a:ext cx="84582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5" y="1185863"/>
            <a:ext cx="8467725" cy="469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5600" y="6038850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fld id="{F2E12083-B2EC-4EDA-B735-BE070ED48D89}" type="datetime1">
              <a:rPr lang="en-US" smtClean="0"/>
              <a:t>8/12/2013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14675" y="6038850"/>
            <a:ext cx="2895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38850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27270D3A-ECE1-42B2-84F0-DCBC104A20D6}" type="slidenum">
              <a:rPr lang="en-US" smtClean="0"/>
              <a:t>‹#›</a:t>
            </a:fld>
            <a:endParaRPr lang="en-US"/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54" name="Picture 30" descr="ti_stk_2c_pos_rgb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629400" y="6418263"/>
            <a:ext cx="1136650" cy="28098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13" name="Picture 29" descr="1c_revBlack_rgb_powerpoint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638925" y="6427788"/>
            <a:ext cx="1119188" cy="261937"/>
          </a:xfrm>
          <a:prstGeom prst="rect">
            <a:avLst/>
          </a:prstGeom>
          <a:noFill/>
        </p:spPr>
      </p:pic>
      <p:sp>
        <p:nvSpPr>
          <p:cNvPr id="16402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1943100"/>
            <a:ext cx="84582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6403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3657600"/>
            <a:ext cx="8458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407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5600" y="6038850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fld id="{8CA78C59-53DC-4026-8341-C7559E1C9243}" type="datetime1">
              <a:rPr lang="en-US" smtClean="0"/>
              <a:t>8/12/2013</a:t>
            </a:fld>
            <a:endParaRPr lang="en-US"/>
          </a:p>
        </p:txBody>
      </p:sp>
      <p:sp>
        <p:nvSpPr>
          <p:cNvPr id="16408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14675" y="6038850"/>
            <a:ext cx="2895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/>
            </a:lvl1pPr>
          </a:lstStyle>
          <a:p>
            <a:endParaRPr lang="en-US"/>
          </a:p>
        </p:txBody>
      </p:sp>
      <p:sp>
        <p:nvSpPr>
          <p:cNvPr id="16409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38850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BAA543E5-FC5E-47D9-AEB9-19696ACE988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6410" name="Rectangle 26"/>
          <p:cNvSpPr>
            <a:spLocks noChangeArrowheads="1"/>
          </p:cNvSpPr>
          <p:nvPr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1943100"/>
            <a:ext cx="84582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3657600"/>
            <a:ext cx="8458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8622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5600" y="6038850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fld id="{3974B66C-BF6D-4613-A2AE-2CD16368E384}" type="datetime1">
              <a:rPr lang="en-US" smtClean="0"/>
              <a:t>8/12/2013</a:t>
            </a:fld>
            <a:endParaRPr lang="en-US"/>
          </a:p>
        </p:txBody>
      </p:sp>
      <p:sp>
        <p:nvSpPr>
          <p:cNvPr id="68623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14675" y="6038850"/>
            <a:ext cx="2895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/>
            </a:lvl1pPr>
          </a:lstStyle>
          <a:p>
            <a:endParaRPr lang="en-US"/>
          </a:p>
        </p:txBody>
      </p:sp>
      <p:sp>
        <p:nvSpPr>
          <p:cNvPr id="68624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38850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E798FDBF-4B95-4EFE-AAF6-6B990B69F4D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8625" name="Rectangle 17"/>
          <p:cNvSpPr>
            <a:spLocks noChangeArrowheads="1"/>
          </p:cNvSpPr>
          <p:nvPr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68627" name="Picture 19" descr="1c_revBlack_rgb_powerpoint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638925" y="6427788"/>
            <a:ext cx="1119188" cy="26193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20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20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BDFD557B-6C8D-432E-80EE-E7DC815227CD}" type="datetime1">
              <a:rPr lang="en-US" smtClean="0"/>
              <a:t>8/12/2013</a:t>
            </a:fld>
            <a:endParaRPr lang="en-US"/>
          </a:p>
        </p:txBody>
      </p:sp>
      <p:sp>
        <p:nvSpPr>
          <p:cNvPr id="520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520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80FC8A1-B1D7-4281-AD59-BB8BB885716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20252" name="Rectangle 60"/>
          <p:cNvSpPr>
            <a:spLocks noChangeArrowheads="1"/>
          </p:cNvSpPr>
          <p:nvPr/>
        </p:nvSpPr>
        <p:spPr bwMode="auto">
          <a:xfrm>
            <a:off x="2084388" y="3454400"/>
            <a:ext cx="635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endParaRPr lang="en-US" sz="800">
              <a:cs typeface="Arial" charset="0"/>
            </a:endParaRPr>
          </a:p>
          <a:p>
            <a:pPr eaLnBrk="0" hangingPunct="0">
              <a:buFontTx/>
              <a:buChar char="•"/>
            </a:pPr>
            <a:r>
              <a:rPr lang="en-US" sz="800">
                <a:cs typeface="Arial" charset="0"/>
              </a:rPr>
              <a:t> </a:t>
            </a:r>
          </a:p>
          <a:p>
            <a:pPr eaLnBrk="0" hangingPunct="0">
              <a:buFontTx/>
              <a:buChar char="•"/>
            </a:pPr>
            <a:r>
              <a:rPr lang="en-US" sz="800">
                <a:cs typeface="Arial" charset="0"/>
              </a:rPr>
              <a:t> </a:t>
            </a:r>
          </a:p>
          <a:p>
            <a:pPr eaLnBrk="0" hangingPunct="0">
              <a:buFontTx/>
              <a:buChar char="•"/>
            </a:pPr>
            <a:r>
              <a:rPr lang="en-US" sz="800">
                <a:cs typeface="Arial" charset="0"/>
              </a:rPr>
              <a:t> </a:t>
            </a:r>
          </a:p>
          <a:p>
            <a:pPr eaLnBrk="0" hangingPunct="0">
              <a:buFontTx/>
              <a:buChar char="•"/>
            </a:pPr>
            <a:r>
              <a:rPr lang="en-US" sz="800">
                <a:cs typeface="Arial" charset="0"/>
              </a:rPr>
              <a:t> </a:t>
            </a:r>
          </a:p>
          <a:p>
            <a:pPr eaLnBrk="0" hangingPunct="0"/>
            <a:endParaRPr lang="en-US"/>
          </a:p>
        </p:txBody>
      </p:sp>
      <p:graphicFrame>
        <p:nvGraphicFramePr>
          <p:cNvPr id="520256" name="Group 64"/>
          <p:cNvGraphicFramePr>
            <a:graphicFrameLocks noGrp="1"/>
          </p:cNvGraphicFramePr>
          <p:nvPr/>
        </p:nvGraphicFramePr>
        <p:xfrm>
          <a:off x="6521450" y="2946400"/>
          <a:ext cx="624840" cy="518160"/>
        </p:xfrm>
        <a:graphic>
          <a:graphicData uri="http://schemas.openxmlformats.org/drawingml/2006/table">
            <a:tbl>
              <a:tblPr/>
              <a:tblGrid>
                <a:gridCol w="208280"/>
                <a:gridCol w="208280"/>
                <a:gridCol w="208280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w="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41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520200" name="Picture 8" descr="logo_emerson">
            <a:hlinkClick r:id="rId17"/>
          </p:cNvPr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519113" y="6019800"/>
            <a:ext cx="1409700" cy="762000"/>
          </a:xfrm>
          <a:prstGeom prst="rect">
            <a:avLst/>
          </a:prstGeom>
          <a:noFill/>
        </p:spPr>
      </p:pic>
    </p:spTree>
    <p:controls>
      <mc:AlternateContent xmlns:mc="http://schemas.openxmlformats.org/markup-compatibility/2006">
        <mc:Choice xmlns:v="urn:schemas-microsoft-com:vml" Requires="v">
          <p:control spid="1035" name="DefaultOcx" r:id="rId14" imgW="914400" imgH="228600"/>
        </mc:Choice>
        <mc:Fallback>
          <p:control name="DefaultOcx" r:id="rId14" imgW="914400" imgH="228600">
            <p:pic>
              <p:nvPicPr>
                <p:cNvPr id="0" name="DefaultOcx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084388" y="1930400"/>
                  <a:ext cx="914400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36" name="HTMLText1" r:id="rId15" imgW="914400" imgH="228600"/>
        </mc:Choice>
        <mc:Fallback>
          <p:control name="HTMLText1" r:id="rId15" imgW="914400" imgH="228600">
            <p:pic>
              <p:nvPicPr>
                <p:cNvPr id="0" name="HTMLText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084388" y="1930400"/>
                  <a:ext cx="914400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37" name="HTMLHidden1" r:id="rId16" imgW="914400" imgH="228600"/>
        </mc:Choice>
        <mc:Fallback>
          <p:control name="HTMLHidden1" r:id="rId16" imgW="914400" imgH="228600">
            <p:pic>
              <p:nvPicPr>
                <p:cNvPr id="0" name="HTMLHidde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084388" y="1930400"/>
                  <a:ext cx="914400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13.emf"/><Relationship Id="rId7" Type="http://schemas.openxmlformats.org/officeDocument/2006/relationships/image" Target="../media/image25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11.emf"/><Relationship Id="rId9" Type="http://schemas.openxmlformats.org/officeDocument/2006/relationships/image" Target="../media/image2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0.png"/><Relationship Id="rId4" Type="http://schemas.openxmlformats.org/officeDocument/2006/relationships/image" Target="../media/image10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.png"/><Relationship Id="rId5" Type="http://schemas.openxmlformats.org/officeDocument/2006/relationships/image" Target="../media/image12.emf"/><Relationship Id="rId4" Type="http://schemas.openxmlformats.org/officeDocument/2006/relationships/image" Target="../media/image10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emf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UCC28740 Feedback Loop Compensation Design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7270D3A-ECE1-42B2-84F0-DCBC104A20D6}" type="slidenum">
              <a:rPr lang="en-US" smtClean="0">
                <a:solidFill>
                  <a:schemeClr val="tx2"/>
                </a:solidFill>
              </a:rPr>
              <a:t>1</a:t>
            </a:fld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0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Gain Blocks Defined – </a:t>
            </a:r>
            <a:r>
              <a:rPr lang="en-US" dirty="0" err="1" smtClean="0"/>
              <a:t>K</a:t>
            </a:r>
            <a:r>
              <a:rPr lang="en-US" baseline="-25000" dirty="0" err="1" smtClean="0"/>
              <a:t>FMn</a:t>
            </a:r>
            <a:r>
              <a:rPr lang="en-US" dirty="0" smtClean="0"/>
              <a:t>, K</a:t>
            </a:r>
            <a:r>
              <a:rPr lang="en-US" baseline="-25000" dirty="0" smtClean="0"/>
              <a:t>AM3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70D3A-ECE1-42B2-84F0-DCBC104A20D6}" type="slidenum">
              <a:rPr lang="en-US" smtClean="0"/>
              <a:t>10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914400" y="5257800"/>
                <a:ext cx="3543299" cy="714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𝐾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𝐹𝑀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𝑆𝑊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𝐶𝐿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50.4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𝑘𝐻𝑧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𝑉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 smtClean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5257800"/>
                <a:ext cx="3543299" cy="71468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914400" y="1230869"/>
            <a:ext cx="731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Control-Law voltage to power stage modulation (FM or AM) gain: 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" y="1816100"/>
            <a:ext cx="3217863" cy="321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125251"/>
            <a:ext cx="3254400" cy="2675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0" name="Group 39"/>
          <p:cNvGrpSpPr/>
          <p:nvPr/>
        </p:nvGrpSpPr>
        <p:grpSpPr>
          <a:xfrm>
            <a:off x="6286500" y="2286000"/>
            <a:ext cx="2532304" cy="457200"/>
            <a:chOff x="6286500" y="2286000"/>
            <a:chExt cx="2532304" cy="4572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7086600" y="2286000"/>
                  <a:ext cx="1732204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/>
                              </a:rPr>
                              <m:t>𝐾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/>
                              </a:rPr>
                              <m:t>𝐹𝑀</m:t>
                            </m:r>
                            <m:r>
                              <a:rPr lang="en-US" sz="1400" b="0" i="1" smtClean="0">
                                <a:latin typeface="Cambria Math"/>
                              </a:rPr>
                              <m:t>4</m:t>
                            </m:r>
                          </m:sub>
                        </m:sSub>
                        <m:r>
                          <a:rPr lang="en-US" sz="1400" b="0" i="1" smtClean="0">
                            <a:latin typeface="Cambria Math"/>
                          </a:rPr>
                          <m:t>=</m:t>
                        </m:r>
                        <m:f>
                          <m:fPr>
                            <m:type m:val="lin"/>
                            <m:ctrlPr>
                              <a:rPr lang="en-US" sz="14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/>
                              </a:rPr>
                              <m:t>50.4</m:t>
                            </m:r>
                            <m:r>
                              <a:rPr lang="en-US" sz="1400" b="0" i="1" smtClean="0">
                                <a:latin typeface="Cambria Math"/>
                              </a:rPr>
                              <m:t>𝑘𝐻𝑧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/>
                              </a:rPr>
                              <m:t>𝑉</m:t>
                            </m:r>
                          </m:den>
                        </m:f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86600" y="2286000"/>
                  <a:ext cx="1732204" cy="307777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t="-94000" r="-17606" b="-158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" name="Straight Arrow Connector 7"/>
            <p:cNvCxnSpPr>
              <a:stCxn id="17" idx="1"/>
            </p:cNvCxnSpPr>
            <p:nvPr/>
          </p:nvCxnSpPr>
          <p:spPr>
            <a:xfrm flipH="1">
              <a:off x="6286500" y="2439889"/>
              <a:ext cx="800100" cy="30331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5486400" y="2971800"/>
            <a:ext cx="3225132" cy="491125"/>
            <a:chOff x="5486400" y="2971800"/>
            <a:chExt cx="3225132" cy="49112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7086600" y="2971800"/>
                  <a:ext cx="1624932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/>
                              </a:rPr>
                              <m:t>𝐾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/>
                              </a:rPr>
                              <m:t>𝐴𝑀</m:t>
                            </m:r>
                            <m:r>
                              <a:rPr lang="en-US" sz="1400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  <m:r>
                          <a:rPr lang="en-US" sz="1400" b="0" i="1" smtClean="0">
                            <a:latin typeface="Cambria Math"/>
                          </a:rPr>
                          <m:t>=</m:t>
                        </m:r>
                        <m:f>
                          <m:fPr>
                            <m:type m:val="lin"/>
                            <m:ctrlPr>
                              <a:rPr lang="en-US" sz="14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/>
                              </a:rPr>
                              <m:t>0.433</m:t>
                            </m:r>
                            <m:r>
                              <a:rPr lang="en-US" sz="1400" b="0" i="1" smtClean="0">
                                <a:latin typeface="Cambria Math"/>
                              </a:rPr>
                              <m:t>𝑉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/>
                              </a:rPr>
                              <m:t>𝑉</m:t>
                            </m:r>
                          </m:den>
                        </m:f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86600" y="2971800"/>
                  <a:ext cx="1624932" cy="307777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t="-94000" r="-19173" b="-156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5" name="Straight Arrow Connector 24"/>
            <p:cNvCxnSpPr>
              <a:stCxn id="20" idx="1"/>
            </p:cNvCxnSpPr>
            <p:nvPr/>
          </p:nvCxnSpPr>
          <p:spPr>
            <a:xfrm flipH="1">
              <a:off x="5486400" y="3125689"/>
              <a:ext cx="1600200" cy="33723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>
            <a:off x="4852988" y="3657600"/>
            <a:ext cx="3965816" cy="307777"/>
            <a:chOff x="4852988" y="3657600"/>
            <a:chExt cx="3965816" cy="30777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7086600" y="3657600"/>
                  <a:ext cx="1732204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/>
                              </a:rPr>
                              <m:t>𝐾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/>
                              </a:rPr>
                              <m:t>𝐹𝑀</m:t>
                            </m:r>
                            <m:r>
                              <a:rPr lang="en-US" sz="14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400" b="0" i="1" smtClean="0">
                            <a:latin typeface="Cambria Math"/>
                          </a:rPr>
                          <m:t>=</m:t>
                        </m:r>
                        <m:f>
                          <m:fPr>
                            <m:type m:val="lin"/>
                            <m:ctrlPr>
                              <a:rPr lang="en-US" sz="14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/>
                              </a:rPr>
                              <m:t>32.2</m:t>
                            </m:r>
                            <m:r>
                              <a:rPr lang="en-US" sz="1400" b="0" i="1" smtClean="0">
                                <a:latin typeface="Cambria Math"/>
                              </a:rPr>
                              <m:t>𝑘𝐻𝑧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/>
                              </a:rPr>
                              <m:t>𝑉</m:t>
                            </m:r>
                          </m:den>
                        </m:f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86600" y="3657600"/>
                  <a:ext cx="1732204" cy="307777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t="-94000" r="-17606" b="-158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6" name="Straight Arrow Connector 25"/>
            <p:cNvCxnSpPr>
              <a:stCxn id="21" idx="1"/>
            </p:cNvCxnSpPr>
            <p:nvPr/>
          </p:nvCxnSpPr>
          <p:spPr>
            <a:xfrm flipH="1" flipV="1">
              <a:off x="4852988" y="3771900"/>
              <a:ext cx="2233612" cy="3958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4572000" y="3965377"/>
            <a:ext cx="4267644" cy="685800"/>
            <a:chOff x="4572000" y="3965377"/>
            <a:chExt cx="4267644" cy="6858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/>
                <p:cNvSpPr txBox="1"/>
                <p:nvPr/>
              </p:nvSpPr>
              <p:spPr>
                <a:xfrm>
                  <a:off x="7086600" y="4343400"/>
                  <a:ext cx="1753044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/>
                              </a:rPr>
                              <m:t>𝐾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/>
                              </a:rPr>
                              <m:t>𝐹𝑀</m:t>
                            </m:r>
                            <m:r>
                              <a:rPr lang="en-US" sz="14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400" b="0" i="1" smtClean="0">
                            <a:latin typeface="Cambria Math"/>
                          </a:rPr>
                          <m:t>=</m:t>
                        </m:r>
                        <m:f>
                          <m:fPr>
                            <m:type m:val="lin"/>
                            <m:ctrlPr>
                              <a:rPr lang="en-US" sz="14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/>
                              </a:rPr>
                              <m:t>  </m:t>
                            </m:r>
                            <m:r>
                              <a:rPr lang="en-US" sz="1400" b="0" i="1" baseline="-25000" smtClean="0">
                                <a:latin typeface="Cambria Math"/>
                              </a:rPr>
                              <m:t> </m:t>
                            </m:r>
                            <m:r>
                              <a:rPr lang="en-US" sz="1400" b="0" i="1" smtClean="0">
                                <a:latin typeface="Cambria Math"/>
                              </a:rPr>
                              <m:t>5.1</m:t>
                            </m:r>
                            <m:r>
                              <a:rPr lang="en-US" sz="1400" b="0" i="1" smtClean="0">
                                <a:latin typeface="Cambria Math"/>
                              </a:rPr>
                              <m:t>𝑘𝐻𝑧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/>
                              </a:rPr>
                              <m:t>𝑉</m:t>
                            </m:r>
                          </m:den>
                        </m:f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24" name="TextBox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86600" y="4343400"/>
                  <a:ext cx="1753044" cy="307777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t="-94000" r="-17422" b="-156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7" name="Straight Arrow Connector 26"/>
            <p:cNvCxnSpPr>
              <a:stCxn id="24" idx="1"/>
            </p:cNvCxnSpPr>
            <p:nvPr/>
          </p:nvCxnSpPr>
          <p:spPr>
            <a:xfrm flipH="1" flipV="1">
              <a:off x="4572000" y="3965377"/>
              <a:ext cx="2514600" cy="53191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572000" y="5257800"/>
                <a:ext cx="3467100" cy="714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𝐾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𝐴𝑀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𝐶𝑆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𝐶𝐿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0.433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𝑉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𝑉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 smtClean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257800"/>
                <a:ext cx="3467100" cy="714683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0758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Gain Blocks Defined – </a:t>
            </a:r>
            <a:r>
              <a:rPr lang="en-US" dirty="0" err="1" smtClean="0"/>
              <a:t>G</a:t>
            </a:r>
            <a:r>
              <a:rPr lang="en-US" baseline="-25000" dirty="0" err="1" smtClean="0"/>
              <a:t>Pn</a:t>
            </a:r>
            <a:r>
              <a:rPr lang="en-US" dirty="0" smtClean="0"/>
              <a:t>, G</a:t>
            </a:r>
            <a:r>
              <a:rPr lang="en-US" baseline="-25000" dirty="0" smtClean="0"/>
              <a:t>P3</a:t>
            </a:r>
            <a:endParaRPr lang="en-US" baseline="-25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70D3A-ECE1-42B2-84F0-DCBC104A20D6}" type="slidenum">
              <a:rPr lang="en-US" smtClean="0"/>
              <a:t>11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20041" y="5029200"/>
                <a:ext cx="4114799" cy="7368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𝑃𝑛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sz="16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/>
                                    </a:rPr>
                                    <m:t>𝑂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sz="16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/>
                                    </a:rPr>
                                    <m:t>𝑆𝑊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/>
                                    </a:rPr>
                                    <m:t>𝑃</m:t>
                                  </m:r>
                                  <m:r>
                                    <a:rPr lang="en-US" sz="1600" b="0" i="1" baseline="-25000" smtClean="0">
                                      <a:latin typeface="Cambria Math"/>
                                    </a:rPr>
                                    <m:t>𝑀𝐴𝑋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600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0" i="1" smtClean="0">
                                          <a:latin typeface="Cambria Math"/>
                                        </a:rPr>
                                        <m:t>𝐹</m:t>
                                      </m:r>
                                    </m:e>
                                    <m:sub>
                                      <m:r>
                                        <a:rPr lang="en-US" sz="1600" b="0" i="1" smtClean="0">
                                          <a:latin typeface="Cambria Math"/>
                                        </a:rPr>
                                        <m:t>𝑀𝐴𝑋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  <m:sSup>
                            <m:sSupPr>
                              <m:ctrlPr>
                                <a:rPr lang="en-US" sz="16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600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US" sz="1600" b="0" i="1" smtClean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600" b="0" i="1" smtClean="0">
                                              <a:latin typeface="Cambria Math"/>
                                            </a:rPr>
                                            <m:t>𝐼</m:t>
                                          </m:r>
                                        </m:e>
                                        <m:sub>
                                          <m:r>
                                            <a:rPr lang="en-US" sz="1600" b="0" i="1" smtClean="0">
                                              <a:latin typeface="Cambria Math"/>
                                            </a:rPr>
                                            <m:t>𝑃𝑛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sz="1600" b="0" i="1" smtClean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600" b="0" i="1" smtClean="0">
                                              <a:latin typeface="Cambria Math"/>
                                            </a:rPr>
                                            <m:t>𝐼</m:t>
                                          </m:r>
                                        </m:e>
                                        <m:sub>
                                          <m:r>
                                            <a:rPr lang="en-US" sz="1600" b="0" i="1" smtClean="0">
                                              <a:latin typeface="Cambria Math"/>
                                            </a:rPr>
                                            <m:t>𝑃𝑀𝐴𝑋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6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600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0" i="1" smtClean="0">
                                          <a:latin typeface="Cambria Math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sz="1600" b="0" i="1" smtClean="0">
                                          <a:latin typeface="Cambria Math"/>
                                        </a:rPr>
                                        <m:t>𝑂𝑈𝑇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US" sz="1600" dirty="0" smtClean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1" y="5029200"/>
                <a:ext cx="4114799" cy="73686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2237929" y="1828801"/>
            <a:ext cx="4620071" cy="2971799"/>
            <a:chOff x="1028700" y="1600200"/>
            <a:chExt cx="7007893" cy="4507734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8700" y="1600200"/>
              <a:ext cx="7007893" cy="45077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6696120" y="5257800"/>
              <a:ext cx="6190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TL431</a:t>
              </a:r>
              <a:endParaRPr lang="en-US" sz="1200" dirty="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914402" y="1230869"/>
            <a:ext cx="7315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Power stage modulation (FM or AM) to average current gain: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406900" y="5079866"/>
                <a:ext cx="4686300" cy="6455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𝑃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sz="16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/>
                                    </a:rPr>
                                    <m:t>𝑂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sz="16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/>
                                    </a:rPr>
                                    <m:t>𝐶𝑆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6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𝐴𝑀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6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/>
                                    </a:rPr>
                                    <m:t>𝑃</m:t>
                                  </m:r>
                                  <m:r>
                                    <a:rPr lang="en-US" sz="1600" b="0" i="1" baseline="-25000" smtClean="0">
                                      <a:latin typeface="Cambria Math"/>
                                    </a:rPr>
                                    <m:t>𝑀𝐴𝑋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600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0" i="1" smtClean="0">
                                          <a:latin typeface="Cambria Math"/>
                                        </a:rPr>
                                        <m:t>𝐹</m:t>
                                      </m:r>
                                    </m:e>
                                    <m:sub>
                                      <m:r>
                                        <a:rPr lang="en-US" sz="1600" b="0" i="1" smtClean="0">
                                          <a:latin typeface="Cambria Math"/>
                                        </a:rPr>
                                        <m:t>𝑀𝐴𝑋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  <m:d>
                            <m:dPr>
                              <m:ctrlPr>
                                <a:rPr lang="en-US" sz="16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1600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0" i="1" smtClean="0">
                                          <a:latin typeface="Cambria Math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en-US" sz="1600" b="0" i="1" smtClean="0">
                                          <a:latin typeface="Cambria Math"/>
                                        </a:rPr>
                                        <m:t>𝑃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600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0" i="1" smtClean="0">
                                          <a:latin typeface="Cambria Math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en-US" sz="1600" b="0" i="1" smtClean="0">
                                          <a:latin typeface="Cambria Math"/>
                                        </a:rPr>
                                        <m:t>𝑃𝑀𝐴𝑋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  <m:d>
                            <m:dPr>
                              <m:ctrlPr>
                                <a:rPr lang="en-US" sz="16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/>
                                    </a:rPr>
                                    <m:t>2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600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0" i="1" smtClean="0">
                                          <a:latin typeface="Cambria Math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sz="1600" b="0" i="1" smtClean="0">
                                          <a:latin typeface="Cambria Math"/>
                                        </a:rPr>
                                        <m:t>𝐶𝑆𝑀𝐴𝑋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US" sz="1600" dirty="0" smtClean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6900" y="5079866"/>
                <a:ext cx="4686300" cy="64556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Oval 20"/>
          <p:cNvSpPr/>
          <p:nvPr/>
        </p:nvSpPr>
        <p:spPr>
          <a:xfrm rot="676371">
            <a:off x="4758490" y="1753744"/>
            <a:ext cx="1164911" cy="319239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49903" y="5750123"/>
            <a:ext cx="34099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400" i="1" baseline="-25000" dirty="0" err="1" smtClean="0">
                <a:latin typeface="Times New Roman" pitchFamily="18" charset="0"/>
                <a:cs typeface="Times New Roman" pitchFamily="18" charset="0"/>
              </a:rPr>
              <a:t>Pn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 = I</a:t>
            </a:r>
            <a:r>
              <a:rPr lang="en-US" sz="1400" i="1" baseline="-25000" dirty="0" smtClean="0">
                <a:latin typeface="Times New Roman" pitchFamily="18" charset="0"/>
                <a:cs typeface="Times New Roman" pitchFamily="18" charset="0"/>
              </a:rPr>
              <a:t>PMAX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  for n = 4; = I</a:t>
            </a:r>
            <a:r>
              <a:rPr lang="en-US" sz="1400" i="1" baseline="-25000" dirty="0" smtClean="0">
                <a:latin typeface="Times New Roman" pitchFamily="18" charset="0"/>
                <a:cs typeface="Times New Roman" pitchFamily="18" charset="0"/>
              </a:rPr>
              <a:t>PMAX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/4 for n = 1, 2</a:t>
            </a:r>
            <a:endParaRPr lang="en-US" sz="1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76001" y="5763280"/>
            <a:ext cx="39460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400" i="1" baseline="-25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 = Primary peak current at specific load condition</a:t>
            </a:r>
            <a:br>
              <a:rPr lang="en-US" sz="14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1400" i="1" baseline="-25000" dirty="0" smtClean="0">
                <a:latin typeface="Times New Roman" pitchFamily="18" charset="0"/>
                <a:cs typeface="Times New Roman" pitchFamily="18" charset="0"/>
              </a:rPr>
              <a:t>AM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 = AM region switching frequency</a:t>
            </a:r>
            <a:endParaRPr lang="en-US" sz="14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791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8" grpId="0"/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Gain Blocks Defined – Z</a:t>
            </a:r>
            <a:r>
              <a:rPr lang="en-US" baseline="-25000" dirty="0" smtClean="0"/>
              <a:t>L</a:t>
            </a:r>
            <a:r>
              <a:rPr lang="en-US" dirty="0" smtClean="0"/>
              <a:t>(s)</a:t>
            </a:r>
            <a:endParaRPr lang="en-US" baseline="-25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70D3A-ECE1-42B2-84F0-DCBC104A20D6}" type="slidenum">
              <a:rPr lang="en-US" smtClean="0"/>
              <a:t>12</a:t>
            </a:fld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2237929" y="1828801"/>
            <a:ext cx="4620071" cy="2971799"/>
            <a:chOff x="1028700" y="1600200"/>
            <a:chExt cx="7007893" cy="4507734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8700" y="1600200"/>
              <a:ext cx="7007893" cy="45077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6696120" y="5257800"/>
              <a:ext cx="6190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TL431</a:t>
              </a:r>
              <a:endParaRPr lang="en-US" sz="1200" dirty="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914402" y="1230869"/>
            <a:ext cx="7315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Output current to output voltage gain: 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829301" y="1714500"/>
            <a:ext cx="16002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485901" y="5257800"/>
                <a:ext cx="6172200" cy="8626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𝑍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𝐿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𝑂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𝑂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𝐿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1+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𝑠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𝑂𝑈𝑇</m:t>
                                      </m:r>
                                    </m:sub>
                                  </m:sSub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𝑅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𝐿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US" dirty="0" smtClean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5901" y="5257800"/>
                <a:ext cx="6172200" cy="86267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7086600" y="2628900"/>
            <a:ext cx="1828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Output impedance, Z</a:t>
            </a:r>
            <a:r>
              <a:rPr lang="en-US" sz="1600" baseline="-25000" dirty="0" smtClean="0"/>
              <a:t>L</a:t>
            </a:r>
            <a:r>
              <a:rPr lang="en-US" sz="1600" dirty="0" smtClean="0"/>
              <a:t>(s), comprises output capacitance in parallel with load resistance.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9416" y="2015765"/>
            <a:ext cx="503415" cy="403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7086600" y="4215825"/>
            <a:ext cx="1828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Factor of ½ is due to differentiation.</a:t>
            </a:r>
          </a:p>
          <a:p>
            <a:endParaRPr lang="en-US" sz="1600" dirty="0"/>
          </a:p>
          <a:p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1600" i="1" baseline="-250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= V</a:t>
            </a:r>
            <a:r>
              <a:rPr lang="en-US" sz="1600" i="1" baseline="-25000" dirty="0" smtClean="0">
                <a:latin typeface="Times New Roman" pitchFamily="18" charset="0"/>
                <a:cs typeface="Times New Roman" pitchFamily="18" charset="0"/>
              </a:rPr>
              <a:t>OUT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/I</a:t>
            </a:r>
            <a:r>
              <a:rPr lang="en-US" sz="1600" i="1" baseline="-25000" dirty="0" smtClean="0">
                <a:latin typeface="Times New Roman" pitchFamily="18" charset="0"/>
                <a:cs typeface="Times New Roman" pitchFamily="18" charset="0"/>
              </a:rPr>
              <a:t>OUT</a:t>
            </a:r>
            <a:r>
              <a:rPr lang="en-US" sz="1600" dirty="0" smtClean="0"/>
              <a:t> at specific condition of interest.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44275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1" grpId="0"/>
      <p:bldP spid="5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Full Loop-gain Equation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70D3A-ECE1-42B2-84F0-DCBC104A20D6}" type="slidenum">
              <a:rPr lang="en-US" smtClean="0"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71499" y="1371600"/>
            <a:ext cx="8001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Control-Loop Gain:  A</a:t>
            </a:r>
            <a:r>
              <a:rPr lang="en-US" baseline="-25000" dirty="0" smtClean="0"/>
              <a:t>V</a:t>
            </a:r>
            <a:r>
              <a:rPr lang="en-US" dirty="0" smtClean="0"/>
              <a:t> = G</a:t>
            </a:r>
            <a:r>
              <a:rPr lang="en-US" baseline="-25000" dirty="0" smtClean="0"/>
              <a:t>431</a:t>
            </a:r>
            <a:r>
              <a:rPr lang="en-US" dirty="0" smtClean="0"/>
              <a:t>(s) </a:t>
            </a:r>
            <a:r>
              <a:rPr lang="en-US" dirty="0" smtClean="0">
                <a:latin typeface="Arial"/>
                <a:cs typeface="Arial"/>
              </a:rPr>
              <a:t>· G</a:t>
            </a:r>
            <a:r>
              <a:rPr lang="en-US" baseline="-25000" dirty="0" smtClean="0">
                <a:latin typeface="Arial"/>
                <a:cs typeface="Arial"/>
              </a:rPr>
              <a:t>OPTO</a:t>
            </a:r>
            <a:r>
              <a:rPr lang="en-US" dirty="0" smtClean="0">
                <a:latin typeface="Arial"/>
                <a:cs typeface="Arial"/>
              </a:rPr>
              <a:t>(S) · G</a:t>
            </a:r>
            <a:r>
              <a:rPr lang="en-US" baseline="-25000" dirty="0" smtClean="0">
                <a:latin typeface="Arial"/>
                <a:cs typeface="Arial"/>
              </a:rPr>
              <a:t>FB1</a:t>
            </a:r>
            <a:r>
              <a:rPr lang="en-US" dirty="0" smtClean="0">
                <a:latin typeface="Arial"/>
                <a:cs typeface="Arial"/>
              </a:rPr>
              <a:t> · G</a:t>
            </a:r>
            <a:r>
              <a:rPr lang="en-US" baseline="-25000" dirty="0" smtClean="0">
                <a:latin typeface="Arial"/>
                <a:cs typeface="Arial"/>
              </a:rPr>
              <a:t>FB2</a:t>
            </a:r>
            <a:r>
              <a:rPr lang="en-US" dirty="0" smtClean="0">
                <a:latin typeface="Arial"/>
                <a:cs typeface="Arial"/>
              </a:rPr>
              <a:t> · K</a:t>
            </a:r>
            <a:r>
              <a:rPr lang="en-US" baseline="-25000" dirty="0" smtClean="0">
                <a:latin typeface="Arial"/>
                <a:cs typeface="Arial"/>
              </a:rPr>
              <a:t>FMn</a:t>
            </a:r>
            <a:r>
              <a:rPr lang="en-US" dirty="0" smtClean="0">
                <a:latin typeface="Arial"/>
                <a:cs typeface="Arial"/>
              </a:rPr>
              <a:t> · G</a:t>
            </a:r>
            <a:r>
              <a:rPr lang="en-US" baseline="-25000" dirty="0" smtClean="0">
                <a:latin typeface="Arial"/>
                <a:cs typeface="Arial"/>
              </a:rPr>
              <a:t>Pn</a:t>
            </a:r>
            <a:r>
              <a:rPr lang="en-US" dirty="0" smtClean="0">
                <a:latin typeface="Arial"/>
                <a:cs typeface="Arial"/>
              </a:rPr>
              <a:t> · Z</a:t>
            </a:r>
            <a:r>
              <a:rPr lang="en-US" baseline="-25000" dirty="0" smtClean="0">
                <a:latin typeface="Arial"/>
                <a:cs typeface="Arial"/>
              </a:rPr>
              <a:t>L</a:t>
            </a:r>
            <a:r>
              <a:rPr lang="en-US" dirty="0" smtClean="0">
                <a:latin typeface="Arial"/>
                <a:cs typeface="Arial"/>
              </a:rPr>
              <a:t>(s)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485900" y="2083832"/>
                <a:ext cx="6172200" cy="714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𝑉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𝐷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𝑂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𝐸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𝐷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𝐹𝐵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𝐸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𝐶𝐿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𝐹𝐵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𝑆𝑊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𝐶𝐿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𝑂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𝑆𝑊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𝑂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𝑂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5900" y="2083832"/>
                <a:ext cx="6172200" cy="71468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42900" y="3071658"/>
                <a:ext cx="8458200" cy="15647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𝑉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≅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𝑇𝐿</m:t>
                                  </m:r>
                                </m:sub>
                              </m:sSub>
                            </m:den>
                          </m:f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1+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𝑠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𝑍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𝐹𝐵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𝑠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𝑍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𝐹𝐵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𝐶𝑇𝑅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1+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𝑠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𝑃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  <a:ea typeface="Cambria Math"/>
                                            </a:rPr>
                                            <m:t>𝑅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  <a:ea typeface="Cambria Math"/>
                                            </a:rPr>
                                            <m:t>𝐹𝐵</m:t>
                                          </m:r>
                                          <m:r>
                                            <a:rPr lang="en-US" i="1">
                                              <a:latin typeface="Cambria Math"/>
                                              <a:ea typeface="Cambria Math"/>
                                            </a:rPr>
                                            <m:t>4</m:t>
                                          </m:r>
                                        </m:sub>
                                      </m:sSub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∥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  <a:ea typeface="Cambria Math"/>
                                            </a:rPr>
                                            <m:t>𝑅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  <a:ea typeface="Cambria Math"/>
                                            </a:rPr>
                                            <m:t>𝐸𝑄𝑈</m:t>
                                          </m:r>
                                        </m:sub>
                                      </m:sSub>
                                    </m:e>
                                  </m:d>
                                </m:den>
                              </m:f>
                            </m:e>
                          </m:d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𝐹𝐵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4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𝐹𝐵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4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𝐸𝑄𝑈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×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480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  <m:r>
                                <m:rPr>
                                  <m:sty m:val="p"/>
                                </m:rPr>
                                <a:rPr lang="el-GR" b="0" i="1" smtClean="0">
                                  <a:latin typeface="Cambria Math"/>
                                  <a:ea typeface="Cambria Math"/>
                                </a:rPr>
                                <m:t>Ω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2.5</m:t>
                              </m:r>
                            </m:den>
                          </m:f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50.4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𝑘𝐻𝑧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𝑉</m:t>
                              </m:r>
                            </m:den>
                          </m:f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𝑃</m:t>
                                  </m:r>
                                  <m:r>
                                    <a:rPr lang="en-US" b="0" i="1" baseline="-25000" smtClean="0">
                                      <a:latin typeface="Cambria Math"/>
                                    </a:rPr>
                                    <m:t>𝑀𝐴𝑋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𝐹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𝑀𝐴𝑋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𝐼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𝑃𝑀𝐴𝑋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𝐼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𝑃𝑀𝐴𝑋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𝑂𝑈𝑇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𝐿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1+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𝑠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𝑂𝑈𝑇</m:t>
                                      </m:r>
                                    </m:sub>
                                  </m:sSub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𝑅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𝐿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" y="3071658"/>
                <a:ext cx="8458200" cy="156472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574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Design Considerations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70D3A-ECE1-42B2-84F0-DCBC104A20D6}" type="slidenum">
              <a:rPr lang="en-US" smtClean="0"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71500" y="3406676"/>
            <a:ext cx="8305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Limited flexibility of choice for several component values:</a:t>
            </a:r>
          </a:p>
          <a:p>
            <a:pPr lvl="1"/>
            <a:r>
              <a:rPr lang="en-US" dirty="0" smtClean="0"/>
              <a:t>R</a:t>
            </a:r>
            <a:r>
              <a:rPr lang="en-US" baseline="-25000" dirty="0" smtClean="0"/>
              <a:t>EQU</a:t>
            </a:r>
            <a:r>
              <a:rPr lang="en-US" dirty="0" smtClean="0"/>
              <a:t> = device parameter, inflexible value</a:t>
            </a:r>
          </a:p>
          <a:p>
            <a:pPr lvl="1"/>
            <a:r>
              <a:rPr lang="en-US" dirty="0" smtClean="0"/>
              <a:t>P</a:t>
            </a:r>
            <a:r>
              <a:rPr lang="en-US" baseline="-25000" dirty="0" smtClean="0"/>
              <a:t>MAX</a:t>
            </a:r>
            <a:r>
              <a:rPr lang="en-US" dirty="0" smtClean="0"/>
              <a:t>, F</a:t>
            </a:r>
            <a:r>
              <a:rPr lang="en-US" baseline="-25000" dirty="0" smtClean="0"/>
              <a:t>MAX</a:t>
            </a:r>
            <a:r>
              <a:rPr lang="en-US" dirty="0" smtClean="0"/>
              <a:t>, and C</a:t>
            </a:r>
            <a:r>
              <a:rPr lang="en-US" baseline="-25000" dirty="0" smtClean="0"/>
              <a:t>OUT</a:t>
            </a:r>
            <a:r>
              <a:rPr lang="en-US" dirty="0" smtClean="0"/>
              <a:t> are determined during DC design  </a:t>
            </a:r>
            <a:br>
              <a:rPr lang="en-US" dirty="0" smtClean="0"/>
            </a:br>
            <a:r>
              <a:rPr lang="en-US" dirty="0" smtClean="0"/>
              <a:t>R</a:t>
            </a:r>
            <a:r>
              <a:rPr lang="en-US" baseline="-25000" dirty="0" smtClean="0"/>
              <a:t>TL</a:t>
            </a:r>
            <a:r>
              <a:rPr lang="en-US" dirty="0" smtClean="0"/>
              <a:t> and R</a:t>
            </a:r>
            <a:r>
              <a:rPr lang="en-US" baseline="-25000" dirty="0" smtClean="0"/>
              <a:t>FB4</a:t>
            </a:r>
            <a:r>
              <a:rPr lang="en-US" dirty="0" smtClean="0"/>
              <a:t> have narrow variability after nominal DC design consideration</a:t>
            </a:r>
          </a:p>
          <a:p>
            <a:pPr lvl="1"/>
            <a:r>
              <a:rPr lang="en-US" dirty="0" smtClean="0"/>
              <a:t>CTR has limited choice of rankings</a:t>
            </a:r>
          </a:p>
          <a:p>
            <a:pPr lvl="1"/>
            <a:r>
              <a:rPr lang="en-US" dirty="0" smtClean="0"/>
              <a:t>C</a:t>
            </a:r>
            <a:r>
              <a:rPr lang="en-US" baseline="-25000" dirty="0" smtClean="0"/>
              <a:t>P</a:t>
            </a:r>
            <a:r>
              <a:rPr lang="en-US" dirty="0" smtClean="0"/>
              <a:t> can only be made larger (using external C</a:t>
            </a:r>
            <a:r>
              <a:rPr lang="en-US" baseline="-25000" dirty="0" smtClean="0"/>
              <a:t>CE</a:t>
            </a:r>
            <a:r>
              <a:rPr lang="en-US" dirty="0" smtClean="0"/>
              <a:t>), not smaller</a:t>
            </a:r>
          </a:p>
          <a:p>
            <a:endParaRPr lang="en-US" dirty="0"/>
          </a:p>
          <a:p>
            <a:r>
              <a:rPr lang="en-US" dirty="0" smtClean="0"/>
              <a:t>R</a:t>
            </a:r>
            <a:r>
              <a:rPr lang="en-US" baseline="-25000" dirty="0" smtClean="0"/>
              <a:t>FB1</a:t>
            </a:r>
            <a:r>
              <a:rPr lang="en-US" dirty="0" smtClean="0"/>
              <a:t> and C</a:t>
            </a:r>
            <a:r>
              <a:rPr lang="en-US" baseline="-25000" dirty="0" smtClean="0"/>
              <a:t>Z</a:t>
            </a:r>
            <a:r>
              <a:rPr lang="en-US" dirty="0" smtClean="0"/>
              <a:t> have wider range </a:t>
            </a:r>
            <a:r>
              <a:rPr lang="en-US" dirty="0"/>
              <a:t>of </a:t>
            </a:r>
            <a:r>
              <a:rPr lang="en-US" dirty="0" smtClean="0"/>
              <a:t>values to set compensation zero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342900" y="1749976"/>
                <a:ext cx="8458200" cy="15647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𝑉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≅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𝑇𝐿</m:t>
                                  </m:r>
                                </m:sub>
                              </m:sSub>
                            </m:den>
                          </m:f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1+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𝑠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𝑍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𝐹𝐵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𝑠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𝑍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𝐹𝐵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𝐶𝑇𝑅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1+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𝑠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𝑃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  <a:ea typeface="Cambria Math"/>
                                            </a:rPr>
                                            <m:t>𝑅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  <a:ea typeface="Cambria Math"/>
                                            </a:rPr>
                                            <m:t>𝐹𝐵</m:t>
                                          </m:r>
                                          <m:r>
                                            <a:rPr lang="en-US" i="1">
                                              <a:latin typeface="Cambria Math"/>
                                              <a:ea typeface="Cambria Math"/>
                                            </a:rPr>
                                            <m:t>4</m:t>
                                          </m:r>
                                        </m:sub>
                                      </m:sSub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∥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  <a:ea typeface="Cambria Math"/>
                                            </a:rPr>
                                            <m:t>𝑅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  <a:ea typeface="Cambria Math"/>
                                            </a:rPr>
                                            <m:t>𝐸𝑄𝑈</m:t>
                                          </m:r>
                                        </m:sub>
                                      </m:sSub>
                                    </m:e>
                                  </m:d>
                                </m:den>
                              </m:f>
                            </m:e>
                          </m:d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𝐹𝐵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4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𝐹𝐵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4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𝐸𝑄𝑈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×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480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  <m:r>
                                <m:rPr>
                                  <m:sty m:val="p"/>
                                </m:rPr>
                                <a:rPr lang="el-GR" b="0" i="1" smtClean="0">
                                  <a:latin typeface="Cambria Math"/>
                                  <a:ea typeface="Cambria Math"/>
                                </a:rPr>
                                <m:t>Ω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2.5</m:t>
                              </m:r>
                            </m:den>
                          </m:f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50.4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𝑘𝐻𝑧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𝑉</m:t>
                              </m:r>
                            </m:den>
                          </m:f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𝑃</m:t>
                                  </m:r>
                                  <m:r>
                                    <a:rPr lang="en-US" b="0" i="1" baseline="-25000" smtClean="0">
                                      <a:latin typeface="Cambria Math"/>
                                    </a:rPr>
                                    <m:t>𝑀𝐴𝑋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𝐹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𝑀𝐴𝑋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𝐼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𝑃𝑀𝐴𝑋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𝐼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𝑃𝑀𝐴𝑋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𝑂𝑈𝑇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𝐿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1+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𝑠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𝑂𝑈𝑇</m:t>
                                      </m:r>
                                    </m:sub>
                                  </m:sSub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𝑅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𝐿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" y="1749976"/>
                <a:ext cx="8458200" cy="156472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653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Design Considerations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70D3A-ECE1-42B2-84F0-DCBC104A20D6}" type="slidenum">
              <a:rPr lang="en-US" smtClean="0"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1371600"/>
            <a:ext cx="8458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Generate Bode-plot gain and phase of A</a:t>
            </a:r>
            <a:r>
              <a:rPr lang="en-US" baseline="-25000" dirty="0" smtClean="0"/>
              <a:t>V</a:t>
            </a:r>
            <a:r>
              <a:rPr lang="en-US" dirty="0" smtClean="0"/>
              <a:t> at full-load condition with C</a:t>
            </a:r>
            <a:r>
              <a:rPr lang="en-US" baseline="-25000" dirty="0" smtClean="0"/>
              <a:t>Z</a:t>
            </a:r>
            <a:r>
              <a:rPr lang="en-US" dirty="0" smtClean="0"/>
              <a:t> = 0.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From plot, determine the frequency (f</a:t>
            </a:r>
            <a:r>
              <a:rPr lang="en-US" baseline="-25000" dirty="0" smtClean="0"/>
              <a:t>Z</a:t>
            </a:r>
            <a:r>
              <a:rPr lang="en-US" dirty="0" smtClean="0"/>
              <a:t>) where placing a zero in the response would cause the response to cross 0dB with at least 45° phase margin. </a:t>
            </a:r>
          </a:p>
          <a:p>
            <a:endParaRPr lang="en-US" dirty="0"/>
          </a:p>
          <a:p>
            <a:r>
              <a:rPr lang="en-US" dirty="0" smtClean="0"/>
              <a:t>Calculate C</a:t>
            </a:r>
            <a:r>
              <a:rPr lang="en-US" baseline="-25000" dirty="0" smtClean="0"/>
              <a:t>Z</a:t>
            </a:r>
            <a:r>
              <a:rPr lang="en-US" dirty="0" smtClean="0"/>
              <a:t> = 1/(2</a:t>
            </a:r>
            <a:r>
              <a:rPr lang="el-GR" dirty="0" smtClean="0"/>
              <a:t>π</a:t>
            </a:r>
            <a:r>
              <a:rPr lang="en-US" dirty="0" smtClean="0"/>
              <a:t>f</a:t>
            </a:r>
            <a:r>
              <a:rPr lang="en-US" baseline="-25000" dirty="0" smtClean="0"/>
              <a:t>Z</a:t>
            </a:r>
            <a:r>
              <a:rPr lang="en-US" dirty="0" smtClean="0"/>
              <a:t>R</a:t>
            </a:r>
            <a:r>
              <a:rPr lang="en-US" baseline="-25000" dirty="0" smtClean="0"/>
              <a:t>FB1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If necessary, adjust C</a:t>
            </a:r>
            <a:r>
              <a:rPr lang="en-US" baseline="-25000" dirty="0" smtClean="0"/>
              <a:t>P</a:t>
            </a:r>
            <a:r>
              <a:rPr lang="en-US" dirty="0" smtClean="0"/>
              <a:t> with C</a:t>
            </a:r>
            <a:r>
              <a:rPr lang="en-US" baseline="-25000" dirty="0" smtClean="0"/>
              <a:t>CE</a:t>
            </a:r>
            <a:r>
              <a:rPr lang="en-US" dirty="0" smtClean="0"/>
              <a:t> such that the loop cross-over frequency &lt; 3 kHz.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Iterate and fine-tune loop compensation during prototype evaluation.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342900" y="1864276"/>
                <a:ext cx="8458200" cy="15647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𝑉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≅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𝑇𝐿</m:t>
                                  </m:r>
                                </m:sub>
                              </m:sSub>
                            </m:den>
                          </m:f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den>
                              </m:f>
                            </m:e>
                          </m:d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𝐶𝑇𝑅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1+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𝑠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𝑃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  <a:ea typeface="Cambria Math"/>
                                            </a:rPr>
                                            <m:t>𝑅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  <a:ea typeface="Cambria Math"/>
                                            </a:rPr>
                                            <m:t>𝐹𝐵</m:t>
                                          </m:r>
                                          <m:r>
                                            <a:rPr lang="en-US" i="1">
                                              <a:latin typeface="Cambria Math"/>
                                              <a:ea typeface="Cambria Math"/>
                                            </a:rPr>
                                            <m:t>4</m:t>
                                          </m:r>
                                        </m:sub>
                                      </m:sSub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∥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  <a:ea typeface="Cambria Math"/>
                                            </a:rPr>
                                            <m:t>𝑅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  <a:ea typeface="Cambria Math"/>
                                            </a:rPr>
                                            <m:t>𝐸𝑄𝑈</m:t>
                                          </m:r>
                                        </m:sub>
                                      </m:sSub>
                                    </m:e>
                                  </m:d>
                                </m:den>
                              </m:f>
                            </m:e>
                          </m:d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𝐹𝐵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4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𝐹𝐵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4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𝐸𝑄𝑈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×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480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  <m:r>
                                <m:rPr>
                                  <m:sty m:val="p"/>
                                </m:rPr>
                                <a:rPr lang="el-GR" b="0" i="1" smtClean="0">
                                  <a:latin typeface="Cambria Math"/>
                                  <a:ea typeface="Cambria Math"/>
                                </a:rPr>
                                <m:t>Ω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2.5</m:t>
                              </m:r>
                            </m:den>
                          </m:f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50.4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𝑘𝐻𝑧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𝑉</m:t>
                              </m:r>
                            </m:den>
                          </m:f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𝑃</m:t>
                                  </m:r>
                                  <m:r>
                                    <a:rPr lang="en-US" b="0" i="1" baseline="-25000" smtClean="0">
                                      <a:latin typeface="Cambria Math"/>
                                    </a:rPr>
                                    <m:t>𝑀𝐴𝑋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𝐹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𝑀𝐴𝑋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𝐼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𝑃𝑀𝐴𝑋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𝐼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𝑃𝑀𝐴𝑋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𝑂𝑈𝑇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𝐿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1+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𝑠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𝑂𝑈𝑇</m:t>
                                      </m:r>
                                    </m:sub>
                                  </m:sSub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𝑅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𝐿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" y="1864276"/>
                <a:ext cx="8458200" cy="156472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930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Simplifying Assumptions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70D3A-ECE1-42B2-84F0-DCBC104A20D6}" type="slidenum">
              <a:rPr lang="en-US" smtClean="0"/>
              <a:t>16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71500" y="1371600"/>
            <a:ext cx="8305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TL431, CTR</a:t>
            </a:r>
            <a:r>
              <a:rPr lang="en-US" dirty="0"/>
              <a:t>:  </a:t>
            </a:r>
            <a:r>
              <a:rPr lang="en-US" dirty="0" smtClean="0"/>
              <a:t>The gain of these </a:t>
            </a:r>
            <a:r>
              <a:rPr lang="en-US" dirty="0"/>
              <a:t>components </a:t>
            </a:r>
            <a:r>
              <a:rPr lang="en-US" dirty="0" smtClean="0"/>
              <a:t>do have high-frequency r</a:t>
            </a:r>
            <a:r>
              <a:rPr lang="en-US" dirty="0" smtClean="0"/>
              <a:t>oll-off characteristics (pole) but </a:t>
            </a:r>
            <a:r>
              <a:rPr lang="en-US" dirty="0" smtClean="0"/>
              <a:t>are considered constant provided the loop crossover frequency is significantly lower than </a:t>
            </a:r>
            <a:r>
              <a:rPr lang="en-US" dirty="0" smtClean="0"/>
              <a:t>their respective pole frequencies.</a:t>
            </a:r>
          </a:p>
          <a:p>
            <a:endParaRPr lang="en-US" dirty="0"/>
          </a:p>
          <a:p>
            <a:r>
              <a:rPr lang="en-US" dirty="0" smtClean="0"/>
              <a:t>R</a:t>
            </a:r>
            <a:r>
              <a:rPr lang="en-US" baseline="-25000" dirty="0" smtClean="0"/>
              <a:t>EQU</a:t>
            </a:r>
            <a:r>
              <a:rPr lang="en-US" dirty="0" smtClean="0"/>
              <a:t> is linearized from a piece-wise linear approximation of the V</a:t>
            </a:r>
            <a:r>
              <a:rPr lang="en-US" baseline="-25000" dirty="0" smtClean="0"/>
              <a:t>FB</a:t>
            </a:r>
            <a:r>
              <a:rPr lang="en-US" dirty="0" smtClean="0"/>
              <a:t>/I</a:t>
            </a:r>
            <a:r>
              <a:rPr lang="en-US" baseline="-25000" dirty="0" smtClean="0"/>
              <a:t>FB</a:t>
            </a:r>
            <a:r>
              <a:rPr lang="en-US" dirty="0" smtClean="0"/>
              <a:t> curve.</a:t>
            </a:r>
          </a:p>
          <a:p>
            <a:endParaRPr lang="en-US" dirty="0" smtClean="0"/>
          </a:p>
          <a:p>
            <a:r>
              <a:rPr lang="en-US" dirty="0" smtClean="0"/>
              <a:t>The ESR-zero frequency </a:t>
            </a:r>
            <a:r>
              <a:rPr lang="en-US" dirty="0" smtClean="0"/>
              <a:t>of </a:t>
            </a:r>
            <a:r>
              <a:rPr lang="en-US" dirty="0" smtClean="0"/>
              <a:t>C</a:t>
            </a:r>
            <a:r>
              <a:rPr lang="en-US" baseline="-25000" dirty="0" smtClean="0"/>
              <a:t>OUT</a:t>
            </a:r>
            <a:r>
              <a:rPr lang="en-US" dirty="0" smtClean="0"/>
              <a:t> is far above the loop crossover frequency.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</a:t>
            </a:r>
            <a:r>
              <a:rPr lang="en-US" baseline="-25000" dirty="0" smtClean="0"/>
              <a:t>FB3</a:t>
            </a:r>
            <a:r>
              <a:rPr lang="en-US" dirty="0" smtClean="0"/>
              <a:t> is more than 10 times larger than C</a:t>
            </a:r>
            <a:r>
              <a:rPr lang="en-US" baseline="-25000" dirty="0" smtClean="0"/>
              <a:t>P </a:t>
            </a:r>
            <a:r>
              <a:rPr lang="en-US" dirty="0" smtClean="0"/>
              <a:t>which causes its effect on compensation to be negligible.</a:t>
            </a:r>
          </a:p>
          <a:p>
            <a:endParaRPr lang="en-US" dirty="0" smtClean="0"/>
          </a:p>
          <a:p>
            <a:r>
              <a:rPr lang="en-US" dirty="0" smtClean="0"/>
              <a:t>The product </a:t>
            </a:r>
            <a:r>
              <a:rPr lang="en-US" dirty="0" err="1" smtClean="0"/>
              <a:t>g</a:t>
            </a:r>
            <a:r>
              <a:rPr lang="en-US" baseline="-25000" dirty="0" err="1" smtClean="0"/>
              <a:t>M</a:t>
            </a:r>
            <a:r>
              <a:rPr lang="en-US" dirty="0" err="1" smtClean="0"/>
              <a:t>R</a:t>
            </a:r>
            <a:r>
              <a:rPr lang="en-US" baseline="-25000" dirty="0" err="1" smtClean="0"/>
              <a:t>TL</a:t>
            </a:r>
            <a:r>
              <a:rPr lang="en-US" dirty="0" smtClean="0"/>
              <a:t> &gt; 10000, which causes several terms to become negligible (</a:t>
            </a:r>
            <a:r>
              <a:rPr lang="en-US" dirty="0" err="1" smtClean="0"/>
              <a:t>g</a:t>
            </a:r>
            <a:r>
              <a:rPr lang="en-US" baseline="-25000" dirty="0" err="1" smtClean="0"/>
              <a:t>M</a:t>
            </a:r>
            <a:r>
              <a:rPr lang="en-US" dirty="0" smtClean="0"/>
              <a:t> = transconductance of TL431). 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97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0"/>
            <a:ext cx="8572500" cy="1189038"/>
          </a:xfrm>
        </p:spPr>
        <p:txBody>
          <a:bodyPr/>
          <a:lstStyle/>
          <a:p>
            <a:r>
              <a:rPr lang="en-US" dirty="0" smtClean="0"/>
              <a:t>Flyback Regulator Schematic Diagram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70D3A-ECE1-42B2-84F0-DCBC104A20D6}" type="slidenum">
              <a:rPr lang="en-US" smtClean="0"/>
              <a:t>2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914397" y="914400"/>
            <a:ext cx="731520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</a:defRPr>
            </a:lvl9pPr>
          </a:lstStyle>
          <a:p>
            <a:pPr algn="ctr"/>
            <a:r>
              <a:rPr lang="en-US" sz="2400" dirty="0" smtClean="0"/>
              <a:t>using UCC28740 with </a:t>
            </a:r>
            <a:r>
              <a:rPr lang="en-US" sz="2400" dirty="0" err="1" smtClean="0"/>
              <a:t>Opto</a:t>
            </a:r>
            <a:r>
              <a:rPr lang="en-US" sz="2400" dirty="0" smtClean="0"/>
              <a:t>-coupled Feedback</a:t>
            </a:r>
            <a:endParaRPr lang="en-US" sz="2400" dirty="0"/>
          </a:p>
        </p:txBody>
      </p:sp>
      <p:grpSp>
        <p:nvGrpSpPr>
          <p:cNvPr id="6" name="Group 5"/>
          <p:cNvGrpSpPr/>
          <p:nvPr/>
        </p:nvGrpSpPr>
        <p:grpSpPr>
          <a:xfrm>
            <a:off x="1028700" y="1600200"/>
            <a:ext cx="7007893" cy="4507734"/>
            <a:chOff x="1028700" y="1600200"/>
            <a:chExt cx="7007893" cy="4507734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8700" y="1600200"/>
              <a:ext cx="7007893" cy="45077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6696120" y="5257800"/>
              <a:ext cx="6190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TL431</a:t>
              </a:r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5548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UCC28740 Control Law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70D3A-ECE1-42B2-84F0-DCBC104A20D6}" type="slidenum">
              <a:rPr lang="en-US" smtClean="0"/>
              <a:t>3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914397" y="914400"/>
            <a:ext cx="731520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</a:defRPr>
            </a:lvl9pPr>
          </a:lstStyle>
          <a:p>
            <a:pPr algn="ctr"/>
            <a:r>
              <a:rPr lang="en-US" sz="2400" dirty="0" smtClean="0"/>
              <a:t>for Output Voltage Regulation</a:t>
            </a: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4300" y="1485900"/>
            <a:ext cx="5695200" cy="4681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072" name="Group 2071"/>
          <p:cNvGrpSpPr/>
          <p:nvPr/>
        </p:nvGrpSpPr>
        <p:grpSpPr>
          <a:xfrm>
            <a:off x="228600" y="4800600"/>
            <a:ext cx="3282664" cy="751820"/>
            <a:chOff x="228600" y="4800600"/>
            <a:chExt cx="3282664" cy="751820"/>
          </a:xfrm>
        </p:grpSpPr>
        <p:grpSp>
          <p:nvGrpSpPr>
            <p:cNvPr id="2068" name="Group 2067"/>
            <p:cNvGrpSpPr/>
            <p:nvPr/>
          </p:nvGrpSpPr>
          <p:grpSpPr>
            <a:xfrm>
              <a:off x="228600" y="4800600"/>
              <a:ext cx="3282664" cy="751820"/>
              <a:chOff x="228600" y="4800600"/>
              <a:chExt cx="3282664" cy="751820"/>
            </a:xfrm>
          </p:grpSpPr>
          <p:cxnSp>
            <p:nvCxnSpPr>
              <p:cNvPr id="13" name="Straight Connector 12"/>
              <p:cNvCxnSpPr/>
              <p:nvPr/>
            </p:nvCxnSpPr>
            <p:spPr>
              <a:xfrm flipH="1">
                <a:off x="3050408" y="4800600"/>
                <a:ext cx="460856" cy="0"/>
              </a:xfrm>
              <a:prstGeom prst="line">
                <a:avLst/>
              </a:prstGeom>
              <a:ln w="571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/>
              <p:cNvCxnSpPr>
                <a:stCxn id="27" idx="3"/>
              </p:cNvCxnSpPr>
              <p:nvPr/>
            </p:nvCxnSpPr>
            <p:spPr>
              <a:xfrm flipV="1">
                <a:off x="1828800" y="4800600"/>
                <a:ext cx="1221608" cy="490210"/>
              </a:xfrm>
              <a:prstGeom prst="straightConnector1">
                <a:avLst/>
              </a:prstGeom>
              <a:ln w="1905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TextBox 26"/>
              <p:cNvSpPr txBox="1"/>
              <p:nvPr/>
            </p:nvSpPr>
            <p:spPr>
              <a:xfrm>
                <a:off x="228600" y="5029200"/>
                <a:ext cx="1600200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rgbClr val="0070C0"/>
                    </a:solidFill>
                  </a:rPr>
                  <a:t>Control region 1</a:t>
                </a:r>
              </a:p>
              <a:p>
                <a:r>
                  <a:rPr lang="en-US" sz="1400" b="1" dirty="0" smtClean="0">
                    <a:solidFill>
                      <a:srgbClr val="0070C0"/>
                    </a:solidFill>
                  </a:rPr>
                  <a:t>(FM)</a:t>
                </a:r>
                <a:endParaRPr lang="en-US" sz="1400" b="1" dirty="0">
                  <a:solidFill>
                    <a:srgbClr val="0070C0"/>
                  </a:solidFill>
                </a:endParaRPr>
              </a:p>
            </p:txBody>
          </p:sp>
        </p:grpSp>
        <p:cxnSp>
          <p:nvCxnSpPr>
            <p:cNvPr id="56" name="Straight Connector 55"/>
            <p:cNvCxnSpPr/>
            <p:nvPr/>
          </p:nvCxnSpPr>
          <p:spPr>
            <a:xfrm flipH="1">
              <a:off x="3044344" y="5546725"/>
              <a:ext cx="460856" cy="0"/>
            </a:xfrm>
            <a:prstGeom prst="line">
              <a:avLst/>
            </a:prstGeom>
            <a:ln w="571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73" name="Group 2072"/>
          <p:cNvGrpSpPr/>
          <p:nvPr/>
        </p:nvGrpSpPr>
        <p:grpSpPr>
          <a:xfrm>
            <a:off x="228600" y="4800600"/>
            <a:ext cx="4051805" cy="1358443"/>
            <a:chOff x="228600" y="4800600"/>
            <a:chExt cx="4051805" cy="1358443"/>
          </a:xfrm>
        </p:grpSpPr>
        <p:grpSp>
          <p:nvGrpSpPr>
            <p:cNvPr id="2069" name="Group 2068"/>
            <p:cNvGrpSpPr/>
            <p:nvPr/>
          </p:nvGrpSpPr>
          <p:grpSpPr>
            <a:xfrm>
              <a:off x="228600" y="4800600"/>
              <a:ext cx="4051805" cy="1358443"/>
              <a:chOff x="228600" y="4800600"/>
              <a:chExt cx="4051805" cy="1358443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 flipH="1">
                <a:off x="3535074" y="4800600"/>
                <a:ext cx="745331" cy="0"/>
              </a:xfrm>
              <a:prstGeom prst="line">
                <a:avLst/>
              </a:prstGeom>
              <a:ln w="571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/>
              <p:cNvCxnSpPr>
                <a:stCxn id="28" idx="3"/>
              </p:cNvCxnSpPr>
              <p:nvPr/>
            </p:nvCxnSpPr>
            <p:spPr>
              <a:xfrm flipV="1">
                <a:off x="1828800" y="4800600"/>
                <a:ext cx="2078939" cy="1096833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TextBox 27"/>
              <p:cNvSpPr txBox="1"/>
              <p:nvPr/>
            </p:nvSpPr>
            <p:spPr>
              <a:xfrm>
                <a:off x="228600" y="5635823"/>
                <a:ext cx="1600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rgbClr val="00B050"/>
                    </a:solidFill>
                  </a:rPr>
                  <a:t>Control region 2</a:t>
                </a:r>
              </a:p>
              <a:p>
                <a:r>
                  <a:rPr lang="en-US" sz="1400" b="1" dirty="0" smtClean="0">
                    <a:solidFill>
                      <a:srgbClr val="00B050"/>
                    </a:solidFill>
                  </a:rPr>
                  <a:t>(FM)</a:t>
                </a:r>
                <a:endParaRPr lang="en-US" sz="1400" b="1" dirty="0">
                  <a:solidFill>
                    <a:srgbClr val="00B050"/>
                  </a:solidFill>
                </a:endParaRPr>
              </a:p>
            </p:txBody>
          </p:sp>
        </p:grpSp>
        <p:cxnSp>
          <p:nvCxnSpPr>
            <p:cNvPr id="58" name="Straight Connector 57"/>
            <p:cNvCxnSpPr/>
            <p:nvPr/>
          </p:nvCxnSpPr>
          <p:spPr>
            <a:xfrm flipH="1">
              <a:off x="3535073" y="5546070"/>
              <a:ext cx="745331" cy="0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74" name="Group 2073"/>
          <p:cNvGrpSpPr/>
          <p:nvPr/>
        </p:nvGrpSpPr>
        <p:grpSpPr>
          <a:xfrm>
            <a:off x="4280405" y="2628900"/>
            <a:ext cx="4634995" cy="2917825"/>
            <a:chOff x="4280405" y="2628900"/>
            <a:chExt cx="4634995" cy="2917825"/>
          </a:xfrm>
        </p:grpSpPr>
        <p:grpSp>
          <p:nvGrpSpPr>
            <p:cNvPr id="2070" name="Group 2069"/>
            <p:cNvGrpSpPr/>
            <p:nvPr/>
          </p:nvGrpSpPr>
          <p:grpSpPr>
            <a:xfrm>
              <a:off x="4280405" y="2628900"/>
              <a:ext cx="4634995" cy="2171700"/>
              <a:chOff x="4280405" y="2628900"/>
              <a:chExt cx="4634995" cy="2171700"/>
            </a:xfrm>
          </p:grpSpPr>
          <p:cxnSp>
            <p:nvCxnSpPr>
              <p:cNvPr id="11" name="Straight Connector 10"/>
              <p:cNvCxnSpPr/>
              <p:nvPr/>
            </p:nvCxnSpPr>
            <p:spPr>
              <a:xfrm flipH="1">
                <a:off x="4280405" y="4800600"/>
                <a:ext cx="1155700" cy="0"/>
              </a:xfrm>
              <a:prstGeom prst="line">
                <a:avLst/>
              </a:prstGeom>
              <a:ln w="5715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>
                <a:stCxn id="26" idx="1"/>
              </p:cNvCxnSpPr>
              <p:nvPr/>
            </p:nvCxnSpPr>
            <p:spPr>
              <a:xfrm flipH="1">
                <a:off x="5143500" y="2890510"/>
                <a:ext cx="2171700" cy="1910090"/>
              </a:xfrm>
              <a:prstGeom prst="straightConnector1">
                <a:avLst/>
              </a:prstGeom>
              <a:ln w="19050">
                <a:solidFill>
                  <a:srgbClr val="FF99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TextBox 25"/>
              <p:cNvSpPr txBox="1"/>
              <p:nvPr/>
            </p:nvSpPr>
            <p:spPr>
              <a:xfrm>
                <a:off x="7315200" y="2628900"/>
                <a:ext cx="1600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rgbClr val="FF9900"/>
                    </a:solidFill>
                  </a:rPr>
                  <a:t>Control region 3</a:t>
                </a:r>
              </a:p>
              <a:p>
                <a:r>
                  <a:rPr lang="en-US" sz="1400" b="1" dirty="0" smtClean="0">
                    <a:solidFill>
                      <a:srgbClr val="FF9900"/>
                    </a:solidFill>
                  </a:rPr>
                  <a:t>(AM)</a:t>
                </a:r>
                <a:endParaRPr lang="en-US" sz="1400" b="1" dirty="0">
                  <a:solidFill>
                    <a:srgbClr val="FF9900"/>
                  </a:solidFill>
                </a:endParaRPr>
              </a:p>
            </p:txBody>
          </p:sp>
        </p:grpSp>
        <p:cxnSp>
          <p:nvCxnSpPr>
            <p:cNvPr id="60" name="Straight Connector 59"/>
            <p:cNvCxnSpPr/>
            <p:nvPr/>
          </p:nvCxnSpPr>
          <p:spPr>
            <a:xfrm flipH="1">
              <a:off x="4280405" y="5546725"/>
              <a:ext cx="1155700" cy="0"/>
            </a:xfrm>
            <a:prstGeom prst="line">
              <a:avLst/>
            </a:prstGeom>
            <a:ln w="571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75" name="Group 2074"/>
          <p:cNvGrpSpPr/>
          <p:nvPr/>
        </p:nvGrpSpPr>
        <p:grpSpPr>
          <a:xfrm>
            <a:off x="5436105" y="3389411"/>
            <a:ext cx="3445549" cy="2156659"/>
            <a:chOff x="5436105" y="3389411"/>
            <a:chExt cx="3445549" cy="2156659"/>
          </a:xfrm>
        </p:grpSpPr>
        <p:grpSp>
          <p:nvGrpSpPr>
            <p:cNvPr id="2071" name="Group 2070"/>
            <p:cNvGrpSpPr/>
            <p:nvPr/>
          </p:nvGrpSpPr>
          <p:grpSpPr>
            <a:xfrm>
              <a:off x="5436105" y="3389411"/>
              <a:ext cx="3445549" cy="1411189"/>
              <a:chOff x="5436105" y="3389411"/>
              <a:chExt cx="3445549" cy="1411189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7315200" y="3389411"/>
                <a:ext cx="156645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rgbClr val="FF0000"/>
                    </a:solidFill>
                  </a:rPr>
                  <a:t>Control region 4</a:t>
                </a:r>
                <a:br>
                  <a:rPr lang="en-US" sz="1400" b="1" dirty="0" smtClean="0">
                    <a:solidFill>
                      <a:srgbClr val="FF0000"/>
                    </a:solidFill>
                  </a:rPr>
                </a:br>
                <a:r>
                  <a:rPr lang="en-US" sz="1400" b="1" dirty="0" smtClean="0">
                    <a:solidFill>
                      <a:srgbClr val="FF0000"/>
                    </a:solidFill>
                  </a:rPr>
                  <a:t>(FM)</a:t>
                </a:r>
                <a:endParaRPr lang="en-US" sz="1400" b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7" name="Straight Arrow Connector 6"/>
              <p:cNvCxnSpPr>
                <a:stCxn id="5" idx="1"/>
              </p:cNvCxnSpPr>
              <p:nvPr/>
            </p:nvCxnSpPr>
            <p:spPr>
              <a:xfrm flipH="1">
                <a:off x="6286500" y="3651021"/>
                <a:ext cx="1028700" cy="1149579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flipH="1">
                <a:off x="5436105" y="4800600"/>
                <a:ext cx="1155700" cy="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2" name="Straight Connector 61"/>
            <p:cNvCxnSpPr/>
            <p:nvPr/>
          </p:nvCxnSpPr>
          <p:spPr>
            <a:xfrm flipH="1">
              <a:off x="5436105" y="5546070"/>
              <a:ext cx="1155700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76" name="TextBox 2075"/>
          <p:cNvSpPr txBox="1"/>
          <p:nvPr/>
        </p:nvSpPr>
        <p:spPr>
          <a:xfrm>
            <a:off x="228600" y="2131755"/>
            <a:ext cx="180892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Multiple control regions modify switching frequency and inductor current amplitude to achieve high efficiency over wide output power range. </a:t>
            </a:r>
            <a:endParaRPr lang="en-US" sz="1600" dirty="0"/>
          </a:p>
        </p:txBody>
      </p:sp>
      <p:sp>
        <p:nvSpPr>
          <p:cNvPr id="65" name="TextBox 64"/>
          <p:cNvSpPr txBox="1"/>
          <p:nvPr/>
        </p:nvSpPr>
        <p:spPr>
          <a:xfrm>
            <a:off x="7210839" y="4505861"/>
            <a:ext cx="180892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Control-loop gain factors change when operation moves from one region to another.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40141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 smtClean="0"/>
              <a:t>Voltage Feedback Loop Block Diagram 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70D3A-ECE1-42B2-84F0-DCBC104A20D6}" type="slidenum">
              <a:rPr lang="en-US" smtClean="0"/>
              <a:t>4</a:t>
            </a:fld>
            <a:endParaRPr lang="en-US" dirty="0"/>
          </a:p>
        </p:txBody>
      </p:sp>
      <p:sp>
        <p:nvSpPr>
          <p:cNvPr id="243" name="TextBox 242"/>
          <p:cNvSpPr txBox="1"/>
          <p:nvPr/>
        </p:nvSpPr>
        <p:spPr>
          <a:xfrm>
            <a:off x="571499" y="4545568"/>
            <a:ext cx="8001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Control-Loop Gain:  A</a:t>
            </a:r>
            <a:r>
              <a:rPr lang="en-US" baseline="-25000" dirty="0" smtClean="0"/>
              <a:t>V</a:t>
            </a:r>
            <a:r>
              <a:rPr lang="en-US" dirty="0" smtClean="0"/>
              <a:t> = G</a:t>
            </a:r>
            <a:r>
              <a:rPr lang="en-US" baseline="-25000" dirty="0" smtClean="0"/>
              <a:t>431</a:t>
            </a:r>
            <a:r>
              <a:rPr lang="en-US" dirty="0" smtClean="0"/>
              <a:t>(s) </a:t>
            </a:r>
            <a:r>
              <a:rPr lang="en-US" dirty="0" smtClean="0">
                <a:latin typeface="Arial"/>
                <a:cs typeface="Arial"/>
              </a:rPr>
              <a:t>· G</a:t>
            </a:r>
            <a:r>
              <a:rPr lang="en-US" baseline="-25000" dirty="0" smtClean="0">
                <a:latin typeface="Arial"/>
                <a:cs typeface="Arial"/>
              </a:rPr>
              <a:t>OPTO</a:t>
            </a:r>
            <a:r>
              <a:rPr lang="en-US" dirty="0" smtClean="0">
                <a:latin typeface="Arial"/>
                <a:cs typeface="Arial"/>
              </a:rPr>
              <a:t>(S) · G</a:t>
            </a:r>
            <a:r>
              <a:rPr lang="en-US" baseline="-25000" dirty="0" smtClean="0">
                <a:latin typeface="Arial"/>
                <a:cs typeface="Arial"/>
              </a:rPr>
              <a:t>FB1</a:t>
            </a:r>
            <a:r>
              <a:rPr lang="en-US" dirty="0" smtClean="0">
                <a:latin typeface="Arial"/>
                <a:cs typeface="Arial"/>
              </a:rPr>
              <a:t> · G</a:t>
            </a:r>
            <a:r>
              <a:rPr lang="en-US" baseline="-25000" dirty="0" smtClean="0">
                <a:latin typeface="Arial"/>
                <a:cs typeface="Arial"/>
              </a:rPr>
              <a:t>FB2</a:t>
            </a:r>
            <a:r>
              <a:rPr lang="en-US" dirty="0" smtClean="0">
                <a:latin typeface="Arial"/>
                <a:cs typeface="Arial"/>
              </a:rPr>
              <a:t> · K</a:t>
            </a:r>
            <a:r>
              <a:rPr lang="en-US" baseline="-25000" dirty="0" smtClean="0">
                <a:latin typeface="Arial"/>
                <a:cs typeface="Arial"/>
              </a:rPr>
              <a:t>FMn</a:t>
            </a:r>
            <a:r>
              <a:rPr lang="en-US" dirty="0" smtClean="0">
                <a:latin typeface="Arial"/>
                <a:cs typeface="Arial"/>
              </a:rPr>
              <a:t> · G</a:t>
            </a:r>
            <a:r>
              <a:rPr lang="en-US" baseline="-25000" dirty="0" smtClean="0">
                <a:latin typeface="Arial"/>
                <a:cs typeface="Arial"/>
              </a:rPr>
              <a:t>Pn</a:t>
            </a:r>
            <a:r>
              <a:rPr lang="en-US" dirty="0" smtClean="0">
                <a:latin typeface="Arial"/>
                <a:cs typeface="Arial"/>
              </a:rPr>
              <a:t> · Z</a:t>
            </a:r>
            <a:r>
              <a:rPr lang="en-US" baseline="-25000" dirty="0" smtClean="0">
                <a:latin typeface="Arial"/>
                <a:cs typeface="Arial"/>
              </a:rPr>
              <a:t>L</a:t>
            </a:r>
            <a:r>
              <a:rPr lang="en-US" dirty="0" smtClean="0">
                <a:latin typeface="Arial"/>
                <a:cs typeface="Arial"/>
              </a:rPr>
              <a:t>(s)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4" name="TextBox 243"/>
              <p:cNvSpPr txBox="1"/>
              <p:nvPr/>
            </p:nvSpPr>
            <p:spPr>
              <a:xfrm>
                <a:off x="1485901" y="5257800"/>
                <a:ext cx="6172200" cy="714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𝑉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𝐷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𝑂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𝐸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𝐷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𝐹𝐵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𝐸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𝐶𝐿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𝐹𝐵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𝑆𝑊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𝐶𝐿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𝑂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𝑆𝑊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𝑂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𝑂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4" name="TextBox 2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5901" y="5257800"/>
                <a:ext cx="6172200" cy="71468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7" name="Group 246"/>
          <p:cNvGrpSpPr/>
          <p:nvPr/>
        </p:nvGrpSpPr>
        <p:grpSpPr>
          <a:xfrm>
            <a:off x="228600" y="1828800"/>
            <a:ext cx="8115300" cy="2286000"/>
            <a:chOff x="0" y="1828800"/>
            <a:chExt cx="8115300" cy="2286000"/>
          </a:xfrm>
        </p:grpSpPr>
        <p:sp>
          <p:nvSpPr>
            <p:cNvPr id="5" name="Rectangle 4"/>
            <p:cNvSpPr/>
            <p:nvPr/>
          </p:nvSpPr>
          <p:spPr>
            <a:xfrm>
              <a:off x="1143000" y="1828800"/>
              <a:ext cx="1143000" cy="9144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2060"/>
                  </a:solidFill>
                  <a:cs typeface="Times New Roman" pitchFamily="18" charset="0"/>
                </a:rPr>
                <a:t>G</a:t>
              </a:r>
              <a:r>
                <a:rPr lang="en-US" baseline="-25000" dirty="0" smtClean="0">
                  <a:solidFill>
                    <a:srgbClr val="002060"/>
                  </a:solidFill>
                  <a:cs typeface="Times New Roman" pitchFamily="18" charset="0"/>
                </a:rPr>
                <a:t>Pn</a:t>
              </a:r>
              <a:endParaRPr lang="en-US" dirty="0">
                <a:solidFill>
                  <a:srgbClr val="002060"/>
                </a:solidFill>
                <a:cs typeface="Times New Roman" pitchFamily="18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151395" y="1828800"/>
              <a:ext cx="1135105" cy="9144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2060"/>
                  </a:solidFill>
                  <a:cs typeface="Times New Roman" pitchFamily="18" charset="0"/>
                </a:rPr>
                <a:t>Z</a:t>
              </a:r>
              <a:r>
                <a:rPr lang="en-US" baseline="-25000" dirty="0" smtClean="0">
                  <a:solidFill>
                    <a:srgbClr val="002060"/>
                  </a:solidFill>
                  <a:cs typeface="Times New Roman" pitchFamily="18" charset="0"/>
                </a:rPr>
                <a:t>L</a:t>
              </a:r>
              <a:r>
                <a:rPr lang="en-US" dirty="0" smtClean="0">
                  <a:solidFill>
                    <a:srgbClr val="002060"/>
                  </a:solidFill>
                  <a:cs typeface="Times New Roman" pitchFamily="18" charset="0"/>
                </a:rPr>
                <a:t>(s)</a:t>
              </a:r>
              <a:endParaRPr lang="en-US" dirty="0">
                <a:solidFill>
                  <a:srgbClr val="002060"/>
                </a:solidFill>
                <a:cs typeface="Times New Roman" pitchFamily="18" charset="0"/>
              </a:endParaRPr>
            </a:p>
          </p:txBody>
        </p:sp>
        <p:cxnSp>
          <p:nvCxnSpPr>
            <p:cNvPr id="27" name="Straight Arrow Connector 26"/>
            <p:cNvCxnSpPr>
              <a:stCxn id="5" idx="3"/>
              <a:endCxn id="23" idx="1"/>
            </p:cNvCxnSpPr>
            <p:nvPr/>
          </p:nvCxnSpPr>
          <p:spPr>
            <a:xfrm>
              <a:off x="2286000" y="2286000"/>
              <a:ext cx="286539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>
              <a:off x="685798" y="2057400"/>
              <a:ext cx="45720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685798" y="2514600"/>
              <a:ext cx="45720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23" idx="3"/>
            </p:cNvCxnSpPr>
            <p:nvPr/>
          </p:nvCxnSpPr>
          <p:spPr>
            <a:xfrm flipV="1">
              <a:off x="6286500" y="2281654"/>
              <a:ext cx="1828800" cy="434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endCxn id="76" idx="0"/>
            </p:cNvCxnSpPr>
            <p:nvPr/>
          </p:nvCxnSpPr>
          <p:spPr>
            <a:xfrm>
              <a:off x="7315201" y="2281654"/>
              <a:ext cx="0" cy="114734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68" idx="0"/>
              <a:endCxn id="5" idx="2"/>
            </p:cNvCxnSpPr>
            <p:nvPr/>
          </p:nvCxnSpPr>
          <p:spPr>
            <a:xfrm flipV="1">
              <a:off x="1714500" y="2743200"/>
              <a:ext cx="0" cy="6858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Rectangle 67"/>
            <p:cNvSpPr/>
            <p:nvPr/>
          </p:nvSpPr>
          <p:spPr>
            <a:xfrm>
              <a:off x="1371600" y="3429000"/>
              <a:ext cx="685800" cy="6858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2060"/>
                  </a:solidFill>
                  <a:cs typeface="Times New Roman" pitchFamily="18" charset="0"/>
                </a:rPr>
                <a:t>K</a:t>
              </a:r>
              <a:r>
                <a:rPr lang="en-US" baseline="-25000" dirty="0" smtClean="0">
                  <a:solidFill>
                    <a:srgbClr val="002060"/>
                  </a:solidFill>
                  <a:cs typeface="Times New Roman" pitchFamily="18" charset="0"/>
                </a:rPr>
                <a:t>FMn</a:t>
              </a:r>
              <a:endParaRPr lang="en-US" dirty="0">
                <a:solidFill>
                  <a:srgbClr val="002060"/>
                </a:solidFill>
                <a:cs typeface="Times New Roman" pitchFamily="18" charset="0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2628900" y="3429000"/>
              <a:ext cx="685799" cy="6858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2060"/>
                  </a:solidFill>
                  <a:cs typeface="Times New Roman" pitchFamily="18" charset="0"/>
                </a:rPr>
                <a:t>G</a:t>
              </a:r>
              <a:r>
                <a:rPr lang="en-US" baseline="-25000" dirty="0" smtClean="0">
                  <a:solidFill>
                    <a:srgbClr val="002060"/>
                  </a:solidFill>
                  <a:cs typeface="Times New Roman" pitchFamily="18" charset="0"/>
                </a:rPr>
                <a:t>FB2</a:t>
              </a:r>
              <a:endParaRPr lang="en-US" dirty="0">
                <a:solidFill>
                  <a:srgbClr val="002060"/>
                </a:solidFill>
                <a:cs typeface="Times New Roman" pitchFamily="18" charset="0"/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3886200" y="3429000"/>
              <a:ext cx="685800" cy="6858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2060"/>
                  </a:solidFill>
                  <a:cs typeface="Times New Roman" pitchFamily="18" charset="0"/>
                </a:rPr>
                <a:t>G</a:t>
              </a:r>
              <a:r>
                <a:rPr lang="en-US" baseline="-25000" dirty="0" smtClean="0">
                  <a:solidFill>
                    <a:srgbClr val="002060"/>
                  </a:solidFill>
                  <a:cs typeface="Times New Roman" pitchFamily="18" charset="0"/>
                </a:rPr>
                <a:t>FB1</a:t>
              </a:r>
              <a:endParaRPr lang="en-US" dirty="0">
                <a:solidFill>
                  <a:srgbClr val="002060"/>
                </a:solidFill>
                <a:cs typeface="Times New Roman" pitchFamily="18" charset="0"/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5143500" y="3429000"/>
              <a:ext cx="1143000" cy="6858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2060"/>
                  </a:solidFill>
                  <a:cs typeface="Times New Roman" pitchFamily="18" charset="0"/>
                </a:rPr>
                <a:t>G</a:t>
              </a:r>
              <a:r>
                <a:rPr lang="en-US" baseline="-25000" dirty="0" smtClean="0">
                  <a:solidFill>
                    <a:srgbClr val="002060"/>
                  </a:solidFill>
                  <a:cs typeface="Times New Roman" pitchFamily="18" charset="0"/>
                </a:rPr>
                <a:t>OPTO</a:t>
              </a:r>
              <a:r>
                <a:rPr lang="en-US" dirty="0" smtClean="0">
                  <a:solidFill>
                    <a:srgbClr val="002060"/>
                  </a:solidFill>
                  <a:cs typeface="Times New Roman" pitchFamily="18" charset="0"/>
                </a:rPr>
                <a:t>(s)</a:t>
              </a:r>
              <a:endParaRPr lang="en-US" dirty="0">
                <a:solidFill>
                  <a:srgbClr val="002060"/>
                </a:solidFill>
                <a:cs typeface="Times New Roman" pitchFamily="18" charset="0"/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6858001" y="3429000"/>
              <a:ext cx="914400" cy="6858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2060"/>
                  </a:solidFill>
                  <a:cs typeface="Times New Roman" pitchFamily="18" charset="0"/>
                </a:rPr>
                <a:t>G</a:t>
              </a:r>
              <a:r>
                <a:rPr lang="en-US" baseline="-25000" dirty="0" smtClean="0">
                  <a:solidFill>
                    <a:srgbClr val="002060"/>
                  </a:solidFill>
                  <a:cs typeface="Times New Roman" pitchFamily="18" charset="0"/>
                </a:rPr>
                <a:t>431</a:t>
              </a:r>
              <a:r>
                <a:rPr lang="en-US" dirty="0" smtClean="0">
                  <a:solidFill>
                    <a:srgbClr val="002060"/>
                  </a:solidFill>
                  <a:cs typeface="Times New Roman" pitchFamily="18" charset="0"/>
                </a:rPr>
                <a:t>(s)</a:t>
              </a:r>
              <a:endParaRPr lang="en-US" dirty="0">
                <a:solidFill>
                  <a:srgbClr val="002060"/>
                </a:solidFill>
                <a:cs typeface="Times New Roman" pitchFamily="18" charset="0"/>
              </a:endParaRPr>
            </a:p>
          </p:txBody>
        </p:sp>
        <p:cxnSp>
          <p:nvCxnSpPr>
            <p:cNvPr id="40" name="Straight Arrow Connector 39"/>
            <p:cNvCxnSpPr>
              <a:stCxn id="71" idx="1"/>
              <a:endCxn id="70" idx="3"/>
            </p:cNvCxnSpPr>
            <p:nvPr/>
          </p:nvCxnSpPr>
          <p:spPr>
            <a:xfrm flipH="1">
              <a:off x="4572000" y="3771900"/>
              <a:ext cx="5715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686300" y="3429000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i</a:t>
              </a:r>
              <a:r>
                <a:rPr lang="en-US" sz="1600" i="1" baseline="-25000" dirty="0" smtClean="0"/>
                <a:t>E</a:t>
              </a:r>
              <a:endParaRPr lang="en-US" sz="1600" i="1" baseline="-25000" dirty="0"/>
            </a:p>
          </p:txBody>
        </p:sp>
        <p:cxnSp>
          <p:nvCxnSpPr>
            <p:cNvPr id="81" name="Straight Arrow Connector 80"/>
            <p:cNvCxnSpPr>
              <a:stCxn id="70" idx="1"/>
              <a:endCxn id="69" idx="3"/>
            </p:cNvCxnSpPr>
            <p:nvPr/>
          </p:nvCxnSpPr>
          <p:spPr>
            <a:xfrm flipH="1">
              <a:off x="3314699" y="3771900"/>
              <a:ext cx="57150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Box 81"/>
            <p:cNvSpPr txBox="1"/>
            <p:nvPr/>
          </p:nvSpPr>
          <p:spPr>
            <a:xfrm>
              <a:off x="3429000" y="3429000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i</a:t>
              </a:r>
              <a:r>
                <a:rPr lang="en-US" sz="1600" i="1" baseline="-25000" dirty="0" smtClean="0"/>
                <a:t>FB</a:t>
              </a:r>
              <a:endParaRPr lang="en-US" sz="1600" i="1" baseline="-25000" dirty="0"/>
            </a:p>
          </p:txBody>
        </p:sp>
        <p:cxnSp>
          <p:nvCxnSpPr>
            <p:cNvPr id="87" name="Straight Arrow Connector 86"/>
            <p:cNvCxnSpPr>
              <a:stCxn id="76" idx="1"/>
              <a:endCxn id="71" idx="3"/>
            </p:cNvCxnSpPr>
            <p:nvPr/>
          </p:nvCxnSpPr>
          <p:spPr>
            <a:xfrm flipH="1">
              <a:off x="6286500" y="3771900"/>
              <a:ext cx="57150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Box 87"/>
            <p:cNvSpPr txBox="1"/>
            <p:nvPr/>
          </p:nvSpPr>
          <p:spPr>
            <a:xfrm>
              <a:off x="6400800" y="3429000"/>
              <a:ext cx="4572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i</a:t>
              </a:r>
              <a:r>
                <a:rPr lang="en-US" sz="1600" i="1" baseline="-25000" dirty="0" smtClean="0"/>
                <a:t>D</a:t>
              </a:r>
              <a:endParaRPr lang="en-US" sz="1600" i="1" baseline="-25000" dirty="0"/>
            </a:p>
          </p:txBody>
        </p:sp>
        <p:cxnSp>
          <p:nvCxnSpPr>
            <p:cNvPr id="165" name="Straight Arrow Connector 164"/>
            <p:cNvCxnSpPr>
              <a:stCxn id="69" idx="1"/>
              <a:endCxn id="68" idx="3"/>
            </p:cNvCxnSpPr>
            <p:nvPr/>
          </p:nvCxnSpPr>
          <p:spPr>
            <a:xfrm flipH="1">
              <a:off x="2057400" y="3771900"/>
              <a:ext cx="5715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9" name="TextBox 218"/>
            <p:cNvSpPr txBox="1"/>
            <p:nvPr/>
          </p:nvSpPr>
          <p:spPr>
            <a:xfrm>
              <a:off x="7315200" y="2861846"/>
              <a:ext cx="4572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v</a:t>
              </a:r>
              <a:r>
                <a:rPr lang="en-US" sz="1600" i="1" baseline="-25000" dirty="0" smtClean="0"/>
                <a:t>O</a:t>
              </a:r>
              <a:endParaRPr lang="en-US" sz="1600" i="1" baseline="-25000" dirty="0"/>
            </a:p>
          </p:txBody>
        </p:sp>
        <p:sp>
          <p:nvSpPr>
            <p:cNvPr id="220" name="TextBox 219"/>
            <p:cNvSpPr txBox="1"/>
            <p:nvPr/>
          </p:nvSpPr>
          <p:spPr>
            <a:xfrm>
              <a:off x="2743198" y="1943100"/>
              <a:ext cx="91440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I</a:t>
              </a:r>
              <a:r>
                <a:rPr lang="en-US" sz="1600" baseline="-25000" dirty="0" smtClean="0"/>
                <a:t>OUT</a:t>
              </a:r>
              <a:r>
                <a:rPr lang="en-US" sz="1600" dirty="0" smtClean="0"/>
                <a:t> + </a:t>
              </a:r>
              <a:r>
                <a:rPr lang="en-US" sz="1600" i="1" dirty="0" smtClean="0"/>
                <a:t>i</a:t>
              </a:r>
              <a:r>
                <a:rPr lang="en-US" sz="1600" i="1" baseline="-25000" dirty="0" smtClean="0"/>
                <a:t>O</a:t>
              </a:r>
              <a:endParaRPr lang="en-US" sz="1600" i="1" baseline="-25000" dirty="0"/>
            </a:p>
          </p:txBody>
        </p:sp>
        <p:sp>
          <p:nvSpPr>
            <p:cNvPr id="221" name="TextBox 220"/>
            <p:cNvSpPr txBox="1"/>
            <p:nvPr/>
          </p:nvSpPr>
          <p:spPr>
            <a:xfrm>
              <a:off x="1714500" y="2857500"/>
              <a:ext cx="5715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f</a:t>
              </a:r>
              <a:r>
                <a:rPr lang="en-US" sz="1600" i="1" baseline="-25000" dirty="0" smtClean="0"/>
                <a:t>SW</a:t>
              </a:r>
              <a:endParaRPr lang="en-US" sz="1600" i="1" baseline="-25000" dirty="0"/>
            </a:p>
          </p:txBody>
        </p:sp>
        <p:sp>
          <p:nvSpPr>
            <p:cNvPr id="222" name="TextBox 221"/>
            <p:cNvSpPr txBox="1"/>
            <p:nvPr/>
          </p:nvSpPr>
          <p:spPr>
            <a:xfrm>
              <a:off x="2171699" y="3429000"/>
              <a:ext cx="5715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v</a:t>
              </a:r>
              <a:r>
                <a:rPr lang="en-US" sz="1600" i="1" baseline="-25000" dirty="0" smtClean="0"/>
                <a:t>CL</a:t>
              </a:r>
              <a:endParaRPr lang="en-US" sz="1600" i="1" baseline="-25000" dirty="0"/>
            </a:p>
          </p:txBody>
        </p:sp>
        <p:sp>
          <p:nvSpPr>
            <p:cNvPr id="233" name="Oval 232"/>
            <p:cNvSpPr/>
            <p:nvPr/>
          </p:nvSpPr>
          <p:spPr>
            <a:xfrm>
              <a:off x="7290911" y="2263140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0" name="TextBox 239"/>
            <p:cNvSpPr txBox="1"/>
            <p:nvPr/>
          </p:nvSpPr>
          <p:spPr>
            <a:xfrm>
              <a:off x="0" y="2286000"/>
              <a:ext cx="68579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dirty="0" smtClean="0"/>
                <a:t>V</a:t>
              </a:r>
              <a:r>
                <a:rPr lang="en-US" sz="1600" baseline="-25000" dirty="0" smtClean="0"/>
                <a:t>CSn</a:t>
              </a:r>
              <a:endParaRPr lang="en-US" sz="1600" baseline="-25000" dirty="0"/>
            </a:p>
          </p:txBody>
        </p:sp>
        <p:sp>
          <p:nvSpPr>
            <p:cNvPr id="241" name="TextBox 240"/>
            <p:cNvSpPr txBox="1"/>
            <p:nvPr/>
          </p:nvSpPr>
          <p:spPr>
            <a:xfrm>
              <a:off x="228600" y="1828800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dirty="0" smtClean="0"/>
                <a:t>V</a:t>
              </a:r>
              <a:r>
                <a:rPr lang="en-US" sz="1600" baseline="-25000" dirty="0" smtClean="0"/>
                <a:t>IN</a:t>
              </a:r>
              <a:endParaRPr lang="en-US" sz="1600" baseline="-25000" dirty="0"/>
            </a:p>
          </p:txBody>
        </p:sp>
        <p:sp>
          <p:nvSpPr>
            <p:cNvPr id="245" name="TextBox 244"/>
            <p:cNvSpPr txBox="1"/>
            <p:nvPr/>
          </p:nvSpPr>
          <p:spPr>
            <a:xfrm>
              <a:off x="6743700" y="1947446"/>
              <a:ext cx="1143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V</a:t>
              </a:r>
              <a:r>
                <a:rPr lang="en-US" sz="1600" baseline="-25000" dirty="0" smtClean="0"/>
                <a:t>OUT</a:t>
              </a:r>
              <a:r>
                <a:rPr lang="en-US" sz="1600" dirty="0" smtClean="0"/>
                <a:t> + </a:t>
              </a:r>
              <a:r>
                <a:rPr lang="en-US" sz="1600" i="1" dirty="0" smtClean="0"/>
                <a:t>v</a:t>
              </a:r>
              <a:r>
                <a:rPr lang="en-US" sz="1600" i="1" baseline="-25000" dirty="0" smtClean="0"/>
                <a:t>O</a:t>
              </a:r>
              <a:endParaRPr lang="en-US" sz="1600" i="1" baseline="-25000" dirty="0"/>
            </a:p>
          </p:txBody>
        </p:sp>
      </p:grpSp>
      <p:sp>
        <p:nvSpPr>
          <p:cNvPr id="248" name="Title 1"/>
          <p:cNvSpPr txBox="1">
            <a:spLocks/>
          </p:cNvSpPr>
          <p:nvPr/>
        </p:nvSpPr>
        <p:spPr bwMode="auto">
          <a:xfrm>
            <a:off x="914397" y="914400"/>
            <a:ext cx="731520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</a:defRPr>
            </a:lvl9pPr>
          </a:lstStyle>
          <a:p>
            <a:pPr algn="ctr"/>
            <a:r>
              <a:rPr lang="en-US" sz="2400" dirty="0" smtClean="0"/>
              <a:t>in FM Regions of Control Law</a:t>
            </a:r>
            <a:endParaRPr lang="en-US" sz="2400" dirty="0"/>
          </a:p>
        </p:txBody>
      </p:sp>
      <p:sp>
        <p:nvSpPr>
          <p:cNvPr id="249" name="TextBox 248"/>
          <p:cNvSpPr txBox="1"/>
          <p:nvPr/>
        </p:nvSpPr>
        <p:spPr>
          <a:xfrm>
            <a:off x="2971799" y="2857500"/>
            <a:ext cx="37719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 = 1, 2, or 4, depending on FM region of operation</a:t>
            </a:r>
            <a:endParaRPr lang="en-US" sz="1200" baseline="-25000" dirty="0"/>
          </a:p>
        </p:txBody>
      </p:sp>
    </p:spTree>
    <p:extLst>
      <p:ext uri="{BB962C8B-B14F-4D97-AF65-F5344CB8AC3E}">
        <p14:creationId xmlns:p14="http://schemas.microsoft.com/office/powerpoint/2010/main" val="280292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 smtClean="0"/>
              <a:t>Voltage Feedback Loop Block Diagram 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70D3A-ECE1-42B2-84F0-DCBC104A20D6}" type="slidenum">
              <a:rPr lang="en-US" smtClean="0"/>
              <a:t>5</a:t>
            </a:fld>
            <a:endParaRPr lang="en-US" dirty="0"/>
          </a:p>
        </p:txBody>
      </p:sp>
      <p:sp>
        <p:nvSpPr>
          <p:cNvPr id="243" name="TextBox 242"/>
          <p:cNvSpPr txBox="1"/>
          <p:nvPr/>
        </p:nvSpPr>
        <p:spPr>
          <a:xfrm>
            <a:off x="571499" y="4545568"/>
            <a:ext cx="8001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Control-Loop Gain:  A</a:t>
            </a:r>
            <a:r>
              <a:rPr lang="en-US" baseline="-25000" dirty="0" smtClean="0"/>
              <a:t>V</a:t>
            </a:r>
            <a:r>
              <a:rPr lang="en-US" dirty="0" smtClean="0"/>
              <a:t> = G</a:t>
            </a:r>
            <a:r>
              <a:rPr lang="en-US" baseline="-25000" dirty="0" smtClean="0"/>
              <a:t>431</a:t>
            </a:r>
            <a:r>
              <a:rPr lang="en-US" dirty="0" smtClean="0"/>
              <a:t>(s) </a:t>
            </a:r>
            <a:r>
              <a:rPr lang="en-US" dirty="0" smtClean="0">
                <a:latin typeface="Arial"/>
                <a:cs typeface="Arial"/>
              </a:rPr>
              <a:t>· G</a:t>
            </a:r>
            <a:r>
              <a:rPr lang="en-US" baseline="-25000" dirty="0" smtClean="0">
                <a:latin typeface="Arial"/>
                <a:cs typeface="Arial"/>
              </a:rPr>
              <a:t>OPTO</a:t>
            </a:r>
            <a:r>
              <a:rPr lang="en-US" dirty="0" smtClean="0">
                <a:latin typeface="Arial"/>
                <a:cs typeface="Arial"/>
              </a:rPr>
              <a:t>(S) · G</a:t>
            </a:r>
            <a:r>
              <a:rPr lang="en-US" baseline="-25000" dirty="0" smtClean="0">
                <a:latin typeface="Arial"/>
                <a:cs typeface="Arial"/>
              </a:rPr>
              <a:t>FB1</a:t>
            </a:r>
            <a:r>
              <a:rPr lang="en-US" dirty="0" smtClean="0">
                <a:latin typeface="Arial"/>
                <a:cs typeface="Arial"/>
              </a:rPr>
              <a:t> · G</a:t>
            </a:r>
            <a:r>
              <a:rPr lang="en-US" baseline="-25000" dirty="0" smtClean="0">
                <a:latin typeface="Arial"/>
                <a:cs typeface="Arial"/>
              </a:rPr>
              <a:t>FB2</a:t>
            </a:r>
            <a:r>
              <a:rPr lang="en-US" dirty="0" smtClean="0">
                <a:latin typeface="Arial"/>
                <a:cs typeface="Arial"/>
              </a:rPr>
              <a:t> · K</a:t>
            </a:r>
            <a:r>
              <a:rPr lang="en-US" baseline="-25000" dirty="0" smtClean="0">
                <a:latin typeface="Arial"/>
                <a:cs typeface="Arial"/>
              </a:rPr>
              <a:t>AM3</a:t>
            </a:r>
            <a:r>
              <a:rPr lang="en-US" dirty="0" smtClean="0">
                <a:latin typeface="Arial"/>
                <a:cs typeface="Arial"/>
              </a:rPr>
              <a:t> · G</a:t>
            </a:r>
            <a:r>
              <a:rPr lang="en-US" baseline="-25000" dirty="0" smtClean="0">
                <a:latin typeface="Arial"/>
                <a:cs typeface="Arial"/>
              </a:rPr>
              <a:t>P3</a:t>
            </a:r>
            <a:r>
              <a:rPr lang="en-US" dirty="0" smtClean="0">
                <a:latin typeface="Arial"/>
                <a:cs typeface="Arial"/>
              </a:rPr>
              <a:t> · Z</a:t>
            </a:r>
            <a:r>
              <a:rPr lang="en-US" baseline="-25000" dirty="0" smtClean="0">
                <a:latin typeface="Arial"/>
                <a:cs typeface="Arial"/>
              </a:rPr>
              <a:t>L</a:t>
            </a:r>
            <a:r>
              <a:rPr lang="en-US" dirty="0" smtClean="0">
                <a:latin typeface="Arial"/>
                <a:cs typeface="Arial"/>
              </a:rPr>
              <a:t>(s)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4" name="TextBox 243"/>
              <p:cNvSpPr txBox="1"/>
              <p:nvPr/>
            </p:nvSpPr>
            <p:spPr>
              <a:xfrm>
                <a:off x="1485901" y="5257800"/>
                <a:ext cx="6172200" cy="714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𝑉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𝐷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𝑂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𝐸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𝐷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𝐹𝐵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𝐸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𝐶𝐿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𝐹𝐵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𝐶𝑆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𝐶𝐿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𝑂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𝐶𝑆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𝑂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𝑂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4" name="TextBox 2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5901" y="5257800"/>
                <a:ext cx="6172200" cy="71468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7" name="Group 246"/>
          <p:cNvGrpSpPr/>
          <p:nvPr/>
        </p:nvGrpSpPr>
        <p:grpSpPr>
          <a:xfrm>
            <a:off x="228600" y="1828800"/>
            <a:ext cx="8115300" cy="2286000"/>
            <a:chOff x="0" y="1828800"/>
            <a:chExt cx="8115300" cy="2286000"/>
          </a:xfrm>
        </p:grpSpPr>
        <p:sp>
          <p:nvSpPr>
            <p:cNvPr id="5" name="Rectangle 4"/>
            <p:cNvSpPr/>
            <p:nvPr/>
          </p:nvSpPr>
          <p:spPr>
            <a:xfrm>
              <a:off x="1143000" y="1828800"/>
              <a:ext cx="1143000" cy="9144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2060"/>
                  </a:solidFill>
                  <a:cs typeface="Times New Roman" pitchFamily="18" charset="0"/>
                </a:rPr>
                <a:t>G</a:t>
              </a:r>
              <a:r>
                <a:rPr lang="en-US" baseline="-25000" dirty="0" smtClean="0">
                  <a:solidFill>
                    <a:srgbClr val="002060"/>
                  </a:solidFill>
                  <a:cs typeface="Times New Roman" pitchFamily="18" charset="0"/>
                </a:rPr>
                <a:t>P3</a:t>
              </a:r>
              <a:endParaRPr lang="en-US" dirty="0">
                <a:solidFill>
                  <a:srgbClr val="002060"/>
                </a:solidFill>
                <a:cs typeface="Times New Roman" pitchFamily="18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151395" y="1828800"/>
              <a:ext cx="1135105" cy="9144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2060"/>
                  </a:solidFill>
                  <a:cs typeface="Times New Roman" pitchFamily="18" charset="0"/>
                </a:rPr>
                <a:t>Z</a:t>
              </a:r>
              <a:r>
                <a:rPr lang="en-US" baseline="-25000" dirty="0" smtClean="0">
                  <a:solidFill>
                    <a:srgbClr val="002060"/>
                  </a:solidFill>
                  <a:cs typeface="Times New Roman" pitchFamily="18" charset="0"/>
                </a:rPr>
                <a:t>L</a:t>
              </a:r>
              <a:r>
                <a:rPr lang="en-US" dirty="0" smtClean="0">
                  <a:solidFill>
                    <a:srgbClr val="002060"/>
                  </a:solidFill>
                  <a:cs typeface="Times New Roman" pitchFamily="18" charset="0"/>
                </a:rPr>
                <a:t>(s)</a:t>
              </a:r>
              <a:endParaRPr lang="en-US" dirty="0">
                <a:solidFill>
                  <a:srgbClr val="002060"/>
                </a:solidFill>
                <a:cs typeface="Times New Roman" pitchFamily="18" charset="0"/>
              </a:endParaRPr>
            </a:p>
          </p:txBody>
        </p:sp>
        <p:cxnSp>
          <p:nvCxnSpPr>
            <p:cNvPr id="27" name="Straight Arrow Connector 26"/>
            <p:cNvCxnSpPr>
              <a:stCxn id="5" idx="3"/>
              <a:endCxn id="23" idx="1"/>
            </p:cNvCxnSpPr>
            <p:nvPr/>
          </p:nvCxnSpPr>
          <p:spPr>
            <a:xfrm>
              <a:off x="2286000" y="2286000"/>
              <a:ext cx="286539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>
              <a:off x="685798" y="2057400"/>
              <a:ext cx="45720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685798" y="2514600"/>
              <a:ext cx="45720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23" idx="3"/>
            </p:cNvCxnSpPr>
            <p:nvPr/>
          </p:nvCxnSpPr>
          <p:spPr>
            <a:xfrm flipV="1">
              <a:off x="6286500" y="2281654"/>
              <a:ext cx="1828800" cy="434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endCxn id="76" idx="0"/>
            </p:cNvCxnSpPr>
            <p:nvPr/>
          </p:nvCxnSpPr>
          <p:spPr>
            <a:xfrm>
              <a:off x="7315201" y="2281654"/>
              <a:ext cx="0" cy="114734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68" idx="0"/>
              <a:endCxn id="5" idx="2"/>
            </p:cNvCxnSpPr>
            <p:nvPr/>
          </p:nvCxnSpPr>
          <p:spPr>
            <a:xfrm flipV="1">
              <a:off x="1714500" y="2743200"/>
              <a:ext cx="0" cy="6858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Rectangle 67"/>
            <p:cNvSpPr/>
            <p:nvPr/>
          </p:nvSpPr>
          <p:spPr>
            <a:xfrm>
              <a:off x="1371600" y="3429000"/>
              <a:ext cx="685800" cy="6858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2060"/>
                  </a:solidFill>
                  <a:cs typeface="Times New Roman" pitchFamily="18" charset="0"/>
                </a:rPr>
                <a:t>K</a:t>
              </a:r>
              <a:r>
                <a:rPr lang="en-US" baseline="-25000" dirty="0" smtClean="0">
                  <a:solidFill>
                    <a:srgbClr val="002060"/>
                  </a:solidFill>
                  <a:cs typeface="Times New Roman" pitchFamily="18" charset="0"/>
                </a:rPr>
                <a:t>AM</a:t>
              </a:r>
              <a:endParaRPr lang="en-US" dirty="0">
                <a:solidFill>
                  <a:srgbClr val="002060"/>
                </a:solidFill>
                <a:cs typeface="Times New Roman" pitchFamily="18" charset="0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2628900" y="3429000"/>
              <a:ext cx="685799" cy="6858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2060"/>
                  </a:solidFill>
                  <a:cs typeface="Times New Roman" pitchFamily="18" charset="0"/>
                </a:rPr>
                <a:t>G</a:t>
              </a:r>
              <a:r>
                <a:rPr lang="en-US" baseline="-25000" dirty="0" smtClean="0">
                  <a:solidFill>
                    <a:srgbClr val="002060"/>
                  </a:solidFill>
                  <a:cs typeface="Times New Roman" pitchFamily="18" charset="0"/>
                </a:rPr>
                <a:t>FB2</a:t>
              </a:r>
              <a:endParaRPr lang="en-US" dirty="0">
                <a:solidFill>
                  <a:srgbClr val="002060"/>
                </a:solidFill>
                <a:cs typeface="Times New Roman" pitchFamily="18" charset="0"/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3886200" y="3429000"/>
              <a:ext cx="685800" cy="6858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2060"/>
                  </a:solidFill>
                  <a:cs typeface="Times New Roman" pitchFamily="18" charset="0"/>
                </a:rPr>
                <a:t>G</a:t>
              </a:r>
              <a:r>
                <a:rPr lang="en-US" baseline="-25000" dirty="0" smtClean="0">
                  <a:solidFill>
                    <a:srgbClr val="002060"/>
                  </a:solidFill>
                  <a:cs typeface="Times New Roman" pitchFamily="18" charset="0"/>
                </a:rPr>
                <a:t>FB1</a:t>
              </a:r>
              <a:endParaRPr lang="en-US" dirty="0">
                <a:solidFill>
                  <a:srgbClr val="002060"/>
                </a:solidFill>
                <a:cs typeface="Times New Roman" pitchFamily="18" charset="0"/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5143500" y="3429000"/>
              <a:ext cx="1143000" cy="6858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2060"/>
                  </a:solidFill>
                  <a:cs typeface="Times New Roman" pitchFamily="18" charset="0"/>
                </a:rPr>
                <a:t>G</a:t>
              </a:r>
              <a:r>
                <a:rPr lang="en-US" baseline="-25000" dirty="0" smtClean="0">
                  <a:solidFill>
                    <a:srgbClr val="002060"/>
                  </a:solidFill>
                  <a:cs typeface="Times New Roman" pitchFamily="18" charset="0"/>
                </a:rPr>
                <a:t>OPTO</a:t>
              </a:r>
              <a:r>
                <a:rPr lang="en-US" dirty="0" smtClean="0">
                  <a:solidFill>
                    <a:srgbClr val="002060"/>
                  </a:solidFill>
                  <a:cs typeface="Times New Roman" pitchFamily="18" charset="0"/>
                </a:rPr>
                <a:t>(s)</a:t>
              </a:r>
              <a:endParaRPr lang="en-US" dirty="0">
                <a:solidFill>
                  <a:srgbClr val="002060"/>
                </a:solidFill>
                <a:cs typeface="Times New Roman" pitchFamily="18" charset="0"/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6858001" y="3429000"/>
              <a:ext cx="914400" cy="6858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2060"/>
                  </a:solidFill>
                  <a:cs typeface="Times New Roman" pitchFamily="18" charset="0"/>
                </a:rPr>
                <a:t>G</a:t>
              </a:r>
              <a:r>
                <a:rPr lang="en-US" baseline="-25000" dirty="0" smtClean="0">
                  <a:solidFill>
                    <a:srgbClr val="002060"/>
                  </a:solidFill>
                  <a:cs typeface="Times New Roman" pitchFamily="18" charset="0"/>
                </a:rPr>
                <a:t>431</a:t>
              </a:r>
              <a:r>
                <a:rPr lang="en-US" dirty="0" smtClean="0">
                  <a:solidFill>
                    <a:srgbClr val="002060"/>
                  </a:solidFill>
                  <a:cs typeface="Times New Roman" pitchFamily="18" charset="0"/>
                </a:rPr>
                <a:t>(s)</a:t>
              </a:r>
              <a:endParaRPr lang="en-US" dirty="0">
                <a:solidFill>
                  <a:srgbClr val="002060"/>
                </a:solidFill>
                <a:cs typeface="Times New Roman" pitchFamily="18" charset="0"/>
              </a:endParaRPr>
            </a:p>
          </p:txBody>
        </p:sp>
        <p:cxnSp>
          <p:nvCxnSpPr>
            <p:cNvPr id="40" name="Straight Arrow Connector 39"/>
            <p:cNvCxnSpPr>
              <a:stCxn id="71" idx="1"/>
              <a:endCxn id="70" idx="3"/>
            </p:cNvCxnSpPr>
            <p:nvPr/>
          </p:nvCxnSpPr>
          <p:spPr>
            <a:xfrm flipH="1">
              <a:off x="4572000" y="3771900"/>
              <a:ext cx="5715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686300" y="3429000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i</a:t>
              </a:r>
              <a:r>
                <a:rPr lang="en-US" sz="1600" i="1" baseline="-25000" dirty="0" smtClean="0"/>
                <a:t>E</a:t>
              </a:r>
              <a:endParaRPr lang="en-US" sz="1600" i="1" baseline="-25000" dirty="0"/>
            </a:p>
          </p:txBody>
        </p:sp>
        <p:cxnSp>
          <p:nvCxnSpPr>
            <p:cNvPr id="81" name="Straight Arrow Connector 80"/>
            <p:cNvCxnSpPr>
              <a:stCxn id="70" idx="1"/>
              <a:endCxn id="69" idx="3"/>
            </p:cNvCxnSpPr>
            <p:nvPr/>
          </p:nvCxnSpPr>
          <p:spPr>
            <a:xfrm flipH="1">
              <a:off x="3314699" y="3771900"/>
              <a:ext cx="57150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Box 81"/>
            <p:cNvSpPr txBox="1"/>
            <p:nvPr/>
          </p:nvSpPr>
          <p:spPr>
            <a:xfrm>
              <a:off x="3429000" y="3429000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i</a:t>
              </a:r>
              <a:r>
                <a:rPr lang="en-US" sz="1600" i="1" baseline="-25000" dirty="0" smtClean="0"/>
                <a:t>FB</a:t>
              </a:r>
              <a:endParaRPr lang="en-US" sz="1600" i="1" baseline="-25000" dirty="0"/>
            </a:p>
          </p:txBody>
        </p:sp>
        <p:cxnSp>
          <p:nvCxnSpPr>
            <p:cNvPr id="87" name="Straight Arrow Connector 86"/>
            <p:cNvCxnSpPr>
              <a:stCxn id="76" idx="1"/>
              <a:endCxn id="71" idx="3"/>
            </p:cNvCxnSpPr>
            <p:nvPr/>
          </p:nvCxnSpPr>
          <p:spPr>
            <a:xfrm flipH="1">
              <a:off x="6286500" y="3771900"/>
              <a:ext cx="57150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Box 87"/>
            <p:cNvSpPr txBox="1"/>
            <p:nvPr/>
          </p:nvSpPr>
          <p:spPr>
            <a:xfrm>
              <a:off x="6400800" y="3429000"/>
              <a:ext cx="4572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i</a:t>
              </a:r>
              <a:r>
                <a:rPr lang="en-US" sz="1600" i="1" baseline="-25000" dirty="0" smtClean="0"/>
                <a:t>D</a:t>
              </a:r>
              <a:endParaRPr lang="en-US" sz="1600" i="1" baseline="-25000" dirty="0"/>
            </a:p>
          </p:txBody>
        </p:sp>
        <p:cxnSp>
          <p:nvCxnSpPr>
            <p:cNvPr id="165" name="Straight Arrow Connector 164"/>
            <p:cNvCxnSpPr>
              <a:stCxn id="69" idx="1"/>
              <a:endCxn id="68" idx="3"/>
            </p:cNvCxnSpPr>
            <p:nvPr/>
          </p:nvCxnSpPr>
          <p:spPr>
            <a:xfrm flipH="1">
              <a:off x="2057400" y="3771900"/>
              <a:ext cx="5715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9" name="TextBox 218"/>
            <p:cNvSpPr txBox="1"/>
            <p:nvPr/>
          </p:nvSpPr>
          <p:spPr>
            <a:xfrm>
              <a:off x="7315200" y="2861846"/>
              <a:ext cx="4572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v</a:t>
              </a:r>
              <a:r>
                <a:rPr lang="en-US" sz="1600" i="1" baseline="-25000" dirty="0" smtClean="0"/>
                <a:t>O</a:t>
              </a:r>
              <a:endParaRPr lang="en-US" sz="1600" i="1" baseline="-25000" dirty="0"/>
            </a:p>
          </p:txBody>
        </p:sp>
        <p:sp>
          <p:nvSpPr>
            <p:cNvPr id="220" name="TextBox 219"/>
            <p:cNvSpPr txBox="1"/>
            <p:nvPr/>
          </p:nvSpPr>
          <p:spPr>
            <a:xfrm>
              <a:off x="2743198" y="1943100"/>
              <a:ext cx="91440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I</a:t>
              </a:r>
              <a:r>
                <a:rPr lang="en-US" sz="1600" baseline="-25000" dirty="0" smtClean="0"/>
                <a:t>OUT</a:t>
              </a:r>
              <a:r>
                <a:rPr lang="en-US" sz="1600" dirty="0" smtClean="0"/>
                <a:t> + </a:t>
              </a:r>
              <a:r>
                <a:rPr lang="en-US" sz="1600" i="1" dirty="0" smtClean="0"/>
                <a:t>i</a:t>
              </a:r>
              <a:r>
                <a:rPr lang="en-US" sz="1600" i="1" baseline="-25000" dirty="0" smtClean="0"/>
                <a:t>O</a:t>
              </a:r>
              <a:endParaRPr lang="en-US" sz="1600" i="1" baseline="-25000" dirty="0"/>
            </a:p>
          </p:txBody>
        </p:sp>
        <p:sp>
          <p:nvSpPr>
            <p:cNvPr id="221" name="TextBox 220"/>
            <p:cNvSpPr txBox="1"/>
            <p:nvPr/>
          </p:nvSpPr>
          <p:spPr>
            <a:xfrm>
              <a:off x="1714500" y="2857500"/>
              <a:ext cx="5715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v</a:t>
              </a:r>
              <a:r>
                <a:rPr lang="en-US" sz="1600" i="1" baseline="-25000" dirty="0" smtClean="0"/>
                <a:t>CS</a:t>
              </a:r>
              <a:endParaRPr lang="en-US" sz="1600" i="1" baseline="-25000" dirty="0"/>
            </a:p>
          </p:txBody>
        </p:sp>
        <p:sp>
          <p:nvSpPr>
            <p:cNvPr id="222" name="TextBox 221"/>
            <p:cNvSpPr txBox="1"/>
            <p:nvPr/>
          </p:nvSpPr>
          <p:spPr>
            <a:xfrm>
              <a:off x="2171699" y="3429000"/>
              <a:ext cx="5715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v</a:t>
              </a:r>
              <a:r>
                <a:rPr lang="en-US" sz="1600" i="1" baseline="-25000" dirty="0" smtClean="0"/>
                <a:t>CL</a:t>
              </a:r>
              <a:endParaRPr lang="en-US" sz="1600" i="1" baseline="-25000" dirty="0"/>
            </a:p>
          </p:txBody>
        </p:sp>
        <p:sp>
          <p:nvSpPr>
            <p:cNvPr id="233" name="Oval 232"/>
            <p:cNvSpPr/>
            <p:nvPr/>
          </p:nvSpPr>
          <p:spPr>
            <a:xfrm>
              <a:off x="7290911" y="2263140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0" name="TextBox 239"/>
            <p:cNvSpPr txBox="1"/>
            <p:nvPr/>
          </p:nvSpPr>
          <p:spPr>
            <a:xfrm>
              <a:off x="0" y="2286000"/>
              <a:ext cx="68579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dirty="0" smtClean="0"/>
                <a:t>F</a:t>
              </a:r>
              <a:r>
                <a:rPr lang="en-US" sz="1600" baseline="-25000" dirty="0" smtClean="0"/>
                <a:t>AM</a:t>
              </a:r>
              <a:endParaRPr lang="en-US" sz="1600" baseline="-25000" dirty="0"/>
            </a:p>
          </p:txBody>
        </p:sp>
        <p:sp>
          <p:nvSpPr>
            <p:cNvPr id="241" name="TextBox 240"/>
            <p:cNvSpPr txBox="1"/>
            <p:nvPr/>
          </p:nvSpPr>
          <p:spPr>
            <a:xfrm>
              <a:off x="228600" y="1828800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dirty="0" smtClean="0"/>
                <a:t>V</a:t>
              </a:r>
              <a:r>
                <a:rPr lang="en-US" sz="1600" baseline="-25000" dirty="0" smtClean="0"/>
                <a:t>IN</a:t>
              </a:r>
              <a:endParaRPr lang="en-US" sz="1600" baseline="-25000" dirty="0"/>
            </a:p>
          </p:txBody>
        </p:sp>
        <p:sp>
          <p:nvSpPr>
            <p:cNvPr id="245" name="TextBox 244"/>
            <p:cNvSpPr txBox="1"/>
            <p:nvPr/>
          </p:nvSpPr>
          <p:spPr>
            <a:xfrm>
              <a:off x="6743700" y="1947446"/>
              <a:ext cx="1143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V</a:t>
              </a:r>
              <a:r>
                <a:rPr lang="en-US" sz="1600" baseline="-25000" dirty="0" smtClean="0"/>
                <a:t>OUT</a:t>
              </a:r>
              <a:r>
                <a:rPr lang="en-US" sz="1600" dirty="0" smtClean="0"/>
                <a:t> + </a:t>
              </a:r>
              <a:r>
                <a:rPr lang="en-US" sz="1600" i="1" dirty="0" smtClean="0"/>
                <a:t>v</a:t>
              </a:r>
              <a:r>
                <a:rPr lang="en-US" sz="1600" i="1" baseline="-25000" dirty="0" smtClean="0"/>
                <a:t>O</a:t>
              </a:r>
              <a:endParaRPr lang="en-US" sz="1600" i="1" baseline="-25000" dirty="0"/>
            </a:p>
          </p:txBody>
        </p:sp>
      </p:grpSp>
      <p:sp>
        <p:nvSpPr>
          <p:cNvPr id="248" name="Title 1"/>
          <p:cNvSpPr txBox="1">
            <a:spLocks/>
          </p:cNvSpPr>
          <p:nvPr/>
        </p:nvSpPr>
        <p:spPr bwMode="auto">
          <a:xfrm>
            <a:off x="914397" y="914400"/>
            <a:ext cx="731520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</a:defRPr>
            </a:lvl9pPr>
          </a:lstStyle>
          <a:p>
            <a:pPr algn="ctr"/>
            <a:r>
              <a:rPr lang="en-US" sz="2400" dirty="0" smtClean="0"/>
              <a:t>in AM Region of Control Law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7454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Gain Blocks Defined – G</a:t>
            </a:r>
            <a:r>
              <a:rPr lang="en-US" baseline="-25000" dirty="0" smtClean="0"/>
              <a:t>431</a:t>
            </a:r>
            <a:r>
              <a:rPr lang="en-US" dirty="0" smtClean="0"/>
              <a:t>(s)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70D3A-ECE1-42B2-84F0-DCBC104A20D6}" type="slidenum">
              <a:rPr lang="en-US" smtClean="0"/>
              <a:t>6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485901" y="5257800"/>
                <a:ext cx="6172200" cy="714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431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𝐷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𝑂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≅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𝑇𝐿</m:t>
                                  </m:r>
                                </m:sub>
                              </m:sSub>
                            </m:den>
                          </m:f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1+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𝑠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𝑍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𝐹𝐵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𝑠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𝑍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𝐹𝐵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US" dirty="0" smtClean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5901" y="5257800"/>
                <a:ext cx="6172200" cy="71468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2237929" y="1828801"/>
            <a:ext cx="4620071" cy="2971799"/>
            <a:chOff x="1028700" y="1600200"/>
            <a:chExt cx="7007893" cy="4507734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8700" y="1600200"/>
              <a:ext cx="7007893" cy="45077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6696120" y="5257800"/>
              <a:ext cx="6190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TL431</a:t>
              </a:r>
              <a:endParaRPr lang="en-US" sz="1200" dirty="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1485900" y="1230869"/>
            <a:ext cx="6172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Output voltage sense to </a:t>
            </a:r>
            <a:r>
              <a:rPr lang="en-US" dirty="0" err="1" smtClean="0"/>
              <a:t>opto</a:t>
            </a:r>
            <a:r>
              <a:rPr lang="en-US" dirty="0" smtClean="0"/>
              <a:t>-coupler diode current gain: 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5486400" y="3543300"/>
            <a:ext cx="457200" cy="571500"/>
            <a:chOff x="5486400" y="3543300"/>
            <a:chExt cx="457200" cy="571500"/>
          </a:xfrm>
        </p:grpSpPr>
        <p:sp>
          <p:nvSpPr>
            <p:cNvPr id="15" name="Rectangle 14"/>
            <p:cNvSpPr/>
            <p:nvPr/>
          </p:nvSpPr>
          <p:spPr>
            <a:xfrm>
              <a:off x="5486400" y="3912631"/>
              <a:ext cx="457200" cy="20216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486400" y="3543300"/>
              <a:ext cx="34657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</a:t>
              </a:r>
              <a:r>
                <a:rPr lang="en-US" baseline="-25000" dirty="0" smtClean="0"/>
                <a:t>D</a:t>
              </a:r>
              <a:endParaRPr lang="en-US" baseline="-25000" dirty="0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5829300" y="3657600"/>
              <a:ext cx="0" cy="357341"/>
            </a:xfrm>
            <a:prstGeom prst="straightConnector1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Oval 16"/>
          <p:cNvSpPr/>
          <p:nvPr/>
        </p:nvSpPr>
        <p:spPr>
          <a:xfrm>
            <a:off x="5372100" y="2514600"/>
            <a:ext cx="1828800" cy="2514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317722" y="3543300"/>
                <a:ext cx="1026178" cy="5322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𝑍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𝐹𝐵</m:t>
                          </m:r>
                        </m:sub>
                      </m:sSub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𝑠</m:t>
                          </m:r>
                          <m:sSub>
                            <m:sSubPr>
                              <m:ctrlPr>
                                <a:rPr lang="en-US" sz="1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/>
                                </a:rPr>
                                <m:t>𝑍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7722" y="3543300"/>
                <a:ext cx="1026178" cy="53226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/>
          <p:cNvCxnSpPr>
            <a:stCxn id="19" idx="1"/>
          </p:cNvCxnSpPr>
          <p:nvPr/>
        </p:nvCxnSpPr>
        <p:spPr>
          <a:xfrm flipH="1">
            <a:off x="6400800" y="3809431"/>
            <a:ext cx="916922" cy="76769"/>
          </a:xfrm>
          <a:prstGeom prst="straightConnector1">
            <a:avLst/>
          </a:prstGeom>
          <a:solidFill>
            <a:schemeClr val="bg1"/>
          </a:solidFill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6874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7" grpId="0" animBg="1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Gain Blocks Defined – G</a:t>
            </a:r>
            <a:r>
              <a:rPr lang="en-US" baseline="-25000" dirty="0" smtClean="0"/>
              <a:t>OPTO</a:t>
            </a:r>
            <a:r>
              <a:rPr lang="en-US" dirty="0" smtClean="0"/>
              <a:t>(s)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70D3A-ECE1-42B2-84F0-DCBC104A20D6}" type="slidenum">
              <a:rPr lang="en-US" smtClean="0"/>
              <a:t>7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914400" y="5257800"/>
                <a:ext cx="5600699" cy="7396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𝑂𝑃𝑇𝑂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𝐸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𝐷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≅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𝐶𝑇𝑅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1+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𝑠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𝑃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𝑅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𝐹𝐵</m:t>
                                          </m:r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4</m:t>
                                          </m:r>
                                        </m:sub>
                                      </m:sSub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∥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  <a:ea typeface="Cambria Math"/>
                                            </a:rPr>
                                            <m:t>𝑅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  <a:ea typeface="Cambria Math"/>
                                            </a:rPr>
                                            <m:t>𝐸𝑄𝑈</m:t>
                                          </m:r>
                                        </m:sub>
                                      </m:sSub>
                                    </m:e>
                                  </m:d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US" dirty="0" smtClean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5257800"/>
                <a:ext cx="5600699" cy="73969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1485900" y="1230869"/>
            <a:ext cx="6172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Opto</a:t>
            </a:r>
            <a:r>
              <a:rPr lang="en-US" dirty="0" smtClean="0"/>
              <a:t>-coupler diode current to emitter current gain: 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028700" y="1828801"/>
            <a:ext cx="4620071" cy="2971799"/>
            <a:chOff x="2237929" y="1828801"/>
            <a:chExt cx="4620071" cy="2971799"/>
          </a:xfrm>
        </p:grpSpPr>
        <p:grpSp>
          <p:nvGrpSpPr>
            <p:cNvPr id="7" name="Group 6"/>
            <p:cNvGrpSpPr>
              <a:grpSpLocks noChangeAspect="1"/>
            </p:cNvGrpSpPr>
            <p:nvPr/>
          </p:nvGrpSpPr>
          <p:grpSpPr>
            <a:xfrm>
              <a:off x="2237929" y="1828801"/>
              <a:ext cx="4620071" cy="2971799"/>
              <a:chOff x="1028700" y="1600200"/>
              <a:chExt cx="7007893" cy="4507734"/>
            </a:xfrm>
          </p:grpSpPr>
          <p:pic>
            <p:nvPicPr>
              <p:cNvPr id="8" name="Picture 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28700" y="1600200"/>
                <a:ext cx="7007893" cy="45077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9" name="TextBox 8"/>
              <p:cNvSpPr txBox="1"/>
              <p:nvPr/>
            </p:nvSpPr>
            <p:spPr>
              <a:xfrm>
                <a:off x="6696120" y="5257800"/>
                <a:ext cx="61908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TL431</a:t>
                </a:r>
                <a:endParaRPr lang="en-US" sz="1200" dirty="0"/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5486400" y="3543300"/>
              <a:ext cx="457200" cy="571500"/>
              <a:chOff x="5486400" y="3543300"/>
              <a:chExt cx="457200" cy="5715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5486400" y="3912631"/>
                <a:ext cx="457200" cy="20216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5486400" y="3543300"/>
                <a:ext cx="346570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i</a:t>
                </a:r>
                <a:r>
                  <a:rPr lang="en-US" baseline="-25000" dirty="0" smtClean="0"/>
                  <a:t>D</a:t>
                </a:r>
                <a:endParaRPr lang="en-US" baseline="-25000" dirty="0"/>
              </a:p>
            </p:txBody>
          </p:sp>
          <p:cxnSp>
            <p:nvCxnSpPr>
              <p:cNvPr id="13" name="Straight Arrow Connector 12"/>
              <p:cNvCxnSpPr/>
              <p:nvPr/>
            </p:nvCxnSpPr>
            <p:spPr>
              <a:xfrm>
                <a:off x="5829300" y="3657600"/>
                <a:ext cx="0" cy="357341"/>
              </a:xfrm>
              <a:prstGeom prst="straightConnector1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Oval 16"/>
            <p:cNvSpPr/>
            <p:nvPr/>
          </p:nvSpPr>
          <p:spPr>
            <a:xfrm>
              <a:off x="5372100" y="3086099"/>
              <a:ext cx="914400" cy="1028701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629346" y="3605059"/>
            <a:ext cx="457200" cy="471641"/>
            <a:chOff x="897185" y="4013715"/>
            <a:chExt cx="457200" cy="471641"/>
          </a:xfrm>
        </p:grpSpPr>
        <p:sp>
          <p:nvSpPr>
            <p:cNvPr id="22" name="Rectangle 21"/>
            <p:cNvSpPr/>
            <p:nvPr/>
          </p:nvSpPr>
          <p:spPr>
            <a:xfrm>
              <a:off x="897185" y="4128015"/>
              <a:ext cx="228600" cy="20216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015831" y="4013715"/>
              <a:ext cx="338554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</a:t>
              </a:r>
              <a:r>
                <a:rPr lang="en-US" baseline="-25000" dirty="0" smtClean="0"/>
                <a:t>E</a:t>
              </a:r>
              <a:endParaRPr lang="en-US" baseline="-25000" dirty="0"/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>
              <a:off x="1011485" y="4128015"/>
              <a:ext cx="0" cy="357341"/>
            </a:xfrm>
            <a:prstGeom prst="straightConnector1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Oval 17"/>
          <p:cNvSpPr/>
          <p:nvPr/>
        </p:nvSpPr>
        <p:spPr>
          <a:xfrm>
            <a:off x="1991171" y="3086098"/>
            <a:ext cx="1143000" cy="182880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4737" y="1822450"/>
            <a:ext cx="2303463" cy="321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Oval 24"/>
          <p:cNvSpPr/>
          <p:nvPr/>
        </p:nvSpPr>
        <p:spPr>
          <a:xfrm>
            <a:off x="6400801" y="3543300"/>
            <a:ext cx="1828800" cy="102870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6629400" y="2171700"/>
            <a:ext cx="1150673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858000" y="5257800"/>
                <a:ext cx="160390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𝑃</m:t>
                          </m:r>
                        </m:sub>
                      </m:sSub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𝑂𝑃𝑇𝑂</m:t>
                          </m:r>
                        </m:sub>
                      </m:sSub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𝐶𝐸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5257800"/>
                <a:ext cx="1603901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858000" y="5600700"/>
                <a:ext cx="103637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𝐹𝐵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≫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𝑃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5600700"/>
                <a:ext cx="1036373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1773555" y="6057900"/>
            <a:ext cx="55416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400" i="1" baseline="-25000" dirty="0" smtClean="0">
                <a:latin typeface="Times New Roman" pitchFamily="18" charset="0"/>
                <a:cs typeface="Times New Roman" pitchFamily="18" charset="0"/>
              </a:rPr>
              <a:t>CE</a:t>
            </a:r>
            <a:r>
              <a:rPr lang="en-US" sz="1400" dirty="0" smtClean="0"/>
              <a:t> is external capacitance added across opto-coupler, if necessary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5237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75 2.53469E-6 L -0.34792 -0.08719 C -0.32118 -0.10662 -0.28108 -0.11656 -0.23958 -0.11656 C -0.19219 -0.11656 -0.15417 -0.10662 -0.12743 -0.08719 L 0 2.53469E-6 " pathEditMode="relative" rAng="0" ptsTypes="FffFF">
                                      <p:cBhvr>
                                        <p:cTn id="21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750" y="-58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0677 0.45814 L -0.28142 0.27058 C -0.27534 0.23126 -0.25642 0.18501 -0.22899 0.14569 C -0.19878 0.09921 -0.16701 0.07169 -0.13715 0.0592 L -3.33333E-6 4.64385E-6 " pathEditMode="relative" rAng="-89291111" ptsTypes="FffFF">
                                      <p:cBhvr>
                                        <p:cTn id="3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67" y="-272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2552 0.2345 L -0.17743 0.15148 C -0.16823 0.13367 -0.15156 0.11078 -0.13247 0.08834 C -0.11059 0.06314 -0.09219 0.04463 -0.07743 0.03469 L -0.00955 -0.01827 " pathEditMode="relative" rAng="-2476679" ptsTypes="FffFF">
                                      <p:cBhvr>
                                        <p:cTn id="4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04" y="-136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8" grpId="0" animBg="1"/>
      <p:bldP spid="25" grpId="0" animBg="1"/>
      <p:bldP spid="25" grpId="1" animBg="1"/>
      <p:bldP spid="26" grpId="0" animBg="1"/>
      <p:bldP spid="26" grpId="1" animBg="1"/>
      <p:bldP spid="27" grpId="0"/>
      <p:bldP spid="28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028700" y="1828801"/>
            <a:ext cx="4620071" cy="2971799"/>
            <a:chOff x="1028700" y="1828801"/>
            <a:chExt cx="4620071" cy="2971799"/>
          </a:xfrm>
        </p:grpSpPr>
        <p:pic>
          <p:nvPicPr>
            <p:cNvPr id="39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8700" y="1828801"/>
              <a:ext cx="4620071" cy="29717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0" name="TextBox 39"/>
            <p:cNvSpPr txBox="1"/>
            <p:nvPr/>
          </p:nvSpPr>
          <p:spPr>
            <a:xfrm>
              <a:off x="4765042" y="4240135"/>
              <a:ext cx="408139" cy="1826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TL431</a:t>
              </a:r>
              <a:endParaRPr lang="en-US" sz="120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Gain Blocks Defined – G</a:t>
            </a:r>
            <a:r>
              <a:rPr lang="en-US" baseline="-25000" dirty="0" smtClean="0"/>
              <a:t>FB1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70D3A-ECE1-42B2-84F0-DCBC104A20D6}" type="slidenum">
              <a:rPr lang="en-US" smtClean="0"/>
              <a:t>8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485901" y="5257800"/>
                <a:ext cx="6172200" cy="714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𝐹𝐵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𝐹𝐵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𝐸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𝐹𝐵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4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𝐹𝐵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4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𝐸𝑄𝑈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US" dirty="0" smtClean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5901" y="5257800"/>
                <a:ext cx="6172200" cy="71468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1485900" y="1230869"/>
            <a:ext cx="6172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Opto-coupler emitter current to FB-pin current gain: </a:t>
            </a:r>
            <a:endParaRPr lang="en-US" dirty="0"/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4737" y="1816100"/>
            <a:ext cx="2303463" cy="321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0" name="Group 19"/>
          <p:cNvGrpSpPr/>
          <p:nvPr/>
        </p:nvGrpSpPr>
        <p:grpSpPr>
          <a:xfrm>
            <a:off x="4229100" y="2971800"/>
            <a:ext cx="457200" cy="471641"/>
            <a:chOff x="897185" y="4013715"/>
            <a:chExt cx="457200" cy="471641"/>
          </a:xfrm>
        </p:grpSpPr>
        <p:sp>
          <p:nvSpPr>
            <p:cNvPr id="21" name="Rectangle 20"/>
            <p:cNvSpPr/>
            <p:nvPr/>
          </p:nvSpPr>
          <p:spPr>
            <a:xfrm>
              <a:off x="897185" y="4128015"/>
              <a:ext cx="228600" cy="20216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015831" y="4013715"/>
              <a:ext cx="338554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</a:t>
              </a:r>
              <a:r>
                <a:rPr lang="en-US" baseline="-25000" dirty="0" smtClean="0"/>
                <a:t>E</a:t>
              </a:r>
              <a:endParaRPr lang="en-US" baseline="-25000" dirty="0"/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>
              <a:off x="1011485" y="4128015"/>
              <a:ext cx="0" cy="357341"/>
            </a:xfrm>
            <a:prstGeom prst="straightConnector1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5156200" y="3429000"/>
            <a:ext cx="444500" cy="471641"/>
            <a:chOff x="5829300" y="3543300"/>
            <a:chExt cx="444500" cy="471641"/>
          </a:xfrm>
        </p:grpSpPr>
        <p:sp>
          <p:nvSpPr>
            <p:cNvPr id="37" name="TextBox 36"/>
            <p:cNvSpPr txBox="1"/>
            <p:nvPr/>
          </p:nvSpPr>
          <p:spPr>
            <a:xfrm>
              <a:off x="5840668" y="3543300"/>
              <a:ext cx="433132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</a:t>
              </a:r>
              <a:r>
                <a:rPr lang="en-US" baseline="-25000" dirty="0" smtClean="0"/>
                <a:t>FB</a:t>
              </a:r>
              <a:endParaRPr lang="en-US" baseline="-25000" dirty="0"/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>
              <a:off x="5829300" y="3657600"/>
              <a:ext cx="0" cy="357341"/>
            </a:xfrm>
            <a:prstGeom prst="straightConnector1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2541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0.00092 L -0.29913 -0.00092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96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Gain Blocks Defined – G</a:t>
            </a:r>
            <a:r>
              <a:rPr lang="en-US" baseline="-25000" dirty="0" smtClean="0"/>
              <a:t>FB2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70D3A-ECE1-42B2-84F0-DCBC104A20D6}" type="slidenum">
              <a:rPr lang="en-US" smtClean="0"/>
              <a:t>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485901" y="5257800"/>
                <a:ext cx="6172200" cy="714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𝐹𝐵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𝐶𝐿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𝐹𝐵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480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  <m:r>
                                <m:rPr>
                                  <m:sty m:val="p"/>
                                </m:rPr>
                                <a:rPr lang="el-GR" b="0" i="1" smtClean="0">
                                  <a:latin typeface="Cambria Math"/>
                                  <a:ea typeface="Cambria Math"/>
                                </a:rPr>
                                <m:t>Ω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−2.5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 smtClean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5901" y="5257800"/>
                <a:ext cx="6172200" cy="71468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1485900" y="1230869"/>
            <a:ext cx="6172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FB-pin current to Control-Law voltage gain: 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3411537" y="1816100"/>
            <a:ext cx="2303463" cy="3213100"/>
            <a:chOff x="3411537" y="1816100"/>
            <a:chExt cx="2303463" cy="3213100"/>
          </a:xfrm>
        </p:grpSpPr>
        <p:pic>
          <p:nvPicPr>
            <p:cNvPr id="19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11537" y="1816100"/>
              <a:ext cx="2303463" cy="3213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34" name="Group 33"/>
            <p:cNvGrpSpPr/>
            <p:nvPr/>
          </p:nvGrpSpPr>
          <p:grpSpPr>
            <a:xfrm>
              <a:off x="5156200" y="3429000"/>
              <a:ext cx="444500" cy="471641"/>
              <a:chOff x="5829300" y="3543300"/>
              <a:chExt cx="444500" cy="471641"/>
            </a:xfrm>
          </p:grpSpPr>
          <p:sp>
            <p:nvSpPr>
              <p:cNvPr id="37" name="TextBox 36"/>
              <p:cNvSpPr txBox="1"/>
              <p:nvPr/>
            </p:nvSpPr>
            <p:spPr>
              <a:xfrm>
                <a:off x="5840668" y="3543300"/>
                <a:ext cx="433132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i</a:t>
                </a:r>
                <a:r>
                  <a:rPr lang="en-US" baseline="-25000" dirty="0" smtClean="0"/>
                  <a:t>FB</a:t>
                </a:r>
                <a:endParaRPr lang="en-US" baseline="-25000" dirty="0"/>
              </a:p>
            </p:txBody>
          </p:sp>
          <p:cxnSp>
            <p:nvCxnSpPr>
              <p:cNvPr id="38" name="Straight Arrow Connector 37"/>
              <p:cNvCxnSpPr/>
              <p:nvPr/>
            </p:nvCxnSpPr>
            <p:spPr>
              <a:xfrm>
                <a:off x="5829300" y="3657600"/>
                <a:ext cx="0" cy="357341"/>
              </a:xfrm>
              <a:prstGeom prst="straightConnector1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" name="Group 4"/>
          <p:cNvGrpSpPr/>
          <p:nvPr/>
        </p:nvGrpSpPr>
        <p:grpSpPr>
          <a:xfrm>
            <a:off x="3411537" y="1816100"/>
            <a:ext cx="3217863" cy="3213100"/>
            <a:chOff x="5240337" y="1816100"/>
            <a:chExt cx="3217863" cy="3213100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40337" y="1816100"/>
              <a:ext cx="3217863" cy="3213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18" name="Group 17"/>
            <p:cNvGrpSpPr/>
            <p:nvPr/>
          </p:nvGrpSpPr>
          <p:grpSpPr>
            <a:xfrm>
              <a:off x="6858000" y="3314700"/>
              <a:ext cx="433132" cy="471641"/>
              <a:chOff x="5702300" y="3429000"/>
              <a:chExt cx="433132" cy="471641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5702300" y="3429000"/>
                <a:ext cx="43313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i</a:t>
                </a:r>
                <a:r>
                  <a:rPr lang="en-US" baseline="-25000" dirty="0" smtClean="0"/>
                  <a:t>FB</a:t>
                </a:r>
                <a:endParaRPr lang="en-US" baseline="-25000" dirty="0"/>
              </a:p>
            </p:txBody>
          </p:sp>
          <p:cxnSp>
            <p:nvCxnSpPr>
              <p:cNvPr id="23" name="Straight Arrow Connector 22"/>
              <p:cNvCxnSpPr/>
              <p:nvPr/>
            </p:nvCxnSpPr>
            <p:spPr>
              <a:xfrm>
                <a:off x="5702300" y="3543300"/>
                <a:ext cx="0" cy="357341"/>
              </a:xfrm>
              <a:prstGeom prst="straightConnector1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199402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Theme1">
  <a:themeElements>
    <a:clrScheme name="FinalPowerpoint 1">
      <a:dk1>
        <a:srgbClr val="000000"/>
      </a:dk1>
      <a:lt1>
        <a:srgbClr val="FFFFFF"/>
      </a:lt1>
      <a:dk2>
        <a:srgbClr val="FF0000"/>
      </a:dk2>
      <a:lt2>
        <a:srgbClr val="808080"/>
      </a:lt2>
      <a:accent1>
        <a:srgbClr val="AAAAAA"/>
      </a:accent1>
      <a:accent2>
        <a:srgbClr val="000000"/>
      </a:accent2>
      <a:accent3>
        <a:srgbClr val="FFFFFF"/>
      </a:accent3>
      <a:accent4>
        <a:srgbClr val="000000"/>
      </a:accent4>
      <a:accent5>
        <a:srgbClr val="D2D2D2"/>
      </a:accent5>
      <a:accent6>
        <a:srgbClr val="000000"/>
      </a:accent6>
      <a:hlink>
        <a:srgbClr val="FF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AAAAAA"/>
      </a:dk1>
      <a:lt1>
        <a:srgbClr val="FFFFFF"/>
      </a:lt1>
      <a:dk2>
        <a:srgbClr val="000000"/>
      </a:dk2>
      <a:lt2>
        <a:srgbClr val="FFFFFF"/>
      </a:lt2>
      <a:accent1>
        <a:srgbClr val="AAAAAA"/>
      </a:accent1>
      <a:accent2>
        <a:srgbClr val="FFFFFF"/>
      </a:accent2>
      <a:accent3>
        <a:srgbClr val="AAAAAA"/>
      </a:accent3>
      <a:accent4>
        <a:srgbClr val="DADADA"/>
      </a:accent4>
      <a:accent5>
        <a:srgbClr val="D2D2D2"/>
      </a:accent5>
      <a:accent6>
        <a:srgbClr val="E7E7E7"/>
      </a:accent6>
      <a:hlink>
        <a:srgbClr val="AAAAAA"/>
      </a:hlink>
      <a:folHlink>
        <a:srgbClr val="FF00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AAAAAA"/>
      </a:lt1>
      <a:dk2>
        <a:srgbClr val="FFFFFF"/>
      </a:dk2>
      <a:lt2>
        <a:srgbClr val="808080"/>
      </a:lt2>
      <a:accent1>
        <a:srgbClr val="000000"/>
      </a:accent1>
      <a:accent2>
        <a:srgbClr val="AAAAAA"/>
      </a:accent2>
      <a:accent3>
        <a:srgbClr val="D2D2D2"/>
      </a:accent3>
      <a:accent4>
        <a:srgbClr val="000000"/>
      </a:accent4>
      <a:accent5>
        <a:srgbClr val="AAAAAA"/>
      </a:accent5>
      <a:accent6>
        <a:srgbClr val="9A9A9A"/>
      </a:accent6>
      <a:hlink>
        <a:srgbClr val="FF0000"/>
      </a:hlink>
      <a:folHlink>
        <a:srgbClr val="FFFFFF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AAAAAA"/>
        </a:lt1>
        <a:dk2>
          <a:srgbClr val="FFFFFF"/>
        </a:dk2>
        <a:lt2>
          <a:srgbClr val="80808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000000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Custom Design">
  <a:themeElements>
    <a:clrScheme name="2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inalPowerpoint 4">
    <a:dk1>
      <a:srgbClr val="000000"/>
    </a:dk1>
    <a:lt1>
      <a:srgbClr val="FF0000"/>
    </a:lt1>
    <a:dk2>
      <a:srgbClr val="FFFFFF"/>
    </a:dk2>
    <a:lt2>
      <a:srgbClr val="000000"/>
    </a:lt2>
    <a:accent1>
      <a:srgbClr val="AAAAAA"/>
    </a:accent1>
    <a:accent2>
      <a:srgbClr val="FFFFFF"/>
    </a:accent2>
    <a:accent3>
      <a:srgbClr val="FFAAAA"/>
    </a:accent3>
    <a:accent4>
      <a:srgbClr val="000000"/>
    </a:accent4>
    <a:accent5>
      <a:srgbClr val="D2D2D2"/>
    </a:accent5>
    <a:accent6>
      <a:srgbClr val="E7E7E7"/>
    </a:accent6>
    <a:hlink>
      <a:srgbClr val="000000"/>
    </a:hlink>
    <a:folHlink>
      <a:srgbClr val="AAAAA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TI theme</Template>
  <TotalTime>706</TotalTime>
  <Words>1920</Words>
  <Application>Microsoft Office PowerPoint</Application>
  <PresentationFormat>On-screen Show (4:3)</PresentationFormat>
  <Paragraphs>176</Paragraphs>
  <Slides>16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Theme1</vt:lpstr>
      <vt:lpstr>Custom Design</vt:lpstr>
      <vt:lpstr>1_Custom Design</vt:lpstr>
      <vt:lpstr>2_Custom Design</vt:lpstr>
      <vt:lpstr>UCC28740 Feedback Loop Compensation Design </vt:lpstr>
      <vt:lpstr>Flyback Regulator Schematic Diagram</vt:lpstr>
      <vt:lpstr>UCC28740 Control Law</vt:lpstr>
      <vt:lpstr>Voltage Feedback Loop Block Diagram </vt:lpstr>
      <vt:lpstr>Voltage Feedback Loop Block Diagram </vt:lpstr>
      <vt:lpstr>Gain Blocks Defined – G431(s)</vt:lpstr>
      <vt:lpstr>Gain Blocks Defined – GOPTO(s)</vt:lpstr>
      <vt:lpstr>Gain Blocks Defined – GFB1</vt:lpstr>
      <vt:lpstr>Gain Blocks Defined – GFB2</vt:lpstr>
      <vt:lpstr>Gain Blocks Defined – KFMn, KAM3</vt:lpstr>
      <vt:lpstr>Gain Blocks Defined – GPn, GP3</vt:lpstr>
      <vt:lpstr>Gain Blocks Defined – ZL(s)</vt:lpstr>
      <vt:lpstr>Full Loop-gain Equation</vt:lpstr>
      <vt:lpstr>Design Considerations</vt:lpstr>
      <vt:lpstr>Design Considerations</vt:lpstr>
      <vt:lpstr>Simplifying Assumptions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UCC28740 Feedback Loop Compensation Design</dc:title>
  <dc:creator>TI User</dc:creator>
  <cp:lastModifiedBy>TI User</cp:lastModifiedBy>
  <cp:revision>78</cp:revision>
  <dcterms:created xsi:type="dcterms:W3CDTF">2013-08-07T12:30:43Z</dcterms:created>
  <dcterms:modified xsi:type="dcterms:W3CDTF">2013-08-12T21:01:19Z</dcterms:modified>
</cp:coreProperties>
</file>