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76" r:id="rId6"/>
    <p:sldId id="281" r:id="rId7"/>
    <p:sldId id="283" r:id="rId8"/>
    <p:sldId id="263" r:id="rId9"/>
    <p:sldId id="290" r:id="rId10"/>
    <p:sldId id="271" r:id="rId11"/>
    <p:sldId id="274" r:id="rId12"/>
    <p:sldId id="269" r:id="rId13"/>
    <p:sldId id="270" r:id="rId14"/>
    <p:sldId id="273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257D3A-96FD-C98B-C3F5-85BD74EF2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4881813-0E60-97F4-5BAE-B12167256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878E4F-C144-2D82-B143-1D8E3ECB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3AD-8B24-4B66-94A4-2DB823EC1408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78DF6D-8B36-0664-3F94-C6F11673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D6FF33-69CF-ED23-86F0-2D14AEF8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9BD9-51B6-44A3-BDA9-ED049B996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92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895508-9B56-BA59-F5E8-FC68F056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D724D7-62F5-3B36-3F18-B30E47535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129E78-66E9-11D3-2195-C5887ECA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3AD-8B24-4B66-94A4-2DB823EC1408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CC3E69-166C-11D9-2BC6-913294B7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99AD8E-352C-5F39-2C27-C26B8F93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9BD9-51B6-44A3-BDA9-ED049B996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99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819C495-C25B-2155-1669-BA0D7342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85CBBB6-4C19-D66C-3AB1-BF840E594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DEE7B3-33EB-85C6-16F5-F442A778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3AD-8B24-4B66-94A4-2DB823EC1408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81F080-B01A-95FE-DDB2-6C8A0541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51ECB2-659F-C5F1-B34C-F3D1CDD1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9BD9-51B6-44A3-BDA9-ED049B996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05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D4975-5D7B-D829-1E78-40F89B39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C48854-E85A-70E0-2918-783845E0C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525C29-C46C-01F9-5B30-0B1E1DB1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3AD-8B24-4B66-94A4-2DB823EC1408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2B614F-FBFF-1353-0ABD-6C5CF9DE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1C436D-905C-C930-86E3-70B869D8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9BD9-51B6-44A3-BDA9-ED049B996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77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2DFB63-83B2-59FF-D261-AD6AC0C9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E51F4C-93D1-4F8F-FDE2-2983C0F3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19C83A-B141-61D3-59B1-9CBBACF7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3AD-8B24-4B66-94A4-2DB823EC1408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117544-64FC-BDD0-B030-D2A97A6A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A9797E-A84F-D5F1-7092-7E40EA54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9BD9-51B6-44A3-BDA9-ED049B996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13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1337D6-1AFA-0733-3DDE-53D12070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AB402F-E170-9A22-AFE9-86F3D7A20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9183A0-C112-8F76-83A7-43D9058CC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E46F9D-4508-1175-C9AE-C19032F0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3AD-8B24-4B66-94A4-2DB823EC1408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787202-B129-3245-7F94-A0DB669A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CB254A-BCBC-4B5D-039A-59AEBF88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9BD9-51B6-44A3-BDA9-ED049B996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10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D90C81-50FA-081F-EE3E-41D4D6F2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6F5870-BC66-A7D9-D696-17F9E5FA9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84CCF2-D265-0C05-C656-F44F19669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7DF28F0-5328-B9C7-3EA3-68528C81A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AF62FEF-AB59-0ACE-A286-2A8A9DEFF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34FC489-1909-DD47-54F3-D4E15793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3AD-8B24-4B66-94A4-2DB823EC1408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E112595-7E65-5AC3-14B8-3F477273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BAA30CC-3441-B274-C7F9-A8BFE7E6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9BD9-51B6-44A3-BDA9-ED049B996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71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5C1310-CE51-3868-2B3B-129D319F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4BA8998-78CB-6C57-24F6-8318FF8F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3AD-8B24-4B66-94A4-2DB823EC1408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B726859-26F3-E1BE-52CE-720A5131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2F896FE-06EE-B1B8-AB91-E7D38625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9BD9-51B6-44A3-BDA9-ED049B996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76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501C698-B2DC-60B2-BB43-E7DE61A0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3AD-8B24-4B66-94A4-2DB823EC1408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56E5FFF-EB57-A56D-716A-03E481F2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6DEF06-D2CC-70AD-34D4-AA347E1B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9BD9-51B6-44A3-BDA9-ED049B996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25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3C581C-4AC7-4A43-30E1-0EED38CD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6C5769-3C49-8BAA-2736-D881E42F6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3DBDE5-6E5F-6FF6-116E-A9298D64A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A3EBE4-DF92-3BA0-DDA3-EE0F43AF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3AD-8B24-4B66-94A4-2DB823EC1408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D2CF38-DD3B-48C3-9F6B-2A3B27C2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E4EC23-AE22-6F9A-7F91-3470E6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9BD9-51B6-44A3-BDA9-ED049B996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39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486596-F20B-DA3A-CF2A-781BD048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9670359-C57C-E175-44E3-22F04348C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8C54DC-D37C-C683-FCE3-EEF9CDD9E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C3140A-3249-CC1C-BF7F-747623A3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3AD-8B24-4B66-94A4-2DB823EC1408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4F9BCC-E05F-3CDD-4C18-C268CC48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32CBF7-6282-31AC-7F3D-2D108DE3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9BD9-51B6-44A3-BDA9-ED049B996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70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AB94B2C-E146-7BED-9D8A-0BDF7274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0C8321-7394-E866-0254-BC9914C02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66B8FC-5B9D-C4B8-028B-EA8D34B9D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93AD-8B24-4B66-94A4-2DB823EC1408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E4001C-1238-790F-437A-854DBFD5C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6DED8A-0B96-B2E4-4586-B15FF2E79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9BD9-51B6-44A3-BDA9-ED049B996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81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763C41-0965-4CA5-0381-DABD38529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5753"/>
            <a:ext cx="9144000" cy="1517570"/>
          </a:xfrm>
        </p:spPr>
        <p:txBody>
          <a:bodyPr>
            <a:normAutofit/>
          </a:bodyPr>
          <a:lstStyle/>
          <a:p>
            <a:r>
              <a:rPr kumimoji="1" lang="en-US" altLang="ja-JP" sz="4800" dirty="0"/>
              <a:t>USB-</a:t>
            </a:r>
            <a:r>
              <a:rPr kumimoji="1" lang="en-US" altLang="ja-JP" sz="4800" dirty="0" err="1"/>
              <a:t>TypeC_Charging</a:t>
            </a:r>
            <a:r>
              <a:rPr kumimoji="1" lang="en-US" altLang="ja-JP" sz="4800" dirty="0"/>
              <a:t> operation confirmation results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64087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3558E523-CD73-0F08-034E-E3CB1C34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716" y="189973"/>
            <a:ext cx="6008977" cy="6668027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A8A390AF-C728-6369-E3B4-079891F9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42" y="273686"/>
            <a:ext cx="8172796" cy="457834"/>
          </a:xfrm>
        </p:spPr>
        <p:txBody>
          <a:bodyPr>
            <a:normAutofit fontScale="90000"/>
          </a:bodyPr>
          <a:lstStyle/>
          <a:p>
            <a:r>
              <a:rPr lang="en-US" altLang="ja-JP" sz="3200" dirty="0"/>
              <a:t>Type-C</a:t>
            </a:r>
            <a:r>
              <a:rPr lang="ja-JP" altLang="en-US" sz="3200" dirty="0"/>
              <a:t> </a:t>
            </a:r>
            <a:r>
              <a:rPr lang="en-US" altLang="ja-JP" sz="3200" dirty="0"/>
              <a:t>to</a:t>
            </a:r>
            <a:r>
              <a:rPr lang="ja-JP" altLang="en-US" sz="3200" dirty="0"/>
              <a:t> </a:t>
            </a:r>
            <a:r>
              <a:rPr lang="en-US" altLang="ja-JP" sz="3200" dirty="0"/>
              <a:t>Type-C</a:t>
            </a:r>
            <a:endParaRPr kumimoji="1" lang="ja-JP" altLang="en-US" sz="32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78A93AE-093C-795C-CB3D-9DF43A63AD4F}"/>
              </a:ext>
            </a:extLst>
          </p:cNvPr>
          <p:cNvSpPr/>
          <p:nvPr/>
        </p:nvSpPr>
        <p:spPr>
          <a:xfrm>
            <a:off x="6417426" y="5943599"/>
            <a:ext cx="5112327" cy="532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0E9516-3546-223E-E554-7B9DE64BE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4" y="1724891"/>
            <a:ext cx="5242600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5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8A390AF-C728-6369-E3B4-079891F9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42" y="273686"/>
            <a:ext cx="8172796" cy="457834"/>
          </a:xfrm>
        </p:spPr>
        <p:txBody>
          <a:bodyPr>
            <a:normAutofit fontScale="90000"/>
          </a:bodyPr>
          <a:lstStyle/>
          <a:p>
            <a:r>
              <a:rPr lang="en-US" altLang="ja-JP" sz="3200" dirty="0"/>
              <a:t>Type-C</a:t>
            </a:r>
            <a:r>
              <a:rPr lang="ja-JP" altLang="en-US" sz="3200" dirty="0"/>
              <a:t> </a:t>
            </a:r>
            <a:r>
              <a:rPr lang="en-US" altLang="ja-JP" sz="3200" dirty="0"/>
              <a:t>to</a:t>
            </a:r>
            <a:r>
              <a:rPr lang="ja-JP" altLang="en-US" sz="3200" dirty="0"/>
              <a:t> </a:t>
            </a:r>
            <a:r>
              <a:rPr lang="en-US" altLang="ja-JP" sz="3200" dirty="0"/>
              <a:t>Mini-B</a:t>
            </a:r>
            <a:r>
              <a:rPr lang="ja-JP" altLang="en-US" sz="3200" dirty="0"/>
              <a:t> </a:t>
            </a:r>
            <a:r>
              <a:rPr lang="en-US" altLang="ja-JP" sz="3200" dirty="0"/>
              <a:t>Cable (USB2.0)</a:t>
            </a:r>
            <a:endParaRPr kumimoji="1" lang="ja-JP" altLang="en-US" sz="3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A0C4EB-FE77-3CAF-7D96-4F31B5D64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14" y="1654233"/>
            <a:ext cx="5380878" cy="88946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26F788B-862F-F0C3-7876-348819812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90" y="1654233"/>
            <a:ext cx="6039196" cy="442925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1BAE810-24FB-19A7-4DF0-E161EF103BFA}"/>
              </a:ext>
            </a:extLst>
          </p:cNvPr>
          <p:cNvSpPr/>
          <p:nvPr/>
        </p:nvSpPr>
        <p:spPr>
          <a:xfrm>
            <a:off x="10232967" y="4397432"/>
            <a:ext cx="955963" cy="1413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78A93AE-093C-795C-CB3D-9DF43A63AD4F}"/>
              </a:ext>
            </a:extLst>
          </p:cNvPr>
          <p:cNvSpPr/>
          <p:nvPr/>
        </p:nvSpPr>
        <p:spPr>
          <a:xfrm>
            <a:off x="6434051" y="4862944"/>
            <a:ext cx="4995949" cy="2576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B29ECCA-1CE5-4C63-20E6-CC9C999D5C5E}"/>
              </a:ext>
            </a:extLst>
          </p:cNvPr>
          <p:cNvCxnSpPr/>
          <p:nvPr/>
        </p:nvCxnSpPr>
        <p:spPr>
          <a:xfrm>
            <a:off x="9052560" y="4538749"/>
            <a:ext cx="2667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41D44E3-C598-7303-84F6-5405ED1E4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642" y="464898"/>
            <a:ext cx="5833803" cy="6393102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A8A390AF-C728-6369-E3B4-079891F9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42" y="273686"/>
            <a:ext cx="8172796" cy="457834"/>
          </a:xfrm>
        </p:spPr>
        <p:txBody>
          <a:bodyPr>
            <a:normAutofit fontScale="90000"/>
          </a:bodyPr>
          <a:lstStyle/>
          <a:p>
            <a:r>
              <a:rPr lang="en-US" altLang="ja-JP" sz="3200" dirty="0"/>
              <a:t>Type-C</a:t>
            </a:r>
            <a:r>
              <a:rPr lang="ja-JP" altLang="en-US" sz="3200" dirty="0"/>
              <a:t> </a:t>
            </a:r>
            <a:r>
              <a:rPr lang="en-US" altLang="ja-JP" sz="3200" dirty="0"/>
              <a:t>to</a:t>
            </a:r>
            <a:r>
              <a:rPr lang="ja-JP" altLang="en-US" sz="3200" dirty="0"/>
              <a:t> </a:t>
            </a:r>
            <a:r>
              <a:rPr lang="en-US" altLang="ja-JP" sz="3200" dirty="0" err="1"/>
              <a:t>Mico</a:t>
            </a:r>
            <a:r>
              <a:rPr lang="en-US" altLang="ja-JP" sz="3200" dirty="0"/>
              <a:t>-B</a:t>
            </a:r>
            <a:r>
              <a:rPr lang="ja-JP" altLang="en-US" sz="3200" dirty="0"/>
              <a:t> </a:t>
            </a:r>
            <a:r>
              <a:rPr lang="en-US" altLang="ja-JP" sz="3200" dirty="0"/>
              <a:t>Cable (USB3.1)</a:t>
            </a:r>
            <a:endParaRPr kumimoji="1" lang="ja-JP" altLang="en-US" sz="32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28FF5B8-4507-187F-8DFF-0A52C996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4" y="1654233"/>
            <a:ext cx="5495059" cy="84152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61C58BF-4C32-C481-04CE-D0FA05747DDB}"/>
              </a:ext>
            </a:extLst>
          </p:cNvPr>
          <p:cNvSpPr/>
          <p:nvPr/>
        </p:nvSpPr>
        <p:spPr>
          <a:xfrm>
            <a:off x="10523913" y="4438997"/>
            <a:ext cx="955963" cy="1413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3D01C25-0B58-942E-718E-343EEEF20CF7}"/>
              </a:ext>
            </a:extLst>
          </p:cNvPr>
          <p:cNvSpPr/>
          <p:nvPr/>
        </p:nvSpPr>
        <p:spPr>
          <a:xfrm>
            <a:off x="6417426" y="5324304"/>
            <a:ext cx="4995949" cy="5278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FE853AB-0704-7E57-92BC-0B35981F9A40}"/>
              </a:ext>
            </a:extLst>
          </p:cNvPr>
          <p:cNvCxnSpPr/>
          <p:nvPr/>
        </p:nvCxnSpPr>
        <p:spPr>
          <a:xfrm>
            <a:off x="9326880" y="4564497"/>
            <a:ext cx="2667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28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585EA7-FF78-A589-D1B3-7D2E70E4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42" y="273686"/>
            <a:ext cx="8172796" cy="457834"/>
          </a:xfrm>
        </p:spPr>
        <p:txBody>
          <a:bodyPr>
            <a:normAutofit fontScale="90000"/>
          </a:bodyPr>
          <a:lstStyle/>
          <a:p>
            <a:r>
              <a:rPr lang="en-US" altLang="ja-JP" sz="3200" dirty="0"/>
              <a:t>Type-C</a:t>
            </a:r>
            <a:r>
              <a:rPr lang="ja-JP" altLang="en-US" sz="3200" dirty="0"/>
              <a:t> </a:t>
            </a:r>
            <a:r>
              <a:rPr lang="en-US" altLang="ja-JP" sz="3200" dirty="0"/>
              <a:t>to</a:t>
            </a:r>
            <a:r>
              <a:rPr lang="ja-JP" altLang="en-US" sz="3200" dirty="0"/>
              <a:t> </a:t>
            </a:r>
            <a:r>
              <a:rPr lang="en-US" altLang="ja-JP" sz="3200" dirty="0" err="1"/>
              <a:t>Mico</a:t>
            </a:r>
            <a:r>
              <a:rPr lang="en-US" altLang="ja-JP" sz="3200" dirty="0"/>
              <a:t>-B</a:t>
            </a:r>
            <a:r>
              <a:rPr lang="ja-JP" altLang="en-US" sz="3200" dirty="0"/>
              <a:t> </a:t>
            </a:r>
            <a:r>
              <a:rPr lang="en-US" altLang="ja-JP" sz="3200" dirty="0"/>
              <a:t>Cable (USB2.0)</a:t>
            </a:r>
            <a:endParaRPr kumimoji="1" lang="ja-JP" altLang="en-US" sz="3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6360CDF-1AFB-F667-FCA3-782C5BC9B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14" y="1654233"/>
            <a:ext cx="5385734" cy="84152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7F95991-B9A4-0CB0-B238-81BAB66B5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42" y="1684853"/>
            <a:ext cx="5888404" cy="4726219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999E7CD-1D73-1DEB-7CE0-5725E13CDA4C}"/>
              </a:ext>
            </a:extLst>
          </p:cNvPr>
          <p:cNvSpPr/>
          <p:nvPr/>
        </p:nvSpPr>
        <p:spPr>
          <a:xfrm>
            <a:off x="10515602" y="4638499"/>
            <a:ext cx="955963" cy="1413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10BFCAC-4F41-7924-D801-C0B9200475F6}"/>
              </a:ext>
            </a:extLst>
          </p:cNvPr>
          <p:cNvSpPr/>
          <p:nvPr/>
        </p:nvSpPr>
        <p:spPr>
          <a:xfrm>
            <a:off x="6417428" y="5077551"/>
            <a:ext cx="4995949" cy="2576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89D2F44-9C2F-CCDC-BFEB-601F65FCFF9E}"/>
              </a:ext>
            </a:extLst>
          </p:cNvPr>
          <p:cNvCxnSpPr/>
          <p:nvPr/>
        </p:nvCxnSpPr>
        <p:spPr>
          <a:xfrm>
            <a:off x="9337040" y="4754303"/>
            <a:ext cx="2667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32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77777B-B0FB-E11E-0D5E-F5DB27EB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42" y="273686"/>
            <a:ext cx="8172796" cy="457834"/>
          </a:xfrm>
        </p:spPr>
        <p:txBody>
          <a:bodyPr>
            <a:normAutofit fontScale="90000"/>
          </a:bodyPr>
          <a:lstStyle/>
          <a:p>
            <a:r>
              <a:rPr lang="en-US" altLang="ja-JP" sz="3200" dirty="0" err="1"/>
              <a:t>Mico</a:t>
            </a:r>
            <a:r>
              <a:rPr lang="en-US" altLang="ja-JP" sz="3200" dirty="0"/>
              <a:t>-B to</a:t>
            </a:r>
            <a:r>
              <a:rPr lang="ja-JP" altLang="en-US" sz="3200" dirty="0"/>
              <a:t> </a:t>
            </a:r>
            <a:r>
              <a:rPr lang="en-US" altLang="ja-JP" sz="3200" dirty="0"/>
              <a:t>Type-C (USB2.0)_Conversion Adapter</a:t>
            </a:r>
            <a:endParaRPr kumimoji="1" lang="ja-JP" altLang="en-US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5C98155-D0D3-9BB0-4A32-947454E9B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40" y="1601758"/>
            <a:ext cx="3558950" cy="281547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CFE8E7C-BD16-BAE4-2B2F-58644BB8D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42" y="1110355"/>
            <a:ext cx="5660439" cy="4053349"/>
          </a:xfrm>
          <a:prstGeom prst="rect">
            <a:avLst/>
          </a:prstGeom>
        </p:spPr>
      </p:pic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A20BE030-5EEA-9C3F-FBC6-6D68D5D212ED}"/>
              </a:ext>
            </a:extLst>
          </p:cNvPr>
          <p:cNvSpPr/>
          <p:nvPr/>
        </p:nvSpPr>
        <p:spPr>
          <a:xfrm>
            <a:off x="10698479" y="3790605"/>
            <a:ext cx="566421" cy="149628"/>
          </a:xfrm>
          <a:custGeom>
            <a:avLst/>
            <a:gdLst>
              <a:gd name="connsiteX0" fmla="*/ 473826 w 482139"/>
              <a:gd name="connsiteY0" fmla="*/ 0 h 149629"/>
              <a:gd name="connsiteX1" fmla="*/ 0 w 482139"/>
              <a:gd name="connsiteY1" fmla="*/ 0 h 149629"/>
              <a:gd name="connsiteX2" fmla="*/ 0 w 482139"/>
              <a:gd name="connsiteY2" fmla="*/ 149629 h 149629"/>
              <a:gd name="connsiteX3" fmla="*/ 482139 w 482139"/>
              <a:gd name="connsiteY3" fmla="*/ 149629 h 14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139" h="149629">
                <a:moveTo>
                  <a:pt x="473826" y="0"/>
                </a:moveTo>
                <a:lnTo>
                  <a:pt x="0" y="0"/>
                </a:lnTo>
                <a:lnTo>
                  <a:pt x="0" y="149629"/>
                </a:lnTo>
                <a:lnTo>
                  <a:pt x="482139" y="14962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CCA3FBEB-018D-DF8E-FFC1-CF8652AD37EA}"/>
              </a:ext>
            </a:extLst>
          </p:cNvPr>
          <p:cNvSpPr/>
          <p:nvPr/>
        </p:nvSpPr>
        <p:spPr>
          <a:xfrm>
            <a:off x="6479540" y="3929495"/>
            <a:ext cx="359410" cy="134505"/>
          </a:xfrm>
          <a:custGeom>
            <a:avLst/>
            <a:gdLst>
              <a:gd name="connsiteX0" fmla="*/ 0 w 332509"/>
              <a:gd name="connsiteY0" fmla="*/ 0 h 116379"/>
              <a:gd name="connsiteX1" fmla="*/ 332509 w 332509"/>
              <a:gd name="connsiteY1" fmla="*/ 0 h 116379"/>
              <a:gd name="connsiteX2" fmla="*/ 332509 w 332509"/>
              <a:gd name="connsiteY2" fmla="*/ 116379 h 116379"/>
              <a:gd name="connsiteX3" fmla="*/ 0 w 332509"/>
              <a:gd name="connsiteY3" fmla="*/ 116379 h 1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" h="116379">
                <a:moveTo>
                  <a:pt x="0" y="0"/>
                </a:moveTo>
                <a:lnTo>
                  <a:pt x="332509" y="0"/>
                </a:lnTo>
                <a:lnTo>
                  <a:pt x="332509" y="116379"/>
                </a:lnTo>
                <a:lnTo>
                  <a:pt x="0" y="1163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7E150CE-330E-F0B6-AEFC-68756ED6EA44}"/>
              </a:ext>
            </a:extLst>
          </p:cNvPr>
          <p:cNvSpPr/>
          <p:nvPr/>
        </p:nvSpPr>
        <p:spPr>
          <a:xfrm>
            <a:off x="6492239" y="4294128"/>
            <a:ext cx="4829881" cy="257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C51AB6F-72D5-A99C-6EC2-14633B429264}"/>
              </a:ext>
            </a:extLst>
          </p:cNvPr>
          <p:cNvCxnSpPr/>
          <p:nvPr/>
        </p:nvCxnSpPr>
        <p:spPr>
          <a:xfrm>
            <a:off x="9448800" y="3921183"/>
            <a:ext cx="2667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1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08C8BE-91B4-8CE8-C883-F3AF7E841FD2}"/>
              </a:ext>
            </a:extLst>
          </p:cNvPr>
          <p:cNvSpPr txBox="1"/>
          <p:nvPr/>
        </p:nvSpPr>
        <p:spPr>
          <a:xfrm>
            <a:off x="1039091" y="1886989"/>
            <a:ext cx="8529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BC1.2 specifies the following three types of power feeding ports(USB ports Type):</a:t>
            </a:r>
          </a:p>
          <a:p>
            <a:pPr algn="l" fontAlgn="base"/>
            <a:r>
              <a:rPr lang="ja-JP" altLang="en-US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Meiryo UI" panose="020B0604030504040204" pitchFamily="50" charset="-128"/>
                <a:cs typeface="Roboto" panose="02000000000000000000" pitchFamily="2" charset="0"/>
              </a:rPr>
              <a:t>－</a:t>
            </a:r>
            <a:r>
              <a:rPr lang="en-US" altLang="ja-JP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SDP</a:t>
            </a:r>
            <a:r>
              <a:rPr lang="ja-JP" altLang="en-US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Meiryo UI" panose="020B0604030504040204" pitchFamily="50" charset="-128"/>
                <a:cs typeface="Roboto" panose="02000000000000000000" pitchFamily="2" charset="0"/>
              </a:rPr>
              <a:t>：</a:t>
            </a:r>
            <a:r>
              <a:rPr lang="en-US" altLang="ja-JP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Standard Downstream Port</a:t>
            </a:r>
          </a:p>
          <a:p>
            <a:pPr algn="l" fontAlgn="base"/>
            <a:r>
              <a:rPr lang="ja-JP" altLang="en-US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Meiryo UI" panose="020B0604030504040204" pitchFamily="50" charset="-128"/>
                <a:cs typeface="Roboto" panose="02000000000000000000" pitchFamily="2" charset="0"/>
              </a:rPr>
              <a:t>－</a:t>
            </a:r>
            <a:r>
              <a:rPr lang="en-US" altLang="ja-JP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CDP</a:t>
            </a:r>
            <a:r>
              <a:rPr lang="ja-JP" altLang="en-US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Meiryo UI" panose="020B0604030504040204" pitchFamily="50" charset="-128"/>
                <a:cs typeface="Roboto" panose="02000000000000000000" pitchFamily="2" charset="0"/>
              </a:rPr>
              <a:t>：</a:t>
            </a:r>
            <a:r>
              <a:rPr lang="en-US" altLang="ja-JP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Charging Downstream Port</a:t>
            </a:r>
          </a:p>
          <a:p>
            <a:pPr algn="l" fontAlgn="base"/>
            <a:r>
              <a:rPr lang="ja-JP" altLang="en-US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Meiryo UI" panose="020B0604030504040204" pitchFamily="50" charset="-128"/>
                <a:cs typeface="Roboto" panose="02000000000000000000" pitchFamily="2" charset="0"/>
              </a:rPr>
              <a:t>－</a:t>
            </a:r>
            <a:r>
              <a:rPr lang="en-US" altLang="ja-JP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DCP</a:t>
            </a:r>
            <a:r>
              <a:rPr lang="ja-JP" altLang="en-US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Meiryo UI" panose="020B0604030504040204" pitchFamily="50" charset="-128"/>
                <a:cs typeface="Roboto" panose="02000000000000000000" pitchFamily="2" charset="0"/>
              </a:rPr>
              <a:t>：</a:t>
            </a:r>
            <a:r>
              <a:rPr lang="en-US" altLang="ja-JP" i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Dedicated Charging Port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BFAA34-D52D-2B33-D106-E479F7939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3259714"/>
            <a:ext cx="7905750" cy="23336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AD1A1D-5AA3-82C6-345F-5E18C204E21E}"/>
              </a:ext>
            </a:extLst>
          </p:cNvPr>
          <p:cNvSpPr txBox="1"/>
          <p:nvPr/>
        </p:nvSpPr>
        <p:spPr>
          <a:xfrm>
            <a:off x="1039091" y="514264"/>
            <a:ext cx="975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[confirmation]</a:t>
            </a:r>
          </a:p>
          <a:p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D+/D- terminal voltage value and output current when detecting Type-C and BC1.2 (SDP, DCP)</a:t>
            </a:r>
            <a:endParaRPr lang="en-US" altLang="ja-JP" b="0" i="0" dirty="0">
              <a:solidFill>
                <a:srgbClr val="22222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D03F16-8063-4715-0D61-DBF237028BF6}"/>
              </a:ext>
            </a:extLst>
          </p:cNvPr>
          <p:cNvSpPr/>
          <p:nvPr/>
        </p:nvSpPr>
        <p:spPr>
          <a:xfrm>
            <a:off x="2252749" y="3871770"/>
            <a:ext cx="7689273" cy="6650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0B3512-2B69-BB5D-2ADD-E429502DCD7C}"/>
              </a:ext>
            </a:extLst>
          </p:cNvPr>
          <p:cNvSpPr/>
          <p:nvPr/>
        </p:nvSpPr>
        <p:spPr>
          <a:xfrm>
            <a:off x="2252749" y="4853928"/>
            <a:ext cx="7689273" cy="6650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AE7080-A354-F5AA-E5AC-B31837D31439}"/>
              </a:ext>
            </a:extLst>
          </p:cNvPr>
          <p:cNvSpPr txBox="1"/>
          <p:nvPr/>
        </p:nvSpPr>
        <p:spPr>
          <a:xfrm>
            <a:off x="2252749" y="5590690"/>
            <a:ext cx="660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※ Excludes CDP with ports that support USB2.0 communication</a:t>
            </a:r>
            <a:endParaRPr lang="en-US" altLang="ja-JP" b="0" i="0" dirty="0">
              <a:solidFill>
                <a:srgbClr val="22222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01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8A4F9352-5A2F-7C5E-69C7-B7AE7C998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717" y="99663"/>
            <a:ext cx="4316568" cy="263522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1E6E325-53A6-5972-615F-925BB2FF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189" y="156764"/>
            <a:ext cx="2056221" cy="248319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95DB4A-F36A-F2D0-506C-DEC7339430BE}"/>
              </a:ext>
            </a:extLst>
          </p:cNvPr>
          <p:cNvSpPr txBox="1"/>
          <p:nvPr/>
        </p:nvSpPr>
        <p:spPr>
          <a:xfrm>
            <a:off x="662247" y="395181"/>
            <a:ext cx="81740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[Measurement condition]</a:t>
            </a:r>
          </a:p>
          <a:p>
            <a:r>
              <a:rPr lang="ja-JP" altLang="en-US" dirty="0">
                <a:solidFill>
                  <a:srgbClr val="3C4043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・</a:t>
            </a:r>
            <a:r>
              <a:rPr lang="en-US" altLang="ja-JP" dirty="0">
                <a:solidFill>
                  <a:srgbClr val="3C40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BC1.2 (</a:t>
            </a:r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reference:</a:t>
            </a:r>
            <a:r>
              <a:rPr lang="en-US" altLang="ja-JP" dirty="0">
                <a:solidFill>
                  <a:srgbClr val="3C40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Fig1)</a:t>
            </a:r>
            <a:endParaRPr lang="en-US" altLang="ja-JP" b="0" i="0" dirty="0">
              <a:solidFill>
                <a:srgbClr val="3C404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kumimoji="1" lang="ja-JP" altLang="en-US" dirty="0">
                <a:latin typeface="Roboto" panose="02000000000000000000" pitchFamily="2" charset="0"/>
                <a:cs typeface="Roboto" panose="02000000000000000000" pitchFamily="2" charset="0"/>
              </a:rPr>
              <a:t>　</a:t>
            </a:r>
            <a:r>
              <a:rPr kumimoji="1" lang="en-US" altLang="ja-JP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DCP:</a:t>
            </a:r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Short D+ and D-</a:t>
            </a:r>
            <a:endParaRPr kumimoji="1" lang="en-US" altLang="ja-JP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ja-JP" altLang="en-US" dirty="0">
                <a:latin typeface="Roboto" panose="02000000000000000000" pitchFamily="2" charset="0"/>
                <a:cs typeface="Roboto" panose="02000000000000000000" pitchFamily="2" charset="0"/>
              </a:rPr>
              <a:t>　</a:t>
            </a:r>
            <a:r>
              <a:rPr lang="en-US" altLang="ja-JP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SDP:</a:t>
            </a:r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15kΩ PD resistor each for D+ and D-</a:t>
            </a:r>
          </a:p>
          <a:p>
            <a:endParaRPr kumimoji="1" lang="en-US" altLang="ja-JP" dirty="0">
              <a:solidFill>
                <a:srgbClr val="3C404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kumimoji="1" lang="ja-JP" altLang="en-US" dirty="0">
                <a:solidFill>
                  <a:srgbClr val="3C4043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・</a:t>
            </a:r>
            <a:r>
              <a:rPr kumimoji="1" lang="en-US" altLang="ja-JP" dirty="0">
                <a:solidFill>
                  <a:srgbClr val="3C40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Type-C</a:t>
            </a:r>
            <a:r>
              <a:rPr lang="en-US" altLang="ja-JP" dirty="0">
                <a:solidFill>
                  <a:srgbClr val="3C40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reference:</a:t>
            </a:r>
            <a:r>
              <a:rPr lang="en-US" altLang="ja-JP" dirty="0">
                <a:solidFill>
                  <a:srgbClr val="3C40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Fig2)</a:t>
            </a:r>
            <a:endParaRPr kumimoji="1" lang="en-US" altLang="ja-JP" dirty="0">
              <a:solidFill>
                <a:srgbClr val="3C404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ja-JP" altLang="en-US" dirty="0">
                <a:solidFill>
                  <a:srgbClr val="3C4043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　</a:t>
            </a:r>
            <a:r>
              <a:rPr lang="en-US" altLang="ja-JP" dirty="0" err="1">
                <a:solidFill>
                  <a:srgbClr val="3C40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CC:</a:t>
            </a:r>
            <a:r>
              <a:rPr lang="en-US" altLang="ja-JP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</a:t>
            </a:r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Rp or Rd</a:t>
            </a:r>
            <a:r>
              <a:rPr lang="ja-JP" altLang="en-US" dirty="0">
                <a:solidFill>
                  <a:srgbClr val="3C4043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　</a:t>
            </a:r>
            <a:endParaRPr kumimoji="1" lang="en-US" altLang="ja-JP" dirty="0">
              <a:solidFill>
                <a:srgbClr val="3C404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ja-JP" altLang="en-US" dirty="0">
                <a:solidFill>
                  <a:srgbClr val="3C4043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　</a:t>
            </a:r>
            <a:endParaRPr lang="en-US" altLang="ja-JP" dirty="0">
              <a:solidFill>
                <a:srgbClr val="3C4043"/>
              </a:solidFill>
              <a:latin typeface="Roboto" panose="02000000000000000000" pitchFamily="2" charset="0"/>
              <a:cs typeface="Roboto" panose="02000000000000000000" pitchFamily="2" charset="0"/>
            </a:endParaRPr>
          </a:p>
          <a:p>
            <a:endParaRPr kumimoji="1" lang="en-US" altLang="ja-JP" dirty="0">
              <a:solidFill>
                <a:srgbClr val="3C404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kumimoji="1" lang="en-US" altLang="ja-JP" dirty="0">
              <a:solidFill>
                <a:srgbClr val="3C404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ja-JP" altLang="en-US" dirty="0">
                <a:solidFill>
                  <a:srgbClr val="3C4043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　</a:t>
            </a:r>
            <a:r>
              <a:rPr lang="en-US" altLang="ja-JP" dirty="0">
                <a:solidFill>
                  <a:srgbClr val="3C40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※</a:t>
            </a:r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Connect a load resistor to the Type-C receptacle (between VBUS and GND)</a:t>
            </a:r>
          </a:p>
          <a:p>
            <a:r>
              <a:rPr lang="ja-JP" altLang="en-US" dirty="0">
                <a:latin typeface="Roboto" panose="02000000000000000000" pitchFamily="2" charset="0"/>
                <a:cs typeface="Roboto" panose="02000000000000000000" pitchFamily="2" charset="0"/>
              </a:rPr>
              <a:t>　  </a:t>
            </a:r>
            <a:r>
              <a:rPr lang="en-US" altLang="ja-JP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</a:t>
            </a:r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without load resistance</a:t>
            </a:r>
            <a:endParaRPr kumimoji="1" lang="en-US" altLang="ja-JP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26BE2D-248B-2372-99AF-4202A34018FD}"/>
              </a:ext>
            </a:extLst>
          </p:cNvPr>
          <p:cNvSpPr txBox="1"/>
          <p:nvPr/>
        </p:nvSpPr>
        <p:spPr>
          <a:xfrm>
            <a:off x="662247" y="3937625"/>
            <a:ext cx="4115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[Target board]</a:t>
            </a:r>
          </a:p>
          <a:p>
            <a:r>
              <a:rPr kumimoji="1" lang="en-US" altLang="ja-JP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TPS25810EVM</a:t>
            </a:r>
          </a:p>
          <a:p>
            <a:r>
              <a:rPr kumimoji="1" lang="en-US" altLang="ja-JP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※</a:t>
            </a:r>
            <a:r>
              <a:rPr lang="en-US" altLang="ja-JP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Main IC</a:t>
            </a:r>
            <a:r>
              <a:rPr lang="ja-JP" altLang="en-US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ja-JP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</a:t>
            </a:r>
            <a:r>
              <a:rPr lang="ja-JP" altLang="en-US" dirty="0">
                <a:latin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altLang="ja-JP" sz="1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TPS25810 and TPS2514A</a:t>
            </a:r>
            <a:endParaRPr kumimoji="1" lang="en-US" altLang="ja-JP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8D1D7FF-2DF6-0B82-D08A-272CF5F7F9D9}"/>
              </a:ext>
            </a:extLst>
          </p:cNvPr>
          <p:cNvSpPr/>
          <p:nvPr/>
        </p:nvSpPr>
        <p:spPr>
          <a:xfrm>
            <a:off x="7755893" y="504744"/>
            <a:ext cx="1631694" cy="147127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982CFEC-73C6-5CDF-BB7F-CA40420B54DC}"/>
              </a:ext>
            </a:extLst>
          </p:cNvPr>
          <p:cNvSpPr txBox="1"/>
          <p:nvPr/>
        </p:nvSpPr>
        <p:spPr>
          <a:xfrm>
            <a:off x="5335823" y="27372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Fig1</a:t>
            </a:r>
            <a:endParaRPr kumimoji="1" lang="ja-JP" altLang="en-US" sz="1400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6ACEC70-CC42-9B2F-F011-14ABDE47C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32" y="4987079"/>
            <a:ext cx="3056541" cy="159408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20D15F8-9F93-4AEA-BC7B-CCB31413F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064" y="3472907"/>
            <a:ext cx="4606638" cy="328543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ADA85CF-8ADB-B852-15D1-07539981A82B}"/>
              </a:ext>
            </a:extLst>
          </p:cNvPr>
          <p:cNvSpPr txBox="1"/>
          <p:nvPr/>
        </p:nvSpPr>
        <p:spPr>
          <a:xfrm>
            <a:off x="7822717" y="27372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Fig2</a:t>
            </a:r>
            <a:endParaRPr kumimoji="1" lang="ja-JP" altLang="en-US" sz="1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0B93105-18EB-9303-E22E-A5B489A126CC}"/>
              </a:ext>
            </a:extLst>
          </p:cNvPr>
          <p:cNvSpPr/>
          <p:nvPr/>
        </p:nvSpPr>
        <p:spPr>
          <a:xfrm>
            <a:off x="10713906" y="504744"/>
            <a:ext cx="1239796" cy="147127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38C5239-6A86-E6E2-AE26-C387B2877112}"/>
              </a:ext>
            </a:extLst>
          </p:cNvPr>
          <p:cNvSpPr txBox="1"/>
          <p:nvPr/>
        </p:nvSpPr>
        <p:spPr>
          <a:xfrm>
            <a:off x="888772" y="6528764"/>
            <a:ext cx="3499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※J15</a:t>
            </a:r>
            <a:r>
              <a:rPr lang="ja-JP" altLang="en-US" sz="1400" dirty="0"/>
              <a:t>：</a:t>
            </a:r>
            <a:r>
              <a:rPr lang="en-US" altLang="ja-JP" sz="1400" dirty="0"/>
              <a:t>short</a:t>
            </a:r>
            <a:r>
              <a:rPr lang="ja-JP" altLang="en-US" sz="1400" dirty="0"/>
              <a:t>　</a:t>
            </a:r>
            <a:r>
              <a:rPr lang="en-US" altLang="ja-JP" sz="1400" dirty="0"/>
              <a:t>(</a:t>
            </a:r>
            <a:r>
              <a:rPr lang="en-US" altLang="ja-JP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Connect with TPS2514A</a:t>
            </a:r>
            <a:r>
              <a:rPr lang="en-US" altLang="ja-JP" sz="1400" dirty="0"/>
              <a:t>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409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E065E6C-F25C-790C-7489-EA71C20EE9BB}"/>
              </a:ext>
            </a:extLst>
          </p:cNvPr>
          <p:cNvGrpSpPr/>
          <p:nvPr/>
        </p:nvGrpSpPr>
        <p:grpSpPr>
          <a:xfrm>
            <a:off x="946967" y="836300"/>
            <a:ext cx="1220205" cy="914400"/>
            <a:chOff x="1445863" y="836300"/>
            <a:chExt cx="1220205" cy="914400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C0738F68-0AE5-C9BE-D54B-5029C90ADEC8}"/>
                </a:ext>
              </a:extLst>
            </p:cNvPr>
            <p:cNvSpPr/>
            <p:nvPr/>
          </p:nvSpPr>
          <p:spPr>
            <a:xfrm>
              <a:off x="1445863" y="836300"/>
              <a:ext cx="1220205" cy="914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1B93EAF0-6BF7-C6E2-54EE-5D7C26755C34}"/>
                </a:ext>
              </a:extLst>
            </p:cNvPr>
            <p:cNvSpPr txBox="1"/>
            <p:nvPr/>
          </p:nvSpPr>
          <p:spPr>
            <a:xfrm>
              <a:off x="1608568" y="970336"/>
              <a:ext cx="8947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VBUS</a:t>
              </a:r>
            </a:p>
            <a:p>
              <a:r>
                <a:rPr lang="en-US" altLang="ja-JP" dirty="0"/>
                <a:t>Detect</a:t>
              </a:r>
              <a:endParaRPr kumimoji="1" lang="ja-JP" altLang="en-US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574C5E9-7D2A-DBE9-1B61-4D8A1237B3AA}"/>
              </a:ext>
            </a:extLst>
          </p:cNvPr>
          <p:cNvGrpSpPr/>
          <p:nvPr/>
        </p:nvGrpSpPr>
        <p:grpSpPr>
          <a:xfrm>
            <a:off x="3210496" y="836300"/>
            <a:ext cx="1220205" cy="964712"/>
            <a:chOff x="3210496" y="836300"/>
            <a:chExt cx="1220205" cy="964712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26775C3-C0AF-055E-D23E-24EA52A97F9F}"/>
                </a:ext>
              </a:extLst>
            </p:cNvPr>
            <p:cNvSpPr/>
            <p:nvPr/>
          </p:nvSpPr>
          <p:spPr>
            <a:xfrm>
              <a:off x="3210496" y="836300"/>
              <a:ext cx="1220205" cy="914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96A9728-9456-9D8E-8BFD-5B3BBF3F412A}"/>
                </a:ext>
              </a:extLst>
            </p:cNvPr>
            <p:cNvSpPr txBox="1"/>
            <p:nvPr/>
          </p:nvSpPr>
          <p:spPr>
            <a:xfrm>
              <a:off x="3312287" y="877682"/>
              <a:ext cx="10166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Data</a:t>
              </a:r>
            </a:p>
            <a:p>
              <a:r>
                <a:rPr kumimoji="1" lang="en-US" altLang="ja-JP" dirty="0"/>
                <a:t>Contact</a:t>
              </a:r>
            </a:p>
            <a:p>
              <a:r>
                <a:rPr kumimoji="1" lang="en-US" altLang="ja-JP" dirty="0"/>
                <a:t>Detect</a:t>
              </a:r>
              <a:endParaRPr kumimoji="1" lang="ja-JP" altLang="en-US" dirty="0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4BC8B23-2AF1-DF59-4EAA-98A5B8B0A2E3}"/>
              </a:ext>
            </a:extLst>
          </p:cNvPr>
          <p:cNvGrpSpPr/>
          <p:nvPr/>
        </p:nvGrpSpPr>
        <p:grpSpPr>
          <a:xfrm>
            <a:off x="5474025" y="836300"/>
            <a:ext cx="1226835" cy="914400"/>
            <a:chOff x="4869165" y="836300"/>
            <a:chExt cx="1226835" cy="9144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26B84B6B-B377-F746-A6E5-42BC0487DD4E}"/>
                </a:ext>
              </a:extLst>
            </p:cNvPr>
            <p:cNvSpPr/>
            <p:nvPr/>
          </p:nvSpPr>
          <p:spPr>
            <a:xfrm>
              <a:off x="4869165" y="836300"/>
              <a:ext cx="1220205" cy="914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E5C914A-373B-BEE0-398C-F9BDEE251140}"/>
                </a:ext>
              </a:extLst>
            </p:cNvPr>
            <p:cNvSpPr txBox="1"/>
            <p:nvPr/>
          </p:nvSpPr>
          <p:spPr>
            <a:xfrm>
              <a:off x="4875794" y="970334"/>
              <a:ext cx="12202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P</a:t>
              </a:r>
              <a:r>
                <a:rPr kumimoji="1" lang="en-US" altLang="ja-JP" dirty="0"/>
                <a:t>rimary</a:t>
              </a:r>
            </a:p>
            <a:p>
              <a:r>
                <a:rPr kumimoji="1" lang="en-US" altLang="ja-JP" dirty="0"/>
                <a:t>Detection</a:t>
              </a:r>
              <a:endParaRPr kumimoji="1" lang="ja-JP" altLang="en-US" dirty="0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F2ED783-79C5-D17F-A468-8663DDE1C244}"/>
              </a:ext>
            </a:extLst>
          </p:cNvPr>
          <p:cNvGrpSpPr/>
          <p:nvPr/>
        </p:nvGrpSpPr>
        <p:grpSpPr>
          <a:xfrm>
            <a:off x="7734393" y="836300"/>
            <a:ext cx="1298753" cy="914400"/>
            <a:chOff x="6223071" y="836300"/>
            <a:chExt cx="1298753" cy="91440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FE2F8E7-68DE-40DE-0775-7575EBD330C0}"/>
                </a:ext>
              </a:extLst>
            </p:cNvPr>
            <p:cNvSpPr/>
            <p:nvPr/>
          </p:nvSpPr>
          <p:spPr>
            <a:xfrm>
              <a:off x="6226232" y="836300"/>
              <a:ext cx="1220205" cy="914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0FA8075-BB54-7E16-D4C8-B4444F3E0AE8}"/>
                </a:ext>
              </a:extLst>
            </p:cNvPr>
            <p:cNvSpPr txBox="1"/>
            <p:nvPr/>
          </p:nvSpPr>
          <p:spPr>
            <a:xfrm>
              <a:off x="6223071" y="970334"/>
              <a:ext cx="12987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Secondary</a:t>
              </a:r>
            </a:p>
            <a:p>
              <a:r>
                <a:rPr lang="en-US" altLang="ja-JP" dirty="0"/>
                <a:t>Detection</a:t>
              </a:r>
              <a:endParaRPr kumimoji="1" lang="ja-JP" altLang="en-US" dirty="0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39010CB-6CFD-C7FF-257B-6DB1C069F447}"/>
              </a:ext>
            </a:extLst>
          </p:cNvPr>
          <p:cNvGrpSpPr/>
          <p:nvPr/>
        </p:nvGrpSpPr>
        <p:grpSpPr>
          <a:xfrm>
            <a:off x="6934846" y="5623051"/>
            <a:ext cx="3373947" cy="468241"/>
            <a:chOff x="8391428" y="836300"/>
            <a:chExt cx="1220205" cy="468241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D6B1F22-737F-08ED-122D-DEE970C37667}"/>
                </a:ext>
              </a:extLst>
            </p:cNvPr>
            <p:cNvSpPr/>
            <p:nvPr/>
          </p:nvSpPr>
          <p:spPr>
            <a:xfrm>
              <a:off x="8391428" y="836300"/>
              <a:ext cx="1220205" cy="46824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4F6D298-DD79-CF08-B387-75593267AF95}"/>
                </a:ext>
              </a:extLst>
            </p:cNvPr>
            <p:cNvSpPr txBox="1"/>
            <p:nvPr/>
          </p:nvSpPr>
          <p:spPr>
            <a:xfrm>
              <a:off x="8693301" y="916249"/>
              <a:ext cx="629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ACA Detection</a:t>
              </a:r>
              <a:endParaRPr kumimoji="1" lang="ja-JP" altLang="en-US" dirty="0"/>
            </a:p>
          </p:txBody>
        </p:sp>
      </p:grp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1AC29F5-5C9B-23D8-16FE-83A309C7A552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>
            <a:off x="2167172" y="1293500"/>
            <a:ext cx="10433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楕円 24">
            <a:extLst>
              <a:ext uri="{FF2B5EF4-FFF2-40B4-BE49-F238E27FC236}">
                <a16:creationId xmlns:a16="http://schemas.microsoft.com/office/drawing/2014/main" id="{909CF088-2AF4-C5AB-4917-DA9A7FB32F53}"/>
              </a:ext>
            </a:extLst>
          </p:cNvPr>
          <p:cNvSpPr/>
          <p:nvPr/>
        </p:nvSpPr>
        <p:spPr>
          <a:xfrm>
            <a:off x="2588297" y="1287976"/>
            <a:ext cx="102741" cy="1027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94252E25-4A6A-2996-ACB2-B667C97803E7}"/>
              </a:ext>
            </a:extLst>
          </p:cNvPr>
          <p:cNvCxnSpPr>
            <a:cxnSpLocks/>
            <a:stCxn id="14" idx="3"/>
            <a:endCxn id="5" idx="1"/>
          </p:cNvCxnSpPr>
          <p:nvPr/>
        </p:nvCxnSpPr>
        <p:spPr>
          <a:xfrm>
            <a:off x="4430701" y="1293500"/>
            <a:ext cx="10499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EC148050-7B53-D951-3877-4C5A799DF8F6}"/>
              </a:ext>
            </a:extLst>
          </p:cNvPr>
          <p:cNvCxnSpPr>
            <a:cxnSpLocks/>
            <a:stCxn id="25" idx="0"/>
            <a:endCxn id="15" idx="0"/>
          </p:cNvCxnSpPr>
          <p:nvPr/>
        </p:nvCxnSpPr>
        <p:spPr>
          <a:xfrm rot="16200000" flipV="1">
            <a:off x="1872531" y="520839"/>
            <a:ext cx="451676" cy="1082598"/>
          </a:xfrm>
          <a:prstGeom prst="bentConnector3">
            <a:avLst>
              <a:gd name="adj1" fmla="val 1506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FE72742-50E1-0116-3B94-D4199F62BF93}"/>
              </a:ext>
            </a:extLst>
          </p:cNvPr>
          <p:cNvSpPr txBox="1"/>
          <p:nvPr/>
        </p:nvSpPr>
        <p:spPr>
          <a:xfrm>
            <a:off x="0" y="4824334"/>
            <a:ext cx="65886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7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(※1) Wait 300-900ms after "attach" and move to Primary Detection</a:t>
            </a:r>
            <a:endParaRPr kumimoji="1" lang="ja-JP" altLang="en-US" sz="1700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28FE34C-7E8B-4B5B-21D9-6BA85A8BCC53}"/>
              </a:ext>
            </a:extLst>
          </p:cNvPr>
          <p:cNvSpPr txBox="1"/>
          <p:nvPr/>
        </p:nvSpPr>
        <p:spPr>
          <a:xfrm>
            <a:off x="0" y="5234629"/>
            <a:ext cx="43669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7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(※2) Determine whether BC1.2 is supported</a:t>
            </a:r>
            <a:endParaRPr kumimoji="1" lang="ja-JP" altLang="en-US" sz="17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8B6E6CF-5A05-81B3-73D2-78EC3B577E30}"/>
              </a:ext>
            </a:extLst>
          </p:cNvPr>
          <p:cNvSpPr txBox="1"/>
          <p:nvPr/>
        </p:nvSpPr>
        <p:spPr>
          <a:xfrm>
            <a:off x="0" y="5644924"/>
            <a:ext cx="41825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7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(※3) Determine whether SDP or CDP/DCP</a:t>
            </a:r>
            <a:endParaRPr kumimoji="1" lang="ja-JP" altLang="en-US" sz="17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1548DC2-4BB4-27B3-3B25-90E2EE095AE9}"/>
              </a:ext>
            </a:extLst>
          </p:cNvPr>
          <p:cNvSpPr txBox="1"/>
          <p:nvPr/>
        </p:nvSpPr>
        <p:spPr>
          <a:xfrm>
            <a:off x="0" y="6055219"/>
            <a:ext cx="36824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7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(※4) Determine whether CDP or DCP</a:t>
            </a:r>
            <a:endParaRPr kumimoji="1" lang="ja-JP" altLang="en-US" sz="1700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99DA06C-E32C-9517-4C88-70977C0FF554}"/>
              </a:ext>
            </a:extLst>
          </p:cNvPr>
          <p:cNvSpPr txBox="1"/>
          <p:nvPr/>
        </p:nvSpPr>
        <p:spPr>
          <a:xfrm>
            <a:off x="3188302" y="1817871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(※1)(※2)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FDD6BCD-AF92-6215-2232-EBCEA6BCA081}"/>
              </a:ext>
            </a:extLst>
          </p:cNvPr>
          <p:cNvSpPr txBox="1"/>
          <p:nvPr/>
        </p:nvSpPr>
        <p:spPr>
          <a:xfrm>
            <a:off x="5474025" y="1817871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(※</a:t>
            </a:r>
            <a:r>
              <a:rPr lang="en-US" altLang="ja-JP" dirty="0">
                <a:solidFill>
                  <a:srgbClr val="FF0000"/>
                </a:solidFill>
                <a:latin typeface="Roboto" panose="02000000000000000000" pitchFamily="2" charset="0"/>
              </a:rPr>
              <a:t>3</a:t>
            </a:r>
            <a:r>
              <a:rPr lang="en-US" altLang="ja-JP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AC5801D-CC73-ECC9-8B45-21B4EE0E5060}"/>
              </a:ext>
            </a:extLst>
          </p:cNvPr>
          <p:cNvSpPr txBox="1"/>
          <p:nvPr/>
        </p:nvSpPr>
        <p:spPr>
          <a:xfrm>
            <a:off x="7734988" y="1817871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(※4)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1AC1913-3EE3-0C70-80D1-987C173A850A}"/>
              </a:ext>
            </a:extLst>
          </p:cNvPr>
          <p:cNvSpPr txBox="1"/>
          <p:nvPr/>
        </p:nvSpPr>
        <p:spPr>
          <a:xfrm>
            <a:off x="0" y="6465514"/>
            <a:ext cx="64283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7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(※5) Only determined for portable devices with Micro-AB sockets</a:t>
            </a:r>
            <a:endParaRPr kumimoji="1" lang="ja-JP" altLang="en-US" sz="1700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7B2F1E2-6AC7-9279-EFF8-3CD55D8176C6}"/>
              </a:ext>
            </a:extLst>
          </p:cNvPr>
          <p:cNvSpPr txBox="1"/>
          <p:nvPr/>
        </p:nvSpPr>
        <p:spPr>
          <a:xfrm>
            <a:off x="6934846" y="611514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(※5)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93E82CF5-2912-5D8A-03B3-1C3A56169668}"/>
              </a:ext>
            </a:extLst>
          </p:cNvPr>
          <p:cNvGrpSpPr/>
          <p:nvPr/>
        </p:nvGrpSpPr>
        <p:grpSpPr>
          <a:xfrm>
            <a:off x="4494694" y="3791714"/>
            <a:ext cx="1220205" cy="469986"/>
            <a:chOff x="3210496" y="836300"/>
            <a:chExt cx="1220205" cy="469986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4950CB90-6620-A67B-9D59-BF7A1BF11C07}"/>
                </a:ext>
              </a:extLst>
            </p:cNvPr>
            <p:cNvSpPr/>
            <p:nvPr/>
          </p:nvSpPr>
          <p:spPr>
            <a:xfrm>
              <a:off x="3210496" y="836300"/>
              <a:ext cx="1220205" cy="46998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40D79EF-F27F-65DD-CB06-B3309E663062}"/>
                </a:ext>
              </a:extLst>
            </p:cNvPr>
            <p:cNvSpPr txBox="1"/>
            <p:nvPr/>
          </p:nvSpPr>
          <p:spPr>
            <a:xfrm>
              <a:off x="3494226" y="91743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SDP</a:t>
              </a:r>
              <a:endParaRPr kumimoji="1" lang="ja-JP" altLang="en-US" dirty="0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D4361BB4-03D0-B066-F005-17C8402DD99C}"/>
              </a:ext>
            </a:extLst>
          </p:cNvPr>
          <p:cNvGrpSpPr/>
          <p:nvPr/>
        </p:nvGrpSpPr>
        <p:grpSpPr>
          <a:xfrm>
            <a:off x="6946836" y="4824334"/>
            <a:ext cx="1220205" cy="469986"/>
            <a:chOff x="3210496" y="836300"/>
            <a:chExt cx="1220205" cy="469986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434EB849-292A-D477-8DE5-C76C932DCA6A}"/>
                </a:ext>
              </a:extLst>
            </p:cNvPr>
            <p:cNvSpPr/>
            <p:nvPr/>
          </p:nvSpPr>
          <p:spPr>
            <a:xfrm>
              <a:off x="3210496" y="836300"/>
              <a:ext cx="1220205" cy="46998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2B7E16DB-C728-63B1-15C4-3BDA453A60C1}"/>
                </a:ext>
              </a:extLst>
            </p:cNvPr>
            <p:cNvSpPr txBox="1"/>
            <p:nvPr/>
          </p:nvSpPr>
          <p:spPr>
            <a:xfrm>
              <a:off x="3487814" y="917434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DCP</a:t>
              </a:r>
              <a:endParaRPr kumimoji="1" lang="ja-JP" altLang="en-US" dirty="0"/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F47D6ED-7F8B-DEED-D7EA-4C13D126F1B5}"/>
              </a:ext>
            </a:extLst>
          </p:cNvPr>
          <p:cNvGrpSpPr/>
          <p:nvPr/>
        </p:nvGrpSpPr>
        <p:grpSpPr>
          <a:xfrm>
            <a:off x="9121746" y="3821606"/>
            <a:ext cx="1220205" cy="469986"/>
            <a:chOff x="3210496" y="836300"/>
            <a:chExt cx="1220205" cy="469986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C354B519-1912-DD7D-6435-1DEC0BE5A77C}"/>
                </a:ext>
              </a:extLst>
            </p:cNvPr>
            <p:cNvSpPr/>
            <p:nvPr/>
          </p:nvSpPr>
          <p:spPr>
            <a:xfrm>
              <a:off x="3210496" y="836300"/>
              <a:ext cx="1220205" cy="46998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D88DBE5-CE4A-7EBE-C4E6-48D807D829BF}"/>
                </a:ext>
              </a:extLst>
            </p:cNvPr>
            <p:cNvSpPr txBox="1"/>
            <p:nvPr/>
          </p:nvSpPr>
          <p:spPr>
            <a:xfrm>
              <a:off x="3487815" y="917434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chemeClr val="bg1">
                      <a:lumMod val="65000"/>
                    </a:schemeClr>
                  </a:solidFill>
                </a:rPr>
                <a:t>CD</a:t>
              </a:r>
              <a:r>
                <a:rPr kumimoji="1" lang="en-US" altLang="ja-JP" dirty="0">
                  <a:solidFill>
                    <a:schemeClr val="bg1">
                      <a:lumMod val="65000"/>
                    </a:schemeClr>
                  </a:solidFill>
                </a:rPr>
                <a:t>P</a:t>
              </a:r>
              <a:endParaRPr kumimoji="1" lang="ja-JP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64" name="コネクタ: カギ線 63">
            <a:extLst>
              <a:ext uri="{FF2B5EF4-FFF2-40B4-BE49-F238E27FC236}">
                <a16:creationId xmlns:a16="http://schemas.microsoft.com/office/drawing/2014/main" id="{27E17977-04FC-B4D3-555E-9967C1A5BA38}"/>
              </a:ext>
            </a:extLst>
          </p:cNvPr>
          <p:cNvCxnSpPr>
            <a:cxnSpLocks/>
            <a:stCxn id="12" idx="2"/>
            <a:endCxn id="80" idx="0"/>
          </p:cNvCxnSpPr>
          <p:nvPr/>
        </p:nvCxnSpPr>
        <p:spPr>
          <a:xfrm rot="5400000">
            <a:off x="6997521" y="2310120"/>
            <a:ext cx="1909557" cy="79071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7610BEDC-6D91-769D-23A5-C124808A51F4}"/>
              </a:ext>
            </a:extLst>
          </p:cNvPr>
          <p:cNvGrpSpPr/>
          <p:nvPr/>
        </p:nvGrpSpPr>
        <p:grpSpPr>
          <a:xfrm>
            <a:off x="10699725" y="5621306"/>
            <a:ext cx="1220205" cy="469986"/>
            <a:chOff x="3210496" y="836300"/>
            <a:chExt cx="1220205" cy="469986"/>
          </a:xfrm>
        </p:grpSpPr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C7019061-AF43-921E-AFA7-E3C20559BA15}"/>
                </a:ext>
              </a:extLst>
            </p:cNvPr>
            <p:cNvSpPr/>
            <p:nvPr/>
          </p:nvSpPr>
          <p:spPr>
            <a:xfrm>
              <a:off x="3210496" y="836300"/>
              <a:ext cx="1220205" cy="46998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1833C850-1FAA-5633-11ED-ABFB1CDB7889}"/>
                </a:ext>
              </a:extLst>
            </p:cNvPr>
            <p:cNvSpPr txBox="1"/>
            <p:nvPr/>
          </p:nvSpPr>
          <p:spPr>
            <a:xfrm>
              <a:off x="3337934" y="917434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/>
                <a:t>Type-C</a:t>
              </a:r>
              <a:endParaRPr kumimoji="1" lang="ja-JP" altLang="en-US" dirty="0"/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984E157-77F9-B31D-1BBF-FB76394EEEE2}"/>
              </a:ext>
            </a:extLst>
          </p:cNvPr>
          <p:cNvSpPr txBox="1"/>
          <p:nvPr/>
        </p:nvSpPr>
        <p:spPr>
          <a:xfrm>
            <a:off x="10709153" y="601141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D+/D-</a:t>
            </a:r>
            <a:r>
              <a:rPr lang="ja-JP" altLang="en-US" dirty="0">
                <a:solidFill>
                  <a:srgbClr val="00B050"/>
                </a:solidFill>
                <a:latin typeface="Roboto" panose="02000000000000000000" pitchFamily="2" charset="0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Roboto" panose="02000000000000000000" pitchFamily="2" charset="0"/>
              </a:rPr>
              <a:t>=OPEN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3C2BF749-DB0E-D2ED-92E1-4D9BF26A03DF}"/>
              </a:ext>
            </a:extLst>
          </p:cNvPr>
          <p:cNvGrpSpPr/>
          <p:nvPr/>
        </p:nvGrpSpPr>
        <p:grpSpPr>
          <a:xfrm>
            <a:off x="6477103" y="3660257"/>
            <a:ext cx="2159673" cy="792685"/>
            <a:chOff x="5474025" y="3945275"/>
            <a:chExt cx="2159673" cy="792685"/>
          </a:xfrm>
        </p:grpSpPr>
        <p:sp>
          <p:nvSpPr>
            <p:cNvPr id="80" name="フローチャート: 判断 79">
              <a:extLst>
                <a:ext uri="{FF2B5EF4-FFF2-40B4-BE49-F238E27FC236}">
                  <a16:creationId xmlns:a16="http://schemas.microsoft.com/office/drawing/2014/main" id="{20684CBC-03B7-30BC-2214-3FAC1FDD2FB0}"/>
                </a:ext>
              </a:extLst>
            </p:cNvPr>
            <p:cNvSpPr/>
            <p:nvPr/>
          </p:nvSpPr>
          <p:spPr>
            <a:xfrm>
              <a:off x="5474025" y="3945275"/>
              <a:ext cx="2159673" cy="792685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BAB349A8-9112-3720-2C17-DDDEBAE7C004}"/>
                </a:ext>
              </a:extLst>
            </p:cNvPr>
            <p:cNvSpPr txBox="1"/>
            <p:nvPr/>
          </p:nvSpPr>
          <p:spPr>
            <a:xfrm>
              <a:off x="5808304" y="4183428"/>
              <a:ext cx="1491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CDP or DCP</a:t>
              </a:r>
              <a:endParaRPr kumimoji="1" lang="ja-JP" altLang="en-US" dirty="0"/>
            </a:p>
          </p:txBody>
        </p:sp>
      </p:grp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83863170-ADA7-787A-F844-9CA84F7D287E}"/>
              </a:ext>
            </a:extLst>
          </p:cNvPr>
          <p:cNvCxnSpPr>
            <a:cxnSpLocks/>
            <a:stCxn id="80" idx="3"/>
            <a:endCxn id="54" idx="1"/>
          </p:cNvCxnSpPr>
          <p:nvPr/>
        </p:nvCxnSpPr>
        <p:spPr>
          <a:xfrm flipV="1">
            <a:off x="8636776" y="4056599"/>
            <a:ext cx="48497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A411CFFD-24E9-5DF4-D320-65073B2267C8}"/>
              </a:ext>
            </a:extLst>
          </p:cNvPr>
          <p:cNvCxnSpPr>
            <a:cxnSpLocks/>
            <a:stCxn id="80" idx="2"/>
            <a:endCxn id="51" idx="0"/>
          </p:cNvCxnSpPr>
          <p:nvPr/>
        </p:nvCxnSpPr>
        <p:spPr>
          <a:xfrm flipH="1">
            <a:off x="7556939" y="4452942"/>
            <a:ext cx="1" cy="371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555313E-E8C5-5035-5553-EB8762B74450}"/>
              </a:ext>
            </a:extLst>
          </p:cNvPr>
          <p:cNvSpPr txBox="1"/>
          <p:nvPr/>
        </p:nvSpPr>
        <p:spPr>
          <a:xfrm>
            <a:off x="2164011" y="126765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CF2A56CF-0A68-E018-4104-BE65BDE90E04}"/>
              </a:ext>
            </a:extLst>
          </p:cNvPr>
          <p:cNvSpPr txBox="1"/>
          <p:nvPr/>
        </p:nvSpPr>
        <p:spPr>
          <a:xfrm>
            <a:off x="4414951" y="126765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9A527AC7-B055-5EBB-F59C-2AC5983D3CAD}"/>
              </a:ext>
            </a:extLst>
          </p:cNvPr>
          <p:cNvGrpSpPr/>
          <p:nvPr/>
        </p:nvGrpSpPr>
        <p:grpSpPr>
          <a:xfrm>
            <a:off x="3616997" y="2619392"/>
            <a:ext cx="2971666" cy="792685"/>
            <a:chOff x="5474024" y="3945275"/>
            <a:chExt cx="2437338" cy="792685"/>
          </a:xfrm>
        </p:grpSpPr>
        <p:sp>
          <p:nvSpPr>
            <p:cNvPr id="101" name="フローチャート: 判断 100">
              <a:extLst>
                <a:ext uri="{FF2B5EF4-FFF2-40B4-BE49-F238E27FC236}">
                  <a16:creationId xmlns:a16="http://schemas.microsoft.com/office/drawing/2014/main" id="{06DA4640-5329-19A5-453C-67BF15C7EC24}"/>
                </a:ext>
              </a:extLst>
            </p:cNvPr>
            <p:cNvSpPr/>
            <p:nvPr/>
          </p:nvSpPr>
          <p:spPr>
            <a:xfrm>
              <a:off x="5474024" y="3945275"/>
              <a:ext cx="2437338" cy="792685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393AFD6F-A395-1BC1-1E58-455F14035E42}"/>
                </a:ext>
              </a:extLst>
            </p:cNvPr>
            <p:cNvSpPr txBox="1"/>
            <p:nvPr/>
          </p:nvSpPr>
          <p:spPr>
            <a:xfrm>
              <a:off x="5839961" y="4183428"/>
              <a:ext cx="2071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SDP or CDP/DCP</a:t>
              </a:r>
              <a:endParaRPr kumimoji="1" lang="ja-JP" altLang="en-US" dirty="0"/>
            </a:p>
          </p:txBody>
        </p:sp>
      </p:grpSp>
      <p:cxnSp>
        <p:nvCxnSpPr>
          <p:cNvPr id="103" name="コネクタ: カギ線 102">
            <a:extLst>
              <a:ext uri="{FF2B5EF4-FFF2-40B4-BE49-F238E27FC236}">
                <a16:creationId xmlns:a16="http://schemas.microsoft.com/office/drawing/2014/main" id="{A458F252-A645-8C83-4989-4C119CEE692E}"/>
              </a:ext>
            </a:extLst>
          </p:cNvPr>
          <p:cNvCxnSpPr>
            <a:cxnSpLocks/>
            <a:stCxn id="13" idx="2"/>
            <a:endCxn id="101" idx="0"/>
          </p:cNvCxnSpPr>
          <p:nvPr/>
        </p:nvCxnSpPr>
        <p:spPr>
          <a:xfrm rot="5400000">
            <a:off x="5159133" y="1694397"/>
            <a:ext cx="868692" cy="9812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楕円 106">
            <a:extLst>
              <a:ext uri="{FF2B5EF4-FFF2-40B4-BE49-F238E27FC236}">
                <a16:creationId xmlns:a16="http://schemas.microsoft.com/office/drawing/2014/main" id="{FEA89BDB-0502-D252-F800-550DDF2A1B72}"/>
              </a:ext>
            </a:extLst>
          </p:cNvPr>
          <p:cNvSpPr/>
          <p:nvPr/>
        </p:nvSpPr>
        <p:spPr>
          <a:xfrm>
            <a:off x="7130410" y="1186610"/>
            <a:ext cx="102741" cy="1027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9A0E7D7A-A249-52D2-D832-660AC97B6568}"/>
              </a:ext>
            </a:extLst>
          </p:cNvPr>
          <p:cNvCxnSpPr>
            <a:cxnSpLocks/>
            <a:stCxn id="101" idx="2"/>
            <a:endCxn id="48" idx="0"/>
          </p:cNvCxnSpPr>
          <p:nvPr/>
        </p:nvCxnSpPr>
        <p:spPr>
          <a:xfrm>
            <a:off x="5102830" y="3412077"/>
            <a:ext cx="1967" cy="379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コネクタ: カギ線 110">
            <a:extLst>
              <a:ext uri="{FF2B5EF4-FFF2-40B4-BE49-F238E27FC236}">
                <a16:creationId xmlns:a16="http://schemas.microsoft.com/office/drawing/2014/main" id="{95060D31-E27E-A2E1-9865-B146AFAC201B}"/>
              </a:ext>
            </a:extLst>
          </p:cNvPr>
          <p:cNvCxnSpPr>
            <a:cxnSpLocks/>
            <a:stCxn id="102" idx="3"/>
            <a:endCxn id="6" idx="1"/>
          </p:cNvCxnSpPr>
          <p:nvPr/>
        </p:nvCxnSpPr>
        <p:spPr>
          <a:xfrm flipV="1">
            <a:off x="6588663" y="1293500"/>
            <a:ext cx="1145730" cy="17487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>
            <a:extLst>
              <a:ext uri="{FF2B5EF4-FFF2-40B4-BE49-F238E27FC236}">
                <a16:creationId xmlns:a16="http://schemas.microsoft.com/office/drawing/2014/main" id="{507E6923-49CA-A2A9-EA88-12838A2DB151}"/>
              </a:ext>
            </a:extLst>
          </p:cNvPr>
          <p:cNvCxnSpPr>
            <a:cxnSpLocks/>
          </p:cNvCxnSpPr>
          <p:nvPr/>
        </p:nvCxnSpPr>
        <p:spPr>
          <a:xfrm>
            <a:off x="7556939" y="5294320"/>
            <a:ext cx="0" cy="32873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82C1BAA1-ADC1-FFCF-593B-5D88E76EDFD1}"/>
              </a:ext>
            </a:extLst>
          </p:cNvPr>
          <p:cNvCxnSpPr>
            <a:cxnSpLocks/>
          </p:cNvCxnSpPr>
          <p:nvPr/>
        </p:nvCxnSpPr>
        <p:spPr>
          <a:xfrm>
            <a:off x="9745334" y="4291592"/>
            <a:ext cx="0" cy="133145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DF27A256-042E-BA17-DB4F-54739DF7DFE3}"/>
              </a:ext>
            </a:extLst>
          </p:cNvPr>
          <p:cNvCxnSpPr>
            <a:cxnSpLocks/>
            <a:stCxn id="16" idx="3"/>
            <a:endCxn id="76" idx="1"/>
          </p:cNvCxnSpPr>
          <p:nvPr/>
        </p:nvCxnSpPr>
        <p:spPr>
          <a:xfrm flipV="1">
            <a:off x="10308793" y="5856299"/>
            <a:ext cx="390932" cy="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3D999225-D88A-6718-619C-126410976112}"/>
              </a:ext>
            </a:extLst>
          </p:cNvPr>
          <p:cNvSpPr txBox="1"/>
          <p:nvPr/>
        </p:nvSpPr>
        <p:spPr>
          <a:xfrm>
            <a:off x="2164011" y="30262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no</a:t>
            </a:r>
            <a:endParaRPr kumimoji="1" lang="ja-JP" altLang="en-US" dirty="0"/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E438815E-76E2-9F30-E1F4-12FFF89199CD}"/>
              </a:ext>
            </a:extLst>
          </p:cNvPr>
          <p:cNvSpPr txBox="1"/>
          <p:nvPr/>
        </p:nvSpPr>
        <p:spPr>
          <a:xfrm>
            <a:off x="10064631" y="139533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  <a:latin typeface="Roboto" panose="02000000000000000000" pitchFamily="2" charset="0"/>
              </a:rPr>
              <a:t>C</a:t>
            </a:r>
            <a:r>
              <a:rPr lang="en-US" altLang="ja-JP" b="0" i="0" dirty="0">
                <a:solidFill>
                  <a:schemeClr val="accent2"/>
                </a:solidFill>
                <a:effectLst/>
                <a:latin typeface="Roboto" panose="02000000000000000000" pitchFamily="2" charset="0"/>
              </a:rPr>
              <a:t>harging Current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CFB35F24-F0D4-2319-A2D6-2145FE28CACF}"/>
              </a:ext>
            </a:extLst>
          </p:cNvPr>
          <p:cNvCxnSpPr>
            <a:cxnSpLocks/>
          </p:cNvCxnSpPr>
          <p:nvPr/>
        </p:nvCxnSpPr>
        <p:spPr>
          <a:xfrm>
            <a:off x="9648042" y="324199"/>
            <a:ext cx="4165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3850DEAE-D242-1C26-D9FA-932A653CE836}"/>
              </a:ext>
            </a:extLst>
          </p:cNvPr>
          <p:cNvSpPr txBox="1"/>
          <p:nvPr/>
        </p:nvSpPr>
        <p:spPr>
          <a:xfrm>
            <a:off x="4995469" y="4224589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2"/>
                </a:solidFill>
              </a:rPr>
              <a:t>USB2.0:0.5A</a:t>
            </a:r>
          </a:p>
          <a:p>
            <a:r>
              <a:rPr lang="en-US" altLang="ja-JP" dirty="0">
                <a:solidFill>
                  <a:schemeClr val="accent2"/>
                </a:solidFill>
              </a:rPr>
              <a:t>USB3.*:0.9mA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838836F9-2D9D-534F-665D-E7D19434DD18}"/>
              </a:ext>
            </a:extLst>
          </p:cNvPr>
          <p:cNvSpPr txBox="1"/>
          <p:nvPr/>
        </p:nvSpPr>
        <p:spPr>
          <a:xfrm>
            <a:off x="8188540" y="486890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2"/>
                </a:solidFill>
              </a:rPr>
              <a:t>1.5A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4176D5DE-3100-7EBB-A2B7-2174F92DB7C3}"/>
              </a:ext>
            </a:extLst>
          </p:cNvPr>
          <p:cNvSpPr txBox="1"/>
          <p:nvPr/>
        </p:nvSpPr>
        <p:spPr>
          <a:xfrm>
            <a:off x="11263183" y="527196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</a:rPr>
              <a:t>3</a:t>
            </a:r>
            <a:r>
              <a:rPr kumimoji="1" lang="en-US" altLang="ja-JP" dirty="0">
                <a:solidFill>
                  <a:schemeClr val="accent2"/>
                </a:solidFill>
              </a:rPr>
              <a:t>A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9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400253-F5ED-9C81-B207-497DC98EEBD5}"/>
              </a:ext>
            </a:extLst>
          </p:cNvPr>
          <p:cNvSpPr txBox="1"/>
          <p:nvPr/>
        </p:nvSpPr>
        <p:spPr>
          <a:xfrm>
            <a:off x="282633" y="17930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[Confirmation details]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775A7D-B00A-CDC5-CDE4-CB20E0280F15}"/>
              </a:ext>
            </a:extLst>
          </p:cNvPr>
          <p:cNvSpPr txBox="1"/>
          <p:nvPr/>
        </p:nvSpPr>
        <p:spPr>
          <a:xfrm>
            <a:off x="476933" y="674400"/>
            <a:ext cx="1192185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0" i="0" u="sng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Measurement condition</a:t>
            </a:r>
            <a:endParaRPr kumimoji="1" lang="en-US" altLang="ja-JP" sz="1600" u="sng" dirty="0"/>
          </a:p>
          <a:p>
            <a:r>
              <a:rPr lang="en-US" altLang="ja-JP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with load resistance (Connect 1Ω/20W products in series and check current when load resistance is 2Ω)</a:t>
            </a:r>
            <a:endParaRPr lang="en-US" altLang="ja-JP" sz="1600" dirty="0"/>
          </a:p>
          <a:p>
            <a:endParaRPr lang="en-US" altLang="ja-JP" sz="1600" u="sng" dirty="0"/>
          </a:p>
          <a:p>
            <a:r>
              <a:rPr lang="en-US" altLang="ja-JP" sz="1600" b="0" i="0" u="sng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Purpose</a:t>
            </a:r>
            <a:endParaRPr lang="en-US" altLang="ja-JP" sz="1600" u="sng" dirty="0"/>
          </a:p>
          <a:p>
            <a:r>
              <a:rPr lang="en-US" altLang="ja-JP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D+/D- terminal voltage value and output current when detecting Type-C and BC1.2 (SDP, DCP)</a:t>
            </a:r>
          </a:p>
          <a:p>
            <a:endParaRPr lang="en-US" altLang="ja-JP" sz="1600" dirty="0">
              <a:solidFill>
                <a:srgbClr val="3C4043"/>
              </a:solidFill>
              <a:latin typeface="Roboto" panose="02000000000000000000" pitchFamily="2" charset="0"/>
              <a:ea typeface="Meiryo UI" panose="020B0604030504040204" pitchFamily="50" charset="-128"/>
            </a:endParaRPr>
          </a:p>
          <a:p>
            <a:r>
              <a:rPr lang="en-US" altLang="ja-JP" sz="1600" b="0" i="0" u="sng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Question matters</a:t>
            </a:r>
          </a:p>
          <a:p>
            <a:r>
              <a:rPr lang="en-US" altLang="ja-JP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(1) Type-C and USB port type (BC1.2): When checking the waveforms of D+ and D- when using DCP, </a:t>
            </a:r>
          </a:p>
          <a:p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　</a:t>
            </a:r>
            <a:r>
              <a:rPr lang="en-US" altLang="ja-JP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it was found that they were at the same voltage level. </a:t>
            </a:r>
          </a:p>
          <a:p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　</a:t>
            </a:r>
            <a:r>
              <a:rPr lang="en-US" altLang="ja-JP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 would like to know if the behavior is correct at the same voltage level and how to control the current. </a:t>
            </a:r>
          </a:p>
          <a:p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　</a:t>
            </a:r>
            <a:endParaRPr lang="en-US" altLang="ja-JP" sz="1600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　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(Type-C</a:t>
            </a:r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と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USB port type(BC1.2)</a:t>
            </a:r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：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DCP</a:t>
            </a:r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の時の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D+</a:t>
            </a:r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、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D-</a:t>
            </a:r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の波形を確認すると同じ電圧レベルであることが分かった。</a:t>
            </a:r>
          </a:p>
          <a:p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　　同一電圧レベルで挙動としては合っているのか、電流をどのように制御いるのかをご教授頂きたい。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)</a:t>
            </a:r>
          </a:p>
          <a:p>
            <a:endParaRPr lang="en-US" altLang="ja-JP" sz="1600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endParaRPr lang="en-US" altLang="ja-JP" sz="1600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r>
              <a:rPr lang="en-US" altLang="ja-JP" sz="1600" dirty="0">
                <a:solidFill>
                  <a:srgbClr val="3C4043"/>
                </a:solidFill>
                <a:latin typeface="Roboto" panose="02000000000000000000" pitchFamily="2" charset="0"/>
              </a:rPr>
              <a:t>(2)</a:t>
            </a:r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altLang="ja-JP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Confirmed current measurement of Type-C and USB port type (BC1.2)/DCP, SDP using cement resistance (load resistance). </a:t>
            </a:r>
          </a:p>
          <a:p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　</a:t>
            </a:r>
            <a:r>
              <a:rPr lang="en-US" altLang="ja-JP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As a result, the current value did not change regardless of the state. </a:t>
            </a:r>
          </a:p>
          <a:p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　</a:t>
            </a:r>
            <a:r>
              <a:rPr lang="en-US" altLang="ja-JP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 would like to know how to control the current and how to measure the current when using the USB port type (BC1.2).</a:t>
            </a:r>
          </a:p>
          <a:p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  <a:ea typeface="Meiryo UI" panose="020B0604030504040204" pitchFamily="50" charset="-128"/>
              </a:rPr>
              <a:t>　</a:t>
            </a:r>
            <a:endParaRPr lang="en-US" altLang="ja-JP" sz="1600" dirty="0">
              <a:solidFill>
                <a:srgbClr val="3C4043"/>
              </a:solidFill>
              <a:latin typeface="Roboto" panose="02000000000000000000" pitchFamily="2" charset="0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(Type-C</a:t>
            </a:r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及び、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USB port type(BC1.2)</a:t>
            </a:r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／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DCP,SDP</a:t>
            </a:r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の電流測定をセメント抵抗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(</a:t>
            </a:r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負荷抵抗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)</a:t>
            </a:r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を使用して確認をした。</a:t>
            </a:r>
          </a:p>
          <a:p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　　結果としては、状態によらず電流値は変わらなかった。</a:t>
            </a:r>
          </a:p>
          <a:p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　　電流制御方法及び、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USB port type(BC1.2)</a:t>
            </a:r>
            <a:r>
              <a:rPr lang="ja-JP" altLang="en-US" sz="1600" dirty="0">
                <a:solidFill>
                  <a:srgbClr val="3C4043"/>
                </a:solidFill>
                <a:latin typeface="+mn-ea"/>
              </a:rPr>
              <a:t>の時の電流測定方法をご教授頂きたい。</a:t>
            </a:r>
            <a:r>
              <a:rPr lang="en-US" altLang="ja-JP" sz="1600" dirty="0">
                <a:solidFill>
                  <a:srgbClr val="3C4043"/>
                </a:solidFill>
                <a:latin typeface="+mn-ea"/>
              </a:rPr>
              <a:t>)</a:t>
            </a:r>
            <a:endParaRPr lang="en-US" altLang="ja-JP" sz="1600" b="0" i="0" dirty="0">
              <a:solidFill>
                <a:srgbClr val="222222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510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1CA90E-D9DE-4B81-8E14-6770F12A2BB3}"/>
              </a:ext>
            </a:extLst>
          </p:cNvPr>
          <p:cNvSpPr txBox="1"/>
          <p:nvPr/>
        </p:nvSpPr>
        <p:spPr>
          <a:xfrm>
            <a:off x="282633" y="179308"/>
            <a:ext cx="693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u="sng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Differences depending on the conversion adapter to be connected</a:t>
            </a:r>
            <a:endParaRPr kumimoji="1" lang="ja-JP" altLang="en-US" u="sng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288AD8-3AD4-1B12-3BFE-4EE6EE2FCC42}"/>
              </a:ext>
            </a:extLst>
          </p:cNvPr>
          <p:cNvSpPr txBox="1"/>
          <p:nvPr/>
        </p:nvSpPr>
        <p:spPr>
          <a:xfrm>
            <a:off x="282633" y="6309360"/>
            <a:ext cx="200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Fig1. Rd=5.1k for CC1</a:t>
            </a:r>
            <a:endParaRPr kumimoji="1" lang="ja-JP" altLang="en-US" sz="1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553B1E-D0D4-E034-A66A-A5497BBE63FC}"/>
              </a:ext>
            </a:extLst>
          </p:cNvPr>
          <p:cNvSpPr txBox="1"/>
          <p:nvPr/>
        </p:nvSpPr>
        <p:spPr>
          <a:xfrm>
            <a:off x="5417006" y="6309360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Fig2. Rd=5.1k,Rp=56k for CC1</a:t>
            </a:r>
            <a:endParaRPr kumimoji="1" lang="ja-JP" altLang="en-US" sz="14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13C2A4D-51A3-EB74-F48A-B9DFFE15EA64}"/>
              </a:ext>
            </a:extLst>
          </p:cNvPr>
          <p:cNvGrpSpPr/>
          <p:nvPr/>
        </p:nvGrpSpPr>
        <p:grpSpPr>
          <a:xfrm>
            <a:off x="287720" y="2674103"/>
            <a:ext cx="10072305" cy="3592434"/>
            <a:chOff x="1059847" y="1518581"/>
            <a:chExt cx="10072305" cy="3592434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FB3E17D7-943B-29C8-0FFC-1E4AAE6635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267"/>
            <a:stretch/>
          </p:blipFill>
          <p:spPr>
            <a:xfrm>
              <a:off x="1059847" y="1518581"/>
              <a:ext cx="10072305" cy="3592434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0AF1981-F107-27BB-5484-BA62D105C466}"/>
                </a:ext>
              </a:extLst>
            </p:cNvPr>
            <p:cNvSpPr/>
            <p:nvPr/>
          </p:nvSpPr>
          <p:spPr>
            <a:xfrm>
              <a:off x="1200150" y="2257017"/>
              <a:ext cx="603250" cy="1686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1920BD0-3C11-BA0C-EFD8-1F38FE60188F}"/>
                </a:ext>
              </a:extLst>
            </p:cNvPr>
            <p:cNvSpPr/>
            <p:nvPr/>
          </p:nvSpPr>
          <p:spPr>
            <a:xfrm>
              <a:off x="6292850" y="2257017"/>
              <a:ext cx="603250" cy="1686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90AD9EB-A57C-D956-8D5B-ED84CFC463EB}"/>
                </a:ext>
              </a:extLst>
            </p:cNvPr>
            <p:cNvSpPr txBox="1"/>
            <p:nvPr/>
          </p:nvSpPr>
          <p:spPr>
            <a:xfrm>
              <a:off x="1103035" y="2214194"/>
              <a:ext cx="953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rgbClr val="FFFF00"/>
                  </a:solidFill>
                </a:rPr>
                <a:t>5V(INPUT)</a:t>
              </a:r>
              <a:endParaRPr kumimoji="1" lang="ja-JP" alt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55D454A-19F5-9758-55A1-5521E4CD2138}"/>
                </a:ext>
              </a:extLst>
            </p:cNvPr>
            <p:cNvSpPr txBox="1"/>
            <p:nvPr/>
          </p:nvSpPr>
          <p:spPr>
            <a:xfrm>
              <a:off x="6176433" y="2214194"/>
              <a:ext cx="953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solidFill>
                    <a:srgbClr val="FFFF00"/>
                  </a:solidFill>
                </a:rPr>
                <a:t>5V(INPUT)</a:t>
              </a:r>
              <a:endParaRPr kumimoji="1" lang="ja-JP" altLang="en-US" sz="11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162151-54A8-88C9-141A-BD4FF97C3DED}"/>
              </a:ext>
            </a:extLst>
          </p:cNvPr>
          <p:cNvSpPr txBox="1"/>
          <p:nvPr/>
        </p:nvSpPr>
        <p:spPr>
          <a:xfrm>
            <a:off x="282633" y="548640"/>
            <a:ext cx="87687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CC terminal is connected to GND via resistor Rd (5.1 </a:t>
            </a:r>
            <a:r>
              <a:rPr lang="en-US" altLang="ja-JP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kΩ</a:t>
            </a:r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± 5%) (Fig1) </a:t>
            </a:r>
          </a:p>
          <a:p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CC terminal is connected via Rd and Rp in Fig1 and Fig2 (Fig2)</a:t>
            </a:r>
          </a:p>
          <a:p>
            <a:endParaRPr lang="en-US" altLang="ja-JP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en-US" altLang="ja-JP" dirty="0">
                <a:solidFill>
                  <a:srgbClr val="3C4043"/>
                </a:solidFill>
                <a:latin typeface="Roboto" panose="02000000000000000000" pitchFamily="2" charset="0"/>
              </a:rPr>
              <a:t>※</a:t>
            </a:r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When the CC terminal is connected to VBUS through the resistor Rp (56 </a:t>
            </a:r>
            <a:r>
              <a:rPr lang="en-US" altLang="ja-JP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kΩ</a:t>
            </a:r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± 5%), </a:t>
            </a:r>
          </a:p>
          <a:p>
            <a:r>
              <a:rPr lang="ja-JP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altLang="ja-JP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Vout</a:t>
            </a:r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&gt;=5[V] (actual value: 2[V]), so the output condition is not satisfied. </a:t>
            </a:r>
          </a:p>
          <a:p>
            <a:r>
              <a:rPr lang="en-US" altLang="ja-JP" dirty="0">
                <a:solidFill>
                  <a:srgbClr val="3C4043"/>
                </a:solidFill>
                <a:latin typeface="Roboto" panose="02000000000000000000" pitchFamily="2" charset="0"/>
              </a:rPr>
              <a:t>  </a:t>
            </a:r>
            <a:r>
              <a:rPr lang="en-US" altLang="ja-JP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Therefore, it is excluded from the measurement conditions. </a:t>
            </a:r>
            <a:br>
              <a:rPr lang="en-US" altLang="ja-JP" dirty="0"/>
            </a:br>
            <a:endParaRPr lang="en-US" altLang="ja-JP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4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D45B8E-9313-B141-33FD-F6DF9EC02FD6}"/>
              </a:ext>
            </a:extLst>
          </p:cNvPr>
          <p:cNvSpPr txBox="1"/>
          <p:nvPr/>
        </p:nvSpPr>
        <p:spPr>
          <a:xfrm>
            <a:off x="442349" y="548640"/>
            <a:ext cx="928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Check behavior when charging ports are different </a:t>
            </a:r>
          </a:p>
          <a:p>
            <a:r>
              <a:rPr lang="ja-JP" altLang="en-US" sz="1600" dirty="0">
                <a:solidFill>
                  <a:srgbClr val="3C4043"/>
                </a:solidFill>
                <a:latin typeface="Roboto" panose="02000000000000000000" pitchFamily="2" charset="0"/>
              </a:rPr>
              <a:t>⇒ </a:t>
            </a:r>
            <a:r>
              <a:rPr lang="en-US" altLang="ja-JP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As a result, the voltage level was the same when D+/D- = OPEN and when D+ and D- were shorted.</a:t>
            </a:r>
            <a:endParaRPr kumimoji="1" lang="en-US" altLang="ja-JP" sz="1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F9240D-6859-3E84-C161-04C80ACF6268}"/>
              </a:ext>
            </a:extLst>
          </p:cNvPr>
          <p:cNvSpPr txBox="1"/>
          <p:nvPr/>
        </p:nvSpPr>
        <p:spPr>
          <a:xfrm>
            <a:off x="282633" y="179308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0" i="0" u="sng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Differences by USB port type</a:t>
            </a:r>
            <a:endParaRPr kumimoji="1" lang="ja-JP" altLang="en-US" u="sng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9F3A6E-22D3-12FC-CB18-E5CF240677F7}"/>
              </a:ext>
            </a:extLst>
          </p:cNvPr>
          <p:cNvSpPr txBox="1"/>
          <p:nvPr/>
        </p:nvSpPr>
        <p:spPr>
          <a:xfrm>
            <a:off x="245589" y="3642864"/>
            <a:ext cx="5248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Fig3-1. CHG=H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CHG_HI=H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Rd=5.1k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D+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／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D-=OPEN</a:t>
            </a:r>
            <a:r>
              <a:rPr lang="ja-JP" alt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(Type-C)</a:t>
            </a:r>
            <a:endParaRPr kumimoji="1" lang="ja-JP" altLang="en-US" sz="14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1953A3-A903-6CAB-01EE-7406C9B3A6B6}"/>
              </a:ext>
            </a:extLst>
          </p:cNvPr>
          <p:cNvSpPr txBox="1"/>
          <p:nvPr/>
        </p:nvSpPr>
        <p:spPr>
          <a:xfrm>
            <a:off x="282632" y="6524803"/>
            <a:ext cx="6825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Fig5-1. CHG=H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CHG_HI=H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Rd=5.1k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lang="en-US" altLang="ja-JP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15kΩ PD resistor each for D+ and D-  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(SDP)</a:t>
            </a:r>
            <a:endParaRPr kumimoji="1" lang="ja-JP" altLang="en-US" sz="14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E24F61-F217-78C5-36B0-510D3CD8347A}"/>
              </a:ext>
            </a:extLst>
          </p:cNvPr>
          <p:cNvSpPr txBox="1"/>
          <p:nvPr/>
        </p:nvSpPr>
        <p:spPr>
          <a:xfrm>
            <a:off x="6544754" y="3642863"/>
            <a:ext cx="5266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Fig4-1. CHG=H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CHG_HI=H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Rd=5.1k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lang="en-US" altLang="ja-JP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Short D+ and D-  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(DCP)</a:t>
            </a:r>
            <a:endParaRPr kumimoji="1" lang="ja-JP" altLang="en-US" sz="14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77FC694-F5C6-3CF2-942C-D430EA4F8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47"/>
          <a:stretch/>
        </p:blipFill>
        <p:spPr>
          <a:xfrm>
            <a:off x="282633" y="1101572"/>
            <a:ext cx="3596348" cy="256679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3F50A29-0114-BE88-66F8-F6B04145D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42"/>
          <a:stretch/>
        </p:blipFill>
        <p:spPr>
          <a:xfrm>
            <a:off x="282632" y="4005014"/>
            <a:ext cx="3599211" cy="256679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A59DC76-E13C-5570-E511-8F15F5592F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68"/>
          <a:stretch/>
        </p:blipFill>
        <p:spPr>
          <a:xfrm>
            <a:off x="6544754" y="1101572"/>
            <a:ext cx="3537704" cy="254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3E8C823-6241-C96F-5EBF-1D8E23AA8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6" y="-4826"/>
            <a:ext cx="4152046" cy="319034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E45EA9-5A82-0AD0-4B35-A87E944AC6DF}"/>
              </a:ext>
            </a:extLst>
          </p:cNvPr>
          <p:cNvSpPr txBox="1"/>
          <p:nvPr/>
        </p:nvSpPr>
        <p:spPr>
          <a:xfrm>
            <a:off x="325406" y="3200848"/>
            <a:ext cx="5248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Fig3-1. CHG=H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CHG_HI=H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Rd=5.1k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D+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／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D-=OPEN</a:t>
            </a:r>
            <a:r>
              <a:rPr lang="ja-JP" alt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(Type-C)</a:t>
            </a:r>
            <a:endParaRPr kumimoji="1" lang="ja-JP" altLang="en-US" sz="14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925F5C-82DC-0086-B02E-4733F65F5905}"/>
              </a:ext>
            </a:extLst>
          </p:cNvPr>
          <p:cNvSpPr txBox="1"/>
          <p:nvPr/>
        </p:nvSpPr>
        <p:spPr>
          <a:xfrm>
            <a:off x="6299371" y="3159527"/>
            <a:ext cx="5266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Fig4-1. CHG=H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CHG_HI=H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Rd=5.1k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lang="en-US" altLang="ja-JP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Short D+ and D-  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(DCP)</a:t>
            </a:r>
            <a:endParaRPr kumimoji="1" lang="ja-JP" altLang="en-US" sz="14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BD59679-157C-FB9C-6569-02E701D59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371" y="-4827"/>
            <a:ext cx="4152046" cy="31903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34A796A-0186-AD25-E04F-FDB403622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87" y="3523951"/>
            <a:ext cx="4145765" cy="318552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07C0E4-9E8B-5D65-1670-A624C9D68F88}"/>
              </a:ext>
            </a:extLst>
          </p:cNvPr>
          <p:cNvSpPr txBox="1"/>
          <p:nvPr/>
        </p:nvSpPr>
        <p:spPr>
          <a:xfrm>
            <a:off x="4608054" y="6401696"/>
            <a:ext cx="6825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Fig5-1. CHG=H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CHG_HI=H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Rd=5.1k</a:t>
            </a:r>
            <a:r>
              <a:rPr kumimoji="1" lang="ja-JP" altLang="en-US" sz="1400" dirty="0">
                <a:latin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lang="en-US" altLang="ja-JP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15kΩ PD resistor each for D+ and D-  </a:t>
            </a:r>
            <a:r>
              <a:rPr kumimoji="1" lang="en-US" altLang="ja-JP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(SDP)</a:t>
            </a:r>
            <a:endParaRPr kumimoji="1" lang="ja-JP" altLang="en-US" sz="14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2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5ADEB-DF47-8BEC-44F5-CA3D7BD5833A}"/>
              </a:ext>
            </a:extLst>
          </p:cNvPr>
          <p:cNvSpPr txBox="1">
            <a:spLocks/>
          </p:cNvSpPr>
          <p:nvPr/>
        </p:nvSpPr>
        <p:spPr>
          <a:xfrm>
            <a:off x="1524000" y="2846917"/>
            <a:ext cx="9144000" cy="1164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400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Excerpt from </a:t>
            </a:r>
            <a:r>
              <a:rPr lang="en-US" altLang="ja-JP" sz="400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Universal Serial Bus </a:t>
            </a:r>
          </a:p>
          <a:p>
            <a:r>
              <a:rPr lang="en-US" altLang="ja-JP" sz="400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Type-C Cable and Connector Specification </a:t>
            </a:r>
            <a:endParaRPr lang="ja-JP" altLang="en-US" sz="40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1A1A827-2411-D3F7-E27E-D6AB3EB0E88A}"/>
              </a:ext>
            </a:extLst>
          </p:cNvPr>
          <p:cNvSpPr txBox="1">
            <a:spLocks/>
          </p:cNvSpPr>
          <p:nvPr/>
        </p:nvSpPr>
        <p:spPr>
          <a:xfrm>
            <a:off x="42332" y="127000"/>
            <a:ext cx="1481668" cy="4402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80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</a:t>
            </a:r>
            <a:r>
              <a:rPr lang="en-US" altLang="ja-JP" sz="1800" dirty="0">
                <a:solidFill>
                  <a:srgbClr val="3C40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US" altLang="ja-JP" sz="18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ppendix</a:t>
            </a:r>
            <a:r>
              <a:rPr lang="en-US" altLang="ja-JP" sz="1800" i="0" dirty="0">
                <a:solidFill>
                  <a:srgbClr val="3C404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]</a:t>
            </a:r>
            <a:endParaRPr lang="ja-JP" altLang="en-US" sz="18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68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14903</TotalTime>
  <Words>932</Words>
  <Application>Microsoft Office PowerPoint</Application>
  <PresentationFormat>ワイド画面</PresentationFormat>
  <Paragraphs>111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Meiryo UI</vt:lpstr>
      <vt:lpstr>游ゴシック</vt:lpstr>
      <vt:lpstr>游ゴシック Light</vt:lpstr>
      <vt:lpstr>Arial</vt:lpstr>
      <vt:lpstr>Calibri</vt:lpstr>
      <vt:lpstr>Roboto</vt:lpstr>
      <vt:lpstr>Office テーマ</vt:lpstr>
      <vt:lpstr>USB-TypeC_Charging operation confirmation results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Type-C to Type-C</vt:lpstr>
      <vt:lpstr>Type-C to Mini-B Cable (USB2.0)</vt:lpstr>
      <vt:lpstr>Type-C to Mico-B Cable (USB3.1)</vt:lpstr>
      <vt:lpstr>Type-C to Mico-B Cable (USB2.0)</vt:lpstr>
      <vt:lpstr>Mico-B to Type-C (USB2.0)_Conversion Adapter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USB-TypeC充電動作確認結果</dc:title>
  <dc:creator>Niwa Osamu</dc:creator>
  <cp:lastModifiedBy>Niwa Osamu</cp:lastModifiedBy>
  <cp:revision>14</cp:revision>
  <dcterms:created xsi:type="dcterms:W3CDTF">2023-09-12T02:32:38Z</dcterms:created>
  <dcterms:modified xsi:type="dcterms:W3CDTF">2023-11-02T05:36:50Z</dcterms:modified>
</cp:coreProperties>
</file>