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7" r:id="rId2"/>
    <p:sldId id="283" r:id="rId3"/>
    <p:sldId id="286" r:id="rId4"/>
    <p:sldId id="278" r:id="rId5"/>
    <p:sldId id="289" r:id="rId6"/>
    <p:sldId id="279" r:id="rId7"/>
    <p:sldId id="280" r:id="rId8"/>
    <p:sldId id="298" r:id="rId9"/>
    <p:sldId id="281" r:id="rId10"/>
    <p:sldId id="282" r:id="rId11"/>
    <p:sldId id="288" r:id="rId12"/>
    <p:sldId id="284" r:id="rId13"/>
    <p:sldId id="287" r:id="rId14"/>
    <p:sldId id="285" r:id="rId15"/>
    <p:sldId id="290" r:id="rId16"/>
    <p:sldId id="299" r:id="rId17"/>
    <p:sldId id="300" r:id="rId18"/>
    <p:sldId id="297" r:id="rId19"/>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id="{B6C417D9-C19E-4B72-9953-BFD2122EFB13}">
          <p14:sldIdLst>
            <p14:sldId id="267"/>
            <p14:sldId id="283"/>
            <p14:sldId id="286"/>
            <p14:sldId id="278"/>
            <p14:sldId id="289"/>
            <p14:sldId id="279"/>
            <p14:sldId id="280"/>
            <p14:sldId id="298"/>
            <p14:sldId id="281"/>
            <p14:sldId id="282"/>
            <p14:sldId id="288"/>
            <p14:sldId id="284"/>
            <p14:sldId id="287"/>
            <p14:sldId id="285"/>
            <p14:sldId id="290"/>
            <p14:sldId id="299"/>
            <p14:sldId id="300"/>
            <p14:sldId id="297"/>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FFFFFF"/>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598" autoAdjust="0"/>
  </p:normalViewPr>
  <p:slideViewPr>
    <p:cSldViewPr snapToGrid="0">
      <p:cViewPr varScale="1">
        <p:scale>
          <a:sx n="150" d="100"/>
          <a:sy n="150" d="100"/>
        </p:scale>
        <p:origin x="840" y="11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dirty="0"/>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dirty="0"/>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dirty="0"/>
              <a:t>Click icon to add picture</a:t>
            </a:r>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dirty="0"/>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dirty="0"/>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dirty="0"/>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dirty="0"/>
          </a:p>
        </p:txBody>
      </p:sp>
      <p:sp>
        <p:nvSpPr>
          <p:cNvPr id="23" name="Text Box 31"/>
          <p:cNvSpPr txBox="1">
            <a:spLocks noChangeArrowheads="1"/>
          </p:cNvSpPr>
          <p:nvPr/>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a:t>External UVLO Ideas</a:t>
            </a:r>
          </a:p>
        </p:txBody>
      </p:sp>
      <p:sp>
        <p:nvSpPr>
          <p:cNvPr id="8195" name="Rectangle 3"/>
          <p:cNvSpPr>
            <a:spLocks noGrp="1" noChangeArrowheads="1"/>
          </p:cNvSpPr>
          <p:nvPr>
            <p:ph type="subTitle" idx="1"/>
          </p:nvPr>
        </p:nvSpPr>
        <p:spPr/>
        <p:txBody>
          <a:bodyPr/>
          <a:lstStyle/>
          <a:p>
            <a:pPr eaLnBrk="1" hangingPunct="1"/>
            <a:r>
              <a:rPr lang="en-US" dirty="0"/>
              <a:t>Rev C</a:t>
            </a:r>
          </a:p>
          <a:p>
            <a:pPr eaLnBrk="1" hangingPunct="1"/>
            <a:r>
              <a:rPr lang="en-US" dirty="0"/>
              <a:t>8/5/2025</a:t>
            </a:r>
          </a:p>
          <a:p>
            <a:pPr eaLnBrk="1" hangingPunct="1"/>
            <a:endParaRPr lang="en-US" dirty="0"/>
          </a:p>
        </p:txBody>
      </p:sp>
      <p:sp>
        <p:nvSpPr>
          <p:cNvPr id="8196" name="Slide Number Placeholder 3"/>
          <p:cNvSpPr>
            <a:spLocks noGrp="1"/>
          </p:cNvSpPr>
          <p:nvPr>
            <p:ph type="sldNum" sz="quarter" idx="10"/>
          </p:nvPr>
        </p:nvSpPr>
        <p:spPr>
          <a:noFill/>
        </p:spPr>
        <p:txBody>
          <a:bodyPr/>
          <a:lstStyle/>
          <a:p>
            <a:fld id="{C7215F0D-92E5-4128-9B70-CC7518499649}" type="slidenum">
              <a:rPr lang="en-US" smtClean="0"/>
              <a:pPr/>
              <a:t>1</a:t>
            </a:fld>
            <a:endParaRPr lang="en-US" dirty="0"/>
          </a:p>
        </p:txBody>
      </p:sp>
    </p:spTree>
    <p:extLst>
      <p:ext uri="{BB962C8B-B14F-4D97-AF65-F5344CB8AC3E}">
        <p14:creationId xmlns:p14="http://schemas.microsoft.com/office/powerpoint/2010/main" val="90429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Applications</a:t>
            </a:r>
          </a:p>
        </p:txBody>
      </p:sp>
      <p:sp>
        <p:nvSpPr>
          <p:cNvPr id="3" name="Content Placeholder 2"/>
          <p:cNvSpPr>
            <a:spLocks noGrp="1"/>
          </p:cNvSpPr>
          <p:nvPr>
            <p:ph idx="1"/>
          </p:nvPr>
        </p:nvSpPr>
        <p:spPr>
          <a:xfrm>
            <a:off x="339475" y="794671"/>
            <a:ext cx="8523674" cy="3709449"/>
          </a:xfrm>
        </p:spPr>
        <p:txBody>
          <a:bodyPr/>
          <a:lstStyle/>
          <a:p>
            <a:r>
              <a:rPr lang="en-US" dirty="0"/>
              <a:t>Without external UVLO the shutdown is very messy</a:t>
            </a:r>
          </a:p>
          <a:p>
            <a:pPr lvl="1"/>
            <a:r>
              <a:rPr lang="en-US" dirty="0"/>
              <a:t>Device enters drop-out and/or current limit while in boost mode</a:t>
            </a:r>
          </a:p>
          <a:p>
            <a:pPr lvl="1"/>
            <a:r>
              <a:rPr lang="en-US" dirty="0"/>
              <a:t>Very high input currents</a:t>
            </a:r>
          </a:p>
          <a:p>
            <a:pPr lvl="1"/>
            <a:r>
              <a:rPr lang="en-US" dirty="0"/>
              <a:t>Device shuts down when |V</a:t>
            </a:r>
            <a:r>
              <a:rPr lang="en-US" baseline="-25000" dirty="0"/>
              <a:t>OUT</a:t>
            </a:r>
            <a:r>
              <a:rPr lang="en-US" dirty="0"/>
              <a:t>| ≈ internal UVLO</a:t>
            </a:r>
          </a:p>
          <a:p>
            <a:pPr lvl="2"/>
            <a:r>
              <a:rPr lang="en-US" dirty="0"/>
              <a:t>Vin very low at this point; supplying loss</a:t>
            </a:r>
          </a:p>
          <a:p>
            <a:pPr lvl="2"/>
            <a:endParaRPr lang="en-US" dirty="0"/>
          </a:p>
          <a:p>
            <a:r>
              <a:rPr lang="en-US" dirty="0"/>
              <a:t>Start-up is normal at internal UVLO point</a:t>
            </a:r>
          </a:p>
          <a:p>
            <a:pPr lvl="1"/>
            <a:r>
              <a:rPr lang="en-US" dirty="0"/>
              <a:t>V</a:t>
            </a:r>
            <a:r>
              <a:rPr lang="en-US" baseline="-25000" dirty="0"/>
              <a:t>OUT</a:t>
            </a:r>
            <a:r>
              <a:rPr lang="en-US" dirty="0"/>
              <a:t> = 0V</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10</a:t>
            </a:fld>
            <a:endParaRPr lang="en-US" dirty="0"/>
          </a:p>
        </p:txBody>
      </p:sp>
    </p:spTree>
    <p:extLst>
      <p:ext uri="{BB962C8B-B14F-4D97-AF65-F5344CB8AC3E}">
        <p14:creationId xmlns:p14="http://schemas.microsoft.com/office/powerpoint/2010/main" val="81181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Ideas</a:t>
            </a:r>
          </a:p>
        </p:txBody>
      </p:sp>
      <p:sp>
        <p:nvSpPr>
          <p:cNvPr id="3" name="Content Placeholder 2"/>
          <p:cNvSpPr>
            <a:spLocks noGrp="1"/>
          </p:cNvSpPr>
          <p:nvPr>
            <p:ph idx="1"/>
          </p:nvPr>
        </p:nvSpPr>
        <p:spPr>
          <a:xfrm>
            <a:off x="339475" y="794671"/>
            <a:ext cx="8523674" cy="3709449"/>
          </a:xfrm>
        </p:spPr>
        <p:txBody>
          <a:bodyPr/>
          <a:lstStyle/>
          <a:p>
            <a:r>
              <a:rPr lang="en-US" dirty="0"/>
              <a:t>#1: Connect bottom of RENB to –VOUT</a:t>
            </a:r>
          </a:p>
          <a:p>
            <a:endParaRPr lang="en-US" dirty="0"/>
          </a:p>
          <a:p>
            <a:r>
              <a:rPr lang="en-US" dirty="0"/>
              <a:t>#2: Use Zener between VIN and EN</a:t>
            </a:r>
          </a:p>
          <a:p>
            <a:endParaRPr lang="en-US" dirty="0"/>
          </a:p>
          <a:p>
            <a:r>
              <a:rPr lang="en-US" dirty="0"/>
              <a:t>#3: Discreate PNP and xx431 reference</a:t>
            </a:r>
          </a:p>
          <a:p>
            <a:endParaRPr lang="en-US" dirty="0"/>
          </a:p>
          <a:p>
            <a:r>
              <a:rPr lang="en-US" dirty="0"/>
              <a:t>#4: Comparator with reference and level shifter</a:t>
            </a:r>
          </a:p>
          <a:p>
            <a:endParaRPr lang="en-US" sz="20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11</a:t>
            </a:fld>
            <a:endParaRPr lang="en-US" dirty="0"/>
          </a:p>
        </p:txBody>
      </p:sp>
    </p:spTree>
    <p:extLst>
      <p:ext uri="{BB962C8B-B14F-4D97-AF65-F5344CB8AC3E}">
        <p14:creationId xmlns:p14="http://schemas.microsoft.com/office/powerpoint/2010/main" val="8589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475" y="794671"/>
                <a:ext cx="3663474" cy="3709449"/>
              </a:xfrm>
            </p:spPr>
            <p:txBody>
              <a:bodyPr/>
              <a:lstStyle/>
              <a:p>
                <a:r>
                  <a:rPr lang="en-US" sz="1400" dirty="0"/>
                  <a:t>Very primitive</a:t>
                </a:r>
              </a:p>
              <a:p>
                <a:r>
                  <a:rPr lang="en-US" sz="1400" dirty="0"/>
                  <a:t>Hysteresis is ≈|V</a:t>
                </a:r>
                <a:r>
                  <a:rPr lang="en-US" sz="1400" baseline="-25000" dirty="0"/>
                  <a:t>OUT</a:t>
                </a:r>
                <a:r>
                  <a:rPr lang="en-US" sz="1400" dirty="0"/>
                  <a:t>|</a:t>
                </a:r>
              </a:p>
              <a:p>
                <a:r>
                  <a:rPr lang="en-US" sz="1400" dirty="0"/>
                  <a:t>VOFF must be &gt; |V</a:t>
                </a:r>
                <a:r>
                  <a:rPr lang="en-US" sz="1400" baseline="-25000" dirty="0"/>
                  <a:t>OUT</a:t>
                </a:r>
                <a:r>
                  <a:rPr lang="en-US" sz="1400" dirty="0"/>
                  <a:t>|</a:t>
                </a:r>
              </a:p>
              <a:p>
                <a:r>
                  <a:rPr lang="en-US" sz="1400" i="1" dirty="0"/>
                  <a:t>No</a:t>
                </a:r>
                <a:r>
                  <a:rPr lang="en-US" sz="1400" dirty="0"/>
                  <a:t>; grounding R</a:t>
                </a:r>
                <a:r>
                  <a:rPr lang="en-US" sz="1400" baseline="-25000" dirty="0"/>
                  <a:t>ENB</a:t>
                </a:r>
                <a:r>
                  <a:rPr lang="en-US" sz="1400" dirty="0"/>
                  <a:t> does not work</a:t>
                </a:r>
              </a:p>
              <a:p>
                <a:r>
                  <a:rPr lang="en-US" sz="1400" dirty="0"/>
                  <a:t>Either V</a:t>
                </a:r>
                <a:r>
                  <a:rPr lang="en-US" sz="1400" baseline="-25000" dirty="0"/>
                  <a:t>ON</a:t>
                </a:r>
                <a:r>
                  <a:rPr lang="en-US" sz="1400" dirty="0"/>
                  <a:t> or V</a:t>
                </a:r>
                <a:r>
                  <a:rPr lang="en-US" sz="1400" baseline="-25000" dirty="0"/>
                  <a:t>OFF</a:t>
                </a:r>
                <a:r>
                  <a:rPr lang="en-US" sz="1400" dirty="0"/>
                  <a:t> are selectable</a:t>
                </a:r>
              </a:p>
              <a:p>
                <a:pPr lvl="1"/>
                <a:r>
                  <a:rPr lang="en-US" sz="1200" dirty="0"/>
                  <a:t>Set V</a:t>
                </a:r>
                <a:r>
                  <a:rPr lang="en-US" sz="1200" baseline="-25000" dirty="0"/>
                  <a:t>OFF</a:t>
                </a:r>
                <a:r>
                  <a:rPr lang="en-US" sz="1200" dirty="0"/>
                  <a:t> above drop-out</a:t>
                </a:r>
              </a:p>
              <a:p>
                <a:pPr lvl="1"/>
                <a:endParaRPr lang="en-US" sz="12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𝐸𝑁𝑇</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𝐸𝑁𝐵</m:t>
                        </m:r>
                      </m:sub>
                    </m:sSub>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𝑂𝑈𝑇</m:t>
                                    </m:r>
                                  </m:sub>
                                </m:sSub>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den>
                        </m:f>
                      </m:e>
                    </m:d>
                  </m:oMath>
                </a14:m>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𝑂𝑁</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𝐸𝑁𝐻</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𝑂𝑈𝑇</m:t>
                                </m:r>
                              </m:sub>
                            </m:sSub>
                            <m:r>
                              <a:rPr lang="en-US" sz="1400" i="1">
                                <a:latin typeface="Cambria Math" panose="02040503050406030204" pitchFamily="18" charset="0"/>
                              </a:rPr>
                              <m:t>|</m:t>
                            </m:r>
                          </m:num>
                          <m:den>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den>
                        </m:f>
                      </m:e>
                    </m:d>
                  </m:oMath>
                </a14:m>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475" y="794671"/>
                <a:ext cx="3663474" cy="3709449"/>
              </a:xfrm>
              <a:blipFill>
                <a:blip r:embed="rId2"/>
                <a:stretch>
                  <a:fillRect l="-832" t="-49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12</a:t>
            </a:fld>
            <a:endParaRPr lang="en-US" dirty="0"/>
          </a:p>
        </p:txBody>
      </p:sp>
      <p:pic>
        <p:nvPicPr>
          <p:cNvPr id="6" name="Picture 5">
            <a:extLst>
              <a:ext uri="{FF2B5EF4-FFF2-40B4-BE49-F238E27FC236}">
                <a16:creationId xmlns:a16="http://schemas.microsoft.com/office/drawing/2014/main" id="{11780DF3-A9B7-4D4C-BEC9-F204AD552AEF}"/>
              </a:ext>
            </a:extLst>
          </p:cNvPr>
          <p:cNvPicPr>
            <a:picLocks noChangeAspect="1"/>
          </p:cNvPicPr>
          <p:nvPr/>
        </p:nvPicPr>
        <p:blipFill>
          <a:blip r:embed="rId3"/>
          <a:stretch>
            <a:fillRect/>
          </a:stretch>
        </p:blipFill>
        <p:spPr>
          <a:xfrm>
            <a:off x="4460875" y="905705"/>
            <a:ext cx="3829050" cy="3086100"/>
          </a:xfrm>
          <a:prstGeom prst="rect">
            <a:avLst/>
          </a:prstGeom>
        </p:spPr>
      </p:pic>
    </p:spTree>
    <p:extLst>
      <p:ext uri="{BB962C8B-B14F-4D97-AF65-F5344CB8AC3E}">
        <p14:creationId xmlns:p14="http://schemas.microsoft.com/office/powerpoint/2010/main" val="144788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475" y="794671"/>
                <a:ext cx="3663474" cy="3709449"/>
              </a:xfrm>
            </p:spPr>
            <p:txBody>
              <a:bodyPr/>
              <a:lstStyle/>
              <a:p>
                <a:r>
                  <a:rPr lang="en-US" sz="1400" dirty="0"/>
                  <a:t>Not as primitive as #1</a:t>
                </a:r>
              </a:p>
              <a:p>
                <a:r>
                  <a:rPr lang="en-US" sz="1400" dirty="0"/>
                  <a:t>Hysteresis is ≈|V</a:t>
                </a:r>
                <a:r>
                  <a:rPr lang="en-US" sz="1400" baseline="-25000" dirty="0"/>
                  <a:t>OUT</a:t>
                </a:r>
                <a:r>
                  <a:rPr lang="en-US" sz="1400" dirty="0"/>
                  <a:t>|</a:t>
                </a:r>
              </a:p>
              <a:p>
                <a:r>
                  <a:rPr lang="en-US" sz="1400" dirty="0"/>
                  <a:t>Either V</a:t>
                </a:r>
                <a:r>
                  <a:rPr lang="en-US" sz="1400" baseline="-25000" dirty="0"/>
                  <a:t>ON</a:t>
                </a:r>
                <a:r>
                  <a:rPr lang="en-US" sz="1400" dirty="0"/>
                  <a:t> or V</a:t>
                </a:r>
                <a:r>
                  <a:rPr lang="en-US" sz="1400" baseline="-25000" dirty="0"/>
                  <a:t>OFF</a:t>
                </a:r>
                <a:r>
                  <a:rPr lang="en-US" sz="1400" dirty="0"/>
                  <a:t> are selectable</a:t>
                </a:r>
              </a:p>
              <a:p>
                <a:r>
                  <a:rPr lang="en-US" sz="1400" dirty="0"/>
                  <a:t>Check current in Zener or reference</a:t>
                </a:r>
              </a:p>
              <a:p>
                <a:pPr lvl="1"/>
                <a:r>
                  <a:rPr lang="en-US" sz="1200" dirty="0"/>
                  <a:t>10kΩ is starting point</a:t>
                </a:r>
              </a:p>
              <a:p>
                <a:pPr lvl="1"/>
                <a:r>
                  <a:rPr lang="en-US" sz="1200" dirty="0"/>
                  <a:t>Need minimum current to get accurate reference voltage</a:t>
                </a:r>
              </a:p>
              <a:p>
                <a:pPr lvl="1"/>
                <a:r>
                  <a:rPr lang="en-US" sz="1200" dirty="0"/>
                  <a:t>Beware maximum current in reference diodes</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𝑂𝑁</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𝑅𝐸𝐹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𝐸𝑁𝐻</m:t>
                        </m:r>
                      </m:sub>
                    </m:sSub>
                  </m:oMath>
                </a14:m>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𝑅𝐸𝐹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𝑂𝑈𝑇</m:t>
                        </m:r>
                      </m:sub>
                    </m:sSub>
                    <m:r>
                      <a:rPr lang="en-US" sz="1400" i="1">
                        <a:latin typeface="Cambria Math" panose="02040503050406030204" pitchFamily="18" charset="0"/>
                      </a:rPr>
                      <m:t>|</m:t>
                    </m:r>
                  </m:oMath>
                </a14:m>
                <a:endParaRPr lang="en-US" sz="1400" dirty="0"/>
              </a:p>
              <a:p>
                <a:endParaRPr lang="en-US" sz="1400" dirty="0"/>
              </a:p>
              <a:p>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475" y="794671"/>
                <a:ext cx="3663474" cy="3709449"/>
              </a:xfrm>
              <a:blipFill>
                <a:blip r:embed="rId2"/>
                <a:stretch>
                  <a:fillRect l="-832" t="-49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13</a:t>
            </a:fld>
            <a:endParaRPr lang="en-US" dirty="0"/>
          </a:p>
        </p:txBody>
      </p:sp>
      <p:pic>
        <p:nvPicPr>
          <p:cNvPr id="7" name="Picture 6">
            <a:extLst>
              <a:ext uri="{FF2B5EF4-FFF2-40B4-BE49-F238E27FC236}">
                <a16:creationId xmlns:a16="http://schemas.microsoft.com/office/drawing/2014/main" id="{902014D6-1AD2-4F00-859E-DFFCD13B5352}"/>
              </a:ext>
            </a:extLst>
          </p:cNvPr>
          <p:cNvPicPr>
            <a:picLocks noChangeAspect="1"/>
          </p:cNvPicPr>
          <p:nvPr/>
        </p:nvPicPr>
        <p:blipFill>
          <a:blip r:embed="rId3"/>
          <a:stretch>
            <a:fillRect/>
          </a:stretch>
        </p:blipFill>
        <p:spPr>
          <a:xfrm>
            <a:off x="4279900" y="794671"/>
            <a:ext cx="4410075" cy="3086100"/>
          </a:xfrm>
          <a:prstGeom prst="rect">
            <a:avLst/>
          </a:prstGeom>
        </p:spPr>
      </p:pic>
    </p:spTree>
    <p:extLst>
      <p:ext uri="{BB962C8B-B14F-4D97-AF65-F5344CB8AC3E}">
        <p14:creationId xmlns:p14="http://schemas.microsoft.com/office/powerpoint/2010/main" val="362055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474" y="794671"/>
                <a:ext cx="4232525" cy="3709449"/>
              </a:xfrm>
            </p:spPr>
            <p:txBody>
              <a:bodyPr/>
              <a:lstStyle/>
              <a:p>
                <a:r>
                  <a:rPr lang="en-US" sz="1000" dirty="0"/>
                  <a:t>Many components</a:t>
                </a:r>
              </a:p>
              <a:p>
                <a:r>
                  <a:rPr lang="en-US" sz="1000" dirty="0"/>
                  <a:t>Requires some judgement in design</a:t>
                </a:r>
              </a:p>
              <a:p>
                <a:r>
                  <a:rPr lang="en-US" sz="1000" dirty="0"/>
                  <a:t>V</a:t>
                </a:r>
                <a:r>
                  <a:rPr lang="en-US" sz="1000" baseline="-25000" dirty="0"/>
                  <a:t>ON</a:t>
                </a:r>
                <a:r>
                  <a:rPr lang="en-US" sz="1000" dirty="0"/>
                  <a:t> and hysteresis are selectable</a:t>
                </a:r>
              </a:p>
              <a:p>
                <a:r>
                  <a:rPr lang="en-US" sz="1000" dirty="0"/>
                  <a:t>Requires careful component selection and careful simulation for each application. </a:t>
                </a:r>
              </a:p>
              <a:p>
                <a:r>
                  <a:rPr lang="en-US" sz="1000" dirty="0"/>
                  <a:t>Beware of abs max on xx431 and read data sheet for using as a comparator</a:t>
                </a:r>
              </a:p>
              <a:p>
                <a:pPr lvl="1"/>
                <a:r>
                  <a:rPr lang="en-US" sz="1000" dirty="0"/>
                  <a:t>Many different varieties and flavors of xx431</a:t>
                </a:r>
              </a:p>
              <a:p>
                <a:pPr lvl="2"/>
                <a:r>
                  <a:rPr lang="en-US" sz="1000" dirty="0"/>
                  <a:t>Beware</a:t>
                </a:r>
              </a:p>
              <a:p>
                <a:r>
                  <a:rPr lang="en-US" sz="1000" dirty="0"/>
                  <a:t>Set V</a:t>
                </a:r>
                <a:r>
                  <a:rPr lang="en-US" sz="1000" baseline="-25000" dirty="0"/>
                  <a:t>ON</a:t>
                </a:r>
                <a:r>
                  <a:rPr lang="en-US" sz="1000" dirty="0"/>
                  <a:t> with R</a:t>
                </a:r>
                <a:r>
                  <a:rPr lang="en-US" sz="1000" baseline="-25000" dirty="0"/>
                  <a:t>ENT</a:t>
                </a:r>
                <a:r>
                  <a:rPr lang="en-US" sz="1000" dirty="0"/>
                  <a:t> and R</a:t>
                </a:r>
                <a:r>
                  <a:rPr lang="en-US" sz="1000" baseline="-25000" dirty="0"/>
                  <a:t>ENB</a:t>
                </a:r>
              </a:p>
              <a:p>
                <a:pPr lvl="1"/>
                <a:r>
                  <a:rPr lang="en-US" sz="1000" dirty="0"/>
                  <a:t>R</a:t>
                </a:r>
                <a:r>
                  <a:rPr lang="en-US" sz="1000" baseline="-25000" dirty="0"/>
                  <a:t>ENH</a:t>
                </a:r>
                <a:r>
                  <a:rPr lang="en-US" sz="1000" dirty="0"/>
                  <a:t> gives hysteresis</a:t>
                </a:r>
              </a:p>
              <a:p>
                <a:pPr lvl="1"/>
                <a14:m>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𝑂𝑁</m:t>
                        </m:r>
                      </m:sub>
                    </m:sSub>
                    <m:r>
                      <a:rPr lang="en-US" sz="1000" i="1">
                        <a:latin typeface="Cambria Math" panose="02040503050406030204" pitchFamily="18" charset="0"/>
                      </a:rPr>
                      <m:t>=</m:t>
                    </m:r>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𝑅𝐸𝐹</m:t>
                        </m:r>
                      </m:sub>
                    </m:sSub>
                    <m:r>
                      <a:rPr lang="en-US" sz="1000" i="1">
                        <a:latin typeface="Cambria Math" panose="02040503050406030204" pitchFamily="18" charset="0"/>
                      </a:rPr>
                      <m:t>∙</m:t>
                    </m:r>
                    <m:d>
                      <m:dPr>
                        <m:ctrlPr>
                          <a:rPr lang="en-US" sz="1000" i="1">
                            <a:latin typeface="Cambria Math" panose="02040503050406030204" pitchFamily="18" charset="0"/>
                          </a:rPr>
                        </m:ctrlPr>
                      </m:dPr>
                      <m:e>
                        <m:r>
                          <a:rPr lang="en-US" sz="1000" i="1">
                            <a:latin typeface="Cambria Math" panose="02040503050406030204" pitchFamily="18" charset="0"/>
                          </a:rPr>
                          <m:t>1+</m:t>
                        </m:r>
                        <m:f>
                          <m:fPr>
                            <m:ctrlPr>
                              <a:rPr lang="en-US" sz="1000" i="1">
                                <a:latin typeface="Cambria Math" panose="02040503050406030204" pitchFamily="18" charset="0"/>
                              </a:rPr>
                            </m:ctrlPr>
                          </m:fPr>
                          <m:num>
                            <m:sSub>
                              <m:sSubPr>
                                <m:ctrlPr>
                                  <a:rPr lang="en-US" sz="1000" i="1">
                                    <a:latin typeface="Cambria Math" panose="02040503050406030204" pitchFamily="18" charset="0"/>
                                  </a:rPr>
                                </m:ctrlPr>
                              </m:sSubPr>
                              <m:e>
                                <m:r>
                                  <a:rPr lang="en-US" sz="1000" i="1">
                                    <a:latin typeface="Cambria Math" panose="02040503050406030204" pitchFamily="18" charset="0"/>
                                  </a:rPr>
                                  <m:t>𝑅</m:t>
                                </m:r>
                              </m:e>
                              <m:sub>
                                <m:r>
                                  <a:rPr lang="en-US" sz="1000" i="1">
                                    <a:latin typeface="Cambria Math" panose="02040503050406030204" pitchFamily="18" charset="0"/>
                                  </a:rPr>
                                  <m:t>𝐸𝑁𝑇</m:t>
                                </m:r>
                              </m:sub>
                            </m:sSub>
                          </m:num>
                          <m:den>
                            <m:sSub>
                              <m:sSubPr>
                                <m:ctrlPr>
                                  <a:rPr lang="en-US" sz="1000" i="1">
                                    <a:latin typeface="Cambria Math" panose="02040503050406030204" pitchFamily="18" charset="0"/>
                                  </a:rPr>
                                </m:ctrlPr>
                              </m:sSubPr>
                              <m:e>
                                <m:r>
                                  <a:rPr lang="en-US" sz="1000" i="1">
                                    <a:latin typeface="Cambria Math" panose="02040503050406030204" pitchFamily="18" charset="0"/>
                                  </a:rPr>
                                  <m:t>𝑅</m:t>
                                </m:r>
                              </m:e>
                              <m:sub>
                                <m:r>
                                  <a:rPr lang="en-US" sz="1000" i="1">
                                    <a:latin typeface="Cambria Math" panose="02040503050406030204" pitchFamily="18" charset="0"/>
                                  </a:rPr>
                                  <m:t>𝐸𝑁𝐵</m:t>
                                </m:r>
                              </m:sub>
                            </m:sSub>
                          </m:den>
                        </m:f>
                      </m:e>
                    </m:d>
                  </m:oMath>
                </a14:m>
                <a:endParaRPr lang="en-US" sz="1000" dirty="0"/>
              </a:p>
              <a:p>
                <a:r>
                  <a:rPr lang="en-US" sz="1000" dirty="0"/>
                  <a:t>Schematic is only starting point</a:t>
                </a:r>
              </a:p>
              <a:p>
                <a:pPr lvl="1"/>
                <a:r>
                  <a:rPr lang="en-US" sz="1000" dirty="0"/>
                  <a:t>Simulate</a:t>
                </a:r>
              </a:p>
              <a:p>
                <a:pPr lvl="1"/>
                <a:r>
                  <a:rPr lang="en-US" sz="1000" dirty="0"/>
                  <a:t>Good luck</a:t>
                </a:r>
              </a:p>
              <a:p>
                <a:endParaRPr lang="en-US" sz="1000" dirty="0"/>
              </a:p>
              <a:p>
                <a:endParaRPr lang="en-US" sz="1400" dirty="0"/>
              </a:p>
              <a:p>
                <a:endParaRPr lang="en-US" sz="1400" dirty="0"/>
              </a:p>
              <a:p>
                <a:endParaRPr lang="en-US" sz="1400" dirty="0"/>
              </a:p>
              <a:p>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474" y="794671"/>
                <a:ext cx="4232525" cy="3709449"/>
              </a:xfrm>
              <a:blipFill>
                <a:blip r:embed="rId2"/>
                <a:stretch>
                  <a:fillRect t="-164" r="-28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14</a:t>
            </a:fld>
            <a:endParaRPr lang="en-US" dirty="0"/>
          </a:p>
        </p:txBody>
      </p:sp>
      <p:pic>
        <p:nvPicPr>
          <p:cNvPr id="7" name="Picture 6">
            <a:extLst>
              <a:ext uri="{FF2B5EF4-FFF2-40B4-BE49-F238E27FC236}">
                <a16:creationId xmlns:a16="http://schemas.microsoft.com/office/drawing/2014/main" id="{52AAB3DD-40DB-4C95-AE00-BAF8F3897011}"/>
              </a:ext>
            </a:extLst>
          </p:cNvPr>
          <p:cNvPicPr>
            <a:picLocks noChangeAspect="1"/>
          </p:cNvPicPr>
          <p:nvPr/>
        </p:nvPicPr>
        <p:blipFill>
          <a:blip r:embed="rId3"/>
          <a:stretch>
            <a:fillRect/>
          </a:stretch>
        </p:blipFill>
        <p:spPr>
          <a:xfrm>
            <a:off x="4980895" y="658586"/>
            <a:ext cx="3488684" cy="3397431"/>
          </a:xfrm>
          <a:prstGeom prst="rect">
            <a:avLst/>
          </a:prstGeom>
        </p:spPr>
      </p:pic>
    </p:spTree>
    <p:extLst>
      <p:ext uri="{BB962C8B-B14F-4D97-AF65-F5344CB8AC3E}">
        <p14:creationId xmlns:p14="http://schemas.microsoft.com/office/powerpoint/2010/main" val="405168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#4</a:t>
            </a:r>
          </a:p>
        </p:txBody>
      </p:sp>
      <p:sp>
        <p:nvSpPr>
          <p:cNvPr id="3" name="Content Placeholder 2"/>
          <p:cNvSpPr>
            <a:spLocks noGrp="1"/>
          </p:cNvSpPr>
          <p:nvPr>
            <p:ph idx="1"/>
          </p:nvPr>
        </p:nvSpPr>
        <p:spPr>
          <a:xfrm>
            <a:off x="339474" y="794671"/>
            <a:ext cx="4232525" cy="3709449"/>
          </a:xfrm>
        </p:spPr>
        <p:txBody>
          <a:bodyPr/>
          <a:lstStyle/>
          <a:p>
            <a:r>
              <a:rPr lang="en-US" sz="1400" dirty="0"/>
              <a:t>Most accurate and designable</a:t>
            </a:r>
          </a:p>
          <a:p>
            <a:r>
              <a:rPr lang="en-US" sz="1400" dirty="0"/>
              <a:t>Many expensive components</a:t>
            </a:r>
          </a:p>
          <a:p>
            <a:r>
              <a:rPr lang="en-US" sz="1400" dirty="0"/>
              <a:t>Self explanatory</a:t>
            </a:r>
          </a:p>
          <a:p>
            <a:pPr lvl="1"/>
            <a:r>
              <a:rPr lang="en-US" sz="1200" dirty="0"/>
              <a:t>Don’t forget the hysteresis</a:t>
            </a:r>
          </a:p>
          <a:p>
            <a:endParaRPr lang="en-US" sz="10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15</a:t>
            </a:fld>
            <a:endParaRPr lang="en-US" dirty="0"/>
          </a:p>
        </p:txBody>
      </p:sp>
      <p:pic>
        <p:nvPicPr>
          <p:cNvPr id="6" name="Picture 5">
            <a:extLst>
              <a:ext uri="{FF2B5EF4-FFF2-40B4-BE49-F238E27FC236}">
                <a16:creationId xmlns:a16="http://schemas.microsoft.com/office/drawing/2014/main" id="{C01A82FD-B5EB-4DB3-8333-8F1F8087CAA2}"/>
              </a:ext>
            </a:extLst>
          </p:cNvPr>
          <p:cNvPicPr>
            <a:picLocks noChangeAspect="1"/>
          </p:cNvPicPr>
          <p:nvPr/>
        </p:nvPicPr>
        <p:blipFill>
          <a:blip r:embed="rId2"/>
          <a:stretch>
            <a:fillRect/>
          </a:stretch>
        </p:blipFill>
        <p:spPr>
          <a:xfrm>
            <a:off x="3655286" y="1385750"/>
            <a:ext cx="4988176" cy="2371999"/>
          </a:xfrm>
          <a:prstGeom prst="rect">
            <a:avLst/>
          </a:prstGeom>
        </p:spPr>
      </p:pic>
    </p:spTree>
    <p:extLst>
      <p:ext uri="{BB962C8B-B14F-4D97-AF65-F5344CB8AC3E}">
        <p14:creationId xmlns:p14="http://schemas.microsoft.com/office/powerpoint/2010/main" val="374924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31D6-1FDC-4AD7-B027-C6951CD6BDDA}"/>
              </a:ext>
            </a:extLst>
          </p:cNvPr>
          <p:cNvSpPr>
            <a:spLocks noGrp="1"/>
          </p:cNvSpPr>
          <p:nvPr>
            <p:ph type="ctr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67171D6E-CDA9-4EF4-B3F6-D9BD0FE2421F}"/>
              </a:ext>
            </a:extLst>
          </p:cNvPr>
          <p:cNvSpPr>
            <a:spLocks noGrp="1"/>
          </p:cNvSpPr>
          <p:nvPr>
            <p:ph type="sldNum" sz="quarter" idx="10"/>
          </p:nvPr>
        </p:nvSpPr>
        <p:spPr/>
        <p:txBody>
          <a:bodyPr/>
          <a:lstStyle/>
          <a:p>
            <a:pPr>
              <a:defRPr/>
            </a:pPr>
            <a:fld id="{03BA23CF-AA30-4A18-B744-605C3E9DBF07}" type="slidenum">
              <a:rPr lang="en-US" smtClean="0"/>
              <a:pPr>
                <a:defRPr/>
              </a:pPr>
              <a:t>16</a:t>
            </a:fld>
            <a:endParaRPr lang="en-US" dirty="0"/>
          </a:p>
        </p:txBody>
      </p:sp>
    </p:spTree>
    <p:extLst>
      <p:ext uri="{BB962C8B-B14F-4D97-AF65-F5344CB8AC3E}">
        <p14:creationId xmlns:p14="http://schemas.microsoft.com/office/powerpoint/2010/main" val="174220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58A7-24CC-49A5-90C4-79362CBB0341}"/>
              </a:ext>
            </a:extLst>
          </p:cNvPr>
          <p:cNvSpPr>
            <a:spLocks noGrp="1"/>
          </p:cNvSpPr>
          <p:nvPr>
            <p:ph type="title"/>
          </p:nvPr>
        </p:nvSpPr>
        <p:spPr/>
        <p:txBody>
          <a:bodyPr/>
          <a:lstStyle/>
          <a:p>
            <a:r>
              <a:rPr lang="en-US" dirty="0"/>
              <a:t>Supervisor and Reset ICs</a:t>
            </a:r>
          </a:p>
        </p:txBody>
      </p:sp>
      <p:sp>
        <p:nvSpPr>
          <p:cNvPr id="3" name="Slide Number Placeholder 2">
            <a:extLst>
              <a:ext uri="{FF2B5EF4-FFF2-40B4-BE49-F238E27FC236}">
                <a16:creationId xmlns:a16="http://schemas.microsoft.com/office/drawing/2014/main" id="{0A3ED094-D093-4ADC-A074-C761F0FCE5E7}"/>
              </a:ext>
            </a:extLst>
          </p:cNvPr>
          <p:cNvSpPr>
            <a:spLocks noGrp="1"/>
          </p:cNvSpPr>
          <p:nvPr>
            <p:ph type="sldNum" sz="quarter" idx="10"/>
          </p:nvPr>
        </p:nvSpPr>
        <p:spPr/>
        <p:txBody>
          <a:bodyPr/>
          <a:lstStyle/>
          <a:p>
            <a:pPr>
              <a:defRPr/>
            </a:pPr>
            <a:fld id="{D4C52F08-588C-488E-A5AB-DF69250DE862}" type="slidenum">
              <a:rPr lang="en-US" smtClean="0"/>
              <a:pPr>
                <a:defRPr/>
              </a:pPr>
              <a:t>17</a:t>
            </a:fld>
            <a:endParaRPr lang="en-US" dirty="0"/>
          </a:p>
        </p:txBody>
      </p:sp>
      <p:graphicFrame>
        <p:nvGraphicFramePr>
          <p:cNvPr id="4" name="Object 3">
            <a:extLst>
              <a:ext uri="{FF2B5EF4-FFF2-40B4-BE49-F238E27FC236}">
                <a16:creationId xmlns:a16="http://schemas.microsoft.com/office/drawing/2014/main" id="{57FD3142-1A39-4D3E-B220-19EC9E50147F}"/>
              </a:ext>
            </a:extLst>
          </p:cNvPr>
          <p:cNvGraphicFramePr>
            <a:graphicFrameLocks noChangeAspect="1"/>
          </p:cNvGraphicFramePr>
          <p:nvPr>
            <p:extLst>
              <p:ext uri="{D42A27DB-BD31-4B8C-83A1-F6EECF244321}">
                <p14:modId xmlns:p14="http://schemas.microsoft.com/office/powerpoint/2010/main" val="1443476812"/>
              </p:ext>
            </p:extLst>
          </p:nvPr>
        </p:nvGraphicFramePr>
        <p:xfrm>
          <a:off x="4114800" y="2185988"/>
          <a:ext cx="914400" cy="771525"/>
        </p:xfrm>
        <a:graphic>
          <a:graphicData uri="http://schemas.openxmlformats.org/presentationml/2006/ole">
            <mc:AlternateContent xmlns:mc="http://schemas.openxmlformats.org/markup-compatibility/2006">
              <mc:Choice xmlns:v="urn:schemas-microsoft-com:vml" Requires="v">
                <p:oleObj spid="_x0000_s1029" name="Acrobat Document" showAsIcon="1" r:id="rId3" imgW="914400" imgH="771837" progId="AcroExch.Document.DC">
                  <p:embed/>
                </p:oleObj>
              </mc:Choice>
              <mc:Fallback>
                <p:oleObj name="Acrobat Document" showAsIcon="1" r:id="rId3" imgW="914400" imgH="771837" progId="AcroExch.Document.DC">
                  <p:embed/>
                  <p:pic>
                    <p:nvPicPr>
                      <p:cNvPr id="0" name=""/>
                      <p:cNvPicPr/>
                      <p:nvPr/>
                    </p:nvPicPr>
                    <p:blipFill>
                      <a:blip r:embed="rId4"/>
                      <a:stretch>
                        <a:fillRect/>
                      </a:stretch>
                    </p:blipFill>
                    <p:spPr>
                      <a:xfrm>
                        <a:off x="4114800" y="218598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7813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729" y="513219"/>
            <a:ext cx="8786191" cy="3862596"/>
          </a:xfrm>
          <a:prstGeom prst="rect">
            <a:avLst/>
          </a:prstGeom>
        </p:spPr>
        <p:txBody>
          <a:bodyPr wrap="square">
            <a:spAutoFit/>
          </a:bodyPr>
          <a:lstStyle/>
          <a:p>
            <a:r>
              <a:rPr lang="en-US" b="1" dirty="0">
                <a:solidFill>
                  <a:srgbClr val="333333"/>
                </a:solidFill>
                <a:latin typeface="Calibri" panose="020F0502020204030204" pitchFamily="34" charset="0"/>
              </a:rPr>
              <a:t>Important notice and disclaimer</a:t>
            </a:r>
          </a:p>
          <a:p>
            <a:endParaRPr lang="en-US" sz="11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endParaRPr lang="en-US" sz="1200" b="0" i="0" dirty="0">
              <a:solidFill>
                <a:srgbClr val="555555"/>
              </a:solidFill>
              <a:effectLst/>
              <a:latin typeface="Calibri" panose="020F0502020204030204" pitchFamily="34" charset="0"/>
            </a:endParaRPr>
          </a:p>
        </p:txBody>
      </p:sp>
    </p:spTree>
    <p:extLst>
      <p:ext uri="{BB962C8B-B14F-4D97-AF65-F5344CB8AC3E}">
        <p14:creationId xmlns:p14="http://schemas.microsoft.com/office/powerpoint/2010/main" val="334022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Themes</a:t>
            </a:r>
          </a:p>
        </p:txBody>
      </p:sp>
      <p:sp>
        <p:nvSpPr>
          <p:cNvPr id="3" name="Content Placeholder 2"/>
          <p:cNvSpPr>
            <a:spLocks noGrp="1"/>
          </p:cNvSpPr>
          <p:nvPr>
            <p:ph idx="1"/>
          </p:nvPr>
        </p:nvSpPr>
        <p:spPr/>
        <p:txBody>
          <a:bodyPr/>
          <a:lstStyle/>
          <a:p>
            <a:r>
              <a:rPr lang="en-US" sz="1400" dirty="0"/>
              <a:t>See spreadsheet files in zip file for design help.</a:t>
            </a:r>
          </a:p>
          <a:p>
            <a:pPr lvl="1"/>
            <a:r>
              <a:rPr lang="en-US" sz="1200" dirty="0"/>
              <a:t>Yellow are inputs</a:t>
            </a:r>
            <a:endParaRPr lang="en-US" sz="1400" dirty="0"/>
          </a:p>
          <a:p>
            <a:r>
              <a:rPr lang="en-US" sz="1400" dirty="0"/>
              <a:t>The divider current (Ion) should be large enough to swamp out any input current into the EN pin.</a:t>
            </a:r>
          </a:p>
          <a:p>
            <a:r>
              <a:rPr lang="en-US" sz="1400" dirty="0"/>
              <a:t>Check Ion, the voltage at the EN input and at the PGOOD pin, at maximum input voltage, to ensure compliance with data sheet Abs. Max requirements.</a:t>
            </a:r>
          </a:p>
          <a:p>
            <a:r>
              <a:rPr lang="en-US" sz="1400" dirty="0"/>
              <a:t>If possible, simulate with actual regulator models under the specific application conditions.  </a:t>
            </a:r>
          </a:p>
          <a:p>
            <a:r>
              <a:rPr lang="en-US" sz="1400" dirty="0"/>
              <a:t>If possible, test with EVM.</a:t>
            </a:r>
          </a:p>
          <a:p>
            <a:r>
              <a:rPr lang="en-US" sz="1400" dirty="0"/>
              <a:t>Refer to document in appendix</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a:t>
            </a:fld>
            <a:endParaRPr lang="en-US" dirty="0"/>
          </a:p>
        </p:txBody>
      </p:sp>
    </p:spTree>
    <p:extLst>
      <p:ext uri="{BB962C8B-B14F-4D97-AF65-F5344CB8AC3E}">
        <p14:creationId xmlns:p14="http://schemas.microsoft.com/office/powerpoint/2010/main" val="274955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Themes (cont.)</a:t>
            </a:r>
          </a:p>
        </p:txBody>
      </p:sp>
      <p:sp>
        <p:nvSpPr>
          <p:cNvPr id="3" name="Content Placeholder 2"/>
          <p:cNvSpPr>
            <a:spLocks noGrp="1"/>
          </p:cNvSpPr>
          <p:nvPr>
            <p:ph idx="1"/>
          </p:nvPr>
        </p:nvSpPr>
        <p:spPr/>
        <p:txBody>
          <a:bodyPr/>
          <a:lstStyle/>
          <a:p>
            <a:r>
              <a:rPr lang="en-US" sz="1400" dirty="0"/>
              <a:t>V</a:t>
            </a:r>
            <a:r>
              <a:rPr lang="en-US" sz="1400" baseline="-25000" dirty="0"/>
              <a:t>OFF</a:t>
            </a:r>
            <a:r>
              <a:rPr lang="en-US" sz="1400" dirty="0"/>
              <a:t> = Input voltage to turn off regulator</a:t>
            </a:r>
          </a:p>
          <a:p>
            <a:r>
              <a:rPr lang="en-US" sz="1400" dirty="0"/>
              <a:t>V</a:t>
            </a:r>
            <a:r>
              <a:rPr lang="en-US" sz="1400" baseline="-25000" dirty="0"/>
              <a:t>ON</a:t>
            </a:r>
            <a:r>
              <a:rPr lang="en-US" sz="1400" dirty="0"/>
              <a:t> = Input voltage to turn on regulator</a:t>
            </a:r>
          </a:p>
          <a:p>
            <a:r>
              <a:rPr lang="en-US" sz="1400" dirty="0"/>
              <a:t>V</a:t>
            </a:r>
            <a:r>
              <a:rPr lang="en-US" sz="1400" baseline="-25000" dirty="0"/>
              <a:t>ENH</a:t>
            </a:r>
            <a:r>
              <a:rPr lang="en-US" sz="1400" dirty="0"/>
              <a:t> = EN input rising threshold voltage</a:t>
            </a:r>
          </a:p>
          <a:p>
            <a:r>
              <a:rPr lang="en-US" sz="1400" dirty="0"/>
              <a:t>V</a:t>
            </a:r>
            <a:r>
              <a:rPr lang="en-US" sz="1400" baseline="-25000" dirty="0"/>
              <a:t>ENL</a:t>
            </a:r>
            <a:r>
              <a:rPr lang="en-US" sz="1400" dirty="0"/>
              <a:t> = EN input falling threshold voltage</a:t>
            </a:r>
          </a:p>
          <a:p>
            <a:r>
              <a:rPr lang="en-US" sz="1400" dirty="0"/>
              <a:t>I</a:t>
            </a:r>
            <a:r>
              <a:rPr lang="en-US" sz="1400" baseline="-25000" dirty="0"/>
              <a:t>ON</a:t>
            </a:r>
            <a:r>
              <a:rPr lang="en-US" sz="1400" dirty="0"/>
              <a:t> = Current in EN divider </a:t>
            </a:r>
          </a:p>
          <a:p>
            <a:r>
              <a:rPr lang="en-US" sz="1400" dirty="0"/>
              <a:t>V</a:t>
            </a:r>
            <a:r>
              <a:rPr lang="en-US" sz="1400" baseline="-25000" dirty="0"/>
              <a:t>REF</a:t>
            </a:r>
            <a:r>
              <a:rPr lang="en-US" sz="1400" dirty="0"/>
              <a:t> = Zener diode voltage or reference diode voltage</a:t>
            </a:r>
          </a:p>
          <a:p>
            <a:r>
              <a:rPr lang="en-US" sz="1400" dirty="0"/>
              <a:t>I</a:t>
            </a:r>
            <a:r>
              <a:rPr lang="en-US" sz="1400" baseline="-25000" dirty="0"/>
              <a:t>HYST</a:t>
            </a:r>
            <a:r>
              <a:rPr lang="en-US" sz="1400" dirty="0"/>
              <a:t> = Internal EN hysteresis current.  Current flows out of EN pin when device turns on.  No current with device off.</a:t>
            </a:r>
            <a:endParaRPr lang="en-US" sz="1000" dirty="0"/>
          </a:p>
          <a:p>
            <a:pPr lvl="1"/>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dirty="0"/>
          </a:p>
        </p:txBody>
      </p:sp>
    </p:spTree>
    <p:extLst>
      <p:ext uri="{BB962C8B-B14F-4D97-AF65-F5344CB8AC3E}">
        <p14:creationId xmlns:p14="http://schemas.microsoft.com/office/powerpoint/2010/main" val="101464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Internal EN</a:t>
            </a:r>
          </a:p>
        </p:txBody>
      </p:sp>
      <p:sp>
        <p:nvSpPr>
          <p:cNvPr id="3" name="Content Placeholder 2"/>
          <p:cNvSpPr>
            <a:spLocks noGrp="1"/>
          </p:cNvSpPr>
          <p:nvPr>
            <p:ph idx="1"/>
          </p:nvPr>
        </p:nvSpPr>
        <p:spPr>
          <a:xfrm>
            <a:off x="333379" y="786357"/>
            <a:ext cx="3184014" cy="3709449"/>
          </a:xfrm>
        </p:spPr>
        <p:txBody>
          <a:bodyPr/>
          <a:lstStyle/>
          <a:p>
            <a:r>
              <a:rPr lang="en-US" sz="1400" dirty="0"/>
              <a:t>V</a:t>
            </a:r>
            <a:r>
              <a:rPr lang="en-US" sz="1400" baseline="-25000" dirty="0"/>
              <a:t>ON</a:t>
            </a:r>
            <a:r>
              <a:rPr lang="en-US" sz="1400" dirty="0"/>
              <a:t> and I</a:t>
            </a:r>
            <a:r>
              <a:rPr lang="en-US" sz="1400" baseline="-25000" dirty="0"/>
              <a:t>ON</a:t>
            </a:r>
            <a:r>
              <a:rPr lang="en-US" sz="1400" dirty="0"/>
              <a:t> are designable</a:t>
            </a:r>
          </a:p>
          <a:p>
            <a:r>
              <a:rPr lang="en-US" sz="1400" dirty="0"/>
              <a:t>V</a:t>
            </a:r>
            <a:r>
              <a:rPr lang="en-US" sz="1400" baseline="-25000" dirty="0"/>
              <a:t>OFF</a:t>
            </a:r>
            <a:r>
              <a:rPr lang="en-US" sz="1400" dirty="0"/>
              <a:t> (and hysteresis) fixed by internal EN hysteresis</a:t>
            </a:r>
          </a:p>
          <a:p>
            <a:r>
              <a:rPr lang="en-US" sz="1400" dirty="0"/>
              <a:t>Should choose device with precision EN thresholds and hysteresis</a:t>
            </a:r>
          </a:p>
          <a:p>
            <a:r>
              <a:rPr lang="en-US" sz="1400" dirty="0"/>
              <a:t>See calc tool for equations and design or relevant data sheet</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970" y="1370552"/>
            <a:ext cx="4502182" cy="2280093"/>
          </a:xfrm>
          <a:prstGeom prst="rect">
            <a:avLst/>
          </a:prstGeom>
        </p:spPr>
      </p:pic>
    </p:spTree>
    <p:extLst>
      <p:ext uri="{BB962C8B-B14F-4D97-AF65-F5344CB8AC3E}">
        <p14:creationId xmlns:p14="http://schemas.microsoft.com/office/powerpoint/2010/main" val="70256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Internal EN Hysteresis Current</a:t>
            </a:r>
          </a:p>
        </p:txBody>
      </p:sp>
      <p:sp>
        <p:nvSpPr>
          <p:cNvPr id="3" name="Content Placeholder 2"/>
          <p:cNvSpPr>
            <a:spLocks noGrp="1"/>
          </p:cNvSpPr>
          <p:nvPr>
            <p:ph idx="1"/>
          </p:nvPr>
        </p:nvSpPr>
        <p:spPr>
          <a:xfrm>
            <a:off x="333379" y="786357"/>
            <a:ext cx="3184014" cy="3709449"/>
          </a:xfrm>
        </p:spPr>
        <p:txBody>
          <a:bodyPr/>
          <a:lstStyle/>
          <a:p>
            <a:r>
              <a:rPr lang="en-US" sz="1400" dirty="0"/>
              <a:t>V</a:t>
            </a:r>
            <a:r>
              <a:rPr lang="en-US" sz="1400" baseline="-25000" dirty="0"/>
              <a:t>ON</a:t>
            </a:r>
            <a:r>
              <a:rPr lang="en-US" sz="1400" dirty="0"/>
              <a:t> and V</a:t>
            </a:r>
            <a:r>
              <a:rPr lang="en-US" sz="1400" baseline="-25000" dirty="0"/>
              <a:t>OFF</a:t>
            </a:r>
            <a:r>
              <a:rPr lang="en-US" sz="1400" dirty="0"/>
              <a:t> are designable</a:t>
            </a:r>
          </a:p>
          <a:p>
            <a:r>
              <a:rPr lang="en-US" sz="1400" dirty="0"/>
              <a:t>Should choose device with precision EN thresholds and hysteresis current</a:t>
            </a:r>
          </a:p>
          <a:p>
            <a:r>
              <a:rPr lang="en-US" sz="1400" dirty="0"/>
              <a:t>I</a:t>
            </a:r>
            <a:r>
              <a:rPr lang="en-US" sz="1400" baseline="-25000" dirty="0"/>
              <a:t>HYST</a:t>
            </a:r>
            <a:r>
              <a:rPr lang="en-US" sz="1400" dirty="0"/>
              <a:t> flows out of EN when device is on; no current when device is off</a:t>
            </a:r>
          </a:p>
          <a:p>
            <a:r>
              <a:rPr lang="en-US" sz="1400" dirty="0"/>
              <a:t>See calc tool for equations and design or relevant data sheet</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970" y="1370552"/>
            <a:ext cx="4502182" cy="2280093"/>
          </a:xfrm>
          <a:prstGeom prst="rect">
            <a:avLst/>
          </a:prstGeom>
        </p:spPr>
      </p:pic>
    </p:spTree>
    <p:extLst>
      <p:ext uri="{BB962C8B-B14F-4D97-AF65-F5344CB8AC3E}">
        <p14:creationId xmlns:p14="http://schemas.microsoft.com/office/powerpoint/2010/main" val="383085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VOUT for Hysteresis</a:t>
            </a:r>
          </a:p>
        </p:txBody>
      </p:sp>
      <p:sp>
        <p:nvSpPr>
          <p:cNvPr id="3" name="Content Placeholder 2"/>
          <p:cNvSpPr>
            <a:spLocks noGrp="1"/>
          </p:cNvSpPr>
          <p:nvPr>
            <p:ph idx="1"/>
          </p:nvPr>
        </p:nvSpPr>
        <p:spPr>
          <a:xfrm>
            <a:off x="333379" y="786357"/>
            <a:ext cx="3184014" cy="3709449"/>
          </a:xfrm>
        </p:spPr>
        <p:txBody>
          <a:bodyPr/>
          <a:lstStyle/>
          <a:p>
            <a:r>
              <a:rPr lang="en-US" sz="1400" dirty="0"/>
              <a:t>Used with devices that don't (or do) have EN hysteresis but application needs more hysteresis</a:t>
            </a:r>
          </a:p>
          <a:p>
            <a:r>
              <a:rPr lang="en-US" sz="1400" dirty="0"/>
              <a:t>V</a:t>
            </a:r>
            <a:r>
              <a:rPr lang="en-US" sz="1400" baseline="-25000" dirty="0"/>
              <a:t>ON</a:t>
            </a:r>
            <a:r>
              <a:rPr lang="en-US" sz="1400" dirty="0"/>
              <a:t>, V</a:t>
            </a:r>
            <a:r>
              <a:rPr lang="en-US" sz="1400" baseline="-25000" dirty="0"/>
              <a:t>OFF</a:t>
            </a:r>
            <a:r>
              <a:rPr lang="en-US" sz="1400" dirty="0"/>
              <a:t>, and Ion are designable</a:t>
            </a:r>
          </a:p>
          <a:p>
            <a:r>
              <a:rPr lang="en-US" sz="1400" dirty="0"/>
              <a:t>May not give good “snap” action due to slow change of output voltage during start-up and shut-down. </a:t>
            </a:r>
          </a:p>
          <a:p>
            <a:r>
              <a:rPr lang="en-US" sz="1400" dirty="0"/>
              <a:t>See calc tool for equations and design</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682" y="1181576"/>
            <a:ext cx="4544854" cy="2301704"/>
          </a:xfrm>
          <a:prstGeom prst="rect">
            <a:avLst/>
          </a:prstGeom>
        </p:spPr>
      </p:pic>
    </p:spTree>
    <p:extLst>
      <p:ext uri="{BB962C8B-B14F-4D97-AF65-F5344CB8AC3E}">
        <p14:creationId xmlns:p14="http://schemas.microsoft.com/office/powerpoint/2010/main" val="121069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PGOOD for Hysteresis</a:t>
            </a:r>
          </a:p>
        </p:txBody>
      </p:sp>
      <p:sp>
        <p:nvSpPr>
          <p:cNvPr id="3" name="Content Placeholder 2"/>
          <p:cNvSpPr>
            <a:spLocks noGrp="1"/>
          </p:cNvSpPr>
          <p:nvPr>
            <p:ph idx="1"/>
          </p:nvPr>
        </p:nvSpPr>
        <p:spPr>
          <a:xfrm>
            <a:off x="333379" y="786357"/>
            <a:ext cx="3184014" cy="3709449"/>
          </a:xfrm>
        </p:spPr>
        <p:txBody>
          <a:bodyPr/>
          <a:lstStyle/>
          <a:p>
            <a:r>
              <a:rPr lang="en-US" sz="1400" dirty="0"/>
              <a:t>Used with devices that don't (or do) have EN hysteresis but application needs more hysteresis</a:t>
            </a:r>
          </a:p>
          <a:p>
            <a:r>
              <a:rPr lang="en-US" sz="1400" dirty="0"/>
              <a:t>Von, Voff, and Ion are designable</a:t>
            </a:r>
          </a:p>
          <a:p>
            <a:r>
              <a:rPr lang="en-US" sz="1400" dirty="0"/>
              <a:t>May give better “snap” action due to fast response of PGOOD during start-up and shut-down.</a:t>
            </a:r>
          </a:p>
          <a:p>
            <a:r>
              <a:rPr lang="en-US" sz="1400" dirty="0"/>
              <a:t>See calc tool for equations and design</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634" y="1364457"/>
            <a:ext cx="4082586" cy="2067592"/>
          </a:xfrm>
          <a:prstGeom prst="rect">
            <a:avLst/>
          </a:prstGeom>
        </p:spPr>
      </p:pic>
    </p:spTree>
    <p:extLst>
      <p:ext uri="{BB962C8B-B14F-4D97-AF65-F5344CB8AC3E}">
        <p14:creationId xmlns:p14="http://schemas.microsoft.com/office/powerpoint/2010/main" val="196889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Discreate Components</a:t>
            </a:r>
          </a:p>
        </p:txBody>
      </p:sp>
      <p:sp>
        <p:nvSpPr>
          <p:cNvPr id="3" name="Content Placeholder 2"/>
          <p:cNvSpPr>
            <a:spLocks noGrp="1"/>
          </p:cNvSpPr>
          <p:nvPr>
            <p:ph idx="1"/>
          </p:nvPr>
        </p:nvSpPr>
        <p:spPr>
          <a:xfrm>
            <a:off x="333378" y="786357"/>
            <a:ext cx="3787771" cy="3709449"/>
          </a:xfrm>
        </p:spPr>
        <p:txBody>
          <a:bodyPr/>
          <a:lstStyle/>
          <a:p>
            <a:r>
              <a:rPr lang="en-US" sz="1400" dirty="0"/>
              <a:t>Used with regulators that do not have precision EN thresholds or the hysteresis is not selectable</a:t>
            </a:r>
          </a:p>
          <a:p>
            <a:r>
              <a:rPr lang="en-US" sz="1400" dirty="0"/>
              <a:t>Von, Voff are designable</a:t>
            </a:r>
          </a:p>
          <a:p>
            <a:r>
              <a:rPr lang="en-US" sz="1400" dirty="0"/>
              <a:t>Use generic '431 shunt regulator as comparator</a:t>
            </a:r>
          </a:p>
          <a:p>
            <a:pPr lvl="1"/>
            <a:r>
              <a:rPr lang="en-US" sz="1200" dirty="0"/>
              <a:t>See attached App note</a:t>
            </a:r>
          </a:p>
          <a:p>
            <a:r>
              <a:rPr lang="en-US" sz="1400" dirty="0"/>
              <a:t>LM3411 may be another option</a:t>
            </a:r>
          </a:p>
          <a:p>
            <a:pPr lvl="1"/>
            <a:r>
              <a:rPr lang="en-US" sz="1200" dirty="0"/>
              <a:t>See data sheet</a:t>
            </a:r>
          </a:p>
          <a:p>
            <a:r>
              <a:rPr lang="en-US" sz="1400" dirty="0"/>
              <a:t>Not as accurate as separate reference and comparator</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dirty="0"/>
          </a:p>
        </p:txBody>
      </p:sp>
      <p:pic>
        <p:nvPicPr>
          <p:cNvPr id="7" name="Picture 6">
            <a:extLst>
              <a:ext uri="{FF2B5EF4-FFF2-40B4-BE49-F238E27FC236}">
                <a16:creationId xmlns:a16="http://schemas.microsoft.com/office/drawing/2014/main" id="{91DE61D5-DC98-4C7E-9347-D617EE304AC2}"/>
              </a:ext>
            </a:extLst>
          </p:cNvPr>
          <p:cNvPicPr>
            <a:picLocks noChangeAspect="1"/>
          </p:cNvPicPr>
          <p:nvPr/>
        </p:nvPicPr>
        <p:blipFill>
          <a:blip r:embed="rId2"/>
          <a:stretch>
            <a:fillRect/>
          </a:stretch>
        </p:blipFill>
        <p:spPr>
          <a:xfrm>
            <a:off x="4766561" y="1075531"/>
            <a:ext cx="2818462" cy="2865437"/>
          </a:xfrm>
          <a:prstGeom prst="rect">
            <a:avLst/>
          </a:prstGeom>
        </p:spPr>
      </p:pic>
    </p:spTree>
    <p:extLst>
      <p:ext uri="{BB962C8B-B14F-4D97-AF65-F5344CB8AC3E}">
        <p14:creationId xmlns:p14="http://schemas.microsoft.com/office/powerpoint/2010/main" val="70977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Devices with Negative Logic EN</a:t>
            </a:r>
          </a:p>
        </p:txBody>
      </p:sp>
      <p:sp>
        <p:nvSpPr>
          <p:cNvPr id="3" name="Content Placeholder 2"/>
          <p:cNvSpPr>
            <a:spLocks noGrp="1"/>
          </p:cNvSpPr>
          <p:nvPr>
            <p:ph idx="1"/>
          </p:nvPr>
        </p:nvSpPr>
        <p:spPr>
          <a:xfrm>
            <a:off x="333379" y="786357"/>
            <a:ext cx="3184014" cy="3709449"/>
          </a:xfrm>
        </p:spPr>
        <p:txBody>
          <a:bodyPr/>
          <a:lstStyle/>
          <a:p>
            <a:r>
              <a:rPr lang="en-US" sz="1400" dirty="0"/>
              <a:t>Used with devices that have EN=Low for “ON” and EN=High for “OFF”; like Antique Gen.</a:t>
            </a:r>
          </a:p>
          <a:p>
            <a:r>
              <a:rPr lang="en-US" sz="1400" dirty="0"/>
              <a:t>Very little hysteresis</a:t>
            </a:r>
          </a:p>
          <a:p>
            <a:r>
              <a:rPr lang="en-US" sz="1400" dirty="0"/>
              <a:t>Von is set by ~V</a:t>
            </a:r>
            <a:r>
              <a:rPr lang="en-US" sz="1400" baseline="-25000" dirty="0"/>
              <a:t>Z</a:t>
            </a:r>
            <a:r>
              <a:rPr lang="en-US" sz="1400" dirty="0"/>
              <a:t>+V</a:t>
            </a:r>
            <a:r>
              <a:rPr lang="en-US" sz="1400" baseline="-25000" dirty="0"/>
              <a:t>BE</a:t>
            </a:r>
          </a:p>
          <a:p>
            <a:r>
              <a:rPr lang="en-US" sz="1400" dirty="0"/>
              <a:t>Values in schematic are only examples; customer needs to work out design based on application requirements.</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119" y="1074134"/>
            <a:ext cx="2944178" cy="2544128"/>
          </a:xfrm>
          <a:prstGeom prst="rect">
            <a:avLst/>
          </a:prstGeom>
        </p:spPr>
      </p:pic>
    </p:spTree>
    <p:extLst>
      <p:ext uri="{BB962C8B-B14F-4D97-AF65-F5344CB8AC3E}">
        <p14:creationId xmlns:p14="http://schemas.microsoft.com/office/powerpoint/2010/main" val="1968892603"/>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446</TotalTime>
  <Words>1096</Words>
  <Application>Microsoft Office PowerPoint</Application>
  <PresentationFormat>On-screen Show (16:9)</PresentationFormat>
  <Paragraphs>146</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Cambria Math</vt:lpstr>
      <vt:lpstr>Blank</vt:lpstr>
      <vt:lpstr>Adobe Acrobat Document</vt:lpstr>
      <vt:lpstr>External UVLO Ideas</vt:lpstr>
      <vt:lpstr>Common Themes</vt:lpstr>
      <vt:lpstr>Common Themes (cont.)</vt:lpstr>
      <vt:lpstr>UVLO w/ Internal EN</vt:lpstr>
      <vt:lpstr>UVLO w/ Internal EN Hysteresis Current</vt:lpstr>
      <vt:lpstr>UVLO w/ VOUT for Hysteresis</vt:lpstr>
      <vt:lpstr>UVLO w/ PGOOD for Hysteresis</vt:lpstr>
      <vt:lpstr>UVLO w/ Discreate Components</vt:lpstr>
      <vt:lpstr>UVLO for Devices with Negative Logic EN</vt:lpstr>
      <vt:lpstr>UVLO for IBB Applications</vt:lpstr>
      <vt:lpstr>Some Ideas</vt:lpstr>
      <vt:lpstr>UVLO for IBB #1</vt:lpstr>
      <vt:lpstr>UVLO for IBB #2</vt:lpstr>
      <vt:lpstr>UVLO for IBB #3</vt:lpstr>
      <vt:lpstr>UVLO for IBB #4</vt:lpstr>
      <vt:lpstr>APPENDIX</vt:lpstr>
      <vt:lpstr>Supervisor and Reset ICs</vt:lpstr>
      <vt:lpstr>PowerPoint Presentation</vt:lpstr>
    </vt:vector>
  </TitlesOfParts>
  <Company>Texas Instruments,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UVLO Ideas</dc:title>
  <dc:creator>De Stasi, Frank</dc:creator>
  <cp:lastModifiedBy>De Stasi, Frank</cp:lastModifiedBy>
  <cp:revision>88</cp:revision>
  <dcterms:created xsi:type="dcterms:W3CDTF">2020-04-30T17:29:31Z</dcterms:created>
  <dcterms:modified xsi:type="dcterms:W3CDTF">2025-08-06T15:46:28Z</dcterms:modified>
</cp:coreProperties>
</file>