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69" r:id="rId5"/>
    <p:sldId id="265" r:id="rId6"/>
    <p:sldId id="256" r:id="rId7"/>
    <p:sldId id="257" r:id="rId8"/>
    <p:sldId id="259" r:id="rId9"/>
    <p:sldId id="258" r:id="rId10"/>
    <p:sldId id="261" r:id="rId11"/>
    <p:sldId id="260" r:id="rId12"/>
    <p:sldId id="262" r:id="rId13"/>
    <p:sldId id="263" r:id="rId1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50"/>
            </a:pPr>
            <a:r>
              <a:rPr lang="en-US" altLang="en-US" sz="1050" dirty="0" smtClean="0"/>
              <a:t>IAV( TOFF=40,PKTH=40</a:t>
            </a:r>
          </a:p>
          <a:p>
            <a:pPr>
              <a:defRPr sz="1050"/>
            </a:pPr>
            <a:r>
              <a:rPr lang="en-US" altLang="en-US" sz="1050" dirty="0" smtClean="0"/>
              <a:t>VLED=36V/12V) </a:t>
            </a:r>
            <a:endParaRPr lang="en-US" altLang="en-US" sz="1050" dirty="0"/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Sheet1!$F$4</c:f>
              <c:strCache>
                <c:ptCount val="1"/>
                <c:pt idx="0">
                  <c:v>IAV</c:v>
                </c:pt>
              </c:strCache>
            </c:strRef>
          </c:tx>
          <c:xVal>
            <c:numRef>
              <c:f>Sheet1!$E$5:$E$8</c:f>
              <c:numCache>
                <c:formatCode>General</c:formatCode>
                <c:ptCount val="4"/>
                <c:pt idx="0">
                  <c:v>0.3</c:v>
                </c:pt>
                <c:pt idx="1">
                  <c:v>0.41</c:v>
                </c:pt>
                <c:pt idx="2">
                  <c:v>0.56999999999999995</c:v>
                </c:pt>
                <c:pt idx="3">
                  <c:v>0.77</c:v>
                </c:pt>
              </c:numCache>
            </c:numRef>
          </c:xVal>
          <c:yVal>
            <c:numRef>
              <c:f>Sheet1!$F$5:$F$8</c:f>
              <c:numCache>
                <c:formatCode>General</c:formatCode>
                <c:ptCount val="4"/>
                <c:pt idx="0">
                  <c:v>266</c:v>
                </c:pt>
                <c:pt idx="1">
                  <c:v>230</c:v>
                </c:pt>
                <c:pt idx="2">
                  <c:v>227</c:v>
                </c:pt>
                <c:pt idx="3">
                  <c:v>200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587328"/>
        <c:axId val="99083008"/>
      </c:scatterChart>
      <c:valAx>
        <c:axId val="95587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9083008"/>
        <c:crosses val="autoZero"/>
        <c:crossBetween val="midCat"/>
      </c:valAx>
      <c:valAx>
        <c:axId val="990830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5587328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7A92F-8991-46D2-A040-AF6B2CB7D28A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7015E-B248-4A7C-9BDB-301CE1A60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12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7A92F-8991-46D2-A040-AF6B2CB7D28A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7015E-B248-4A7C-9BDB-301CE1A60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498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7A92F-8991-46D2-A040-AF6B2CB7D28A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7015E-B248-4A7C-9BDB-301CE1A60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527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7A92F-8991-46D2-A040-AF6B2CB7D28A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7015E-B248-4A7C-9BDB-301CE1A60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965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7A92F-8991-46D2-A040-AF6B2CB7D28A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7015E-B248-4A7C-9BDB-301CE1A60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49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7A92F-8991-46D2-A040-AF6B2CB7D28A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7015E-B248-4A7C-9BDB-301CE1A60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900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7A92F-8991-46D2-A040-AF6B2CB7D28A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7015E-B248-4A7C-9BDB-301CE1A60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8092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7A92F-8991-46D2-A040-AF6B2CB7D28A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7015E-B248-4A7C-9BDB-301CE1A60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527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7A92F-8991-46D2-A040-AF6B2CB7D28A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7015E-B248-4A7C-9BDB-301CE1A60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669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7A92F-8991-46D2-A040-AF6B2CB7D28A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7015E-B248-4A7C-9BDB-301CE1A60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777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7A92F-8991-46D2-A040-AF6B2CB7D28A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7015E-B248-4A7C-9BDB-301CE1A60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605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7A92F-8991-46D2-A040-AF6B2CB7D28A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7015E-B248-4A7C-9BDB-301CE1A60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22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886" y="932124"/>
            <a:ext cx="3781425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フリーフォーム 3"/>
          <p:cNvSpPr/>
          <p:nvPr/>
        </p:nvSpPr>
        <p:spPr>
          <a:xfrm>
            <a:off x="1245680" y="475661"/>
            <a:ext cx="2853369" cy="1786099"/>
          </a:xfrm>
          <a:custGeom>
            <a:avLst/>
            <a:gdLst>
              <a:gd name="connsiteX0" fmla="*/ 0 w 2853369"/>
              <a:gd name="connsiteY0" fmla="*/ 1553378 h 1553378"/>
              <a:gd name="connsiteX1" fmla="*/ 925417 w 2853369"/>
              <a:gd name="connsiteY1" fmla="*/ 1288973 h 1553378"/>
              <a:gd name="connsiteX2" fmla="*/ 1630497 w 2853369"/>
              <a:gd name="connsiteY2" fmla="*/ 1002535 h 1553378"/>
              <a:gd name="connsiteX3" fmla="*/ 2236424 w 2853369"/>
              <a:gd name="connsiteY3" fmla="*/ 638978 h 1553378"/>
              <a:gd name="connsiteX4" fmla="*/ 2853369 w 2853369"/>
              <a:gd name="connsiteY4" fmla="*/ 0 h 1553378"/>
              <a:gd name="connsiteX5" fmla="*/ 2853369 w 2853369"/>
              <a:gd name="connsiteY5" fmla="*/ 0 h 1553378"/>
              <a:gd name="connsiteX6" fmla="*/ 2853369 w 2853369"/>
              <a:gd name="connsiteY6" fmla="*/ 33050 h 1553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53369" h="1553378">
                <a:moveTo>
                  <a:pt x="0" y="1553378"/>
                </a:moveTo>
                <a:lnTo>
                  <a:pt x="925417" y="1288973"/>
                </a:lnTo>
                <a:lnTo>
                  <a:pt x="1630497" y="1002535"/>
                </a:lnTo>
                <a:lnTo>
                  <a:pt x="2236424" y="638978"/>
                </a:lnTo>
                <a:lnTo>
                  <a:pt x="2853369" y="0"/>
                </a:lnTo>
                <a:lnTo>
                  <a:pt x="2853369" y="0"/>
                </a:lnTo>
                <a:lnTo>
                  <a:pt x="2853369" y="3305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11760" y="162937"/>
            <a:ext cx="13154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110ns</a:t>
            </a:r>
          </a:p>
          <a:p>
            <a:r>
              <a:rPr lang="en-US" altLang="ja-JP" dirty="0" smtClean="0"/>
              <a:t>(worst case)</a:t>
            </a:r>
            <a:endParaRPr kumimoji="1" lang="ja-JP" altLang="en-US" dirty="0"/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4211278" y="547669"/>
            <a:ext cx="0" cy="864096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4210619" y="999378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110-73 =37ns</a:t>
            </a:r>
            <a:endParaRPr kumimoji="1" lang="ja-JP" altLang="en-US" dirty="0"/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2339070" y="1807809"/>
            <a:ext cx="0" cy="360040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59587" y="3717032"/>
            <a:ext cx="842230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u="sng" dirty="0" smtClean="0"/>
              <a:t>Q1</a:t>
            </a:r>
          </a:p>
          <a:p>
            <a:r>
              <a:rPr lang="en-US" altLang="ja-JP" dirty="0" smtClean="0"/>
              <a:t>We see </a:t>
            </a:r>
            <a:r>
              <a:rPr lang="en-US" altLang="ja-JP" dirty="0" err="1" smtClean="0"/>
              <a:t>tDEL</a:t>
            </a:r>
            <a:r>
              <a:rPr lang="en-US" altLang="ja-JP" dirty="0" smtClean="0"/>
              <a:t>=58ns(TYP),110ns(MAX) in the TPS92518 data sheet.</a:t>
            </a:r>
          </a:p>
          <a:p>
            <a:r>
              <a:rPr lang="en-US" altLang="ja-JP" dirty="0" smtClean="0"/>
              <a:t>Our understanding is 110ns is worst case  including  chip(lot) variance.</a:t>
            </a:r>
          </a:p>
          <a:p>
            <a:r>
              <a:rPr lang="en-US" altLang="ja-JP" dirty="0" smtClean="0"/>
              <a:t>So, at the point where Ta=150deg-C and typical chip, we see </a:t>
            </a:r>
            <a:r>
              <a:rPr lang="en-US" altLang="ja-JP" dirty="0" err="1" smtClean="0"/>
              <a:t>tDEL</a:t>
            </a:r>
            <a:r>
              <a:rPr lang="en-US" altLang="ja-JP" dirty="0" smtClean="0"/>
              <a:t>=73ns on Fig5.</a:t>
            </a:r>
          </a:p>
          <a:p>
            <a:r>
              <a:rPr lang="en-US" altLang="ja-JP" dirty="0" smtClean="0"/>
              <a:t>Difference between chip(lot) should be  37ns.</a:t>
            </a:r>
          </a:p>
          <a:p>
            <a:r>
              <a:rPr lang="en-US" altLang="ja-JP" dirty="0" smtClean="0"/>
              <a:t>So, we should think </a:t>
            </a:r>
            <a:r>
              <a:rPr lang="en-US" altLang="ja-JP" dirty="0" err="1" smtClean="0"/>
              <a:t>tDEL</a:t>
            </a:r>
            <a:r>
              <a:rPr lang="en-US" altLang="ja-JP" dirty="0" smtClean="0"/>
              <a:t>=58ns(TYP)+37ns=95ns as Ta=30deg-C in case chip variance?</a:t>
            </a:r>
          </a:p>
          <a:p>
            <a:r>
              <a:rPr lang="en-US" altLang="ja-JP" dirty="0" smtClean="0"/>
              <a:t>Otherwise, this “ 37ns “ is much smaller in case Ta is lower? </a:t>
            </a:r>
          </a:p>
          <a:p>
            <a:endParaRPr kumimoji="1" lang="en-US" altLang="ja-JP" dirty="0"/>
          </a:p>
          <a:p>
            <a:r>
              <a:rPr lang="en-US" altLang="ja-JP" b="1" u="sng" dirty="0" smtClean="0"/>
              <a:t>Q2</a:t>
            </a:r>
          </a:p>
          <a:p>
            <a:r>
              <a:rPr kumimoji="1" lang="en-US" altLang="ja-JP" dirty="0" smtClean="0"/>
              <a:t>If available, do you have minimum value of </a:t>
            </a:r>
            <a:r>
              <a:rPr kumimoji="1" lang="en-US" altLang="ja-JP" dirty="0" err="1" smtClean="0"/>
              <a:t>tDEL</a:t>
            </a:r>
            <a:r>
              <a:rPr kumimoji="1" lang="en-US" altLang="ja-JP" dirty="0" smtClean="0"/>
              <a:t>? (58ns(TYP)/110ns(MAX) ..and MIN??)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798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143000"/>
            <a:ext cx="7620000" cy="457200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043608" y="548680"/>
            <a:ext cx="1814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TOFF=30  PK=159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300192" y="548680"/>
            <a:ext cx="114967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12V_VLED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347864" y="54868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u="sng" dirty="0" smtClean="0"/>
              <a:t>photo</a:t>
            </a:r>
            <a:r>
              <a:rPr lang="en-US" altLang="ja-JP" b="1" u="sng" dirty="0" smtClean="0"/>
              <a:t>5</a:t>
            </a:r>
            <a:endParaRPr kumimoji="1" lang="ja-JP" altLang="en-US" b="1" u="sng" dirty="0"/>
          </a:p>
        </p:txBody>
      </p:sp>
    </p:spTree>
    <p:extLst>
      <p:ext uri="{BB962C8B-B14F-4D97-AF65-F5344CB8AC3E}">
        <p14:creationId xmlns:p14="http://schemas.microsoft.com/office/powerpoint/2010/main" val="152289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124744"/>
            <a:ext cx="7620000" cy="457200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043608" y="548680"/>
            <a:ext cx="1697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TOFF=30  PK=39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300192" y="548680"/>
            <a:ext cx="114967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12V</a:t>
            </a:r>
            <a:r>
              <a:rPr lang="en-US" altLang="ja-JP" dirty="0" smtClean="0"/>
              <a:t>_V</a:t>
            </a:r>
            <a:r>
              <a:rPr kumimoji="1" lang="en-US" altLang="ja-JP" dirty="0" smtClean="0"/>
              <a:t>LED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143000"/>
            <a:ext cx="7620000" cy="457200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3347864" y="54868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u="sng" dirty="0" smtClean="0"/>
              <a:t>photo</a:t>
            </a:r>
            <a:r>
              <a:rPr lang="en-US" altLang="ja-JP" b="1" u="sng" dirty="0" smtClean="0"/>
              <a:t>6</a:t>
            </a:r>
            <a:endParaRPr kumimoji="1" lang="ja-JP" altLang="en-US" b="1" u="sng" dirty="0"/>
          </a:p>
        </p:txBody>
      </p:sp>
    </p:spTree>
    <p:extLst>
      <p:ext uri="{BB962C8B-B14F-4D97-AF65-F5344CB8AC3E}">
        <p14:creationId xmlns:p14="http://schemas.microsoft.com/office/powerpoint/2010/main" val="185614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143000"/>
            <a:ext cx="7620000" cy="457200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043608" y="548680"/>
            <a:ext cx="1814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TOFF=40  PK=165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300192" y="548680"/>
            <a:ext cx="114967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12V</a:t>
            </a:r>
            <a:r>
              <a:rPr lang="en-US" altLang="ja-JP" dirty="0" smtClean="0"/>
              <a:t>_</a:t>
            </a:r>
            <a:r>
              <a:rPr lang="en-US" altLang="ja-JP" dirty="0" smtClean="0"/>
              <a:t>V</a:t>
            </a:r>
            <a:r>
              <a:rPr kumimoji="1" lang="en-US" altLang="ja-JP" dirty="0" smtClean="0"/>
              <a:t>LED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47864" y="54868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u="sng" dirty="0" smtClean="0"/>
              <a:t>photo7</a:t>
            </a:r>
            <a:endParaRPr kumimoji="1" lang="ja-JP" altLang="en-US" b="1" u="sng" dirty="0"/>
          </a:p>
        </p:txBody>
      </p:sp>
    </p:spTree>
    <p:extLst>
      <p:ext uri="{BB962C8B-B14F-4D97-AF65-F5344CB8AC3E}">
        <p14:creationId xmlns:p14="http://schemas.microsoft.com/office/powerpoint/2010/main" val="18023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143000"/>
            <a:ext cx="7620000" cy="457200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043608" y="548680"/>
            <a:ext cx="1697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TOFF=40  PK=39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300192" y="548680"/>
            <a:ext cx="114967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12V</a:t>
            </a:r>
            <a:r>
              <a:rPr lang="en-US" altLang="ja-JP" dirty="0" smtClean="0"/>
              <a:t>_</a:t>
            </a:r>
            <a:r>
              <a:rPr lang="en-US" altLang="ja-JP" dirty="0" smtClean="0"/>
              <a:t>V</a:t>
            </a:r>
            <a:r>
              <a:rPr kumimoji="1" lang="en-US" altLang="ja-JP" dirty="0" smtClean="0"/>
              <a:t>LED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347864" y="54868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u="sng" dirty="0" smtClean="0"/>
              <a:t>photo8</a:t>
            </a:r>
            <a:endParaRPr kumimoji="1" lang="ja-JP" altLang="en-US" b="1" u="sng" dirty="0"/>
          </a:p>
        </p:txBody>
      </p:sp>
    </p:spTree>
    <p:extLst>
      <p:ext uri="{BB962C8B-B14F-4D97-AF65-F5344CB8AC3E}">
        <p14:creationId xmlns:p14="http://schemas.microsoft.com/office/powerpoint/2010/main" val="215022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043608" y="692696"/>
            <a:ext cx="3168352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4211960" y="692696"/>
            <a:ext cx="864096" cy="21602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16154" y="119601"/>
            <a:ext cx="1713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Analog dimming</a:t>
            </a:r>
          </a:p>
          <a:p>
            <a:r>
              <a:rPr lang="en-US" altLang="ja-JP" dirty="0" smtClean="0"/>
              <a:t>(change PKTH)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36544" y="908720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1A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68438" y="908720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200m</a:t>
            </a:r>
            <a:r>
              <a:rPr kumimoji="1" lang="en-US" altLang="ja-JP" dirty="0" smtClean="0"/>
              <a:t>A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76056" y="929013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r>
              <a:rPr lang="en-US" altLang="ja-JP" dirty="0" smtClean="0"/>
              <a:t>m</a:t>
            </a:r>
            <a:r>
              <a:rPr kumimoji="1" lang="en-US" altLang="ja-JP" dirty="0" smtClean="0"/>
              <a:t>A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394997" y="362635"/>
            <a:ext cx="1977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s</a:t>
            </a:r>
            <a:r>
              <a:rPr lang="en-US" altLang="ja-JP" dirty="0" smtClean="0"/>
              <a:t>hunt FET</a:t>
            </a:r>
            <a:r>
              <a:rPr kumimoji="1" lang="en-US" altLang="ja-JP" dirty="0" smtClean="0"/>
              <a:t> dimming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1088944" y="1988840"/>
            <a:ext cx="3168352" cy="21602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4257296" y="1988840"/>
            <a:ext cx="864096" cy="21602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81880" y="2204864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1A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013774" y="2204864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200m</a:t>
            </a:r>
            <a:r>
              <a:rPr kumimoji="1" lang="en-US" altLang="ja-JP" dirty="0" smtClean="0"/>
              <a:t>A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121392" y="2225157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r>
              <a:rPr lang="en-US" altLang="ja-JP" dirty="0" smtClean="0"/>
              <a:t>m</a:t>
            </a:r>
            <a:r>
              <a:rPr kumimoji="1" lang="en-US" altLang="ja-JP" dirty="0" smtClean="0"/>
              <a:t>A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035860" y="1419057"/>
            <a:ext cx="19779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s</a:t>
            </a:r>
            <a:r>
              <a:rPr lang="en-US" altLang="ja-JP" dirty="0" smtClean="0"/>
              <a:t>hunt FET</a:t>
            </a:r>
            <a:r>
              <a:rPr kumimoji="1" lang="en-US" altLang="ja-JP" dirty="0" smtClean="0"/>
              <a:t> dimming</a:t>
            </a:r>
          </a:p>
          <a:p>
            <a:r>
              <a:rPr lang="en-US" altLang="ja-JP" dirty="0" smtClean="0"/>
              <a:t>(PKTH is fixed)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70342" y="3284984"/>
            <a:ext cx="895225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u="sng" dirty="0" smtClean="0"/>
              <a:t>Q3</a:t>
            </a:r>
          </a:p>
          <a:p>
            <a:r>
              <a:rPr lang="en-US" altLang="ja-JP" dirty="0" smtClean="0"/>
              <a:t>Do you suggest shunt FET dimming only, rather than analog dimming + shunt FET dimming</a:t>
            </a:r>
          </a:p>
          <a:p>
            <a:r>
              <a:rPr lang="en-US" altLang="ja-JP" dirty="0"/>
              <a:t>i</a:t>
            </a:r>
            <a:r>
              <a:rPr lang="en-US" altLang="ja-JP" dirty="0" smtClean="0"/>
              <a:t>f  TOFFMAX were well tuned, shunt FET </a:t>
            </a:r>
            <a:r>
              <a:rPr lang="en-US" altLang="ja-JP" dirty="0" err="1" smtClean="0"/>
              <a:t>Rdson</a:t>
            </a:r>
            <a:r>
              <a:rPr lang="en-US" altLang="ja-JP" dirty="0" smtClean="0"/>
              <a:t> was small and clamp diode is used carefully?</a:t>
            </a:r>
          </a:p>
          <a:p>
            <a:endParaRPr kumimoji="1" lang="en-US" altLang="ja-JP" dirty="0" smtClean="0"/>
          </a:p>
          <a:p>
            <a:r>
              <a:rPr lang="en-US" altLang="ja-JP" dirty="0" smtClean="0"/>
              <a:t>The reason why our question is, in case ILED=200mA, ILED has variance depends on</a:t>
            </a:r>
          </a:p>
          <a:p>
            <a:r>
              <a:rPr lang="en-US" altLang="ja-JP" dirty="0" smtClean="0"/>
              <a:t>VLED( duty/switching frequency) due </a:t>
            </a:r>
            <a:r>
              <a:rPr lang="en-US" altLang="ja-JP" dirty="0"/>
              <a:t>to </a:t>
            </a:r>
            <a:r>
              <a:rPr lang="en-US" altLang="ja-JP" dirty="0" err="1" smtClean="0"/>
              <a:t>tDEL</a:t>
            </a:r>
            <a:r>
              <a:rPr lang="en-US" altLang="ja-JP" dirty="0" smtClean="0"/>
              <a:t> </a:t>
            </a:r>
            <a:r>
              <a:rPr lang="en-US" altLang="ja-JP" dirty="0"/>
              <a:t>influence, even same TOFF/PKTH </a:t>
            </a:r>
            <a:r>
              <a:rPr lang="en-US" altLang="ja-JP" dirty="0" smtClean="0"/>
              <a:t>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  .. Please kindly see attached PPT file page 4 …(A).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One </a:t>
            </a:r>
            <a:r>
              <a:rPr lang="en-US" altLang="ja-JP" dirty="0"/>
              <a:t>idea is to monitor ILED externally and change PKTH by MCU, but </a:t>
            </a:r>
            <a:endParaRPr lang="en-US" altLang="ja-JP" dirty="0" smtClean="0"/>
          </a:p>
          <a:p>
            <a:r>
              <a:rPr lang="en-US" altLang="ja-JP" dirty="0" smtClean="0"/>
              <a:t>Customer says it </a:t>
            </a:r>
            <a:r>
              <a:rPr lang="en-US" altLang="ja-JP" dirty="0"/>
              <a:t>isn’t easy </a:t>
            </a:r>
            <a:r>
              <a:rPr lang="en-US" altLang="ja-JP" dirty="0" smtClean="0"/>
              <a:t> to </a:t>
            </a:r>
            <a:r>
              <a:rPr lang="en-US" altLang="ja-JP" dirty="0"/>
              <a:t>have accurate measurement 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26906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67544" y="908720"/>
            <a:ext cx="7573355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u="sng" dirty="0" smtClean="0"/>
              <a:t>Q4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Customer intend to use switching FET whose </a:t>
            </a:r>
            <a:r>
              <a:rPr lang="en-US" altLang="ja-JP" dirty="0" err="1" smtClean="0"/>
              <a:t>trr</a:t>
            </a:r>
            <a:r>
              <a:rPr lang="en-US" altLang="ja-JP" dirty="0" smtClean="0"/>
              <a:t> is 48ns ( attached data sheet ).</a:t>
            </a:r>
          </a:p>
          <a:p>
            <a:r>
              <a:rPr lang="en-US" altLang="ja-JP" dirty="0" smtClean="0"/>
              <a:t>Would you please kindly  give your opinion? </a:t>
            </a:r>
          </a:p>
          <a:p>
            <a:r>
              <a:rPr lang="en-US" altLang="ja-JP" dirty="0" smtClean="0"/>
              <a:t>( Is its </a:t>
            </a:r>
            <a:r>
              <a:rPr lang="en-US" altLang="ja-JP" dirty="0" err="1" smtClean="0"/>
              <a:t>trr</a:t>
            </a:r>
            <a:r>
              <a:rPr lang="en-US" altLang="ja-JP" dirty="0" smtClean="0"/>
              <a:t> too slow? )</a:t>
            </a:r>
          </a:p>
          <a:p>
            <a:endParaRPr lang="en-US" altLang="ja-JP" dirty="0"/>
          </a:p>
          <a:p>
            <a:endParaRPr lang="en-US" altLang="ja-JP" dirty="0" smtClean="0"/>
          </a:p>
          <a:p>
            <a:r>
              <a:rPr lang="en-US" altLang="ja-JP" b="1" u="sng" dirty="0" smtClean="0"/>
              <a:t>Q5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Even though in case  same TOFF, same VLED, same Vin, </a:t>
            </a:r>
          </a:p>
          <a:p>
            <a:r>
              <a:rPr lang="en-US" altLang="ja-JP" dirty="0" smtClean="0"/>
              <a:t>Switching frequency is changed  depends on PKTH.</a:t>
            </a:r>
          </a:p>
          <a:p>
            <a:r>
              <a:rPr lang="en-US" altLang="ja-JP" dirty="0" smtClean="0"/>
              <a:t>It became higher/lower  depend duty also..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(please  kindly see attached PPT page 4 (B) and (c))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Would you please give your comment about reason why?</a:t>
            </a: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0854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555776" y="2420888"/>
            <a:ext cx="2016224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TPS92518EVM</a:t>
            </a:r>
            <a:endParaRPr kumimoji="1" lang="ja-JP" altLang="en-US" dirty="0"/>
          </a:p>
        </p:txBody>
      </p:sp>
      <p:cxnSp>
        <p:nvCxnSpPr>
          <p:cNvPr id="4" name="直線矢印コネクタ 3"/>
          <p:cNvCxnSpPr/>
          <p:nvPr/>
        </p:nvCxnSpPr>
        <p:spPr>
          <a:xfrm>
            <a:off x="1403648" y="3068960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611560" y="2420888"/>
            <a:ext cx="100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VIN=55V</a:t>
            </a:r>
            <a:endParaRPr kumimoji="1" lang="ja-JP" altLang="en-US" dirty="0"/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4572000" y="3068960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5724128" y="2790220"/>
            <a:ext cx="27911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LED</a:t>
            </a:r>
          </a:p>
          <a:p>
            <a:r>
              <a:rPr lang="en-US" altLang="ja-JP" dirty="0" smtClean="0"/>
              <a:t>(VLED=12V </a:t>
            </a:r>
            <a:r>
              <a:rPr lang="en-US" altLang="ja-JP" dirty="0" err="1" smtClean="0"/>
              <a:t>typ</a:t>
            </a:r>
            <a:r>
              <a:rPr lang="en-US" altLang="ja-JP" dirty="0" smtClean="0"/>
              <a:t> or 36V type)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411760" y="4653136"/>
            <a:ext cx="42494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Monitor</a:t>
            </a:r>
          </a:p>
          <a:p>
            <a:r>
              <a:rPr lang="en-US" altLang="ja-JP" dirty="0" smtClean="0"/>
              <a:t>SW, VLED, inductor current ( current probe)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194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正方形/長方形 30"/>
          <p:cNvSpPr/>
          <p:nvPr/>
        </p:nvSpPr>
        <p:spPr>
          <a:xfrm>
            <a:off x="5708009" y="4545304"/>
            <a:ext cx="3312368" cy="20441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499186"/>
              </p:ext>
            </p:extLst>
          </p:nvPr>
        </p:nvGraphicFramePr>
        <p:xfrm>
          <a:off x="827586" y="335329"/>
          <a:ext cx="6930770" cy="3717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070"/>
                <a:gridCol w="630070"/>
                <a:gridCol w="630070"/>
                <a:gridCol w="630070"/>
                <a:gridCol w="630070"/>
                <a:gridCol w="630070"/>
                <a:gridCol w="630070"/>
                <a:gridCol w="630070"/>
                <a:gridCol w="630070"/>
                <a:gridCol w="630070"/>
                <a:gridCol w="630070"/>
              </a:tblGrid>
              <a:tr h="694928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LED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TOFF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photo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PKTH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ILED</a:t>
                      </a:r>
                    </a:p>
                    <a:p>
                      <a:r>
                        <a:rPr kumimoji="1" lang="en-US" altLang="ja-JP" sz="1000" dirty="0" smtClean="0"/>
                        <a:t>(set)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ILED</a:t>
                      </a:r>
                    </a:p>
                    <a:p>
                      <a:r>
                        <a:rPr kumimoji="1" lang="en-US" altLang="ja-JP" sz="1000" dirty="0" smtClean="0"/>
                        <a:t>actual</a:t>
                      </a:r>
                      <a:endParaRPr kumimoji="1" lang="en-US" altLang="ja-JP" sz="1000" dirty="0" smtClean="0"/>
                    </a:p>
                    <a:p>
                      <a:r>
                        <a:rPr kumimoji="1" lang="en-US" altLang="ja-JP" sz="1000" dirty="0" smtClean="0"/>
                        <a:t>(</a:t>
                      </a:r>
                      <a:r>
                        <a:rPr kumimoji="1" lang="en-US" altLang="ja-JP" sz="1000" dirty="0" smtClean="0"/>
                        <a:t>tester</a:t>
                      </a:r>
                    </a:p>
                    <a:p>
                      <a:r>
                        <a:rPr kumimoji="1" lang="en-US" altLang="ja-JP" sz="1000" dirty="0" smtClean="0"/>
                        <a:t>reading)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err="1" smtClean="0"/>
                        <a:t>Ipk</a:t>
                      </a:r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r>
                        <a:rPr kumimoji="1" lang="en-US" altLang="ja-JP" sz="1000" dirty="0" smtClean="0"/>
                        <a:t>Oscillo</a:t>
                      </a:r>
                    </a:p>
                    <a:p>
                      <a:r>
                        <a:rPr kumimoji="1" lang="en-US" altLang="ja-JP" sz="1000" dirty="0" smtClean="0"/>
                        <a:t>reading</a:t>
                      </a:r>
                      <a:endParaRPr kumimoji="1" lang="en-US" altLang="ja-JP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err="1" smtClean="0"/>
                        <a:t>ΔIpk-pk</a:t>
                      </a:r>
                      <a:r>
                        <a:rPr kumimoji="1" lang="en-US" altLang="ja-JP" sz="1000" dirty="0" smtClean="0"/>
                        <a:t>(mA)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err="1" smtClean="0"/>
                        <a:t>Fsw</a:t>
                      </a:r>
                      <a:endParaRPr kumimoji="1" lang="en-US" altLang="ja-JP" sz="1000" dirty="0" smtClean="0"/>
                    </a:p>
                    <a:p>
                      <a:r>
                        <a:rPr kumimoji="1" lang="en-US" altLang="ja-JP" sz="1000" dirty="0" smtClean="0"/>
                        <a:t>(</a:t>
                      </a:r>
                      <a:r>
                        <a:rPr kumimoji="1" lang="en-US" altLang="ja-JP" sz="1000" dirty="0" smtClean="0"/>
                        <a:t>KHz</a:t>
                      </a:r>
                      <a:r>
                        <a:rPr kumimoji="1" lang="en-US" altLang="ja-JP" sz="1000" dirty="0" smtClean="0"/>
                        <a:t>)</a:t>
                      </a:r>
                    </a:p>
                    <a:p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Duty(%)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NOTE</a:t>
                      </a:r>
                      <a:endParaRPr kumimoji="1" lang="ja-JP" altLang="en-US" sz="1000" dirty="0"/>
                    </a:p>
                  </a:txBody>
                  <a:tcPr/>
                </a:tc>
              </a:tr>
              <a:tr h="345182">
                <a:tc rowSpan="4"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36V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/>
                        <a:t>30</a:t>
                      </a:r>
                      <a:endParaRPr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/>
                        <a:t>1</a:t>
                      </a:r>
                    </a:p>
                    <a:p>
                      <a:endParaRPr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/>
                        <a:t>162</a:t>
                      </a:r>
                      <a:endParaRPr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1011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1096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180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825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70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</a:tr>
              <a:tr h="34518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/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0.2A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227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292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134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1065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61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TON</a:t>
                      </a:r>
                    </a:p>
                    <a:p>
                      <a:r>
                        <a:rPr kumimoji="1" lang="en-US" altLang="ja-JP" sz="1000" dirty="0" smtClean="0"/>
                        <a:t>0.57</a:t>
                      </a:r>
                      <a:endParaRPr kumimoji="1" lang="ja-JP" altLang="en-US" sz="1000" dirty="0"/>
                    </a:p>
                  </a:txBody>
                  <a:tcPr/>
                </a:tc>
              </a:tr>
              <a:tr h="34518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/>
                        <a:t>40</a:t>
                      </a:r>
                      <a:endParaRPr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/>
                        <a:t>3</a:t>
                      </a:r>
                      <a:endParaRPr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/>
                        <a:t>166</a:t>
                      </a:r>
                      <a:endParaRPr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1A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1" dirty="0" smtClean="0"/>
                        <a:t>1014</a:t>
                      </a:r>
                      <a:endParaRPr kumimoji="1" lang="ja-JP" alt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1128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244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636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69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</a:tr>
              <a:tr h="34518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/>
                        <a:t>40</a:t>
                      </a:r>
                      <a:endParaRPr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/>
                        <a:t>4</a:t>
                      </a:r>
                      <a:endParaRPr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/>
                        <a:t>39</a:t>
                      </a:r>
                      <a:endParaRPr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0.2A</a:t>
                      </a:r>
                      <a:endParaRPr kumimoji="1" lang="ja-JP" alt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200</a:t>
                      </a:r>
                      <a:endParaRPr kumimoji="1" lang="ja-JP" alt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296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200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787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61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TON</a:t>
                      </a:r>
                    </a:p>
                    <a:p>
                      <a:r>
                        <a:rPr kumimoji="1" lang="en-US" altLang="ja-JP" sz="1000" dirty="0" smtClean="0"/>
                        <a:t>0.77us</a:t>
                      </a:r>
                      <a:endParaRPr kumimoji="1" lang="ja-JP" alt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45182">
                <a:tc rowSpan="4"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12V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/>
                        <a:t>30</a:t>
                      </a:r>
                      <a:endParaRPr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/>
                        <a:t>5</a:t>
                      </a:r>
                      <a:endParaRPr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/>
                        <a:t>159</a:t>
                      </a:r>
                      <a:endParaRPr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1A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1010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1028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184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704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24.8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/>
                    </a:p>
                  </a:txBody>
                  <a:tcPr/>
                </a:tc>
              </a:tr>
              <a:tr h="34518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/>
                        <a:t>30</a:t>
                      </a:r>
                      <a:endParaRPr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/>
                        <a:t>6</a:t>
                      </a:r>
                      <a:endParaRPr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/>
                        <a:t>39</a:t>
                      </a:r>
                      <a:endParaRPr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0.2A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266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344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185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685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21.6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TON</a:t>
                      </a:r>
                    </a:p>
                    <a:p>
                      <a:r>
                        <a:rPr kumimoji="1" lang="en-US" altLang="ja-JP" sz="1000" dirty="0" smtClean="0"/>
                        <a:t>0.3us</a:t>
                      </a:r>
                      <a:endParaRPr kumimoji="1" lang="ja-JP" altLang="en-US" sz="1000" dirty="0"/>
                    </a:p>
                  </a:txBody>
                  <a:tcPr/>
                </a:tc>
              </a:tr>
              <a:tr h="34518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/>
                        <a:t>40</a:t>
                      </a:r>
                      <a:endParaRPr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/>
                        <a:t>7</a:t>
                      </a:r>
                      <a:endParaRPr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/>
                        <a:t>166</a:t>
                      </a:r>
                      <a:endParaRPr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1A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1" dirty="0" smtClean="0"/>
                        <a:t>1010</a:t>
                      </a:r>
                      <a:endParaRPr kumimoji="1" lang="ja-JP" alt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1128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220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545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24.8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</a:tr>
              <a:tr h="34518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/>
                        <a:t>40</a:t>
                      </a:r>
                      <a:endParaRPr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/>
                        <a:t>8</a:t>
                      </a:r>
                      <a:endParaRPr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/>
                        <a:t>39</a:t>
                      </a:r>
                      <a:endParaRPr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0.2A</a:t>
                      </a:r>
                      <a:endParaRPr kumimoji="1" lang="ja-JP" alt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230(A)</a:t>
                      </a:r>
                      <a:endParaRPr kumimoji="1" lang="ja-JP" alt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336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216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512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21.5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TON</a:t>
                      </a:r>
                    </a:p>
                    <a:p>
                      <a:r>
                        <a:rPr kumimoji="1" lang="en-US" altLang="ja-JP" sz="1000" dirty="0" smtClean="0"/>
                        <a:t>0.41us</a:t>
                      </a:r>
                      <a:endParaRPr kumimoji="1" lang="ja-JP" alt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76880" y="4047826"/>
            <a:ext cx="59766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(A)</a:t>
            </a:r>
          </a:p>
          <a:p>
            <a:r>
              <a:rPr lang="en-US" altLang="ja-JP" sz="1400" dirty="0" smtClean="0"/>
              <a:t>Even same TOFF=40, PKTH=39, ILED(av.) is different.</a:t>
            </a:r>
          </a:p>
          <a:p>
            <a:r>
              <a:rPr lang="en-US" altLang="ja-JP" sz="1400" dirty="0" smtClean="0"/>
              <a:t>It should be depends on TON . In case TON was small, ILED is 30mA bigger.</a:t>
            </a:r>
          </a:p>
          <a:p>
            <a:r>
              <a:rPr lang="en-US" altLang="ja-JP" sz="1400" dirty="0" smtClean="0"/>
              <a:t>The reason is contribution by </a:t>
            </a:r>
            <a:r>
              <a:rPr lang="en-US" altLang="ja-JP" sz="1400" dirty="0" err="1" smtClean="0"/>
              <a:t>tDEL</a:t>
            </a:r>
            <a:r>
              <a:rPr lang="en-US" altLang="ja-JP" sz="1400" dirty="0" smtClean="0"/>
              <a:t> (58ns(TYP)) is big(TON is short)</a:t>
            </a:r>
          </a:p>
          <a:p>
            <a:r>
              <a:rPr lang="en-US" altLang="ja-JP" sz="1400" dirty="0" smtClean="0"/>
              <a:t>Or  small (TON is long)…. (Is it true??)</a:t>
            </a:r>
          </a:p>
          <a:p>
            <a:r>
              <a:rPr lang="en-US" altLang="ja-JP" sz="1400" dirty="0" smtClean="0"/>
              <a:t>…. Graph1</a:t>
            </a:r>
          </a:p>
          <a:p>
            <a:endParaRPr lang="en-US" altLang="ja-JP" sz="1400" dirty="0"/>
          </a:p>
          <a:p>
            <a:r>
              <a:rPr lang="en-US" altLang="ja-JP" sz="1400" dirty="0" smtClean="0"/>
              <a:t>(B)  (C)</a:t>
            </a:r>
            <a:endParaRPr lang="en-US" altLang="ja-JP" sz="1400" dirty="0" smtClean="0"/>
          </a:p>
          <a:p>
            <a:r>
              <a:rPr lang="en-US" altLang="ja-JP" sz="1400" dirty="0" smtClean="0"/>
              <a:t>In case ILED is big ( approx. 1A), ILED is almost same: 1010mA.</a:t>
            </a:r>
          </a:p>
          <a:p>
            <a:r>
              <a:rPr lang="en-US" altLang="ja-JP" sz="1400" dirty="0" smtClean="0"/>
              <a:t>However, switching frequency  is changed  depends on PKTH</a:t>
            </a:r>
          </a:p>
          <a:p>
            <a:r>
              <a:rPr lang="en-US" altLang="ja-JP" sz="1400" dirty="0"/>
              <a:t>a</a:t>
            </a:r>
            <a:r>
              <a:rPr lang="en-US" altLang="ja-JP" sz="1400" dirty="0" smtClean="0"/>
              <a:t>nd also depends on duty.: lower : (B) Higher (c) .</a:t>
            </a:r>
          </a:p>
          <a:p>
            <a:r>
              <a:rPr lang="en-US" altLang="ja-JP" sz="1400" dirty="0" smtClean="0"/>
              <a:t>We don’t know the reason.</a:t>
            </a:r>
          </a:p>
        </p:txBody>
      </p:sp>
      <p:graphicFrame>
        <p:nvGraphicFramePr>
          <p:cNvPr id="4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5315871"/>
              </p:ext>
            </p:extLst>
          </p:nvPr>
        </p:nvGraphicFramePr>
        <p:xfrm>
          <a:off x="5742074" y="4701578"/>
          <a:ext cx="2934072" cy="1731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直線コネクタ 5"/>
          <p:cNvCxnSpPr/>
          <p:nvPr/>
        </p:nvCxnSpPr>
        <p:spPr>
          <a:xfrm>
            <a:off x="6378926" y="5345622"/>
            <a:ext cx="1296144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700682" y="2624"/>
            <a:ext cx="1077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Summary</a:t>
            </a:r>
            <a:endParaRPr kumimoji="1" lang="ja-JP" altLang="en-US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6006659" y="3395666"/>
            <a:ext cx="536251" cy="468052"/>
            <a:chOff x="7812360" y="116632"/>
            <a:chExt cx="1080120" cy="1296144"/>
          </a:xfrm>
        </p:grpSpPr>
        <p:sp>
          <p:nvSpPr>
            <p:cNvPr id="5" name="円弧 4"/>
            <p:cNvSpPr/>
            <p:nvPr/>
          </p:nvSpPr>
          <p:spPr>
            <a:xfrm>
              <a:off x="7956376" y="260648"/>
              <a:ext cx="936104" cy="1008112"/>
            </a:xfrm>
            <a:prstGeom prst="arc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9" name="直線矢印コネクタ 8"/>
            <p:cNvCxnSpPr/>
            <p:nvPr/>
          </p:nvCxnSpPr>
          <p:spPr>
            <a:xfrm flipH="1">
              <a:off x="8172400" y="260648"/>
              <a:ext cx="252028" cy="0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円弧 9"/>
            <p:cNvSpPr/>
            <p:nvPr/>
          </p:nvSpPr>
          <p:spPr>
            <a:xfrm rot="5400000">
              <a:off x="7704348" y="224644"/>
              <a:ext cx="1296144" cy="1080120"/>
            </a:xfrm>
            <a:prstGeom prst="arc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" name="直線矢印コネクタ 11"/>
            <p:cNvCxnSpPr/>
            <p:nvPr/>
          </p:nvCxnSpPr>
          <p:spPr>
            <a:xfrm flipH="1">
              <a:off x="8108215" y="1412776"/>
              <a:ext cx="252028" cy="0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グループ化 13"/>
          <p:cNvGrpSpPr/>
          <p:nvPr/>
        </p:nvGrpSpPr>
        <p:grpSpPr>
          <a:xfrm>
            <a:off x="6093641" y="1847494"/>
            <a:ext cx="449269" cy="576064"/>
            <a:chOff x="7812360" y="116632"/>
            <a:chExt cx="1080120" cy="1296144"/>
          </a:xfrm>
        </p:grpSpPr>
        <p:sp>
          <p:nvSpPr>
            <p:cNvPr id="15" name="円弧 14"/>
            <p:cNvSpPr/>
            <p:nvPr/>
          </p:nvSpPr>
          <p:spPr>
            <a:xfrm>
              <a:off x="7956376" y="260648"/>
              <a:ext cx="936104" cy="1008112"/>
            </a:xfrm>
            <a:prstGeom prst="arc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6" name="直線矢印コネクタ 15"/>
            <p:cNvCxnSpPr/>
            <p:nvPr/>
          </p:nvCxnSpPr>
          <p:spPr>
            <a:xfrm flipH="1">
              <a:off x="8172400" y="260648"/>
              <a:ext cx="252028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円弧 16"/>
            <p:cNvSpPr/>
            <p:nvPr/>
          </p:nvSpPr>
          <p:spPr>
            <a:xfrm rot="5400000">
              <a:off x="7704348" y="224644"/>
              <a:ext cx="1296144" cy="1080120"/>
            </a:xfrm>
            <a:prstGeom prst="arc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8" name="直線矢印コネクタ 17"/>
            <p:cNvCxnSpPr/>
            <p:nvPr/>
          </p:nvCxnSpPr>
          <p:spPr>
            <a:xfrm flipH="1">
              <a:off x="8108215" y="1412776"/>
              <a:ext cx="252028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テキスト ボックス 18"/>
          <p:cNvSpPr txBox="1"/>
          <p:nvPr/>
        </p:nvSpPr>
        <p:spPr>
          <a:xfrm>
            <a:off x="6153544" y="1990219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(B)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216105" y="3447672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70C0"/>
                </a:solidFill>
              </a:rPr>
              <a:t>(C)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578809" y="6335577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/>
              <a:t>TON(us)</a:t>
            </a:r>
            <a:endParaRPr kumimoji="1" lang="ja-JP" altLang="en-US" sz="1050" dirty="0"/>
          </a:p>
        </p:txBody>
      </p:sp>
      <p:grpSp>
        <p:nvGrpSpPr>
          <p:cNvPr id="23" name="グループ化 22"/>
          <p:cNvGrpSpPr/>
          <p:nvPr/>
        </p:nvGrpSpPr>
        <p:grpSpPr>
          <a:xfrm>
            <a:off x="4301973" y="2174886"/>
            <a:ext cx="432048" cy="1642118"/>
            <a:chOff x="7812360" y="116632"/>
            <a:chExt cx="1080120" cy="1296144"/>
          </a:xfrm>
        </p:grpSpPr>
        <p:sp>
          <p:nvSpPr>
            <p:cNvPr id="24" name="円弧 23"/>
            <p:cNvSpPr/>
            <p:nvPr/>
          </p:nvSpPr>
          <p:spPr>
            <a:xfrm>
              <a:off x="7956376" y="260648"/>
              <a:ext cx="936104" cy="1008112"/>
            </a:xfrm>
            <a:prstGeom prst="arc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5" name="直線矢印コネクタ 24"/>
            <p:cNvCxnSpPr/>
            <p:nvPr/>
          </p:nvCxnSpPr>
          <p:spPr>
            <a:xfrm flipH="1">
              <a:off x="8172400" y="260648"/>
              <a:ext cx="252028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円弧 25"/>
            <p:cNvSpPr/>
            <p:nvPr/>
          </p:nvSpPr>
          <p:spPr>
            <a:xfrm rot="5400000">
              <a:off x="7704348" y="224644"/>
              <a:ext cx="1296144" cy="1080120"/>
            </a:xfrm>
            <a:prstGeom prst="arc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7" name="直線矢印コネクタ 26"/>
            <p:cNvCxnSpPr/>
            <p:nvPr/>
          </p:nvCxnSpPr>
          <p:spPr>
            <a:xfrm flipH="1">
              <a:off x="8108215" y="1412776"/>
              <a:ext cx="252028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テキスト ボックス 27"/>
          <p:cNvSpPr txBox="1"/>
          <p:nvPr/>
        </p:nvSpPr>
        <p:spPr>
          <a:xfrm>
            <a:off x="4267004" y="3050518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(A)</a:t>
            </a:r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177690" y="87173"/>
            <a:ext cx="45800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VIN=55V,  L=100uH /FET(ST) is  TPS92518EVM default H/W   </a:t>
            </a:r>
            <a:endParaRPr kumimoji="1" lang="ja-JP" altLang="en-US" sz="14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708009" y="4646105"/>
            <a:ext cx="6541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u="sng" dirty="0" smtClean="0"/>
              <a:t>Graph1</a:t>
            </a:r>
            <a:endParaRPr kumimoji="1" lang="ja-JP" altLang="en-US" sz="1200" b="1" u="sng" dirty="0"/>
          </a:p>
        </p:txBody>
      </p:sp>
    </p:spTree>
    <p:extLst>
      <p:ext uri="{BB962C8B-B14F-4D97-AF65-F5344CB8AC3E}">
        <p14:creationId xmlns:p14="http://schemas.microsoft.com/office/powerpoint/2010/main" val="154677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143000"/>
            <a:ext cx="7620000" cy="457200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043608" y="548680"/>
            <a:ext cx="1814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TOFF=30  PK=162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444208" y="548680"/>
            <a:ext cx="114967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36V</a:t>
            </a:r>
            <a:r>
              <a:rPr lang="en-US" altLang="ja-JP" dirty="0"/>
              <a:t>_</a:t>
            </a:r>
            <a:r>
              <a:rPr kumimoji="1" lang="en-US" altLang="ja-JP" dirty="0" smtClean="0"/>
              <a:t>VLED</a:t>
            </a:r>
            <a:endParaRPr kumimoji="1" lang="ja-JP" altLang="en-US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143000"/>
            <a:ext cx="7620000" cy="4572000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3347864" y="54868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u="sng" dirty="0" smtClean="0"/>
              <a:t>photo1</a:t>
            </a:r>
            <a:endParaRPr kumimoji="1" lang="ja-JP" altLang="en-US" b="1" u="sng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38687" y="1169909"/>
            <a:ext cx="493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SW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1183" y="1948190"/>
            <a:ext cx="668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VLED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1868" y="2550834"/>
            <a:ext cx="982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I</a:t>
            </a:r>
            <a:r>
              <a:rPr kumimoji="1" lang="en-US" altLang="ja-JP" dirty="0" smtClean="0"/>
              <a:t>nductor</a:t>
            </a:r>
          </a:p>
          <a:p>
            <a:r>
              <a:rPr lang="en-US" altLang="ja-JP" dirty="0" smtClean="0"/>
              <a:t>current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968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143000"/>
            <a:ext cx="7620000" cy="457200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043608" y="548680"/>
            <a:ext cx="1697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TOFF=30  PK=39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44208" y="548680"/>
            <a:ext cx="114967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36V</a:t>
            </a:r>
            <a:r>
              <a:rPr lang="en-US" altLang="ja-JP" dirty="0" smtClean="0"/>
              <a:t>_V</a:t>
            </a:r>
            <a:r>
              <a:rPr kumimoji="1" lang="en-US" altLang="ja-JP" dirty="0" smtClean="0"/>
              <a:t>LED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161256"/>
            <a:ext cx="7620000" cy="457200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3347864" y="54868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u="sng" dirty="0"/>
              <a:t>p</a:t>
            </a:r>
            <a:r>
              <a:rPr lang="en-US" altLang="ja-JP" b="1" u="sng" dirty="0" smtClean="0"/>
              <a:t>hoto</a:t>
            </a:r>
            <a:r>
              <a:rPr lang="en-US" altLang="ja-JP" b="1" u="sng" dirty="0" smtClean="0"/>
              <a:t>2</a:t>
            </a:r>
            <a:endParaRPr kumimoji="1" lang="ja-JP" altLang="en-US" b="1" u="sng" dirty="0"/>
          </a:p>
        </p:txBody>
      </p:sp>
    </p:spTree>
    <p:extLst>
      <p:ext uri="{BB962C8B-B14F-4D97-AF65-F5344CB8AC3E}">
        <p14:creationId xmlns:p14="http://schemas.microsoft.com/office/powerpoint/2010/main" val="103876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143000"/>
            <a:ext cx="7620000" cy="457200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043608" y="548680"/>
            <a:ext cx="1814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TOFF=40  PK=166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44208" y="548680"/>
            <a:ext cx="114967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36V</a:t>
            </a:r>
            <a:r>
              <a:rPr lang="en-US" altLang="ja-JP" dirty="0" smtClean="0"/>
              <a:t>_V</a:t>
            </a:r>
            <a:r>
              <a:rPr kumimoji="1" lang="en-US" altLang="ja-JP" dirty="0" smtClean="0"/>
              <a:t>LED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143000"/>
            <a:ext cx="7620000" cy="457200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3347864" y="54868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u="sng" dirty="0" smtClean="0"/>
              <a:t>photo</a:t>
            </a:r>
            <a:r>
              <a:rPr lang="en-US" altLang="ja-JP" b="1" u="sng" dirty="0" smtClean="0"/>
              <a:t>3</a:t>
            </a:r>
            <a:endParaRPr kumimoji="1" lang="ja-JP" altLang="en-US" b="1" u="sng" dirty="0"/>
          </a:p>
        </p:txBody>
      </p:sp>
    </p:spTree>
    <p:extLst>
      <p:ext uri="{BB962C8B-B14F-4D97-AF65-F5344CB8AC3E}">
        <p14:creationId xmlns:p14="http://schemas.microsoft.com/office/powerpoint/2010/main" val="405471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043608" y="548680"/>
            <a:ext cx="1697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TOFF=40  PK=39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44208" y="548680"/>
            <a:ext cx="114967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36V</a:t>
            </a:r>
            <a:r>
              <a:rPr lang="en-US" altLang="ja-JP" dirty="0" smtClean="0"/>
              <a:t>_V</a:t>
            </a:r>
            <a:r>
              <a:rPr kumimoji="1" lang="en-US" altLang="ja-JP" dirty="0" smtClean="0"/>
              <a:t>LED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143000"/>
            <a:ext cx="7620000" cy="457200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3347864" y="54868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u="sng" dirty="0" smtClean="0"/>
              <a:t>photo</a:t>
            </a:r>
            <a:r>
              <a:rPr lang="en-US" altLang="ja-JP" b="1" u="sng" dirty="0" smtClean="0"/>
              <a:t>4</a:t>
            </a:r>
            <a:endParaRPr kumimoji="1" lang="ja-JP" altLang="en-US" b="1" u="sng" dirty="0"/>
          </a:p>
        </p:txBody>
      </p:sp>
    </p:spTree>
    <p:extLst>
      <p:ext uri="{BB962C8B-B14F-4D97-AF65-F5344CB8AC3E}">
        <p14:creationId xmlns:p14="http://schemas.microsoft.com/office/powerpoint/2010/main" val="4277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628</Words>
  <Application>Microsoft Office PowerPoint</Application>
  <PresentationFormat>画面に合わせる (4:3)</PresentationFormat>
  <Paragraphs>207</Paragraphs>
  <Slides>13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柴谷　寛治</dc:creator>
  <cp:lastModifiedBy>柴谷　寛治</cp:lastModifiedBy>
  <cp:revision>34</cp:revision>
  <dcterms:created xsi:type="dcterms:W3CDTF">2018-08-03T07:50:00Z</dcterms:created>
  <dcterms:modified xsi:type="dcterms:W3CDTF">2018-08-09T08:43:15Z</dcterms:modified>
</cp:coreProperties>
</file>