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12"/>
  </p:notesMasterIdLst>
  <p:handoutMasterIdLst>
    <p:handoutMasterId r:id="rId13"/>
  </p:handoutMasterIdLst>
  <p:sldIdLst>
    <p:sldId id="467" r:id="rId5"/>
    <p:sldId id="425" r:id="rId6"/>
    <p:sldId id="448" r:id="rId7"/>
    <p:sldId id="426" r:id="rId8"/>
    <p:sldId id="427" r:id="rId9"/>
    <p:sldId id="429" r:id="rId10"/>
    <p:sldId id="430" r:id="rId1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3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3858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4632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5400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6170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Williams" initials="RMW" lastIdx="6" clrIdx="0"/>
  <p:cmAuthor id="1" name="Kelly, Suzette" initials="SLK" lastIdx="1" clrIdx="1"/>
  <p:cmAuthor id="2" name="Van Renterghem, Kyle" initials="KVR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0"/>
    <a:srgbClr val="FFFF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1" autoAdjust="0"/>
    <p:restoredTop sz="70588" autoAdjust="0"/>
  </p:normalViewPr>
  <p:slideViewPr>
    <p:cSldViewPr snapToGrid="0">
      <p:cViewPr varScale="1">
        <p:scale>
          <a:sx n="84" d="100"/>
          <a:sy n="84" d="100"/>
        </p:scale>
        <p:origin x="-108" y="-7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5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32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0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3858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4632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400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170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Title slide – Welcome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Welcome to our second APP Town Hall. Thank you for joining us, here in the room in Dallas or via WebEx. And for our teams in other </a:t>
            </a:r>
            <a:r>
              <a:rPr lang="en-US" sz="1800" dirty="0" err="1">
                <a:latin typeface="Calibri"/>
                <a:ea typeface="Calibri"/>
                <a:cs typeface="Times New Roman"/>
              </a:rPr>
              <a:t>timezones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, who may view a recorded version later on, welcome to you, too!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I have three things I like for you to take away from this </a:t>
            </a:r>
            <a:r>
              <a:rPr lang="en-US" sz="1800" dirty="0" err="1">
                <a:latin typeface="Calibri"/>
                <a:ea typeface="Calibri"/>
                <a:cs typeface="Times New Roman"/>
              </a:rPr>
              <a:t>townhall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Our performance year till date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Our progress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5131">
              <a:defRPr/>
            </a:pPr>
            <a:fld id="{BED2394B-E06C-4DC9-BCC2-551C3DED9AAD}" type="slidenum">
              <a:rPr lang="en-US">
                <a:solidFill>
                  <a:srgbClr val="000000"/>
                </a:solidFill>
              </a:rPr>
              <a:pPr defTabSz="137513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B923A-93A9-4B22-8D77-D78A4CC7E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3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097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619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986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3" y="786366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775" indent="0">
              <a:buNone/>
              <a:defRPr sz="1500"/>
            </a:lvl2pPr>
            <a:lvl3pPr marL="761550" indent="0">
              <a:buNone/>
              <a:defRPr sz="1300"/>
            </a:lvl3pPr>
            <a:lvl4pPr marL="1142323" indent="0">
              <a:buNone/>
              <a:defRPr sz="1200"/>
            </a:lvl4pPr>
            <a:lvl5pPr marL="1523085" indent="0">
              <a:buNone/>
              <a:defRPr sz="1200"/>
            </a:lvl5pPr>
            <a:lvl6pPr marL="1903858" indent="0">
              <a:buNone/>
              <a:defRPr sz="1200"/>
            </a:lvl6pPr>
            <a:lvl7pPr marL="2284632" indent="0">
              <a:buNone/>
              <a:defRPr sz="1200"/>
            </a:lvl7pPr>
            <a:lvl8pPr marL="2665400" indent="0">
              <a:buNone/>
              <a:defRPr sz="1200"/>
            </a:lvl8pPr>
            <a:lvl9pPr marL="30461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7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9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5" tIns="38075" rIns="76155" bIns="3807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5" tIns="38075" rIns="76155" bIns="3807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9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55" tIns="38075" rIns="76155" bIns="380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3" y="794154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55" tIns="38075" rIns="76155" bIns="38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5" tIns="38075" rIns="76155" bIns="38075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6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77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55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32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08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064" indent="-18906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611" indent="-19435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303" indent="-13750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0848" indent="-19435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146" indent="-14412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0921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1696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2470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3244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775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5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323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085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858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632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0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17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DE0000"/>
                </a:solidFill>
              </a:rPr>
              <a:t>What effects LDO PSRR?</a:t>
            </a:r>
            <a:r>
              <a:rPr lang="en-US" sz="3200" dirty="0" smtClean="0">
                <a:solidFill>
                  <a:srgbClr val="DE0000"/>
                </a:solidFill>
              </a:rPr>
              <a:t/>
            </a:r>
            <a:br>
              <a:rPr lang="en-US" sz="3200" dirty="0" smtClean="0">
                <a:solidFill>
                  <a:srgbClr val="DE0000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Kyle Van Renterghem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Apps &amp; Validation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107158"/>
            <a:ext cx="8458200" cy="514475"/>
          </a:xfrm>
        </p:spPr>
        <p:txBody>
          <a:bodyPr/>
          <a:lstStyle/>
          <a:p>
            <a:r>
              <a:rPr lang="en-US" dirty="0" smtClean="0"/>
              <a:t>PSRR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AE33C-0B32-4DE0-AAB4-DAB87B1FA3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563" r="3056" b="5009"/>
          <a:stretch/>
        </p:blipFill>
        <p:spPr bwMode="auto">
          <a:xfrm>
            <a:off x="1798809" y="1847621"/>
            <a:ext cx="5546382" cy="27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542" r="1330" b="2921"/>
          <a:stretch/>
        </p:blipFill>
        <p:spPr bwMode="auto">
          <a:xfrm>
            <a:off x="1973412" y="1935591"/>
            <a:ext cx="922601" cy="33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542" r="1330" b="2921"/>
          <a:stretch/>
        </p:blipFill>
        <p:spPr bwMode="auto">
          <a:xfrm>
            <a:off x="6544755" y="2153358"/>
            <a:ext cx="922601" cy="160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280" y="580156"/>
            <a:ext cx="7190339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PSRR (Power Supply Rejection Ratio) represents the ability of the LDO to filter input voltage changes.  This is critical for low-noise applications. 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9393" y="1166473"/>
                <a:ext cx="3001328" cy="699290"/>
              </a:xfrm>
              <a:prstGeom prst="rect">
                <a:avLst/>
              </a:prstGeom>
              <a:noFill/>
            </p:spPr>
            <p:txBody>
              <a:bodyPr wrap="non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𝑃𝑆𝑅𝑅</m:t>
                      </m:r>
                      <m:r>
                        <a:rPr lang="en-US" b="0" i="1" smtClean="0">
                          <a:latin typeface="Cambria Math"/>
                        </a:rPr>
                        <m:t>=20 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𝑉𝐼𝑁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𝑉𝑂𝑈𝑇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71" y="1399767"/>
                <a:ext cx="3032112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6018" y="1656402"/>
            <a:ext cx="597386" cy="28212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300" dirty="0"/>
              <a:t>VIN</a:t>
            </a:r>
            <a:r>
              <a:rPr lang="en-US" sz="1300" baseline="-25000" dirty="0"/>
              <a:t>AC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8809" y="1866229"/>
            <a:ext cx="774358" cy="28212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300" dirty="0"/>
              <a:t>VOUT</a:t>
            </a:r>
            <a:r>
              <a:rPr lang="en-US" sz="1300" baseline="-25000" dirty="0"/>
              <a:t>AC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5" y="959742"/>
            <a:ext cx="7885906" cy="37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107158"/>
            <a:ext cx="8458200" cy="514475"/>
          </a:xfrm>
        </p:spPr>
        <p:txBody>
          <a:bodyPr/>
          <a:lstStyle/>
          <a:p>
            <a:r>
              <a:rPr lang="en-US" dirty="0" smtClean="0"/>
              <a:t>How PSRR/Noise Relate to the LDO AC Model</a:t>
            </a:r>
            <a:endParaRPr lang="en-US" baseline="-25000" dirty="0" smtClean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7518" y="667538"/>
            <a:ext cx="5036482" cy="2108263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238105" indent="-238105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LDO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utput voltage noise is composed of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is coupled to the output, as well as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intrinsic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generated by the LDO.</a:t>
            </a:r>
          </a:p>
          <a:p>
            <a:pPr marL="619075" lvl="1" indent="-23810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Power Supply Rejection Ratio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(PSRR)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easures how much noise from the input couples into the output through the pass device. </a:t>
            </a:r>
          </a:p>
          <a:p>
            <a:pPr marL="619075" lvl="1" indent="-23810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Intrinsic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dominated by the noise of the internal reference and error amplifier.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 bwMode="auto">
          <a:xfrm>
            <a:off x="282000" y="367400"/>
            <a:ext cx="8744237" cy="4245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DC/DC (switching) converters are necessary for efficiency, however they are very noisy 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most clock generators and clocking devices are very sensitive to power supply noise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DC/DC converters are commonly followed by an LDO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clean the supply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-6673"/>
            <a:ext cx="8458200" cy="450272"/>
          </a:xfrm>
        </p:spPr>
        <p:txBody>
          <a:bodyPr/>
          <a:lstStyle/>
          <a:p>
            <a:r>
              <a:rPr lang="en-US" dirty="0" smtClean="0"/>
              <a:t>The Importance of LDO PSRR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2788" y="4542610"/>
            <a:ext cx="2133600" cy="154782"/>
          </a:xfrm>
        </p:spPr>
        <p:txBody>
          <a:bodyPr/>
          <a:lstStyle/>
          <a:p>
            <a:pPr>
              <a:defRPr/>
            </a:pPr>
            <a:fld id="{468BE58B-09C4-4477-A544-3FC1B33876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diagram600dpi.png"/>
          <p:cNvPicPr/>
          <p:nvPr/>
        </p:nvPicPr>
        <p:blipFill rotWithShape="1">
          <a:blip r:embed="rId3" cstate="print"/>
          <a:srcRect b="49121"/>
          <a:stretch/>
        </p:blipFill>
        <p:spPr>
          <a:xfrm>
            <a:off x="2608295" y="3964358"/>
            <a:ext cx="4320848" cy="734720"/>
          </a:xfrm>
          <a:prstGeom prst="rect">
            <a:avLst/>
          </a:prstGeom>
        </p:spPr>
      </p:pic>
      <p:pic>
        <p:nvPicPr>
          <p:cNvPr id="12" name="Picture 11" descr="TPS54320_noise600dpi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4674" y="1610471"/>
            <a:ext cx="5041918" cy="232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3835" y="2149436"/>
            <a:ext cx="127648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22859" tIns="0" rIns="22859" bIns="0" rtlCol="0">
            <a:spAutoFit/>
          </a:bodyPr>
          <a:lstStyle/>
          <a:p>
            <a:r>
              <a:rPr lang="en-US" sz="1600" dirty="0"/>
              <a:t>DC/DC</a:t>
            </a:r>
            <a:r>
              <a:rPr lang="en-US" sz="1600" dirty="0" smtClean="0"/>
              <a:t> Noise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8901" y="2850260"/>
            <a:ext cx="12418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22859" tIns="0" rIns="22859" bIns="0" rtlCol="0">
            <a:spAutoFit/>
          </a:bodyPr>
          <a:lstStyle/>
          <a:p>
            <a:r>
              <a:rPr lang="en-US" sz="1600" dirty="0" smtClean="0"/>
              <a:t>LDO Noise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142396" y="4299520"/>
            <a:ext cx="596643" cy="39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89840" y="4424047"/>
            <a:ext cx="823536" cy="13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42396" y="4335696"/>
            <a:ext cx="596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8308" y="4198519"/>
            <a:ext cx="8235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Clock</a:t>
            </a:r>
            <a:endParaRPr lang="en-US" sz="1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45" y="151256"/>
            <a:ext cx="4379863" cy="27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47891"/>
            <a:ext cx="8458200" cy="514475"/>
          </a:xfrm>
        </p:spPr>
        <p:txBody>
          <a:bodyPr/>
          <a:lstStyle/>
          <a:p>
            <a:r>
              <a:rPr lang="en-US" dirty="0" smtClean="0"/>
              <a:t>Typical PSRR Curve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AE33C-0B32-4DE0-AAB4-DAB87B1FA3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563" r="3056" b="5009"/>
          <a:stretch/>
        </p:blipFill>
        <p:spPr bwMode="auto">
          <a:xfrm>
            <a:off x="4913552" y="2969469"/>
            <a:ext cx="3467861" cy="17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24" y="972632"/>
            <a:ext cx="3556000" cy="8156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1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PSRR of the Reference and the effectiveness of the RC filter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6120" y="210992"/>
            <a:ext cx="1300480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2269354">
            <a:off x="5702839" y="3342611"/>
            <a:ext cx="300355" cy="148273"/>
            <a:chOff x="1333500" y="2566987"/>
            <a:chExt cx="360426" cy="177927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463040" y="2566987"/>
              <a:ext cx="54864" cy="158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05331" y="2586418"/>
              <a:ext cx="54864" cy="158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333500" y="2586418"/>
              <a:ext cx="156972" cy="59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536954" y="2665666"/>
              <a:ext cx="156972" cy="59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34470" y="3017854"/>
            <a:ext cx="765175" cy="348840"/>
            <a:chOff x="2404110" y="3047937"/>
            <a:chExt cx="918210" cy="418608"/>
          </a:xfrm>
        </p:grpSpPr>
        <p:grpSp>
          <p:nvGrpSpPr>
            <p:cNvPr id="25" name="Group 24"/>
            <p:cNvGrpSpPr/>
            <p:nvPr/>
          </p:nvGrpSpPr>
          <p:grpSpPr>
            <a:xfrm>
              <a:off x="2404110" y="3047937"/>
              <a:ext cx="918210" cy="313238"/>
              <a:chOff x="2404110" y="3047937"/>
              <a:chExt cx="918210" cy="313238"/>
            </a:xfrm>
          </p:grpSpPr>
          <p:grpSp>
            <p:nvGrpSpPr>
              <p:cNvPr id="51" name="Group 50"/>
              <p:cNvGrpSpPr/>
              <p:nvPr/>
            </p:nvGrpSpPr>
            <p:grpSpPr>
              <a:xfrm rot="20277230">
                <a:off x="2665911" y="3047937"/>
                <a:ext cx="360426" cy="177927"/>
                <a:chOff x="1333500" y="2566987"/>
                <a:chExt cx="360426" cy="177927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463040" y="2566987"/>
                  <a:ext cx="54864" cy="1584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505331" y="2586418"/>
                  <a:ext cx="54864" cy="1584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333500" y="2586418"/>
                  <a:ext cx="156972" cy="598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 flipV="1">
                  <a:off x="1536954" y="2665666"/>
                  <a:ext cx="156972" cy="598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404110" y="3135443"/>
                <a:ext cx="248878" cy="3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404110" y="3138755"/>
                <a:ext cx="0" cy="222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39260" y="3135443"/>
                <a:ext cx="283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3322320" y="3138755"/>
                <a:ext cx="0" cy="222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2734840" y="3265377"/>
              <a:ext cx="262128" cy="20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736364" y="3265377"/>
              <a:ext cx="262128" cy="20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09480" y="1694871"/>
            <a:ext cx="3556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2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Open-Loop Gain of Error Amplifier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8416" y="2260190"/>
            <a:ext cx="4085629" cy="132343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3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Parasitic </a:t>
            </a:r>
            <a:r>
              <a:rPr lang="en-US" sz="1600" dirty="0"/>
              <a:t>c</a:t>
            </a:r>
            <a:r>
              <a:rPr lang="en-US" sz="1600" dirty="0" smtClean="0"/>
              <a:t>apacitance of the FET and the output capacitor (capacitive divider)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r>
              <a:rPr lang="en-US" sz="1100" dirty="0"/>
              <a:t>The smaller the parasitic cap the less </a:t>
            </a:r>
            <a:r>
              <a:rPr lang="en-US" sz="1100" dirty="0" smtClean="0"/>
              <a:t>the Vin </a:t>
            </a:r>
            <a:r>
              <a:rPr lang="en-US" sz="1100" dirty="0"/>
              <a:t>is AC coupled to Vout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r>
              <a:rPr lang="en-US" sz="1100" dirty="0"/>
              <a:t>The larger </a:t>
            </a:r>
            <a:r>
              <a:rPr lang="en-US" sz="1100" dirty="0" err="1"/>
              <a:t>Cout</a:t>
            </a:r>
            <a:r>
              <a:rPr lang="en-US" sz="1100" dirty="0"/>
              <a:t> the more noise is shunted to GND</a:t>
            </a:r>
          </a:p>
        </p:txBody>
      </p:sp>
      <p:sp>
        <p:nvSpPr>
          <p:cNvPr id="30" name="Oval 29"/>
          <p:cNvSpPr/>
          <p:nvPr/>
        </p:nvSpPr>
        <p:spPr>
          <a:xfrm>
            <a:off x="7640370" y="3485285"/>
            <a:ext cx="419100" cy="301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321168" y="3410161"/>
            <a:ext cx="620087" cy="572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809828" y="3705334"/>
            <a:ext cx="218453" cy="60463"/>
          </a:xfrm>
          <a:custGeom>
            <a:avLst/>
            <a:gdLst>
              <a:gd name="connsiteX0" fmla="*/ 0 w 524288"/>
              <a:gd name="connsiteY0" fmla="*/ 137177 h 145112"/>
              <a:gd name="connsiteX1" fmla="*/ 106680 w 524288"/>
              <a:gd name="connsiteY1" fmla="*/ 17 h 145112"/>
              <a:gd name="connsiteX2" fmla="*/ 381000 w 524288"/>
              <a:gd name="connsiteY2" fmla="*/ 144797 h 145112"/>
              <a:gd name="connsiteX3" fmla="*/ 518160 w 524288"/>
              <a:gd name="connsiteY3" fmla="*/ 38117 h 145112"/>
              <a:gd name="connsiteX4" fmla="*/ 502920 w 524288"/>
              <a:gd name="connsiteY4" fmla="*/ 15257 h 1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" h="145112">
                <a:moveTo>
                  <a:pt x="0" y="137177"/>
                </a:moveTo>
                <a:cubicBezTo>
                  <a:pt x="21590" y="67962"/>
                  <a:pt x="43180" y="-1253"/>
                  <a:pt x="106680" y="17"/>
                </a:cubicBezTo>
                <a:cubicBezTo>
                  <a:pt x="170180" y="1287"/>
                  <a:pt x="312420" y="138447"/>
                  <a:pt x="381000" y="144797"/>
                </a:cubicBezTo>
                <a:cubicBezTo>
                  <a:pt x="449580" y="151147"/>
                  <a:pt x="497840" y="59707"/>
                  <a:pt x="518160" y="38117"/>
                </a:cubicBezTo>
                <a:cubicBezTo>
                  <a:pt x="538480" y="16527"/>
                  <a:pt x="501650" y="20337"/>
                  <a:pt x="502920" y="15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816871" y="3771870"/>
            <a:ext cx="218453" cy="60463"/>
          </a:xfrm>
          <a:custGeom>
            <a:avLst/>
            <a:gdLst>
              <a:gd name="connsiteX0" fmla="*/ 0 w 524288"/>
              <a:gd name="connsiteY0" fmla="*/ 137177 h 145112"/>
              <a:gd name="connsiteX1" fmla="*/ 106680 w 524288"/>
              <a:gd name="connsiteY1" fmla="*/ 17 h 145112"/>
              <a:gd name="connsiteX2" fmla="*/ 381000 w 524288"/>
              <a:gd name="connsiteY2" fmla="*/ 144797 h 145112"/>
              <a:gd name="connsiteX3" fmla="*/ 518160 w 524288"/>
              <a:gd name="connsiteY3" fmla="*/ 38117 h 145112"/>
              <a:gd name="connsiteX4" fmla="*/ 502920 w 524288"/>
              <a:gd name="connsiteY4" fmla="*/ 15257 h 1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" h="145112">
                <a:moveTo>
                  <a:pt x="0" y="137177"/>
                </a:moveTo>
                <a:cubicBezTo>
                  <a:pt x="21590" y="67962"/>
                  <a:pt x="43180" y="-1253"/>
                  <a:pt x="106680" y="17"/>
                </a:cubicBezTo>
                <a:cubicBezTo>
                  <a:pt x="170180" y="1287"/>
                  <a:pt x="312420" y="138447"/>
                  <a:pt x="381000" y="144797"/>
                </a:cubicBezTo>
                <a:cubicBezTo>
                  <a:pt x="449580" y="151147"/>
                  <a:pt x="497840" y="59707"/>
                  <a:pt x="518160" y="38117"/>
                </a:cubicBezTo>
                <a:cubicBezTo>
                  <a:pt x="538480" y="16527"/>
                  <a:pt x="501650" y="20337"/>
                  <a:pt x="502920" y="15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22950" y="211124"/>
            <a:ext cx="2030730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853680" y="210992"/>
            <a:ext cx="839746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35646" y="4962732"/>
            <a:ext cx="105648" cy="10927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1" grpId="0"/>
      <p:bldP spid="72" grpId="0"/>
      <p:bldP spid="30" grpId="0" animBg="1"/>
      <p:bldP spid="74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Effect PSRR The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9301"/>
            <a:ext cx="293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#1 thing that effects PSRR performance is the combo of Vin/</a:t>
            </a:r>
            <a:r>
              <a:rPr lang="en-US" dirty="0" err="1" smtClean="0"/>
              <a:t>Iout</a:t>
            </a:r>
            <a:r>
              <a:rPr lang="en-US" dirty="0" smtClean="0"/>
              <a:t> (</a:t>
            </a:r>
            <a:r>
              <a:rPr lang="en-US" dirty="0" err="1" smtClean="0"/>
              <a:t>Vdo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3650" y="669302"/>
            <a:ext cx="299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thing that effects PSRR is the noise reduction capacitor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3891" y="669303"/>
            <a:ext cx="295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final thing that effects PSRR is the feedforward capacitor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5" y="3026846"/>
            <a:ext cx="2823294" cy="15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5" y="1531756"/>
            <a:ext cx="2823294" cy="149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59" y="1539241"/>
            <a:ext cx="3141651" cy="30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05" y="1539241"/>
            <a:ext cx="3030195" cy="30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Do Not Effect PSRR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42714"/>
            <a:ext cx="2903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one thing that has almost no effect on PSRR is </a:t>
            </a:r>
            <a:r>
              <a:rPr lang="en-US" dirty="0" err="1" smtClean="0"/>
              <a:t>Vbias</a:t>
            </a:r>
            <a:r>
              <a:rPr lang="en-US" dirty="0" smtClean="0"/>
              <a:t>&gt;min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0482" y="758850"/>
            <a:ext cx="267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thing that only has a small effect on PSRR is </a:t>
            </a:r>
            <a:r>
              <a:rPr lang="en-US" dirty="0" err="1" smtClean="0"/>
              <a:t>Vout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127146" y="742714"/>
            <a:ext cx="301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And the final thing that has some effect (but only at high </a:t>
            </a:r>
            <a:r>
              <a:rPr lang="en-US" sz="1600" dirty="0" err="1" smtClean="0"/>
              <a:t>freq</a:t>
            </a:r>
            <a:r>
              <a:rPr lang="en-US" sz="1600" dirty="0" smtClean="0"/>
              <a:t>) is output capacitor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" y="1615440"/>
            <a:ext cx="2883652" cy="29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88" y="1608565"/>
            <a:ext cx="3136992" cy="29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80" y="1615440"/>
            <a:ext cx="3103620" cy="29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4d50402b6b88d0b3425e8d162410e5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F8629CD-6EA4-47AF-B974-229D9AE99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B8F-6463-40D8-9E58-620E46AC8BF3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40094</TotalTime>
  <Words>458</Words>
  <Application>Microsoft Office PowerPoint</Application>
  <PresentationFormat>On-screen Show (16:9)</PresentationFormat>
  <Paragraphs>57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FinalPowerpoint</vt:lpstr>
      <vt:lpstr>What effects LDO PSRR? </vt:lpstr>
      <vt:lpstr>PSRR</vt:lpstr>
      <vt:lpstr>How PSRR/Noise Relate to the LDO AC Model</vt:lpstr>
      <vt:lpstr>The Importance of LDO PSRR</vt:lpstr>
      <vt:lpstr>Typical PSRR Curve</vt:lpstr>
      <vt:lpstr>What Conditions Effect PSRR The Most</vt:lpstr>
      <vt:lpstr>What Conditions Do Not Effect PSRR Much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d-junkin@ti.com</dc:creator>
  <cp:lastModifiedBy>Van Renterghem, Kyle</cp:lastModifiedBy>
  <cp:revision>204</cp:revision>
  <dcterms:created xsi:type="dcterms:W3CDTF">2007-12-19T20:51:45Z</dcterms:created>
  <dcterms:modified xsi:type="dcterms:W3CDTF">2019-11-11T18:54:58Z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