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734" r:id="rId1"/>
  </p:sldMasterIdLst>
  <p:notesMasterIdLst>
    <p:notesMasterId r:id="rId8"/>
  </p:notesMasterIdLst>
  <p:handoutMasterIdLst>
    <p:handoutMasterId r:id="rId9"/>
  </p:handoutMasterIdLst>
  <p:sldIdLst>
    <p:sldId id="1083" r:id="rId2"/>
    <p:sldId id="1084" r:id="rId3"/>
    <p:sldId id="1082" r:id="rId4"/>
    <p:sldId id="1086" r:id="rId5"/>
    <p:sldId id="1087" r:id="rId6"/>
    <p:sldId id="1085" r:id="rId7"/>
  </p:sldIdLst>
  <p:sldSz cx="9144000" cy="6858000" type="screen4x3"/>
  <p:notesSz cx="6797675" cy="9926638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默认节" id="{3C1ADA2E-8C9C-4570-8AF8-53F09C37D705}">
          <p14:sldIdLst>
            <p14:sldId id="1083"/>
            <p14:sldId id="1084"/>
            <p14:sldId id="1082"/>
            <p14:sldId id="1085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2017" autoAdjust="0"/>
    <p:restoredTop sz="94660"/>
  </p:normalViewPr>
  <p:slideViewPr>
    <p:cSldViewPr snapToGrid="0">
      <p:cViewPr>
        <p:scale>
          <a:sx n="100" d="100"/>
          <a:sy n="100" d="100"/>
        </p:scale>
        <p:origin x="-2124" y="-510"/>
      </p:cViewPr>
      <p:guideLst>
        <p:guide orient="horz" pos="2160"/>
        <p:guide pos="28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862" cy="495793"/>
          </a:xfrm>
          <a:prstGeom prst="rect">
            <a:avLst/>
          </a:prstGeom>
        </p:spPr>
        <p:txBody>
          <a:bodyPr vert="horz" lIns="88221" tIns="44111" rIns="88221" bIns="44111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294" y="0"/>
            <a:ext cx="2945862" cy="495793"/>
          </a:xfrm>
          <a:prstGeom prst="rect">
            <a:avLst/>
          </a:prstGeom>
        </p:spPr>
        <p:txBody>
          <a:bodyPr vert="horz" lIns="88221" tIns="44111" rIns="88221" bIns="44111" rtlCol="0"/>
          <a:lstStyle>
            <a:lvl1pPr algn="r">
              <a:defRPr sz="1200"/>
            </a:lvl1pPr>
          </a:lstStyle>
          <a:p>
            <a:fld id="{28B6A11A-DD6A-4FF1-A6F7-710D2D77BF01}" type="datetimeFigureOut">
              <a:rPr lang="zh-CN" altLang="en-US" smtClean="0"/>
              <a:pPr/>
              <a:t>2020/9/4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29305"/>
            <a:ext cx="2945862" cy="495793"/>
          </a:xfrm>
          <a:prstGeom prst="rect">
            <a:avLst/>
          </a:prstGeom>
        </p:spPr>
        <p:txBody>
          <a:bodyPr vert="horz" lIns="88221" tIns="44111" rIns="88221" bIns="44111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294" y="9429305"/>
            <a:ext cx="2945862" cy="495793"/>
          </a:xfrm>
          <a:prstGeom prst="rect">
            <a:avLst/>
          </a:prstGeom>
        </p:spPr>
        <p:txBody>
          <a:bodyPr vert="horz" lIns="88221" tIns="44111" rIns="88221" bIns="44111" rtlCol="0" anchor="b"/>
          <a:lstStyle>
            <a:lvl1pPr algn="r">
              <a:defRPr sz="1200"/>
            </a:lvl1pPr>
          </a:lstStyle>
          <a:p>
            <a:fld id="{3F0DD13F-4876-4430-A925-0659DEFEA32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932820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3681AFD2-AF3A-4701-A71C-B59631F0DEB6}" type="datetimeFigureOut">
              <a:rPr lang="zh-CN" altLang="en-US" smtClean="0"/>
              <a:pPr/>
              <a:t>2020/9/4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5562" tIns="47781" rIns="95562" bIns="47781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61E856E3-12CD-4B98-8D2D-651AC8611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006842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Roland Berger Strategy Consultants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03D7-42BA-4641-8661-E763B5CEA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Roland Berger Strategy Consultants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03D7-42BA-4641-8661-E763B5CEA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Roland Berger Strategy Consultants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03D7-42BA-4641-8661-E763B5CEA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30192" y="219072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2902" y="6309839"/>
            <a:ext cx="40005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9ECF8CF-9EC5-C748-AB2B-861986F6168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Roland Berger Strategy Consultants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03D7-42BA-4641-8661-E763B5CEA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Roland Berger Strategy Consultants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03D7-42BA-4641-8661-E763B5CEA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Roland Berger Strategy Consultants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03D7-42BA-4641-8661-E763B5CEA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Roland Berger Strategy Consultants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03D7-42BA-4641-8661-E763B5CEA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Roland Berger Strategy Consultants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03D7-42BA-4641-8661-E763B5CEA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Roland Berger Strategy Consultants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03D7-42BA-4641-8661-E763B5CEA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Roland Berger Strategy Consultants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03D7-42BA-4641-8661-E763B5CEA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Roland Berger Strategy Consultants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03D7-42BA-4641-8661-E763B5CEA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Roland Berger Strategy Consultants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E03D7-42BA-4641-8661-E763B5CEA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660" r:id="rId12"/>
    <p:sldLayoutId id="2147483661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03D7-42BA-4641-8661-E763B5CEA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82315" y="129396"/>
            <a:ext cx="8149542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现象：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>      </a:t>
            </a:r>
            <a:r>
              <a:rPr lang="zh-CN" altLang="en-US" sz="1400" dirty="0" smtClean="0"/>
              <a:t>在</a:t>
            </a:r>
            <a:r>
              <a:rPr lang="en-US" altLang="zh-CN" sz="1400" dirty="0" smtClean="0"/>
              <a:t>11.6V</a:t>
            </a:r>
            <a:r>
              <a:rPr lang="zh-CN" altLang="en-US" sz="1400" dirty="0" smtClean="0"/>
              <a:t>的正常工作电压情况下给仪表上电，约</a:t>
            </a:r>
            <a:r>
              <a:rPr lang="en-US" altLang="zh-CN" sz="1400" dirty="0" smtClean="0"/>
              <a:t>4</a:t>
            </a:r>
            <a:r>
              <a:rPr lang="zh-CN" altLang="en-US" sz="1400" dirty="0" smtClean="0"/>
              <a:t>分钟后仪表开始不断重启。</a:t>
            </a:r>
            <a:endParaRPr lang="en-US" altLang="zh-CN" sz="1600" dirty="0" smtClean="0"/>
          </a:p>
          <a:p>
            <a:endParaRPr lang="en-US" altLang="zh-CN" sz="1600" dirty="0" smtClean="0"/>
          </a:p>
          <a:p>
            <a:endParaRPr lang="en-US" altLang="zh-CN" sz="1600" dirty="0" smtClean="0"/>
          </a:p>
          <a:p>
            <a:r>
              <a:rPr lang="zh-CN" altLang="en-US" sz="1600" dirty="0" smtClean="0"/>
              <a:t>分析：</a:t>
            </a:r>
            <a:endParaRPr lang="en-US" altLang="zh-CN" sz="1600" dirty="0" smtClean="0"/>
          </a:p>
          <a:p>
            <a:r>
              <a:rPr lang="en-US" altLang="zh-CN" dirty="0" smtClean="0"/>
              <a:t>        </a:t>
            </a:r>
            <a:r>
              <a:rPr lang="zh-CN" altLang="en-US" sz="1400" dirty="0" smtClean="0"/>
              <a:t>用示波器测量各点电源电压，发现给</a:t>
            </a:r>
            <a:r>
              <a:rPr lang="en-US" altLang="zh-CN" sz="1400" dirty="0" smtClean="0"/>
              <a:t>PMIC</a:t>
            </a:r>
            <a:r>
              <a:rPr lang="zh-CN" altLang="en-US" sz="1400" dirty="0" smtClean="0"/>
              <a:t>供电的</a:t>
            </a:r>
            <a:r>
              <a:rPr lang="en-US" altLang="zh-CN" sz="1400" dirty="0" smtClean="0"/>
              <a:t>LMR14030SS</a:t>
            </a:r>
            <a:r>
              <a:rPr lang="zh-CN" altLang="en-US" sz="1400" dirty="0" smtClean="0"/>
              <a:t>电源芯片的</a:t>
            </a:r>
            <a:r>
              <a:rPr lang="en-US" altLang="zh-CN" sz="1400" dirty="0" smtClean="0"/>
              <a:t>4.2V</a:t>
            </a:r>
            <a:r>
              <a:rPr lang="zh-CN" altLang="en-US" sz="1400" dirty="0" smtClean="0"/>
              <a:t>输出电源会出现骤降现象，电压降到</a:t>
            </a:r>
            <a:r>
              <a:rPr lang="en-US" altLang="zh-CN" sz="1400" dirty="0" smtClean="0"/>
              <a:t>2.26V</a:t>
            </a:r>
            <a:r>
              <a:rPr lang="zh-CN" altLang="en-US" sz="1400" dirty="0" smtClean="0"/>
              <a:t>，持续时间为</a:t>
            </a:r>
            <a:r>
              <a:rPr lang="en-US" altLang="zh-CN" sz="1400" dirty="0" smtClean="0"/>
              <a:t>2ms</a:t>
            </a:r>
            <a:r>
              <a:rPr lang="zh-CN" altLang="en-US" sz="1400" dirty="0" smtClean="0"/>
              <a:t>，测量该芯片外围电路及各引脚，</a:t>
            </a:r>
            <a:r>
              <a:rPr lang="en-US" altLang="zh-CN" sz="1400" dirty="0" smtClean="0"/>
              <a:t>EN</a:t>
            </a:r>
            <a:r>
              <a:rPr lang="zh-CN" altLang="en-US" sz="1400" dirty="0" smtClean="0"/>
              <a:t>使能端及输入电源无异常现象，</a:t>
            </a:r>
            <a:r>
              <a:rPr lang="en-US" altLang="zh-CN" sz="1400" dirty="0" smtClean="0"/>
              <a:t>FB</a:t>
            </a:r>
            <a:r>
              <a:rPr lang="zh-CN" altLang="en-US" sz="1400" dirty="0" smtClean="0"/>
              <a:t>引脚及</a:t>
            </a:r>
            <a:r>
              <a:rPr lang="en-US" altLang="zh-CN" sz="1400" dirty="0" smtClean="0"/>
              <a:t>SS</a:t>
            </a:r>
            <a:r>
              <a:rPr lang="zh-CN" altLang="en-US" sz="1400" dirty="0" smtClean="0"/>
              <a:t>引脚波形异常，见后面附图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替换验证：</a:t>
            </a:r>
            <a:endParaRPr lang="en-US" altLang="zh-CN" dirty="0" smtClean="0"/>
          </a:p>
          <a:p>
            <a:r>
              <a:rPr lang="en-US" altLang="zh-CN" dirty="0" smtClean="0"/>
              <a:t>        </a:t>
            </a:r>
            <a:r>
              <a:rPr lang="zh-CN" altLang="en-US" sz="1400" dirty="0" smtClean="0"/>
              <a:t>用新物料替换仪表上的电源芯片，同样工况下，上电</a:t>
            </a:r>
            <a:r>
              <a:rPr lang="en-US" altLang="zh-CN" sz="1400" dirty="0" smtClean="0"/>
              <a:t>10</a:t>
            </a:r>
            <a:r>
              <a:rPr lang="zh-CN" altLang="en-US" sz="1400" dirty="0" smtClean="0"/>
              <a:t>分钟无重启现象，当换回原先的电源芯片后，又会在约</a:t>
            </a:r>
            <a:r>
              <a:rPr lang="en-US" altLang="zh-CN" sz="1400" dirty="0" smtClean="0"/>
              <a:t>4</a:t>
            </a:r>
            <a:r>
              <a:rPr lang="zh-CN" altLang="en-US" sz="1400" dirty="0" smtClean="0"/>
              <a:t>分钟后开始不断重启。量测</a:t>
            </a:r>
            <a:r>
              <a:rPr lang="en-US" altLang="zh-CN" sz="1400" dirty="0" smtClean="0"/>
              <a:t>OK&amp;</a:t>
            </a:r>
            <a:r>
              <a:rPr lang="zh-CN" altLang="en-US" sz="1400" dirty="0" smtClean="0"/>
              <a:t>单体芯片阻抗如下：</a:t>
            </a:r>
            <a:endParaRPr lang="en-US" altLang="zh-CN" sz="1400" dirty="0" smtClean="0"/>
          </a:p>
          <a:p>
            <a:endParaRPr lang="en-US" altLang="zh-CN" sz="1400" dirty="0"/>
          </a:p>
          <a:p>
            <a:endParaRPr lang="en-US" altLang="zh-CN" sz="1400" dirty="0"/>
          </a:p>
          <a:p>
            <a:endParaRPr lang="en-US" altLang="zh-CN" sz="1400" dirty="0" smtClean="0"/>
          </a:p>
          <a:p>
            <a:endParaRPr lang="en-US" altLang="zh-CN" sz="1400" dirty="0"/>
          </a:p>
          <a:p>
            <a:endParaRPr lang="en-US" altLang="zh-CN" sz="1400" dirty="0" smtClean="0"/>
          </a:p>
          <a:p>
            <a:endParaRPr lang="en-US" altLang="zh-CN" sz="1400" dirty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结论：</a:t>
            </a:r>
            <a:endParaRPr lang="en-US" altLang="zh-CN" dirty="0" smtClean="0"/>
          </a:p>
          <a:p>
            <a:r>
              <a:rPr lang="zh-CN" altLang="en-US" sz="1400" dirty="0" smtClean="0"/>
              <a:t>        经分析及替换验证得出</a:t>
            </a:r>
            <a:r>
              <a:rPr lang="en-US" altLang="zh-CN" sz="1400" dirty="0" smtClean="0"/>
              <a:t>TI</a:t>
            </a:r>
            <a:r>
              <a:rPr lang="zh-CN" altLang="en-US" sz="1400" dirty="0" smtClean="0"/>
              <a:t>的</a:t>
            </a:r>
            <a:r>
              <a:rPr lang="en-US" altLang="zh-CN" sz="1400" dirty="0" smtClean="0"/>
              <a:t>LMR14030SS</a:t>
            </a:r>
            <a:r>
              <a:rPr lang="zh-CN" altLang="en-US" sz="1400" dirty="0" smtClean="0"/>
              <a:t>电源芯片内部出现问题造成仪表重启。</a:t>
            </a:r>
            <a:endParaRPr lang="en-US" altLang="zh-CN" sz="1400" dirty="0" smtClean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86260279"/>
              </p:ext>
            </p:extLst>
          </p:nvPr>
        </p:nvGraphicFramePr>
        <p:xfrm>
          <a:off x="3051593" y="3281509"/>
          <a:ext cx="2057400" cy="18707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5800"/>
                <a:gridCol w="685800"/>
                <a:gridCol w="685800"/>
              </a:tblGrid>
              <a:tr h="1714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PIN</a:t>
                      </a:r>
                      <a:endParaRPr lang="zh-CN" sz="1050" dirty="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100">
                          <a:effectLst/>
                        </a:rPr>
                        <a:t>故障件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100">
                          <a:effectLst/>
                        </a:rPr>
                        <a:t>良品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100">
                          <a:effectLst/>
                        </a:rPr>
                        <a:t>∞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100" dirty="0">
                          <a:effectLst/>
                        </a:rPr>
                        <a:t>∞</a:t>
                      </a:r>
                      <a:endParaRPr lang="zh-CN" sz="1050" dirty="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100">
                          <a:effectLst/>
                        </a:rPr>
                        <a:t>∞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100">
                          <a:effectLst/>
                        </a:rPr>
                        <a:t>∞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10K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9.97K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82.1K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82.2K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18.09K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18.23K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100">
                          <a:effectLst/>
                        </a:rPr>
                        <a:t>不断变化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16.3M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0.5</a:t>
                      </a:r>
                      <a:r>
                        <a:rPr lang="zh-CN" sz="1100">
                          <a:effectLst/>
                        </a:rPr>
                        <a:t>Ω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0.5</a:t>
                      </a:r>
                      <a:r>
                        <a:rPr lang="zh-CN" sz="1100">
                          <a:effectLst/>
                        </a:rPr>
                        <a:t>Ω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100">
                          <a:effectLst/>
                        </a:rPr>
                        <a:t>不断变化</a:t>
                      </a:r>
                      <a:endParaRPr lang="zh-CN" sz="105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100" dirty="0">
                          <a:effectLst/>
                        </a:rPr>
                        <a:t>不断变化</a:t>
                      </a:r>
                      <a:endParaRPr lang="zh-CN" sz="1050" dirty="0">
                        <a:effectLst/>
                        <a:latin typeface="Calibri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7239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03D7-42BA-4641-8661-E763B5CEA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3" descr="F:\DS4_QuickPrint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9316" y="2011892"/>
            <a:ext cx="3929063" cy="2357438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062288" y="4472238"/>
            <a:ext cx="3514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       </a:t>
            </a:r>
            <a:r>
              <a:rPr lang="zh-CN" altLang="en-US" sz="1050" dirty="0" smtClean="0"/>
              <a:t>图</a:t>
            </a:r>
            <a:r>
              <a:rPr lang="en-US" altLang="zh-CN" sz="1050" dirty="0" smtClean="0"/>
              <a:t>1   4.2V</a:t>
            </a:r>
            <a:r>
              <a:rPr lang="zh-CN" altLang="en-US" sz="1050" dirty="0" smtClean="0"/>
              <a:t>输出电压波形</a:t>
            </a:r>
            <a:endParaRPr lang="zh-CN" altLang="en-US" sz="1050" dirty="0"/>
          </a:p>
        </p:txBody>
      </p:sp>
      <p:pic>
        <p:nvPicPr>
          <p:cNvPr id="12" name="Picture 2" descr="F:\DS4_QuickPrint1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1225" y="2015337"/>
            <a:ext cx="3888925" cy="2333355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5650330" y="4603583"/>
            <a:ext cx="319087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dirty="0" smtClean="0"/>
              <a:t>图</a:t>
            </a:r>
            <a:r>
              <a:rPr lang="en-US" altLang="zh-CN" sz="1050" dirty="0" smtClean="0"/>
              <a:t>2  </a:t>
            </a:r>
            <a:r>
              <a:rPr lang="zh-CN" altLang="en-US" sz="1050" dirty="0" smtClean="0"/>
              <a:t>电源芯片</a:t>
            </a:r>
            <a:r>
              <a:rPr lang="en-US" altLang="zh-CN" sz="1050" dirty="0" smtClean="0"/>
              <a:t>SW</a:t>
            </a:r>
            <a:r>
              <a:rPr lang="zh-CN" altLang="en-US" sz="1050" dirty="0" smtClean="0"/>
              <a:t>引脚波形</a:t>
            </a:r>
            <a:endParaRPr lang="zh-CN" altLang="en-US" sz="1050" dirty="0"/>
          </a:p>
        </p:txBody>
      </p:sp>
      <p:sp>
        <p:nvSpPr>
          <p:cNvPr id="8" name="TextBox 7"/>
          <p:cNvSpPr txBox="1"/>
          <p:nvPr/>
        </p:nvSpPr>
        <p:spPr>
          <a:xfrm>
            <a:off x="361950" y="1485900"/>
            <a:ext cx="2695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故障件图</a:t>
            </a:r>
            <a:r>
              <a:rPr lang="en-US" altLang="zh-CN" dirty="0" smtClean="0"/>
              <a:t>1-</a:t>
            </a:r>
            <a:r>
              <a:rPr lang="zh-CN" altLang="en-US" dirty="0" smtClean="0"/>
              <a:t>图</a:t>
            </a:r>
            <a:r>
              <a:rPr lang="en-US" altLang="zh-CN" dirty="0" smtClean="0"/>
              <a:t>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337239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03D7-42BA-4641-8661-E763B5CEA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31" name="Picture 7" descr="F:\DS4_QuickPrint1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5325" y="1920039"/>
            <a:ext cx="4138363" cy="2483017"/>
          </a:xfrm>
          <a:prstGeom prst="rect">
            <a:avLst/>
          </a:prstGeom>
          <a:noFill/>
        </p:spPr>
      </p:pic>
      <p:pic>
        <p:nvPicPr>
          <p:cNvPr id="1032" name="Picture 8" descr="F:\DS4_QuickPrint16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00863" y="1914325"/>
            <a:ext cx="4119312" cy="2471587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906379" y="4580022"/>
            <a:ext cx="363353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dirty="0" smtClean="0"/>
              <a:t>图</a:t>
            </a:r>
            <a:r>
              <a:rPr lang="en-US" altLang="zh-CN" sz="1050" dirty="0" smtClean="0"/>
              <a:t>3    </a:t>
            </a:r>
            <a:r>
              <a:rPr lang="zh-CN" altLang="en-US" sz="1050" dirty="0" smtClean="0"/>
              <a:t>输出电压（黄色）及</a:t>
            </a:r>
            <a:r>
              <a:rPr lang="en-US" altLang="zh-CN" sz="1050" dirty="0" smtClean="0"/>
              <a:t>FB</a:t>
            </a:r>
            <a:r>
              <a:rPr lang="zh-CN" altLang="en-US" sz="1050" dirty="0" smtClean="0"/>
              <a:t>引脚（蓝色）</a:t>
            </a:r>
            <a:r>
              <a:rPr lang="en-US" altLang="zh-CN" sz="1050" dirty="0" smtClean="0"/>
              <a:t> </a:t>
            </a:r>
            <a:endParaRPr lang="zh-CN" altLang="en-US" sz="1050" dirty="0"/>
          </a:p>
        </p:txBody>
      </p:sp>
      <p:sp>
        <p:nvSpPr>
          <p:cNvPr id="16" name="TextBox 15"/>
          <p:cNvSpPr txBox="1"/>
          <p:nvPr/>
        </p:nvSpPr>
        <p:spPr>
          <a:xfrm>
            <a:off x="5422232" y="4580022"/>
            <a:ext cx="287955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dirty="0" smtClean="0"/>
              <a:t>图</a:t>
            </a:r>
            <a:r>
              <a:rPr lang="en-US" altLang="zh-CN" sz="1050" dirty="0" smtClean="0"/>
              <a:t>4   FB</a:t>
            </a:r>
            <a:r>
              <a:rPr lang="zh-CN" altLang="en-US" sz="1050" dirty="0" smtClean="0"/>
              <a:t>引脚（黄色）及</a:t>
            </a:r>
            <a:r>
              <a:rPr lang="en-US" altLang="zh-CN" sz="1050" dirty="0" smtClean="0"/>
              <a:t>SS</a:t>
            </a:r>
            <a:r>
              <a:rPr lang="zh-CN" altLang="en-US" sz="1050" dirty="0" smtClean="0"/>
              <a:t>软启动引脚（蓝色）</a:t>
            </a:r>
            <a:endParaRPr lang="zh-CN" altLang="en-US" sz="1050" dirty="0"/>
          </a:p>
        </p:txBody>
      </p:sp>
    </p:spTree>
    <p:extLst>
      <p:ext uri="{BB962C8B-B14F-4D97-AF65-F5344CB8AC3E}">
        <p14:creationId xmlns:p14="http://schemas.microsoft.com/office/powerpoint/2010/main" xmlns="" val="337239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03D7-42BA-4641-8661-E763B5CEA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62288" y="4472238"/>
            <a:ext cx="3514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       </a:t>
            </a:r>
            <a:r>
              <a:rPr lang="zh-CN" altLang="en-US" sz="1050" dirty="0" smtClean="0"/>
              <a:t>图</a:t>
            </a:r>
            <a:r>
              <a:rPr lang="en-US" altLang="zh-CN" sz="1050" dirty="0" smtClean="0"/>
              <a:t>5</a:t>
            </a:r>
            <a:r>
              <a:rPr lang="en-US" altLang="zh-CN" sz="1050" dirty="0" smtClean="0"/>
              <a:t>   </a:t>
            </a:r>
            <a:r>
              <a:rPr lang="en-US" altLang="zh-CN" sz="1050" dirty="0" smtClean="0"/>
              <a:t>4.2V</a:t>
            </a:r>
            <a:r>
              <a:rPr lang="zh-CN" altLang="en-US" sz="1050" dirty="0" smtClean="0"/>
              <a:t>输出电压波形</a:t>
            </a:r>
            <a:endParaRPr lang="zh-CN" altLang="en-US" sz="1050" dirty="0"/>
          </a:p>
        </p:txBody>
      </p:sp>
      <p:sp>
        <p:nvSpPr>
          <p:cNvPr id="13" name="TextBox 12"/>
          <p:cNvSpPr txBox="1"/>
          <p:nvPr/>
        </p:nvSpPr>
        <p:spPr>
          <a:xfrm>
            <a:off x="5650330" y="4603583"/>
            <a:ext cx="319087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dirty="0" smtClean="0"/>
              <a:t>图</a:t>
            </a:r>
            <a:r>
              <a:rPr lang="en-US" altLang="zh-CN" sz="1050" dirty="0" smtClean="0"/>
              <a:t>6</a:t>
            </a:r>
            <a:r>
              <a:rPr lang="en-US" altLang="zh-CN" sz="1050" dirty="0" smtClean="0"/>
              <a:t>  </a:t>
            </a:r>
            <a:r>
              <a:rPr lang="zh-CN" altLang="en-US" sz="1050" dirty="0" smtClean="0"/>
              <a:t>电源芯片</a:t>
            </a:r>
            <a:r>
              <a:rPr lang="en-US" altLang="zh-CN" sz="1050" dirty="0" smtClean="0"/>
              <a:t>SW</a:t>
            </a:r>
            <a:r>
              <a:rPr lang="zh-CN" altLang="en-US" sz="1050" dirty="0" smtClean="0"/>
              <a:t>引脚波形</a:t>
            </a:r>
            <a:endParaRPr lang="zh-CN" altLang="en-US" sz="1050" dirty="0"/>
          </a:p>
        </p:txBody>
      </p:sp>
      <p:sp>
        <p:nvSpPr>
          <p:cNvPr id="7" name="TextBox 6"/>
          <p:cNvSpPr txBox="1"/>
          <p:nvPr/>
        </p:nvSpPr>
        <p:spPr>
          <a:xfrm>
            <a:off x="390525" y="1524000"/>
            <a:ext cx="3028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良品图</a:t>
            </a:r>
            <a:r>
              <a:rPr lang="en-US" altLang="zh-CN" dirty="0" smtClean="0"/>
              <a:t>5-</a:t>
            </a:r>
            <a:r>
              <a:rPr lang="zh-CN" altLang="en-US" dirty="0" smtClean="0"/>
              <a:t>图</a:t>
            </a:r>
            <a:r>
              <a:rPr lang="en-US" altLang="zh-CN" dirty="0" smtClean="0"/>
              <a:t>8</a:t>
            </a:r>
            <a:endParaRPr lang="zh-CN" altLang="en-US" dirty="0"/>
          </a:p>
        </p:txBody>
      </p:sp>
      <p:pic>
        <p:nvPicPr>
          <p:cNvPr id="1026" name="Picture 2" descr="F:\DS4_QuickPrint1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974" y="2038349"/>
            <a:ext cx="3825877" cy="2295526"/>
          </a:xfrm>
          <a:prstGeom prst="rect">
            <a:avLst/>
          </a:prstGeom>
          <a:noFill/>
        </p:spPr>
      </p:pic>
      <p:pic>
        <p:nvPicPr>
          <p:cNvPr id="1027" name="Picture 3" descr="F:\DS4_QuickPrint19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19650" y="2007870"/>
            <a:ext cx="3924300" cy="23545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7239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03D7-42BA-4641-8661-E763B5CEA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06379" y="4580022"/>
            <a:ext cx="363353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dirty="0" smtClean="0"/>
              <a:t>图</a:t>
            </a:r>
            <a:r>
              <a:rPr lang="en-US" altLang="zh-CN" sz="1050" dirty="0" smtClean="0"/>
              <a:t>7    </a:t>
            </a:r>
            <a:r>
              <a:rPr lang="zh-CN" altLang="en-US" sz="1050" dirty="0" smtClean="0"/>
              <a:t>输出电压（黄色）及</a:t>
            </a:r>
            <a:r>
              <a:rPr lang="en-US" altLang="zh-CN" sz="1050" dirty="0" smtClean="0"/>
              <a:t>FB</a:t>
            </a:r>
            <a:r>
              <a:rPr lang="zh-CN" altLang="en-US" sz="1050" dirty="0" smtClean="0"/>
              <a:t>引脚（蓝色）</a:t>
            </a:r>
            <a:r>
              <a:rPr lang="en-US" altLang="zh-CN" sz="1050" dirty="0" smtClean="0"/>
              <a:t> </a:t>
            </a:r>
            <a:endParaRPr lang="zh-CN" altLang="en-US" sz="1050" dirty="0"/>
          </a:p>
        </p:txBody>
      </p:sp>
      <p:sp>
        <p:nvSpPr>
          <p:cNvPr id="16" name="TextBox 15"/>
          <p:cNvSpPr txBox="1"/>
          <p:nvPr/>
        </p:nvSpPr>
        <p:spPr>
          <a:xfrm>
            <a:off x="5422232" y="4580022"/>
            <a:ext cx="287955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dirty="0" smtClean="0"/>
              <a:t>图</a:t>
            </a:r>
            <a:r>
              <a:rPr lang="en-US" altLang="zh-CN" sz="1050" dirty="0" smtClean="0"/>
              <a:t>8  </a:t>
            </a:r>
            <a:r>
              <a:rPr lang="en-US" altLang="zh-CN" sz="1050" dirty="0" smtClean="0"/>
              <a:t>FB</a:t>
            </a:r>
            <a:r>
              <a:rPr lang="zh-CN" altLang="en-US" sz="1050" dirty="0" smtClean="0"/>
              <a:t>引脚（黄色）及</a:t>
            </a:r>
            <a:r>
              <a:rPr lang="en-US" altLang="zh-CN" sz="1050" dirty="0" smtClean="0"/>
              <a:t>SS</a:t>
            </a:r>
            <a:r>
              <a:rPr lang="zh-CN" altLang="en-US" sz="1050" dirty="0" smtClean="0"/>
              <a:t>软启动引脚（蓝色）</a:t>
            </a:r>
            <a:endParaRPr lang="zh-CN" altLang="en-US" sz="1050" dirty="0"/>
          </a:p>
        </p:txBody>
      </p:sp>
      <p:pic>
        <p:nvPicPr>
          <p:cNvPr id="2050" name="Picture 2" descr="F:\DS4_QuickPrint20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" y="1962149"/>
            <a:ext cx="4048127" cy="2428876"/>
          </a:xfrm>
          <a:prstGeom prst="rect">
            <a:avLst/>
          </a:prstGeom>
          <a:noFill/>
        </p:spPr>
      </p:pic>
      <p:pic>
        <p:nvPicPr>
          <p:cNvPr id="2051" name="Picture 3" descr="F:\DS4_QuickPrint2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86325" y="1967865"/>
            <a:ext cx="4086224" cy="24517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7239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03D7-42BA-4641-8661-E763B5CEA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8407" y="1204913"/>
            <a:ext cx="8245929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2873829" y="4318907"/>
            <a:ext cx="30476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altLang="zh-CN" sz="1400" dirty="0" smtClean="0"/>
              <a:t>5   LMR1403SS</a:t>
            </a:r>
            <a:r>
              <a:rPr lang="zh-CN" altLang="en-US" sz="1400" dirty="0" smtClean="0"/>
              <a:t>电源芯片及外围电路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xmlns="" val="337239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4332</TotalTime>
  <Words>146</Words>
  <Application>Microsoft Office PowerPoint</Application>
  <PresentationFormat>全屏显示(4:3)</PresentationFormat>
  <Paragraphs>63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zhangliang</dc:creator>
  <cp:lastModifiedBy>zhjg</cp:lastModifiedBy>
  <cp:revision>1996</cp:revision>
  <cp:lastPrinted>2016-02-18T08:26:00Z</cp:lastPrinted>
  <dcterms:created xsi:type="dcterms:W3CDTF">2015-05-18T13:09:00Z</dcterms:created>
  <dcterms:modified xsi:type="dcterms:W3CDTF">2020-09-04T09:30:38Z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2052-10.1.0.6874</vt:lpwstr>
  </property>
</Properties>
</file>