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5"/>
  </p:notesMasterIdLst>
  <p:handoutMasterIdLst>
    <p:handoutMasterId r:id="rId6"/>
  </p:handoutMasterIdLst>
  <p:sldIdLst>
    <p:sldId id="274" r:id="rId2"/>
    <p:sldId id="275" r:id="rId3"/>
    <p:sldId id="276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135" d="100"/>
          <a:sy n="135" d="100"/>
        </p:scale>
        <p:origin x="144" y="744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BA23CF-AA30-4A18-B744-605C3E9DBF07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47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0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94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434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9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77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370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C70261-DCF8-4A97-9502-E8EEF2364CDE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37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2e.ti.com/support/power-management-group/power-management---internal/f/power-management---internal-forum/294922/bq24167-ts-disable-threshold-vbovp-behavior?tisearch=e2e-quicksearch&amp;keymatch=VBOVP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2D859-A48F-4FC2-BEA8-74223BC2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VBAT </a:t>
            </a:r>
            <a:r>
              <a:rPr lang="ja-JP" altLang="en-US" sz="2800" dirty="0">
                <a:solidFill>
                  <a:srgbClr val="FF0000"/>
                </a:solidFill>
              </a:rPr>
              <a:t>≒</a:t>
            </a:r>
            <a:r>
              <a:rPr kumimoji="1" lang="en-US" altLang="ja-JP" dirty="0"/>
              <a:t> VBATREG + 50~60mV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4242F1FA-0236-4082-AF77-257AE7B91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7" y="785813"/>
            <a:ext cx="4703064" cy="3709987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976A6-E2BB-4F29-B481-AE57EA629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4A704A-852C-49C0-B138-9857BAB31084}"/>
              </a:ext>
            </a:extLst>
          </p:cNvPr>
          <p:cNvSpPr txBox="1"/>
          <p:nvPr/>
        </p:nvSpPr>
        <p:spPr>
          <a:xfrm>
            <a:off x="4368727" y="2821172"/>
            <a:ext cx="16642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VBAT </a:t>
            </a:r>
            <a:r>
              <a:rPr kumimoji="1" lang="ja-JP" altLang="en-US" sz="800" b="1" dirty="0">
                <a:solidFill>
                  <a:srgbClr val="FF0000"/>
                </a:solidFill>
              </a:rPr>
              <a:t>≒</a:t>
            </a:r>
            <a:r>
              <a:rPr kumimoji="1" lang="en-US" altLang="ja-JP" sz="800" b="1" dirty="0">
                <a:solidFill>
                  <a:srgbClr val="FF0000"/>
                </a:solidFill>
              </a:rPr>
              <a:t> VBATREG+ 50~60mV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F3780F2D-0296-45C7-A1F4-939878C0B83B}"/>
              </a:ext>
            </a:extLst>
          </p:cNvPr>
          <p:cNvCxnSpPr>
            <a:cxnSpLocks/>
          </p:cNvCxnSpPr>
          <p:nvPr/>
        </p:nvCxnSpPr>
        <p:spPr>
          <a:xfrm>
            <a:off x="659219" y="1098698"/>
            <a:ext cx="11695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20A684-5834-4425-A2E2-DB0EFEC13BC4}"/>
              </a:ext>
            </a:extLst>
          </p:cNvPr>
          <p:cNvSpPr txBox="1"/>
          <p:nvPr/>
        </p:nvSpPr>
        <p:spPr>
          <a:xfrm>
            <a:off x="342897" y="883254"/>
            <a:ext cx="5421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VIN=5V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11" name="&quot;禁止&quot;マーク 10">
            <a:extLst>
              <a:ext uri="{FF2B5EF4-FFF2-40B4-BE49-F238E27FC236}">
                <a16:creationId xmlns:a16="http://schemas.microsoft.com/office/drawing/2014/main" id="{B5F0AF7E-03D9-4514-947F-4512A60EBCD5}"/>
              </a:ext>
            </a:extLst>
          </p:cNvPr>
          <p:cNvSpPr/>
          <p:nvPr/>
        </p:nvSpPr>
        <p:spPr>
          <a:xfrm>
            <a:off x="1899684" y="1346791"/>
            <a:ext cx="907311" cy="233916"/>
          </a:xfrm>
          <a:prstGeom prst="noSmoking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AB1112-3799-429F-893C-F4E7F3850A71}"/>
              </a:ext>
            </a:extLst>
          </p:cNvPr>
          <p:cNvSpPr txBox="1"/>
          <p:nvPr/>
        </p:nvSpPr>
        <p:spPr>
          <a:xfrm>
            <a:off x="2658987" y="1205140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Turn off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5BF19FCC-336F-470D-A27E-8D210F84633B}"/>
              </a:ext>
            </a:extLst>
          </p:cNvPr>
          <p:cNvSpPr/>
          <p:nvPr/>
        </p:nvSpPr>
        <p:spPr>
          <a:xfrm>
            <a:off x="3154023" y="1169581"/>
            <a:ext cx="1382634" cy="1970568"/>
          </a:xfrm>
          <a:custGeom>
            <a:avLst/>
            <a:gdLst>
              <a:gd name="connsiteX0" fmla="*/ 1205326 w 1382634"/>
              <a:gd name="connsiteY0" fmla="*/ 1970568 h 1970568"/>
              <a:gd name="connsiteX1" fmla="*/ 1198237 w 1382634"/>
              <a:gd name="connsiteY1" fmla="*/ 1743740 h 1970568"/>
              <a:gd name="connsiteX2" fmla="*/ 1191149 w 1382634"/>
              <a:gd name="connsiteY2" fmla="*/ 1722475 h 1970568"/>
              <a:gd name="connsiteX3" fmla="*/ 1184061 w 1382634"/>
              <a:gd name="connsiteY3" fmla="*/ 1630326 h 1970568"/>
              <a:gd name="connsiteX4" fmla="*/ 1169884 w 1382634"/>
              <a:gd name="connsiteY4" fmla="*/ 1587796 h 1970568"/>
              <a:gd name="connsiteX5" fmla="*/ 1106089 w 1382634"/>
              <a:gd name="connsiteY5" fmla="*/ 1552354 h 1970568"/>
              <a:gd name="connsiteX6" fmla="*/ 1084824 w 1382634"/>
              <a:gd name="connsiteY6" fmla="*/ 1538177 h 1970568"/>
              <a:gd name="connsiteX7" fmla="*/ 808377 w 1382634"/>
              <a:gd name="connsiteY7" fmla="*/ 1545266 h 1970568"/>
              <a:gd name="connsiteX8" fmla="*/ 787112 w 1382634"/>
              <a:gd name="connsiteY8" fmla="*/ 1552354 h 1970568"/>
              <a:gd name="connsiteX9" fmla="*/ 624079 w 1382634"/>
              <a:gd name="connsiteY9" fmla="*/ 1559442 h 1970568"/>
              <a:gd name="connsiteX10" fmla="*/ 602814 w 1382634"/>
              <a:gd name="connsiteY10" fmla="*/ 1566531 h 1970568"/>
              <a:gd name="connsiteX11" fmla="*/ 248396 w 1382634"/>
              <a:gd name="connsiteY11" fmla="*/ 1566531 h 1970568"/>
              <a:gd name="connsiteX12" fmla="*/ 220042 w 1382634"/>
              <a:gd name="connsiteY12" fmla="*/ 1559442 h 1970568"/>
              <a:gd name="connsiteX13" fmla="*/ 177512 w 1382634"/>
              <a:gd name="connsiteY13" fmla="*/ 1545266 h 1970568"/>
              <a:gd name="connsiteX14" fmla="*/ 127893 w 1382634"/>
              <a:gd name="connsiteY14" fmla="*/ 1538177 h 1970568"/>
              <a:gd name="connsiteX15" fmla="*/ 99540 w 1382634"/>
              <a:gd name="connsiteY15" fmla="*/ 1495647 h 1970568"/>
              <a:gd name="connsiteX16" fmla="*/ 92451 w 1382634"/>
              <a:gd name="connsiteY16" fmla="*/ 1467293 h 1970568"/>
              <a:gd name="connsiteX17" fmla="*/ 78275 w 1382634"/>
              <a:gd name="connsiteY17" fmla="*/ 1446028 h 1970568"/>
              <a:gd name="connsiteX18" fmla="*/ 64098 w 1382634"/>
              <a:gd name="connsiteY18" fmla="*/ 1417675 h 1970568"/>
              <a:gd name="connsiteX19" fmla="*/ 57010 w 1382634"/>
              <a:gd name="connsiteY19" fmla="*/ 1396410 h 1970568"/>
              <a:gd name="connsiteX20" fmla="*/ 14479 w 1382634"/>
              <a:gd name="connsiteY20" fmla="*/ 1346791 h 1970568"/>
              <a:gd name="connsiteX21" fmla="*/ 303 w 1382634"/>
              <a:gd name="connsiteY21" fmla="*/ 1304261 h 1970568"/>
              <a:gd name="connsiteX22" fmla="*/ 7391 w 1382634"/>
              <a:gd name="connsiteY22" fmla="*/ 1219200 h 1970568"/>
              <a:gd name="connsiteX23" fmla="*/ 14479 w 1382634"/>
              <a:gd name="connsiteY23" fmla="*/ 1197935 h 1970568"/>
              <a:gd name="connsiteX24" fmla="*/ 71186 w 1382634"/>
              <a:gd name="connsiteY24" fmla="*/ 1155405 h 1970568"/>
              <a:gd name="connsiteX25" fmla="*/ 92451 w 1382634"/>
              <a:gd name="connsiteY25" fmla="*/ 1141228 h 1970568"/>
              <a:gd name="connsiteX26" fmla="*/ 120805 w 1382634"/>
              <a:gd name="connsiteY26" fmla="*/ 1134140 h 1970568"/>
              <a:gd name="connsiteX27" fmla="*/ 156247 w 1382634"/>
              <a:gd name="connsiteY27" fmla="*/ 1119963 h 1970568"/>
              <a:gd name="connsiteX28" fmla="*/ 191689 w 1382634"/>
              <a:gd name="connsiteY28" fmla="*/ 1112875 h 1970568"/>
              <a:gd name="connsiteX29" fmla="*/ 212954 w 1382634"/>
              <a:gd name="connsiteY29" fmla="*/ 1105786 h 1970568"/>
              <a:gd name="connsiteX30" fmla="*/ 560284 w 1382634"/>
              <a:gd name="connsiteY30" fmla="*/ 1112875 h 1970568"/>
              <a:gd name="connsiteX31" fmla="*/ 602814 w 1382634"/>
              <a:gd name="connsiteY31" fmla="*/ 1127052 h 1970568"/>
              <a:gd name="connsiteX32" fmla="*/ 737493 w 1382634"/>
              <a:gd name="connsiteY32" fmla="*/ 1134140 h 1970568"/>
              <a:gd name="connsiteX33" fmla="*/ 935968 w 1382634"/>
              <a:gd name="connsiteY33" fmla="*/ 1141228 h 1970568"/>
              <a:gd name="connsiteX34" fmla="*/ 1013940 w 1382634"/>
              <a:gd name="connsiteY34" fmla="*/ 1119963 h 1970568"/>
              <a:gd name="connsiteX35" fmla="*/ 1035205 w 1382634"/>
              <a:gd name="connsiteY35" fmla="*/ 1105786 h 1970568"/>
              <a:gd name="connsiteX36" fmla="*/ 1042293 w 1382634"/>
              <a:gd name="connsiteY36" fmla="*/ 1084521 h 1970568"/>
              <a:gd name="connsiteX37" fmla="*/ 1049382 w 1382634"/>
              <a:gd name="connsiteY37" fmla="*/ 1034903 h 1970568"/>
              <a:gd name="connsiteX38" fmla="*/ 1056470 w 1382634"/>
              <a:gd name="connsiteY38" fmla="*/ 1013638 h 1970568"/>
              <a:gd name="connsiteX39" fmla="*/ 1063558 w 1382634"/>
              <a:gd name="connsiteY39" fmla="*/ 985284 h 1970568"/>
              <a:gd name="connsiteX40" fmla="*/ 1070647 w 1382634"/>
              <a:gd name="connsiteY40" fmla="*/ 886047 h 1970568"/>
              <a:gd name="connsiteX41" fmla="*/ 1077735 w 1382634"/>
              <a:gd name="connsiteY41" fmla="*/ 815163 h 1970568"/>
              <a:gd name="connsiteX42" fmla="*/ 1084824 w 1382634"/>
              <a:gd name="connsiteY42" fmla="*/ 148856 h 1970568"/>
              <a:gd name="connsiteX43" fmla="*/ 1099000 w 1382634"/>
              <a:gd name="connsiteY43" fmla="*/ 127591 h 1970568"/>
              <a:gd name="connsiteX44" fmla="*/ 1141530 w 1382634"/>
              <a:gd name="connsiteY44" fmla="*/ 99238 h 1970568"/>
              <a:gd name="connsiteX45" fmla="*/ 1184061 w 1382634"/>
              <a:gd name="connsiteY45" fmla="*/ 106326 h 1970568"/>
              <a:gd name="connsiteX46" fmla="*/ 1382535 w 1382634"/>
              <a:gd name="connsiteY46" fmla="*/ 92149 h 1970568"/>
              <a:gd name="connsiteX47" fmla="*/ 1368358 w 1382634"/>
              <a:gd name="connsiteY47" fmla="*/ 70884 h 1970568"/>
              <a:gd name="connsiteX48" fmla="*/ 1325828 w 1382634"/>
              <a:gd name="connsiteY48" fmla="*/ 42531 h 1970568"/>
              <a:gd name="connsiteX49" fmla="*/ 1304563 w 1382634"/>
              <a:gd name="connsiteY49" fmla="*/ 28354 h 1970568"/>
              <a:gd name="connsiteX50" fmla="*/ 1283298 w 1382634"/>
              <a:gd name="connsiteY50" fmla="*/ 14177 h 1970568"/>
              <a:gd name="connsiteX51" fmla="*/ 1262033 w 1382634"/>
              <a:gd name="connsiteY51" fmla="*/ 0 h 1970568"/>
              <a:gd name="connsiteX52" fmla="*/ 1233679 w 1382634"/>
              <a:gd name="connsiteY52" fmla="*/ 56707 h 1970568"/>
              <a:gd name="connsiteX53" fmla="*/ 1254944 w 1382634"/>
              <a:gd name="connsiteY53" fmla="*/ 248093 h 1970568"/>
              <a:gd name="connsiteX54" fmla="*/ 1325828 w 1382634"/>
              <a:gd name="connsiteY54" fmla="*/ 198475 h 1970568"/>
              <a:gd name="connsiteX55" fmla="*/ 1347093 w 1382634"/>
              <a:gd name="connsiteY55" fmla="*/ 177210 h 1970568"/>
              <a:gd name="connsiteX56" fmla="*/ 1375447 w 1382634"/>
              <a:gd name="connsiteY56" fmla="*/ 141768 h 1970568"/>
              <a:gd name="connsiteX57" fmla="*/ 1382535 w 1382634"/>
              <a:gd name="connsiteY57" fmla="*/ 106326 h 197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382634" h="1970568">
                <a:moveTo>
                  <a:pt x="1205326" y="1970568"/>
                </a:moveTo>
                <a:cubicBezTo>
                  <a:pt x="1202963" y="1894959"/>
                  <a:pt x="1202553" y="1819263"/>
                  <a:pt x="1198237" y="1743740"/>
                </a:cubicBezTo>
                <a:cubicBezTo>
                  <a:pt x="1197811" y="1736280"/>
                  <a:pt x="1192076" y="1729889"/>
                  <a:pt x="1191149" y="1722475"/>
                </a:cubicBezTo>
                <a:cubicBezTo>
                  <a:pt x="1187328" y="1691906"/>
                  <a:pt x="1188866" y="1660756"/>
                  <a:pt x="1184061" y="1630326"/>
                </a:cubicBezTo>
                <a:cubicBezTo>
                  <a:pt x="1181730" y="1615565"/>
                  <a:pt x="1179219" y="1599465"/>
                  <a:pt x="1169884" y="1587796"/>
                </a:cubicBezTo>
                <a:cubicBezTo>
                  <a:pt x="1152157" y="1565637"/>
                  <a:pt x="1129915" y="1560296"/>
                  <a:pt x="1106089" y="1552354"/>
                </a:cubicBezTo>
                <a:cubicBezTo>
                  <a:pt x="1099001" y="1547628"/>
                  <a:pt x="1093341" y="1538380"/>
                  <a:pt x="1084824" y="1538177"/>
                </a:cubicBezTo>
                <a:cubicBezTo>
                  <a:pt x="992671" y="1535983"/>
                  <a:pt x="900452" y="1540881"/>
                  <a:pt x="808377" y="1545266"/>
                </a:cubicBezTo>
                <a:cubicBezTo>
                  <a:pt x="800914" y="1545621"/>
                  <a:pt x="794562" y="1551781"/>
                  <a:pt x="787112" y="1552354"/>
                </a:cubicBezTo>
                <a:cubicBezTo>
                  <a:pt x="732877" y="1556526"/>
                  <a:pt x="678423" y="1557079"/>
                  <a:pt x="624079" y="1559442"/>
                </a:cubicBezTo>
                <a:cubicBezTo>
                  <a:pt x="616991" y="1561805"/>
                  <a:pt x="609998" y="1564478"/>
                  <a:pt x="602814" y="1566531"/>
                </a:cubicBezTo>
                <a:cubicBezTo>
                  <a:pt x="484545" y="1600323"/>
                  <a:pt x="410647" y="1570058"/>
                  <a:pt x="248396" y="1566531"/>
                </a:cubicBezTo>
                <a:cubicBezTo>
                  <a:pt x="238945" y="1564168"/>
                  <a:pt x="229373" y="1562241"/>
                  <a:pt x="220042" y="1559442"/>
                </a:cubicBezTo>
                <a:cubicBezTo>
                  <a:pt x="205729" y="1555148"/>
                  <a:pt x="192073" y="1548626"/>
                  <a:pt x="177512" y="1545266"/>
                </a:cubicBezTo>
                <a:cubicBezTo>
                  <a:pt x="161232" y="1541509"/>
                  <a:pt x="144433" y="1540540"/>
                  <a:pt x="127893" y="1538177"/>
                </a:cubicBezTo>
                <a:cubicBezTo>
                  <a:pt x="118442" y="1524000"/>
                  <a:pt x="103673" y="1512176"/>
                  <a:pt x="99540" y="1495647"/>
                </a:cubicBezTo>
                <a:cubicBezTo>
                  <a:pt x="97177" y="1486196"/>
                  <a:pt x="96289" y="1476248"/>
                  <a:pt x="92451" y="1467293"/>
                </a:cubicBezTo>
                <a:cubicBezTo>
                  <a:pt x="89095" y="1459463"/>
                  <a:pt x="82502" y="1453425"/>
                  <a:pt x="78275" y="1446028"/>
                </a:cubicBezTo>
                <a:cubicBezTo>
                  <a:pt x="73033" y="1436854"/>
                  <a:pt x="68260" y="1427387"/>
                  <a:pt x="64098" y="1417675"/>
                </a:cubicBezTo>
                <a:cubicBezTo>
                  <a:pt x="61155" y="1410807"/>
                  <a:pt x="60717" y="1402897"/>
                  <a:pt x="57010" y="1396410"/>
                </a:cubicBezTo>
                <a:cubicBezTo>
                  <a:pt x="44886" y="1375193"/>
                  <a:pt x="31237" y="1363549"/>
                  <a:pt x="14479" y="1346791"/>
                </a:cubicBezTo>
                <a:cubicBezTo>
                  <a:pt x="9754" y="1332614"/>
                  <a:pt x="1132" y="1319181"/>
                  <a:pt x="303" y="1304261"/>
                </a:cubicBezTo>
                <a:cubicBezTo>
                  <a:pt x="-1275" y="1275853"/>
                  <a:pt x="3631" y="1247402"/>
                  <a:pt x="7391" y="1219200"/>
                </a:cubicBezTo>
                <a:cubicBezTo>
                  <a:pt x="8378" y="1211794"/>
                  <a:pt x="9196" y="1203218"/>
                  <a:pt x="14479" y="1197935"/>
                </a:cubicBezTo>
                <a:cubicBezTo>
                  <a:pt x="31186" y="1181228"/>
                  <a:pt x="51527" y="1168512"/>
                  <a:pt x="71186" y="1155405"/>
                </a:cubicBezTo>
                <a:cubicBezTo>
                  <a:pt x="78274" y="1150679"/>
                  <a:pt x="84621" y="1144584"/>
                  <a:pt x="92451" y="1141228"/>
                </a:cubicBezTo>
                <a:cubicBezTo>
                  <a:pt x="101405" y="1137390"/>
                  <a:pt x="111563" y="1137221"/>
                  <a:pt x="120805" y="1134140"/>
                </a:cubicBezTo>
                <a:cubicBezTo>
                  <a:pt x="132876" y="1130116"/>
                  <a:pt x="144060" y="1123619"/>
                  <a:pt x="156247" y="1119963"/>
                </a:cubicBezTo>
                <a:cubicBezTo>
                  <a:pt x="167787" y="1116501"/>
                  <a:pt x="180001" y="1115797"/>
                  <a:pt x="191689" y="1112875"/>
                </a:cubicBezTo>
                <a:cubicBezTo>
                  <a:pt x="198938" y="1111063"/>
                  <a:pt x="205866" y="1108149"/>
                  <a:pt x="212954" y="1105786"/>
                </a:cubicBezTo>
                <a:cubicBezTo>
                  <a:pt x="328731" y="1108149"/>
                  <a:pt x="444655" y="1106568"/>
                  <a:pt x="560284" y="1112875"/>
                </a:cubicBezTo>
                <a:cubicBezTo>
                  <a:pt x="575205" y="1113689"/>
                  <a:pt x="587891" y="1126267"/>
                  <a:pt x="602814" y="1127052"/>
                </a:cubicBezTo>
                <a:lnTo>
                  <a:pt x="737493" y="1134140"/>
                </a:lnTo>
                <a:cubicBezTo>
                  <a:pt x="829389" y="1164772"/>
                  <a:pt x="765096" y="1148996"/>
                  <a:pt x="935968" y="1141228"/>
                </a:cubicBezTo>
                <a:cubicBezTo>
                  <a:pt x="989928" y="1123242"/>
                  <a:pt x="963845" y="1129983"/>
                  <a:pt x="1013940" y="1119963"/>
                </a:cubicBezTo>
                <a:cubicBezTo>
                  <a:pt x="1021028" y="1115237"/>
                  <a:pt x="1029883" y="1112438"/>
                  <a:pt x="1035205" y="1105786"/>
                </a:cubicBezTo>
                <a:cubicBezTo>
                  <a:pt x="1039872" y="1099952"/>
                  <a:pt x="1040828" y="1091848"/>
                  <a:pt x="1042293" y="1084521"/>
                </a:cubicBezTo>
                <a:cubicBezTo>
                  <a:pt x="1045570" y="1068138"/>
                  <a:pt x="1046105" y="1051286"/>
                  <a:pt x="1049382" y="1034903"/>
                </a:cubicBezTo>
                <a:cubicBezTo>
                  <a:pt x="1050847" y="1027576"/>
                  <a:pt x="1054417" y="1020822"/>
                  <a:pt x="1056470" y="1013638"/>
                </a:cubicBezTo>
                <a:cubicBezTo>
                  <a:pt x="1059146" y="1004271"/>
                  <a:pt x="1061195" y="994735"/>
                  <a:pt x="1063558" y="985284"/>
                </a:cubicBezTo>
                <a:cubicBezTo>
                  <a:pt x="1065921" y="952205"/>
                  <a:pt x="1067893" y="919096"/>
                  <a:pt x="1070647" y="886047"/>
                </a:cubicBezTo>
                <a:cubicBezTo>
                  <a:pt x="1072619" y="862383"/>
                  <a:pt x="1077278" y="838904"/>
                  <a:pt x="1077735" y="815163"/>
                </a:cubicBezTo>
                <a:cubicBezTo>
                  <a:pt x="1082006" y="593089"/>
                  <a:pt x="1077958" y="370865"/>
                  <a:pt x="1084824" y="148856"/>
                </a:cubicBezTo>
                <a:cubicBezTo>
                  <a:pt x="1085087" y="140341"/>
                  <a:pt x="1093546" y="134136"/>
                  <a:pt x="1099000" y="127591"/>
                </a:cubicBezTo>
                <a:cubicBezTo>
                  <a:pt x="1119421" y="103085"/>
                  <a:pt x="1115322" y="107974"/>
                  <a:pt x="1141530" y="99238"/>
                </a:cubicBezTo>
                <a:cubicBezTo>
                  <a:pt x="1155707" y="101601"/>
                  <a:pt x="1169688" y="106326"/>
                  <a:pt x="1184061" y="106326"/>
                </a:cubicBezTo>
                <a:cubicBezTo>
                  <a:pt x="1307923" y="106326"/>
                  <a:pt x="1301505" y="105655"/>
                  <a:pt x="1382535" y="92149"/>
                </a:cubicBezTo>
                <a:cubicBezTo>
                  <a:pt x="1377809" y="85061"/>
                  <a:pt x="1374769" y="76494"/>
                  <a:pt x="1368358" y="70884"/>
                </a:cubicBezTo>
                <a:cubicBezTo>
                  <a:pt x="1355535" y="59664"/>
                  <a:pt x="1340005" y="51982"/>
                  <a:pt x="1325828" y="42531"/>
                </a:cubicBezTo>
                <a:lnTo>
                  <a:pt x="1304563" y="28354"/>
                </a:lnTo>
                <a:lnTo>
                  <a:pt x="1283298" y="14177"/>
                </a:lnTo>
                <a:lnTo>
                  <a:pt x="1262033" y="0"/>
                </a:lnTo>
                <a:cubicBezTo>
                  <a:pt x="1228561" y="11158"/>
                  <a:pt x="1233679" y="2408"/>
                  <a:pt x="1233679" y="56707"/>
                </a:cubicBezTo>
                <a:cubicBezTo>
                  <a:pt x="1233679" y="224174"/>
                  <a:pt x="1210404" y="181279"/>
                  <a:pt x="1254944" y="248093"/>
                </a:cubicBezTo>
                <a:cubicBezTo>
                  <a:pt x="1273251" y="235889"/>
                  <a:pt x="1307456" y="214223"/>
                  <a:pt x="1325828" y="198475"/>
                </a:cubicBezTo>
                <a:cubicBezTo>
                  <a:pt x="1333439" y="191951"/>
                  <a:pt x="1340005" y="184298"/>
                  <a:pt x="1347093" y="177210"/>
                </a:cubicBezTo>
                <a:cubicBezTo>
                  <a:pt x="1364912" y="123757"/>
                  <a:pt x="1338803" y="187574"/>
                  <a:pt x="1375447" y="141768"/>
                </a:cubicBezTo>
                <a:cubicBezTo>
                  <a:pt x="1384029" y="131040"/>
                  <a:pt x="1382535" y="118475"/>
                  <a:pt x="1382535" y="106326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3E6AF4-03E8-40DF-8E1E-37D3D9BAE69B}"/>
              </a:ext>
            </a:extLst>
          </p:cNvPr>
          <p:cNvSpPr txBox="1"/>
          <p:nvPr/>
        </p:nvSpPr>
        <p:spPr>
          <a:xfrm>
            <a:off x="2373492" y="2257207"/>
            <a:ext cx="5661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Turn on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E9E32EF-744D-4D41-B1C2-8F7657F2B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285" y="862222"/>
            <a:ext cx="2658436" cy="1778584"/>
          </a:xfrm>
          <a:prstGeom prst="rect">
            <a:avLst/>
          </a:prstGeom>
        </p:spPr>
      </p:pic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563927D-2366-4D75-B3BD-903C015FAE4B}"/>
              </a:ext>
            </a:extLst>
          </p:cNvPr>
          <p:cNvCxnSpPr/>
          <p:nvPr/>
        </p:nvCxnSpPr>
        <p:spPr>
          <a:xfrm>
            <a:off x="6811926" y="1531088"/>
            <a:ext cx="78680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C1F2F46-20EB-46C9-AE50-9EF60823EC66}"/>
              </a:ext>
            </a:extLst>
          </p:cNvPr>
          <p:cNvCxnSpPr/>
          <p:nvPr/>
        </p:nvCxnSpPr>
        <p:spPr>
          <a:xfrm>
            <a:off x="6811926" y="1815307"/>
            <a:ext cx="53740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BBC4EA0-AE42-4042-A2EC-52BD2A684CDE}"/>
              </a:ext>
            </a:extLst>
          </p:cNvPr>
          <p:cNvSpPr txBox="1"/>
          <p:nvPr/>
        </p:nvSpPr>
        <p:spPr>
          <a:xfrm>
            <a:off x="4774893" y="3350008"/>
            <a:ext cx="2464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When VBAT </a:t>
            </a:r>
            <a:r>
              <a:rPr kumimoji="1" lang="ja-JP" altLang="en-US" sz="800" b="1" dirty="0">
                <a:solidFill>
                  <a:srgbClr val="FF0000"/>
                </a:solidFill>
              </a:rPr>
              <a:t>≒</a:t>
            </a:r>
            <a:r>
              <a:rPr kumimoji="1" lang="en-US" altLang="ja-JP" sz="800" b="1" dirty="0">
                <a:solidFill>
                  <a:srgbClr val="FF0000"/>
                </a:solidFill>
              </a:rPr>
              <a:t> VBATREG + 50~60mV with VIN,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STAT shows 01(charge in progress)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FAULT shows 0000(Normal)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Buck converter turns off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Battery FET turns on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1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2D859-A48F-4FC2-BEA8-74223BC2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VBAT </a:t>
            </a:r>
            <a:r>
              <a:rPr kumimoji="1" lang="ja-JP" altLang="en-US" dirty="0"/>
              <a:t>≒</a:t>
            </a:r>
            <a:r>
              <a:rPr kumimoji="1" lang="en-US" altLang="ja-JP" dirty="0"/>
              <a:t> VBATREG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4242F1FA-0236-4082-AF77-257AE7B91C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7" y="785813"/>
            <a:ext cx="4703064" cy="3709987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976A6-E2BB-4F29-B481-AE57EA629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4A704A-852C-49C0-B138-9857BAB31084}"/>
              </a:ext>
            </a:extLst>
          </p:cNvPr>
          <p:cNvSpPr txBox="1"/>
          <p:nvPr/>
        </p:nvSpPr>
        <p:spPr>
          <a:xfrm>
            <a:off x="4368727" y="282117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VBAT ≒ VBATREG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F3780F2D-0296-45C7-A1F4-939878C0B83B}"/>
              </a:ext>
            </a:extLst>
          </p:cNvPr>
          <p:cNvCxnSpPr>
            <a:cxnSpLocks/>
          </p:cNvCxnSpPr>
          <p:nvPr/>
        </p:nvCxnSpPr>
        <p:spPr>
          <a:xfrm>
            <a:off x="659219" y="1098698"/>
            <a:ext cx="38064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20A684-5834-4425-A2E2-DB0EFEC13BC4}"/>
              </a:ext>
            </a:extLst>
          </p:cNvPr>
          <p:cNvSpPr txBox="1"/>
          <p:nvPr/>
        </p:nvSpPr>
        <p:spPr>
          <a:xfrm>
            <a:off x="342897" y="883254"/>
            <a:ext cx="5421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VIN=5V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5BF19FCC-336F-470D-A27E-8D210F84633B}"/>
              </a:ext>
            </a:extLst>
          </p:cNvPr>
          <p:cNvSpPr/>
          <p:nvPr/>
        </p:nvSpPr>
        <p:spPr>
          <a:xfrm>
            <a:off x="3154023" y="1169581"/>
            <a:ext cx="1382634" cy="1970568"/>
          </a:xfrm>
          <a:custGeom>
            <a:avLst/>
            <a:gdLst>
              <a:gd name="connsiteX0" fmla="*/ 1205326 w 1382634"/>
              <a:gd name="connsiteY0" fmla="*/ 1970568 h 1970568"/>
              <a:gd name="connsiteX1" fmla="*/ 1198237 w 1382634"/>
              <a:gd name="connsiteY1" fmla="*/ 1743740 h 1970568"/>
              <a:gd name="connsiteX2" fmla="*/ 1191149 w 1382634"/>
              <a:gd name="connsiteY2" fmla="*/ 1722475 h 1970568"/>
              <a:gd name="connsiteX3" fmla="*/ 1184061 w 1382634"/>
              <a:gd name="connsiteY3" fmla="*/ 1630326 h 1970568"/>
              <a:gd name="connsiteX4" fmla="*/ 1169884 w 1382634"/>
              <a:gd name="connsiteY4" fmla="*/ 1587796 h 1970568"/>
              <a:gd name="connsiteX5" fmla="*/ 1106089 w 1382634"/>
              <a:gd name="connsiteY5" fmla="*/ 1552354 h 1970568"/>
              <a:gd name="connsiteX6" fmla="*/ 1084824 w 1382634"/>
              <a:gd name="connsiteY6" fmla="*/ 1538177 h 1970568"/>
              <a:gd name="connsiteX7" fmla="*/ 808377 w 1382634"/>
              <a:gd name="connsiteY7" fmla="*/ 1545266 h 1970568"/>
              <a:gd name="connsiteX8" fmla="*/ 787112 w 1382634"/>
              <a:gd name="connsiteY8" fmla="*/ 1552354 h 1970568"/>
              <a:gd name="connsiteX9" fmla="*/ 624079 w 1382634"/>
              <a:gd name="connsiteY9" fmla="*/ 1559442 h 1970568"/>
              <a:gd name="connsiteX10" fmla="*/ 602814 w 1382634"/>
              <a:gd name="connsiteY10" fmla="*/ 1566531 h 1970568"/>
              <a:gd name="connsiteX11" fmla="*/ 248396 w 1382634"/>
              <a:gd name="connsiteY11" fmla="*/ 1566531 h 1970568"/>
              <a:gd name="connsiteX12" fmla="*/ 220042 w 1382634"/>
              <a:gd name="connsiteY12" fmla="*/ 1559442 h 1970568"/>
              <a:gd name="connsiteX13" fmla="*/ 177512 w 1382634"/>
              <a:gd name="connsiteY13" fmla="*/ 1545266 h 1970568"/>
              <a:gd name="connsiteX14" fmla="*/ 127893 w 1382634"/>
              <a:gd name="connsiteY14" fmla="*/ 1538177 h 1970568"/>
              <a:gd name="connsiteX15" fmla="*/ 99540 w 1382634"/>
              <a:gd name="connsiteY15" fmla="*/ 1495647 h 1970568"/>
              <a:gd name="connsiteX16" fmla="*/ 92451 w 1382634"/>
              <a:gd name="connsiteY16" fmla="*/ 1467293 h 1970568"/>
              <a:gd name="connsiteX17" fmla="*/ 78275 w 1382634"/>
              <a:gd name="connsiteY17" fmla="*/ 1446028 h 1970568"/>
              <a:gd name="connsiteX18" fmla="*/ 64098 w 1382634"/>
              <a:gd name="connsiteY18" fmla="*/ 1417675 h 1970568"/>
              <a:gd name="connsiteX19" fmla="*/ 57010 w 1382634"/>
              <a:gd name="connsiteY19" fmla="*/ 1396410 h 1970568"/>
              <a:gd name="connsiteX20" fmla="*/ 14479 w 1382634"/>
              <a:gd name="connsiteY20" fmla="*/ 1346791 h 1970568"/>
              <a:gd name="connsiteX21" fmla="*/ 303 w 1382634"/>
              <a:gd name="connsiteY21" fmla="*/ 1304261 h 1970568"/>
              <a:gd name="connsiteX22" fmla="*/ 7391 w 1382634"/>
              <a:gd name="connsiteY22" fmla="*/ 1219200 h 1970568"/>
              <a:gd name="connsiteX23" fmla="*/ 14479 w 1382634"/>
              <a:gd name="connsiteY23" fmla="*/ 1197935 h 1970568"/>
              <a:gd name="connsiteX24" fmla="*/ 71186 w 1382634"/>
              <a:gd name="connsiteY24" fmla="*/ 1155405 h 1970568"/>
              <a:gd name="connsiteX25" fmla="*/ 92451 w 1382634"/>
              <a:gd name="connsiteY25" fmla="*/ 1141228 h 1970568"/>
              <a:gd name="connsiteX26" fmla="*/ 120805 w 1382634"/>
              <a:gd name="connsiteY26" fmla="*/ 1134140 h 1970568"/>
              <a:gd name="connsiteX27" fmla="*/ 156247 w 1382634"/>
              <a:gd name="connsiteY27" fmla="*/ 1119963 h 1970568"/>
              <a:gd name="connsiteX28" fmla="*/ 191689 w 1382634"/>
              <a:gd name="connsiteY28" fmla="*/ 1112875 h 1970568"/>
              <a:gd name="connsiteX29" fmla="*/ 212954 w 1382634"/>
              <a:gd name="connsiteY29" fmla="*/ 1105786 h 1970568"/>
              <a:gd name="connsiteX30" fmla="*/ 560284 w 1382634"/>
              <a:gd name="connsiteY30" fmla="*/ 1112875 h 1970568"/>
              <a:gd name="connsiteX31" fmla="*/ 602814 w 1382634"/>
              <a:gd name="connsiteY31" fmla="*/ 1127052 h 1970568"/>
              <a:gd name="connsiteX32" fmla="*/ 737493 w 1382634"/>
              <a:gd name="connsiteY32" fmla="*/ 1134140 h 1970568"/>
              <a:gd name="connsiteX33" fmla="*/ 935968 w 1382634"/>
              <a:gd name="connsiteY33" fmla="*/ 1141228 h 1970568"/>
              <a:gd name="connsiteX34" fmla="*/ 1013940 w 1382634"/>
              <a:gd name="connsiteY34" fmla="*/ 1119963 h 1970568"/>
              <a:gd name="connsiteX35" fmla="*/ 1035205 w 1382634"/>
              <a:gd name="connsiteY35" fmla="*/ 1105786 h 1970568"/>
              <a:gd name="connsiteX36" fmla="*/ 1042293 w 1382634"/>
              <a:gd name="connsiteY36" fmla="*/ 1084521 h 1970568"/>
              <a:gd name="connsiteX37" fmla="*/ 1049382 w 1382634"/>
              <a:gd name="connsiteY37" fmla="*/ 1034903 h 1970568"/>
              <a:gd name="connsiteX38" fmla="*/ 1056470 w 1382634"/>
              <a:gd name="connsiteY38" fmla="*/ 1013638 h 1970568"/>
              <a:gd name="connsiteX39" fmla="*/ 1063558 w 1382634"/>
              <a:gd name="connsiteY39" fmla="*/ 985284 h 1970568"/>
              <a:gd name="connsiteX40" fmla="*/ 1070647 w 1382634"/>
              <a:gd name="connsiteY40" fmla="*/ 886047 h 1970568"/>
              <a:gd name="connsiteX41" fmla="*/ 1077735 w 1382634"/>
              <a:gd name="connsiteY41" fmla="*/ 815163 h 1970568"/>
              <a:gd name="connsiteX42" fmla="*/ 1084824 w 1382634"/>
              <a:gd name="connsiteY42" fmla="*/ 148856 h 1970568"/>
              <a:gd name="connsiteX43" fmla="*/ 1099000 w 1382634"/>
              <a:gd name="connsiteY43" fmla="*/ 127591 h 1970568"/>
              <a:gd name="connsiteX44" fmla="*/ 1141530 w 1382634"/>
              <a:gd name="connsiteY44" fmla="*/ 99238 h 1970568"/>
              <a:gd name="connsiteX45" fmla="*/ 1184061 w 1382634"/>
              <a:gd name="connsiteY45" fmla="*/ 106326 h 1970568"/>
              <a:gd name="connsiteX46" fmla="*/ 1382535 w 1382634"/>
              <a:gd name="connsiteY46" fmla="*/ 92149 h 1970568"/>
              <a:gd name="connsiteX47" fmla="*/ 1368358 w 1382634"/>
              <a:gd name="connsiteY47" fmla="*/ 70884 h 1970568"/>
              <a:gd name="connsiteX48" fmla="*/ 1325828 w 1382634"/>
              <a:gd name="connsiteY48" fmla="*/ 42531 h 1970568"/>
              <a:gd name="connsiteX49" fmla="*/ 1304563 w 1382634"/>
              <a:gd name="connsiteY49" fmla="*/ 28354 h 1970568"/>
              <a:gd name="connsiteX50" fmla="*/ 1283298 w 1382634"/>
              <a:gd name="connsiteY50" fmla="*/ 14177 h 1970568"/>
              <a:gd name="connsiteX51" fmla="*/ 1262033 w 1382634"/>
              <a:gd name="connsiteY51" fmla="*/ 0 h 1970568"/>
              <a:gd name="connsiteX52" fmla="*/ 1233679 w 1382634"/>
              <a:gd name="connsiteY52" fmla="*/ 56707 h 1970568"/>
              <a:gd name="connsiteX53" fmla="*/ 1254944 w 1382634"/>
              <a:gd name="connsiteY53" fmla="*/ 248093 h 1970568"/>
              <a:gd name="connsiteX54" fmla="*/ 1325828 w 1382634"/>
              <a:gd name="connsiteY54" fmla="*/ 198475 h 1970568"/>
              <a:gd name="connsiteX55" fmla="*/ 1347093 w 1382634"/>
              <a:gd name="connsiteY55" fmla="*/ 177210 h 1970568"/>
              <a:gd name="connsiteX56" fmla="*/ 1375447 w 1382634"/>
              <a:gd name="connsiteY56" fmla="*/ 141768 h 1970568"/>
              <a:gd name="connsiteX57" fmla="*/ 1382535 w 1382634"/>
              <a:gd name="connsiteY57" fmla="*/ 106326 h 197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382634" h="1970568">
                <a:moveTo>
                  <a:pt x="1205326" y="1970568"/>
                </a:moveTo>
                <a:cubicBezTo>
                  <a:pt x="1202963" y="1894959"/>
                  <a:pt x="1202553" y="1819263"/>
                  <a:pt x="1198237" y="1743740"/>
                </a:cubicBezTo>
                <a:cubicBezTo>
                  <a:pt x="1197811" y="1736280"/>
                  <a:pt x="1192076" y="1729889"/>
                  <a:pt x="1191149" y="1722475"/>
                </a:cubicBezTo>
                <a:cubicBezTo>
                  <a:pt x="1187328" y="1691906"/>
                  <a:pt x="1188866" y="1660756"/>
                  <a:pt x="1184061" y="1630326"/>
                </a:cubicBezTo>
                <a:cubicBezTo>
                  <a:pt x="1181730" y="1615565"/>
                  <a:pt x="1179219" y="1599465"/>
                  <a:pt x="1169884" y="1587796"/>
                </a:cubicBezTo>
                <a:cubicBezTo>
                  <a:pt x="1152157" y="1565637"/>
                  <a:pt x="1129915" y="1560296"/>
                  <a:pt x="1106089" y="1552354"/>
                </a:cubicBezTo>
                <a:cubicBezTo>
                  <a:pt x="1099001" y="1547628"/>
                  <a:pt x="1093341" y="1538380"/>
                  <a:pt x="1084824" y="1538177"/>
                </a:cubicBezTo>
                <a:cubicBezTo>
                  <a:pt x="992671" y="1535983"/>
                  <a:pt x="900452" y="1540881"/>
                  <a:pt x="808377" y="1545266"/>
                </a:cubicBezTo>
                <a:cubicBezTo>
                  <a:pt x="800914" y="1545621"/>
                  <a:pt x="794562" y="1551781"/>
                  <a:pt x="787112" y="1552354"/>
                </a:cubicBezTo>
                <a:cubicBezTo>
                  <a:pt x="732877" y="1556526"/>
                  <a:pt x="678423" y="1557079"/>
                  <a:pt x="624079" y="1559442"/>
                </a:cubicBezTo>
                <a:cubicBezTo>
                  <a:pt x="616991" y="1561805"/>
                  <a:pt x="609998" y="1564478"/>
                  <a:pt x="602814" y="1566531"/>
                </a:cubicBezTo>
                <a:cubicBezTo>
                  <a:pt x="484545" y="1600323"/>
                  <a:pt x="410647" y="1570058"/>
                  <a:pt x="248396" y="1566531"/>
                </a:cubicBezTo>
                <a:cubicBezTo>
                  <a:pt x="238945" y="1564168"/>
                  <a:pt x="229373" y="1562241"/>
                  <a:pt x="220042" y="1559442"/>
                </a:cubicBezTo>
                <a:cubicBezTo>
                  <a:pt x="205729" y="1555148"/>
                  <a:pt x="192073" y="1548626"/>
                  <a:pt x="177512" y="1545266"/>
                </a:cubicBezTo>
                <a:cubicBezTo>
                  <a:pt x="161232" y="1541509"/>
                  <a:pt x="144433" y="1540540"/>
                  <a:pt x="127893" y="1538177"/>
                </a:cubicBezTo>
                <a:cubicBezTo>
                  <a:pt x="118442" y="1524000"/>
                  <a:pt x="103673" y="1512176"/>
                  <a:pt x="99540" y="1495647"/>
                </a:cubicBezTo>
                <a:cubicBezTo>
                  <a:pt x="97177" y="1486196"/>
                  <a:pt x="96289" y="1476248"/>
                  <a:pt x="92451" y="1467293"/>
                </a:cubicBezTo>
                <a:cubicBezTo>
                  <a:pt x="89095" y="1459463"/>
                  <a:pt x="82502" y="1453425"/>
                  <a:pt x="78275" y="1446028"/>
                </a:cubicBezTo>
                <a:cubicBezTo>
                  <a:pt x="73033" y="1436854"/>
                  <a:pt x="68260" y="1427387"/>
                  <a:pt x="64098" y="1417675"/>
                </a:cubicBezTo>
                <a:cubicBezTo>
                  <a:pt x="61155" y="1410807"/>
                  <a:pt x="60717" y="1402897"/>
                  <a:pt x="57010" y="1396410"/>
                </a:cubicBezTo>
                <a:cubicBezTo>
                  <a:pt x="44886" y="1375193"/>
                  <a:pt x="31237" y="1363549"/>
                  <a:pt x="14479" y="1346791"/>
                </a:cubicBezTo>
                <a:cubicBezTo>
                  <a:pt x="9754" y="1332614"/>
                  <a:pt x="1132" y="1319181"/>
                  <a:pt x="303" y="1304261"/>
                </a:cubicBezTo>
                <a:cubicBezTo>
                  <a:pt x="-1275" y="1275853"/>
                  <a:pt x="3631" y="1247402"/>
                  <a:pt x="7391" y="1219200"/>
                </a:cubicBezTo>
                <a:cubicBezTo>
                  <a:pt x="8378" y="1211794"/>
                  <a:pt x="9196" y="1203218"/>
                  <a:pt x="14479" y="1197935"/>
                </a:cubicBezTo>
                <a:cubicBezTo>
                  <a:pt x="31186" y="1181228"/>
                  <a:pt x="51527" y="1168512"/>
                  <a:pt x="71186" y="1155405"/>
                </a:cubicBezTo>
                <a:cubicBezTo>
                  <a:pt x="78274" y="1150679"/>
                  <a:pt x="84621" y="1144584"/>
                  <a:pt x="92451" y="1141228"/>
                </a:cubicBezTo>
                <a:cubicBezTo>
                  <a:pt x="101405" y="1137390"/>
                  <a:pt x="111563" y="1137221"/>
                  <a:pt x="120805" y="1134140"/>
                </a:cubicBezTo>
                <a:cubicBezTo>
                  <a:pt x="132876" y="1130116"/>
                  <a:pt x="144060" y="1123619"/>
                  <a:pt x="156247" y="1119963"/>
                </a:cubicBezTo>
                <a:cubicBezTo>
                  <a:pt x="167787" y="1116501"/>
                  <a:pt x="180001" y="1115797"/>
                  <a:pt x="191689" y="1112875"/>
                </a:cubicBezTo>
                <a:cubicBezTo>
                  <a:pt x="198938" y="1111063"/>
                  <a:pt x="205866" y="1108149"/>
                  <a:pt x="212954" y="1105786"/>
                </a:cubicBezTo>
                <a:cubicBezTo>
                  <a:pt x="328731" y="1108149"/>
                  <a:pt x="444655" y="1106568"/>
                  <a:pt x="560284" y="1112875"/>
                </a:cubicBezTo>
                <a:cubicBezTo>
                  <a:pt x="575205" y="1113689"/>
                  <a:pt x="587891" y="1126267"/>
                  <a:pt x="602814" y="1127052"/>
                </a:cubicBezTo>
                <a:lnTo>
                  <a:pt x="737493" y="1134140"/>
                </a:lnTo>
                <a:cubicBezTo>
                  <a:pt x="829389" y="1164772"/>
                  <a:pt x="765096" y="1148996"/>
                  <a:pt x="935968" y="1141228"/>
                </a:cubicBezTo>
                <a:cubicBezTo>
                  <a:pt x="989928" y="1123242"/>
                  <a:pt x="963845" y="1129983"/>
                  <a:pt x="1013940" y="1119963"/>
                </a:cubicBezTo>
                <a:cubicBezTo>
                  <a:pt x="1021028" y="1115237"/>
                  <a:pt x="1029883" y="1112438"/>
                  <a:pt x="1035205" y="1105786"/>
                </a:cubicBezTo>
                <a:cubicBezTo>
                  <a:pt x="1039872" y="1099952"/>
                  <a:pt x="1040828" y="1091848"/>
                  <a:pt x="1042293" y="1084521"/>
                </a:cubicBezTo>
                <a:cubicBezTo>
                  <a:pt x="1045570" y="1068138"/>
                  <a:pt x="1046105" y="1051286"/>
                  <a:pt x="1049382" y="1034903"/>
                </a:cubicBezTo>
                <a:cubicBezTo>
                  <a:pt x="1050847" y="1027576"/>
                  <a:pt x="1054417" y="1020822"/>
                  <a:pt x="1056470" y="1013638"/>
                </a:cubicBezTo>
                <a:cubicBezTo>
                  <a:pt x="1059146" y="1004271"/>
                  <a:pt x="1061195" y="994735"/>
                  <a:pt x="1063558" y="985284"/>
                </a:cubicBezTo>
                <a:cubicBezTo>
                  <a:pt x="1065921" y="952205"/>
                  <a:pt x="1067893" y="919096"/>
                  <a:pt x="1070647" y="886047"/>
                </a:cubicBezTo>
                <a:cubicBezTo>
                  <a:pt x="1072619" y="862383"/>
                  <a:pt x="1077278" y="838904"/>
                  <a:pt x="1077735" y="815163"/>
                </a:cubicBezTo>
                <a:cubicBezTo>
                  <a:pt x="1082006" y="593089"/>
                  <a:pt x="1077958" y="370865"/>
                  <a:pt x="1084824" y="148856"/>
                </a:cubicBezTo>
                <a:cubicBezTo>
                  <a:pt x="1085087" y="140341"/>
                  <a:pt x="1093546" y="134136"/>
                  <a:pt x="1099000" y="127591"/>
                </a:cubicBezTo>
                <a:cubicBezTo>
                  <a:pt x="1119421" y="103085"/>
                  <a:pt x="1115322" y="107974"/>
                  <a:pt x="1141530" y="99238"/>
                </a:cubicBezTo>
                <a:cubicBezTo>
                  <a:pt x="1155707" y="101601"/>
                  <a:pt x="1169688" y="106326"/>
                  <a:pt x="1184061" y="106326"/>
                </a:cubicBezTo>
                <a:cubicBezTo>
                  <a:pt x="1307923" y="106326"/>
                  <a:pt x="1301505" y="105655"/>
                  <a:pt x="1382535" y="92149"/>
                </a:cubicBezTo>
                <a:cubicBezTo>
                  <a:pt x="1377809" y="85061"/>
                  <a:pt x="1374769" y="76494"/>
                  <a:pt x="1368358" y="70884"/>
                </a:cubicBezTo>
                <a:cubicBezTo>
                  <a:pt x="1355535" y="59664"/>
                  <a:pt x="1340005" y="51982"/>
                  <a:pt x="1325828" y="42531"/>
                </a:cubicBezTo>
                <a:lnTo>
                  <a:pt x="1304563" y="28354"/>
                </a:lnTo>
                <a:lnTo>
                  <a:pt x="1283298" y="14177"/>
                </a:lnTo>
                <a:lnTo>
                  <a:pt x="1262033" y="0"/>
                </a:lnTo>
                <a:cubicBezTo>
                  <a:pt x="1228561" y="11158"/>
                  <a:pt x="1233679" y="2408"/>
                  <a:pt x="1233679" y="56707"/>
                </a:cubicBezTo>
                <a:cubicBezTo>
                  <a:pt x="1233679" y="224174"/>
                  <a:pt x="1210404" y="181279"/>
                  <a:pt x="1254944" y="248093"/>
                </a:cubicBezTo>
                <a:cubicBezTo>
                  <a:pt x="1273251" y="235889"/>
                  <a:pt x="1307456" y="214223"/>
                  <a:pt x="1325828" y="198475"/>
                </a:cubicBezTo>
                <a:cubicBezTo>
                  <a:pt x="1333439" y="191951"/>
                  <a:pt x="1340005" y="184298"/>
                  <a:pt x="1347093" y="177210"/>
                </a:cubicBezTo>
                <a:cubicBezTo>
                  <a:pt x="1364912" y="123757"/>
                  <a:pt x="1338803" y="187574"/>
                  <a:pt x="1375447" y="141768"/>
                </a:cubicBezTo>
                <a:cubicBezTo>
                  <a:pt x="1384029" y="131040"/>
                  <a:pt x="1382535" y="118475"/>
                  <a:pt x="1382535" y="106326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3E6AF4-03E8-40DF-8E1E-37D3D9BAE69B}"/>
              </a:ext>
            </a:extLst>
          </p:cNvPr>
          <p:cNvSpPr txBox="1"/>
          <p:nvPr/>
        </p:nvSpPr>
        <p:spPr>
          <a:xfrm>
            <a:off x="2373492" y="2257207"/>
            <a:ext cx="5661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Turn on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E9E32EF-744D-4D41-B1C2-8F7657F2B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285" y="862222"/>
            <a:ext cx="2658436" cy="1778584"/>
          </a:xfrm>
          <a:prstGeom prst="rect">
            <a:avLst/>
          </a:prstGeom>
        </p:spPr>
      </p:pic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563927D-2366-4D75-B3BD-903C015FAE4B}"/>
              </a:ext>
            </a:extLst>
          </p:cNvPr>
          <p:cNvCxnSpPr/>
          <p:nvPr/>
        </p:nvCxnSpPr>
        <p:spPr>
          <a:xfrm>
            <a:off x="6811926" y="1531088"/>
            <a:ext cx="78680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C1F2F46-20EB-46C9-AE50-9EF60823EC66}"/>
              </a:ext>
            </a:extLst>
          </p:cNvPr>
          <p:cNvCxnSpPr/>
          <p:nvPr/>
        </p:nvCxnSpPr>
        <p:spPr>
          <a:xfrm>
            <a:off x="6811926" y="1815307"/>
            <a:ext cx="53740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BBC4EA0-AE42-4042-A2EC-52BD2A684CDE}"/>
              </a:ext>
            </a:extLst>
          </p:cNvPr>
          <p:cNvSpPr txBox="1"/>
          <p:nvPr/>
        </p:nvSpPr>
        <p:spPr>
          <a:xfrm>
            <a:off x="4774893" y="3350008"/>
            <a:ext cx="18149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When VBAT </a:t>
            </a:r>
            <a:r>
              <a:rPr kumimoji="1" lang="ja-JP" altLang="en-US" sz="800" b="1" dirty="0">
                <a:solidFill>
                  <a:srgbClr val="FF0000"/>
                </a:solidFill>
              </a:rPr>
              <a:t>≒</a:t>
            </a:r>
            <a:r>
              <a:rPr kumimoji="1" lang="en-US" altLang="ja-JP" sz="800" b="1" dirty="0">
                <a:solidFill>
                  <a:srgbClr val="FF0000"/>
                </a:solidFill>
              </a:rPr>
              <a:t> VBATREG ,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STAT shows 10(Charge done)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FAULT shows 0000(Normal)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Buck converter turns on</a:t>
            </a:r>
          </a:p>
          <a:p>
            <a:pPr marL="171450" indent="-171450">
              <a:buFontTx/>
              <a:buChar char="-"/>
            </a:pPr>
            <a:r>
              <a:rPr kumimoji="1" lang="en-US" altLang="ja-JP" sz="800" b="1" dirty="0">
                <a:solidFill>
                  <a:srgbClr val="FF0000"/>
                </a:solidFill>
              </a:rPr>
              <a:t>Battery FET turns on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40C0793-F6EB-437B-AC25-95C38D8F14CF}"/>
              </a:ext>
            </a:extLst>
          </p:cNvPr>
          <p:cNvSpPr txBox="1"/>
          <p:nvPr/>
        </p:nvSpPr>
        <p:spPr>
          <a:xfrm>
            <a:off x="2361628" y="1206421"/>
            <a:ext cx="5661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</a:rPr>
              <a:t>Turn on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8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A037A-CED6-4D27-BF26-B94B28F33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Question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027941-B7C6-4860-BB6A-BA7AD514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200" dirty="0"/>
              <a:t>When VBAT is in between VBATREG and VBOVP(VBAT ≒</a:t>
            </a:r>
            <a:r>
              <a:rPr lang="ja-JP" altLang="en-US" sz="1200" dirty="0"/>
              <a:t> </a:t>
            </a:r>
            <a:r>
              <a:rPr lang="en-US" altLang="ja-JP" sz="1200" dirty="0"/>
              <a:t>VBATREG+50~60mV</a:t>
            </a:r>
            <a:r>
              <a:rPr lang="ja-JP" altLang="en-US" sz="1200" dirty="0"/>
              <a:t> </a:t>
            </a:r>
            <a:r>
              <a:rPr lang="en-US" altLang="ja-JP" sz="1200" dirty="0"/>
              <a:t>&lt;</a:t>
            </a:r>
            <a:r>
              <a:rPr lang="ja-JP" altLang="en-US" sz="1200" dirty="0"/>
              <a:t> </a:t>
            </a:r>
            <a:r>
              <a:rPr lang="en-US" altLang="ja-JP" sz="1200" dirty="0"/>
              <a:t>VBOVP) with VIN, bq24250 status shows “charge in progress”.  Under such situation, buck converter turns off and source current is supplied from battery. The status shows “charge in progress”.</a:t>
            </a:r>
          </a:p>
          <a:p>
            <a:pPr marL="0" indent="0">
              <a:buNone/>
            </a:pPr>
            <a:endParaRPr kumimoji="1" lang="en-US" altLang="ja-JP" sz="1200" dirty="0"/>
          </a:p>
          <a:p>
            <a:pPr marL="0" indent="0">
              <a:buNone/>
            </a:pPr>
            <a:r>
              <a:rPr kumimoji="1" lang="en-US" altLang="ja-JP" sz="1200" dirty="0"/>
              <a:t>Q1: in below e2e thread </a:t>
            </a:r>
            <a:r>
              <a:rPr lang="en-US" altLang="ja-JP" sz="1200" dirty="0"/>
              <a:t>shows “when VBAT &gt;VBATREG, charge is complete so /CHG will go high Z. When VBAT&gt;VBOVP, the buck converter turns off and the internal battery FET turns on, tying BAT=SYS. ” and I assume bq24250 VBOVP function is the same as it.</a:t>
            </a:r>
          </a:p>
          <a:p>
            <a:pPr marL="0" indent="0">
              <a:buNone/>
            </a:pPr>
            <a:r>
              <a:rPr lang="en-US" altLang="ja-JP" sz="1200" dirty="0"/>
              <a:t>bq24250 VBAT doesn’t exceed VBOVP in this case but it looks bq24250 doing similar behavior of “VBAT&gt;VBOVP”(When VBAT&gt;VBOVP, the buck converter turns off and the internal battery FET turns on, tying BAT=SYS). Why is bq24250 doing such behavior?</a:t>
            </a:r>
          </a:p>
          <a:p>
            <a:pPr marL="0" indent="0">
              <a:buNone/>
            </a:pPr>
            <a:r>
              <a:rPr lang="en-US" altLang="ja-JP" sz="1200" dirty="0">
                <a:hlinkClick r:id="rId2"/>
              </a:rPr>
              <a:t>https://e2e.ti.com/support/power-management-group/power-management---internal/f/power-management---internal-forum/294922/bq24167-ts-disable-threshold-vbovp-behavior?tisearch=e2e-quicksearch&amp;keymatch=VBOVP</a:t>
            </a:r>
            <a:endParaRPr lang="en-US" altLang="ja-JP" sz="120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r>
              <a:rPr lang="en-US" altLang="ja-JP" sz="1200" dirty="0"/>
              <a:t>Q2: bq24250 status shows “charge in progress” but why bq24250 shows “charge in progress” with above setting?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BFA4FA-C301-4CF8-9600-5915EFCAF6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3995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50184F-FECE-4F4E-9465-90FF95DEA0E4}" vid="{4EBE6972-D454-4FA8-9A2F-9FAFE2BB323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- No CIP marking</Template>
  <TotalTime>40</TotalTime>
  <Words>310</Words>
  <Application>Microsoft Office PowerPoint</Application>
  <PresentationFormat>画面に合わせる (16:9)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Arial</vt:lpstr>
      <vt:lpstr>2_FinalPowerpoint</vt:lpstr>
      <vt:lpstr>VBAT ≒ VBATREG + 50~60mV</vt:lpstr>
      <vt:lpstr>VBAT ≒ VBATREG</vt:lpstr>
      <vt:lpstr>Question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Nomiyama, Kai</dc:creator>
  <cp:lastModifiedBy>Nomiyama, Kai</cp:lastModifiedBy>
  <cp:revision>5</cp:revision>
  <dcterms:created xsi:type="dcterms:W3CDTF">2021-11-26T09:06:40Z</dcterms:created>
  <dcterms:modified xsi:type="dcterms:W3CDTF">2021-11-26T09:47:27Z</dcterms:modified>
</cp:coreProperties>
</file>