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8" d="100"/>
          <a:sy n="118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7F33-216A-4326-A15B-760215E0B2D8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8F59-DDE9-43C4-BD32-6C9C70AE5D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820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7F33-216A-4326-A15B-760215E0B2D8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8F59-DDE9-43C4-BD32-6C9C70AE5D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651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7F33-216A-4326-A15B-760215E0B2D8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8F59-DDE9-43C4-BD32-6C9C70AE5D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8934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7F33-216A-4326-A15B-760215E0B2D8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8F59-DDE9-43C4-BD32-6C9C70AE5D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91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7F33-216A-4326-A15B-760215E0B2D8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8F59-DDE9-43C4-BD32-6C9C70AE5D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489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7F33-216A-4326-A15B-760215E0B2D8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8F59-DDE9-43C4-BD32-6C9C70AE5D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014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7F33-216A-4326-A15B-760215E0B2D8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8F59-DDE9-43C4-BD32-6C9C70AE5D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748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7F33-216A-4326-A15B-760215E0B2D8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8F59-DDE9-43C4-BD32-6C9C70AE5D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8069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7F33-216A-4326-A15B-760215E0B2D8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8F59-DDE9-43C4-BD32-6C9C70AE5D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317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7F33-216A-4326-A15B-760215E0B2D8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8F59-DDE9-43C4-BD32-6C9C70AE5D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827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7F33-216A-4326-A15B-760215E0B2D8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8F59-DDE9-43C4-BD32-6C9C70AE5D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995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C7F33-216A-4326-A15B-760215E0B2D8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08F59-DDE9-43C4-BD32-6C9C70AE5D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925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-8092" y="-8109"/>
                <a:ext cx="3892269" cy="15007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noAutofit/>
              </a:bodyPr>
              <a:lstStyle/>
              <a:p>
                <a:r>
                  <a:rPr lang="en-US" altLang="ko-KR" sz="900" dirty="0" smtClean="0"/>
                  <a:t>temp_val : GDM Temperature</a:t>
                </a:r>
              </a:p>
              <a:p>
                <a:r>
                  <a:rPr lang="en-US" altLang="ko-KR" sz="900" dirty="0"/>
                  <a:t>thr_semi_slow : Semi Slow Charging threshold </a:t>
                </a:r>
                <a:r>
                  <a:rPr lang="en-US" altLang="ko-KR" sz="900"/>
                  <a:t>(</a:t>
                </a:r>
                <a:r>
                  <a:rPr lang="en-US" altLang="ko-KR" sz="900" smtClean="0"/>
                  <a:t>37 </a:t>
                </a:r>
                <a14:m>
                  <m:oMath xmlns:m="http://schemas.openxmlformats.org/officeDocument/2006/math">
                    <m:r>
                      <a:rPr lang="en-US" altLang="ko-KR" sz="900">
                        <a:latin typeface="Cambria Math"/>
                      </a:rPr>
                      <m:t>°</m:t>
                    </m:r>
                    <m:r>
                      <a:rPr lang="en-US" altLang="ko-KR" sz="900">
                        <a:latin typeface="Cambria Math"/>
                      </a:rPr>
                      <m:t>𝐶</m:t>
                    </m:r>
                    <m:r>
                      <a:rPr lang="en-US" altLang="ko-KR" sz="900">
                        <a:latin typeface="Cambria Math"/>
                      </a:rPr>
                      <m:t>),  780</m:t>
                    </m:r>
                    <m:r>
                      <a:rPr lang="en-US" altLang="ko-KR" sz="900">
                        <a:latin typeface="Cambria Math"/>
                      </a:rPr>
                      <m:t>𝑚𝐴</m:t>
                    </m:r>
                    <m:r>
                      <a:rPr lang="en-US" altLang="ko-KR" sz="900">
                        <a:latin typeface="Cambria Math"/>
                      </a:rPr>
                      <m:t> </m:t>
                    </m:r>
                    <m:r>
                      <a:rPr lang="en-US" altLang="ko-KR" sz="900">
                        <a:latin typeface="Cambria Math"/>
                      </a:rPr>
                      <m:t>𝐶h𝑎𝑟𝑔𝑖𝑛𝑔</m:t>
                    </m:r>
                  </m:oMath>
                </a14:m>
                <a:endParaRPr lang="en-US" altLang="ko-KR" sz="900" dirty="0"/>
              </a:p>
              <a:p>
                <a:r>
                  <a:rPr lang="en-US" altLang="ko-KR" sz="900" dirty="0"/>
                  <a:t>thr_slow : Slow Charging threshold (45 </a:t>
                </a:r>
                <a14:m>
                  <m:oMath xmlns:m="http://schemas.openxmlformats.org/officeDocument/2006/math">
                    <m:r>
                      <a:rPr lang="en-US" altLang="ko-KR" sz="900">
                        <a:latin typeface="Cambria Math"/>
                      </a:rPr>
                      <m:t>°</m:t>
                    </m:r>
                    <m:r>
                      <a:rPr lang="en-US" altLang="ko-KR" sz="900">
                        <a:latin typeface="Cambria Math"/>
                      </a:rPr>
                      <m:t>𝐶</m:t>
                    </m:r>
                    <m:r>
                      <a:rPr lang="en-US" altLang="ko-KR" sz="900">
                        <a:latin typeface="Cambria Math"/>
                      </a:rPr>
                      <m:t>),  500</m:t>
                    </m:r>
                    <m:r>
                      <a:rPr lang="en-US" altLang="ko-KR" sz="900">
                        <a:latin typeface="Cambria Math"/>
                      </a:rPr>
                      <m:t>𝑚𝐴</m:t>
                    </m:r>
                    <m:r>
                      <a:rPr lang="en-US" altLang="ko-KR" sz="900">
                        <a:latin typeface="Cambria Math"/>
                      </a:rPr>
                      <m:t> </m:t>
                    </m:r>
                    <m:r>
                      <a:rPr lang="en-US" altLang="ko-KR" sz="900">
                        <a:latin typeface="Cambria Math"/>
                      </a:rPr>
                      <m:t>𝐶h𝑎𝑟𝑔𝑖𝑛𝑔</m:t>
                    </m:r>
                  </m:oMath>
                </a14:m>
                <a:endParaRPr lang="en-US" altLang="ko-KR" sz="900" dirty="0"/>
              </a:p>
              <a:p>
                <a:r>
                  <a:rPr lang="en-US" altLang="ko-KR" sz="900" dirty="0" err="1" smtClean="0"/>
                  <a:t>thr_off</a:t>
                </a:r>
                <a:r>
                  <a:rPr lang="en-US" altLang="ko-KR" sz="900" dirty="0" smtClean="0"/>
                  <a:t> : Charging off threshold (</a:t>
                </a:r>
                <a:r>
                  <a:rPr lang="en-US" altLang="ko-KR" sz="900" dirty="0"/>
                  <a:t>50 </a:t>
                </a:r>
                <a14:m>
                  <m:oMath xmlns:m="http://schemas.openxmlformats.org/officeDocument/2006/math">
                    <m:r>
                      <a:rPr lang="en-US" altLang="ko-KR" sz="900">
                        <a:latin typeface="Cambria Math"/>
                      </a:rPr>
                      <m:t>°</m:t>
                    </m:r>
                    <m:r>
                      <a:rPr lang="en-US" altLang="ko-KR" sz="900">
                        <a:latin typeface="Cambria Math"/>
                      </a:rPr>
                      <m:t>𝐶</m:t>
                    </m:r>
                    <m:r>
                      <a:rPr lang="en-US" altLang="ko-KR" sz="900">
                        <a:latin typeface="Cambria Math"/>
                      </a:rPr>
                      <m:t>),  </m:t>
                    </m:r>
                    <m:r>
                      <m:rPr>
                        <m:sty m:val="p"/>
                      </m:rPr>
                      <a:rPr lang="en-US" altLang="ko-KR" sz="900">
                        <a:latin typeface="Cambria Math"/>
                      </a:rPr>
                      <m:t>Power</m:t>
                    </m:r>
                    <m:r>
                      <a:rPr lang="en-US" altLang="ko-KR" sz="9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900">
                        <a:latin typeface="Cambria Math"/>
                      </a:rPr>
                      <m:t>Off</m:t>
                    </m:r>
                  </m:oMath>
                </a14:m>
                <a:endParaRPr lang="en-US" altLang="ko-KR" sz="900" dirty="0"/>
              </a:p>
              <a:p>
                <a:endParaRPr lang="en-US" altLang="ko-KR" sz="900" dirty="0" smtClean="0"/>
              </a:p>
              <a:p>
                <a:r>
                  <a:rPr lang="en-US" altLang="ko-KR" sz="900" dirty="0" smtClean="0"/>
                  <a:t>Charging </a:t>
                </a:r>
                <a:r>
                  <a:rPr lang="en-US" altLang="ko-KR" sz="900" dirty="0"/>
                  <a:t>&lt;-&gt; Semi Slow </a:t>
                </a:r>
                <a:r>
                  <a:rPr lang="en-US" altLang="ko-KR" sz="900" dirty="0" smtClean="0"/>
                  <a:t>Charging </a:t>
                </a:r>
                <a:r>
                  <a:rPr lang="en-US" altLang="ko-KR" sz="900" dirty="0"/>
                  <a:t>(check 5min)</a:t>
                </a:r>
              </a:p>
              <a:p>
                <a:r>
                  <a:rPr lang="en-US" altLang="ko-KR" sz="900" dirty="0" smtClean="0"/>
                  <a:t>Semi Slow Charging &lt;-&gt; Charging (check 5min)</a:t>
                </a:r>
              </a:p>
              <a:p>
                <a:r>
                  <a:rPr lang="en-US" altLang="ko-KR" sz="900" dirty="0" smtClean="0"/>
                  <a:t>Semi Slow Charging -&gt; Slow Charging </a:t>
                </a:r>
                <a:r>
                  <a:rPr lang="en-US" altLang="ko-KR" sz="900" dirty="0"/>
                  <a:t>(check </a:t>
                </a:r>
                <a:r>
                  <a:rPr lang="en-US" altLang="ko-KR" sz="900" dirty="0" smtClean="0"/>
                  <a:t>3min)</a:t>
                </a:r>
              </a:p>
              <a:p>
                <a:r>
                  <a:rPr lang="en-US" altLang="ko-KR" sz="900" dirty="0" smtClean="0"/>
                  <a:t>Slow </a:t>
                </a:r>
                <a:r>
                  <a:rPr lang="en-US" altLang="ko-KR" sz="900" dirty="0"/>
                  <a:t>Charging -&gt; </a:t>
                </a:r>
                <a:r>
                  <a:rPr lang="en-US" altLang="ko-KR" sz="900" dirty="0" smtClean="0"/>
                  <a:t>Semi Slow </a:t>
                </a:r>
                <a:r>
                  <a:rPr lang="en-US" altLang="ko-KR" sz="900" dirty="0"/>
                  <a:t>Charging (check </a:t>
                </a:r>
                <a:r>
                  <a:rPr lang="en-US" altLang="ko-KR" sz="900" dirty="0" smtClean="0"/>
                  <a:t>5min</a:t>
                </a:r>
                <a:r>
                  <a:rPr lang="en-US" altLang="ko-KR" sz="900" dirty="0"/>
                  <a:t>)</a:t>
                </a:r>
              </a:p>
              <a:p>
                <a:r>
                  <a:rPr lang="en-US" altLang="ko-KR" sz="900" dirty="0" smtClean="0"/>
                  <a:t>Slow Charging &lt;-&gt; Power Off (check 3min, )</a:t>
                </a: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092" y="-8109"/>
                <a:ext cx="3892269" cy="1500732"/>
              </a:xfrm>
              <a:prstGeom prst="rect">
                <a:avLst/>
              </a:prstGeom>
              <a:blipFill rotWithShape="1">
                <a:blip r:embed="rId2"/>
                <a:stretch>
                  <a:fillRect r="-31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순서도: 처리 4"/>
          <p:cNvSpPr/>
          <p:nvPr/>
        </p:nvSpPr>
        <p:spPr>
          <a:xfrm>
            <a:off x="8229602" y="755782"/>
            <a:ext cx="1782147" cy="37112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Read GDM Temperature</a:t>
            </a:r>
            <a:endParaRPr lang="ko-KR" altLang="en-US" sz="1100" dirty="0"/>
          </a:p>
        </p:txBody>
      </p:sp>
      <p:cxnSp>
        <p:nvCxnSpPr>
          <p:cNvPr id="8" name="직선 화살표 연결선 7"/>
          <p:cNvCxnSpPr>
            <a:stCxn id="5" idx="2"/>
            <a:endCxn id="42" idx="0"/>
          </p:cNvCxnSpPr>
          <p:nvPr/>
        </p:nvCxnSpPr>
        <p:spPr>
          <a:xfrm flipH="1">
            <a:off x="9120675" y="1126908"/>
            <a:ext cx="1" cy="381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순서도: 판단 14"/>
          <p:cNvSpPr/>
          <p:nvPr/>
        </p:nvSpPr>
        <p:spPr>
          <a:xfrm>
            <a:off x="7659798" y="3333548"/>
            <a:ext cx="2931085" cy="86774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err="1" smtClean="0"/>
              <a:t>thr_semi_slow</a:t>
            </a:r>
            <a:r>
              <a:rPr lang="en-US" altLang="ko-KR" sz="1100" dirty="0" smtClean="0"/>
              <a:t> &lt;= </a:t>
            </a:r>
            <a:r>
              <a:rPr lang="en-US" altLang="ko-KR" sz="1100" dirty="0" err="1" smtClean="0"/>
              <a:t>temp_val</a:t>
            </a:r>
            <a:r>
              <a:rPr lang="en-US" altLang="ko-KR" sz="1100" dirty="0" smtClean="0"/>
              <a:t> &lt; </a:t>
            </a:r>
            <a:r>
              <a:rPr lang="en-US" altLang="ko-KR" sz="1100" dirty="0" err="1" smtClean="0"/>
              <a:t>thr_slow</a:t>
            </a:r>
            <a:endParaRPr lang="ko-KR" altLang="en-US" sz="1100" dirty="0"/>
          </a:p>
        </p:txBody>
      </p:sp>
      <p:cxnSp>
        <p:nvCxnSpPr>
          <p:cNvPr id="16" name="직선 화살표 연결선 15"/>
          <p:cNvCxnSpPr>
            <a:stCxn id="42" idx="2"/>
            <a:endCxn id="71" idx="0"/>
          </p:cNvCxnSpPr>
          <p:nvPr/>
        </p:nvCxnSpPr>
        <p:spPr>
          <a:xfrm>
            <a:off x="9120675" y="1942680"/>
            <a:ext cx="8092" cy="290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순서도: 처리 19"/>
          <p:cNvSpPr/>
          <p:nvPr/>
        </p:nvSpPr>
        <p:spPr>
          <a:xfrm>
            <a:off x="5321562" y="3581858"/>
            <a:ext cx="1611086" cy="37112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Semi slow Charging(780mA)</a:t>
            </a:r>
            <a:endParaRPr lang="ko-KR" altLang="en-US" sz="1100" dirty="0"/>
          </a:p>
        </p:txBody>
      </p:sp>
      <p:cxnSp>
        <p:nvCxnSpPr>
          <p:cNvPr id="21" name="직선 화살표 연결선 20"/>
          <p:cNvCxnSpPr>
            <a:stCxn id="15" idx="1"/>
            <a:endCxn id="20" idx="3"/>
          </p:cNvCxnSpPr>
          <p:nvPr/>
        </p:nvCxnSpPr>
        <p:spPr>
          <a:xfrm flipH="1">
            <a:off x="6932648" y="3767421"/>
            <a:ext cx="7271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>
            <a:endCxn id="51" idx="0"/>
          </p:cNvCxnSpPr>
          <p:nvPr/>
        </p:nvCxnSpPr>
        <p:spPr>
          <a:xfrm>
            <a:off x="9125341" y="3990902"/>
            <a:ext cx="6744" cy="464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9086274" y="4180836"/>
            <a:ext cx="3866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/>
              <a:t>NO</a:t>
            </a:r>
            <a:endParaRPr lang="ko-KR" altLang="en-US" sz="1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7094084" y="3518289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/>
              <a:t>YES</a:t>
            </a:r>
            <a:endParaRPr lang="ko-KR" altLang="en-US" sz="1000" b="1" dirty="0"/>
          </a:p>
        </p:txBody>
      </p:sp>
      <p:sp>
        <p:nvSpPr>
          <p:cNvPr id="50" name="순서도: 수행의 시작/종료 49"/>
          <p:cNvSpPr/>
          <p:nvPr/>
        </p:nvSpPr>
        <p:spPr>
          <a:xfrm>
            <a:off x="8446337" y="208890"/>
            <a:ext cx="1352938" cy="34523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Start</a:t>
            </a:r>
            <a:endParaRPr lang="ko-KR" altLang="en-US" sz="1100"/>
          </a:p>
        </p:txBody>
      </p:sp>
      <p:cxnSp>
        <p:nvCxnSpPr>
          <p:cNvPr id="61" name="직선 화살표 연결선 60"/>
          <p:cNvCxnSpPr>
            <a:stCxn id="50" idx="2"/>
            <a:endCxn id="5" idx="0"/>
          </p:cNvCxnSpPr>
          <p:nvPr/>
        </p:nvCxnSpPr>
        <p:spPr>
          <a:xfrm flipH="1">
            <a:off x="9120676" y="554123"/>
            <a:ext cx="2130" cy="201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순서도: 판단 37"/>
          <p:cNvSpPr/>
          <p:nvPr/>
        </p:nvSpPr>
        <p:spPr>
          <a:xfrm>
            <a:off x="7667891" y="5594966"/>
            <a:ext cx="2931085" cy="86774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err="1" smtClean="0"/>
              <a:t>temp_val</a:t>
            </a:r>
            <a:r>
              <a:rPr lang="en-US" altLang="ko-KR" sz="1100" dirty="0" smtClean="0"/>
              <a:t> &gt;= </a:t>
            </a:r>
            <a:r>
              <a:rPr lang="en-US" altLang="ko-KR" sz="1100" dirty="0" err="1" smtClean="0"/>
              <a:t>thr_off</a:t>
            </a:r>
            <a:endParaRPr lang="ko-KR" altLang="en-US" sz="1100" dirty="0"/>
          </a:p>
        </p:txBody>
      </p:sp>
      <p:sp>
        <p:nvSpPr>
          <p:cNvPr id="39" name="순서도: 처리 38"/>
          <p:cNvSpPr/>
          <p:nvPr/>
        </p:nvSpPr>
        <p:spPr>
          <a:xfrm>
            <a:off x="5321562" y="5843276"/>
            <a:ext cx="1611086" cy="37112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Power Off</a:t>
            </a:r>
          </a:p>
          <a:p>
            <a:pPr algn="ctr"/>
            <a:r>
              <a:rPr lang="en-US" altLang="ko-KR" sz="1100" dirty="0" smtClean="0"/>
              <a:t>1min warning alert</a:t>
            </a:r>
            <a:endParaRPr lang="ko-KR" altLang="en-US" sz="1100" dirty="0"/>
          </a:p>
        </p:txBody>
      </p:sp>
      <p:cxnSp>
        <p:nvCxnSpPr>
          <p:cNvPr id="40" name="직선 화살표 연결선 39"/>
          <p:cNvCxnSpPr>
            <a:stCxn id="38" idx="1"/>
            <a:endCxn id="39" idx="3"/>
          </p:cNvCxnSpPr>
          <p:nvPr/>
        </p:nvCxnSpPr>
        <p:spPr>
          <a:xfrm flipH="1">
            <a:off x="6932648" y="6028839"/>
            <a:ext cx="7352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157100" y="5843276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/>
              <a:t>YES</a:t>
            </a:r>
            <a:endParaRPr lang="ko-KR" altLang="en-US" sz="1000" b="1" dirty="0"/>
          </a:p>
        </p:txBody>
      </p:sp>
      <p:sp>
        <p:nvSpPr>
          <p:cNvPr id="42" name="순서도: 판단 41"/>
          <p:cNvSpPr/>
          <p:nvPr/>
        </p:nvSpPr>
        <p:spPr>
          <a:xfrm>
            <a:off x="8302429" y="1508807"/>
            <a:ext cx="1636492" cy="433873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USB</a:t>
            </a:r>
            <a:endParaRPr lang="ko-KR" altLang="en-US" sz="1100" dirty="0"/>
          </a:p>
        </p:txBody>
      </p:sp>
      <p:sp>
        <p:nvSpPr>
          <p:cNvPr id="47" name="TextBox 46"/>
          <p:cNvSpPr txBox="1"/>
          <p:nvPr/>
        </p:nvSpPr>
        <p:spPr>
          <a:xfrm>
            <a:off x="9076732" y="1174516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/>
              <a:t>YES</a:t>
            </a:r>
            <a:endParaRPr lang="ko-KR" altLang="en-US" sz="1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9075384" y="1958092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/>
              <a:t>YES</a:t>
            </a:r>
            <a:endParaRPr lang="ko-KR" altLang="en-US" sz="1000" b="1" dirty="0"/>
          </a:p>
        </p:txBody>
      </p:sp>
      <p:sp>
        <p:nvSpPr>
          <p:cNvPr id="51" name="순서도: 판단 50"/>
          <p:cNvSpPr/>
          <p:nvPr/>
        </p:nvSpPr>
        <p:spPr>
          <a:xfrm>
            <a:off x="7666542" y="4455153"/>
            <a:ext cx="2931085" cy="86774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err="1" smtClean="0"/>
              <a:t>thr_slow</a:t>
            </a:r>
            <a:r>
              <a:rPr lang="en-US" altLang="ko-KR" sz="1100" dirty="0" smtClean="0"/>
              <a:t> &lt;= </a:t>
            </a:r>
            <a:r>
              <a:rPr lang="en-US" altLang="ko-KR" sz="1100" dirty="0" err="1" smtClean="0"/>
              <a:t>temp_val</a:t>
            </a:r>
            <a:r>
              <a:rPr lang="en-US" altLang="ko-KR" sz="1100" dirty="0" smtClean="0"/>
              <a:t> &lt; </a:t>
            </a:r>
            <a:r>
              <a:rPr lang="en-US" altLang="ko-KR" sz="1100" dirty="0" err="1" smtClean="0"/>
              <a:t>thr_off</a:t>
            </a:r>
            <a:endParaRPr lang="ko-KR" altLang="en-US" sz="1100" dirty="0"/>
          </a:p>
        </p:txBody>
      </p:sp>
      <p:sp>
        <p:nvSpPr>
          <p:cNvPr id="52" name="순서도: 처리 51"/>
          <p:cNvSpPr/>
          <p:nvPr/>
        </p:nvSpPr>
        <p:spPr>
          <a:xfrm>
            <a:off x="5328306" y="4705851"/>
            <a:ext cx="1611086" cy="37112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Slow Charging (500mA)</a:t>
            </a:r>
            <a:endParaRPr lang="ko-KR" altLang="en-US" sz="1100" dirty="0"/>
          </a:p>
        </p:txBody>
      </p:sp>
      <p:cxnSp>
        <p:nvCxnSpPr>
          <p:cNvPr id="55" name="직선 화살표 연결선 54"/>
          <p:cNvCxnSpPr>
            <a:stCxn id="51" idx="1"/>
            <a:endCxn id="52" idx="3"/>
          </p:cNvCxnSpPr>
          <p:nvPr/>
        </p:nvCxnSpPr>
        <p:spPr>
          <a:xfrm flipH="1">
            <a:off x="6939392" y="4889026"/>
            <a:ext cx="727150" cy="2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094084" y="4645193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/>
              <a:t>YES</a:t>
            </a:r>
            <a:endParaRPr lang="ko-KR" altLang="en-US" sz="1000" b="1" dirty="0"/>
          </a:p>
        </p:txBody>
      </p:sp>
      <p:cxnSp>
        <p:nvCxnSpPr>
          <p:cNvPr id="59" name="직선 화살표 연결선 58"/>
          <p:cNvCxnSpPr>
            <a:stCxn id="51" idx="2"/>
            <a:endCxn id="38" idx="0"/>
          </p:cNvCxnSpPr>
          <p:nvPr/>
        </p:nvCxnSpPr>
        <p:spPr>
          <a:xfrm>
            <a:off x="9132085" y="5322899"/>
            <a:ext cx="1349" cy="272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9084926" y="5320460"/>
            <a:ext cx="3866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/>
              <a:t>NO</a:t>
            </a:r>
            <a:endParaRPr lang="ko-KR" altLang="en-US" sz="1000" b="1" dirty="0"/>
          </a:p>
        </p:txBody>
      </p:sp>
      <p:sp>
        <p:nvSpPr>
          <p:cNvPr id="66" name="순서도: 수행의 시작/종료 65"/>
          <p:cNvSpPr/>
          <p:nvPr/>
        </p:nvSpPr>
        <p:spPr>
          <a:xfrm>
            <a:off x="1323997" y="1558534"/>
            <a:ext cx="1352938" cy="34523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End</a:t>
            </a:r>
            <a:endParaRPr lang="ko-KR" altLang="en-US" sz="1100" dirty="0"/>
          </a:p>
        </p:txBody>
      </p:sp>
      <p:cxnSp>
        <p:nvCxnSpPr>
          <p:cNvPr id="70" name="직선 화살표 연결선 69"/>
          <p:cNvCxnSpPr>
            <a:stCxn id="42" idx="1"/>
            <a:endCxn id="66" idx="3"/>
          </p:cNvCxnSpPr>
          <p:nvPr/>
        </p:nvCxnSpPr>
        <p:spPr>
          <a:xfrm flipH="1">
            <a:off x="2676935" y="1725744"/>
            <a:ext cx="5625494" cy="54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순서도: 판단 70"/>
          <p:cNvSpPr/>
          <p:nvPr/>
        </p:nvSpPr>
        <p:spPr>
          <a:xfrm>
            <a:off x="7663224" y="2233402"/>
            <a:ext cx="2931085" cy="86774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err="1" smtClean="0"/>
              <a:t>temp_val</a:t>
            </a:r>
            <a:r>
              <a:rPr lang="en-US" altLang="ko-KR" sz="1100" dirty="0" smtClean="0"/>
              <a:t> &lt; </a:t>
            </a:r>
            <a:r>
              <a:rPr lang="en-US" altLang="ko-KR" sz="1100" dirty="0" err="1" smtClean="0"/>
              <a:t>thr_semi_slow</a:t>
            </a:r>
            <a:endParaRPr lang="ko-KR" altLang="en-US" sz="1100" dirty="0"/>
          </a:p>
        </p:txBody>
      </p:sp>
      <p:sp>
        <p:nvSpPr>
          <p:cNvPr id="72" name="순서도: 처리 71"/>
          <p:cNvSpPr/>
          <p:nvPr/>
        </p:nvSpPr>
        <p:spPr>
          <a:xfrm>
            <a:off x="5316896" y="2481712"/>
            <a:ext cx="1611086" cy="37112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Charging(1100mA)</a:t>
            </a:r>
            <a:endParaRPr lang="ko-KR" altLang="en-US" sz="1100" dirty="0"/>
          </a:p>
        </p:txBody>
      </p:sp>
      <p:cxnSp>
        <p:nvCxnSpPr>
          <p:cNvPr id="74" name="직선 화살표 연결선 73"/>
          <p:cNvCxnSpPr>
            <a:stCxn id="71" idx="1"/>
            <a:endCxn id="72" idx="3"/>
          </p:cNvCxnSpPr>
          <p:nvPr/>
        </p:nvCxnSpPr>
        <p:spPr>
          <a:xfrm flipH="1">
            <a:off x="6927982" y="2667275"/>
            <a:ext cx="7352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화살표 연결선 75"/>
          <p:cNvCxnSpPr>
            <a:stCxn id="71" idx="2"/>
            <a:endCxn id="15" idx="0"/>
          </p:cNvCxnSpPr>
          <p:nvPr/>
        </p:nvCxnSpPr>
        <p:spPr>
          <a:xfrm flipH="1">
            <a:off x="9125341" y="3101148"/>
            <a:ext cx="3426" cy="23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7093464" y="2422603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/>
              <a:t>YES</a:t>
            </a:r>
            <a:endParaRPr lang="ko-KR" altLang="en-US" sz="10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9076790" y="3117332"/>
            <a:ext cx="3866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/>
              <a:t>NO</a:t>
            </a:r>
            <a:endParaRPr lang="ko-KR" altLang="en-US" sz="1000" b="1" dirty="0"/>
          </a:p>
        </p:txBody>
      </p:sp>
      <p:cxnSp>
        <p:nvCxnSpPr>
          <p:cNvPr id="56" name="꺾인 연결선 55"/>
          <p:cNvCxnSpPr>
            <a:stCxn id="38" idx="2"/>
            <a:endCxn id="66" idx="2"/>
          </p:cNvCxnSpPr>
          <p:nvPr/>
        </p:nvCxnSpPr>
        <p:spPr>
          <a:xfrm rot="5400000" flipH="1">
            <a:off x="3287477" y="616756"/>
            <a:ext cx="4558945" cy="7132968"/>
          </a:xfrm>
          <a:prstGeom prst="bentConnector3">
            <a:avLst>
              <a:gd name="adj1" fmla="val -501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9076790" y="6476272"/>
            <a:ext cx="3866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/>
              <a:t>NO</a:t>
            </a:r>
            <a:endParaRPr lang="ko-KR" altLang="en-US" sz="1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7980522" y="1525541"/>
            <a:ext cx="3866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/>
              <a:t>NO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15510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144</Words>
  <Application>Microsoft Office PowerPoint</Application>
  <PresentationFormat>사용자 지정</PresentationFormat>
  <Paragraphs>34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jaewook lee</dc:creator>
  <cp:lastModifiedBy>jmchoi</cp:lastModifiedBy>
  <cp:revision>18</cp:revision>
  <cp:lastPrinted>2017-09-19T01:42:28Z</cp:lastPrinted>
  <dcterms:created xsi:type="dcterms:W3CDTF">2017-08-09T07:37:53Z</dcterms:created>
  <dcterms:modified xsi:type="dcterms:W3CDTF">2017-09-29T00:39:55Z</dcterms:modified>
</cp:coreProperties>
</file>