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3" r:id="rId4"/>
    <p:sldId id="257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2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0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FFD573-93F7-1A35-1D66-568324529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3047B7-70E4-E0C2-CCFF-8D7FEEC23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68AC79-E3A4-F9FC-9634-1350FC0E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62A7EB-E87A-5725-4223-7C06AB60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EA3DB1-1806-0C79-AEFA-6EB6C987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7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B09F2C-54BA-24FB-5349-29B03FB4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843EA7-4E0A-9D5C-00A6-9330C91F8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D50C8E-3CF5-419A-1970-B5A226A0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4B5038-DCEB-68B7-F9A9-08E44B77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738CC7-BE71-1A6B-EAD3-EA025E2B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43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613736-B056-7213-9B0A-97889E0FB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4D6F2F9-5271-871F-3B0A-B91A3B4B2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1E7827-60F7-758F-91F7-16F2064C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C8F587-4F9D-0953-5384-B98A8A24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D65339-7F6D-3A8D-5D53-7E2C517F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9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331BB6-049C-A72B-2FC7-F01BA255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CDB41A-00F9-DB04-264A-969EFE20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94DBD-1026-C40C-051F-1DDEB72C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5AB3C2-1E4D-FC1E-5143-A1A8611F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FF4413-2846-39C9-E5D3-1D9EFC84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08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FE16ED-1C5F-6C68-F614-831BACA4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4CC648-7668-6BD7-C783-152DD2329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3DBCC3-C814-2758-130F-509A166A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A2905A-7AE2-FABB-9E36-212EAEA2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C9A3AF-D389-8E6C-83EA-8EB1DDE1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00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D4905D-A9D8-1FDF-54E1-961EECB5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5C2C51-5012-D918-20C4-D735ABB66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9B2462A-6659-E978-7588-0ED26D6E2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760C03-B2FB-7F61-B127-0C539FFC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D4FAFB-68B9-84E1-177A-366BE607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2A9821-DF39-BD06-9526-F68CB77E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17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C97C03-94C4-74BD-431D-78C6A03F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6D5164-1C8C-EBB4-33E4-11D106068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467AEFB-0D71-A82F-9ED2-CD14F441E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2B7F94-C710-06C4-B306-22970EBEC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F1E1FBA-AAD8-10B4-3DCC-08B0B7C83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2EEE09-B4ED-FC49-2F6C-5BD3A8F0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FDA0FC5-9ACC-C90F-D025-506DD334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EE8C8E-0A89-621E-45F5-7D449153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8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31DD14-B1AD-51D9-A797-20B4E9A6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9BEE15-2586-1910-B175-33D248FC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C2E88D7-762B-D481-2E03-0FC494C8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D83B819-EB22-6203-ACF9-C0238A17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5024BA7-FA0B-B772-7E6A-48C72883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A004801-251A-6747-220B-0A1F48D5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274C58-3F29-2AAB-C20A-F2B36CD4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9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949287-03F6-A645-3731-F7B7DB5BF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E64615-2EC7-BD1A-2204-7429F67FC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81DCC2-39B9-375A-DBF4-BDCDB5FB7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8BC927-51A4-31EE-C573-69AB75AC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377275F-ED75-F4CF-5DB6-EE622AD7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53D957-C3F7-5FED-17B3-48EB0A89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92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95D04C-7ECB-D193-84FD-4EF65404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81EE08F-32FE-343D-D1E1-44988EDF5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C908A5B-3650-8971-D546-1A806F98E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0FABC4-8BED-3A5F-3E45-881DAEAD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66A9D8-4D55-21BF-5898-73F114B1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842FE7-C591-A37E-A618-DCEF7C27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1359E47-754B-2D99-8F45-0382C1AA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70428D0-CA3C-0F94-8A51-3E201137D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9EC83E-44AC-07CF-EA49-E45935589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7334-8AD5-464E-AF95-7D135E228CE4}" type="datetimeFigureOut">
              <a:rPr lang="ko-KR" altLang="en-US" smtClean="0"/>
              <a:t>2024-07-01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8C9AAB-4E38-53DA-A1DA-81AF9D747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5CDF4F-5C13-FD70-D3DD-C38BD5EFF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6970-D084-4F37-8FF8-55CBDE1A2F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04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7F84C3-25EE-394F-E433-3F71BEC4926D}"/>
              </a:ext>
            </a:extLst>
          </p:cNvPr>
          <p:cNvSpPr txBox="1"/>
          <p:nvPr/>
        </p:nvSpPr>
        <p:spPr>
          <a:xfrm>
            <a:off x="356839" y="81776"/>
            <a:ext cx="338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1. Charging issue of BQ25798</a:t>
            </a:r>
            <a:r>
              <a:rPr lang="ko-KR" altLang="en-US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75A55-496D-B069-9B31-EB4ED6D29C91}"/>
              </a:ext>
            </a:extLst>
          </p:cNvPr>
          <p:cNvSpPr txBox="1"/>
          <p:nvPr/>
        </p:nvSpPr>
        <p:spPr>
          <a:xfrm>
            <a:off x="698691" y="499753"/>
            <a:ext cx="8609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/>
              <a:t>1).</a:t>
            </a:r>
            <a:r>
              <a:rPr lang="ko-KR" altLang="en-US" sz="1200"/>
              <a:t>  </a:t>
            </a:r>
            <a:r>
              <a:rPr lang="en-US" altLang="ko-KR" sz="1200"/>
              <a:t>Issue and Symtom :  During charging, the current increases and then Stop the fast charging.</a:t>
            </a:r>
          </a:p>
          <a:p>
            <a:r>
              <a:rPr lang="en-US" altLang="ko-KR" sz="1200"/>
              <a:t>   </a:t>
            </a:r>
            <a:r>
              <a:rPr lang="ko-KR" altLang="en-US" sz="1200"/>
              <a:t>ⓐ  </a:t>
            </a:r>
            <a:r>
              <a:rPr lang="en-US" altLang="ko-KR" sz="1200"/>
              <a:t>Charging start : CE High to Low. Charging status of Register is indicate Fast charging.</a:t>
            </a:r>
          </a:p>
          <a:p>
            <a:r>
              <a:rPr lang="ko-KR" altLang="en-US" sz="1200"/>
              <a:t>   ⓑ  </a:t>
            </a:r>
            <a:r>
              <a:rPr lang="en-US" altLang="ko-KR" sz="1200"/>
              <a:t>IBAT register shows always 0mA ( after set 80h of Index 2Eh ), but low current charging is continuing.</a:t>
            </a:r>
          </a:p>
          <a:p>
            <a:r>
              <a:rPr lang="en-US" altLang="ko-KR" sz="1200"/>
              <a:t>   </a:t>
            </a:r>
            <a:r>
              <a:rPr lang="ko-KR" altLang="en-US" sz="1200"/>
              <a:t>ⓒ  </a:t>
            </a:r>
            <a:r>
              <a:rPr lang="en-US" altLang="ko-KR" sz="1200"/>
              <a:t>Charging Current was ramp-up rapidly(around 2.3mA) at battery voltage 15~15.1V after that, stop Fast charging</a:t>
            </a:r>
          </a:p>
          <a:p>
            <a:r>
              <a:rPr lang="en-US" altLang="ko-KR" sz="1200"/>
              <a:t>        ( refer to below figure1 of page 1)</a:t>
            </a:r>
          </a:p>
          <a:p>
            <a:endParaRPr lang="en-US" altLang="ko-KR" sz="1200"/>
          </a:p>
          <a:p>
            <a:r>
              <a:rPr lang="en-US" altLang="ko-KR" sz="1200"/>
              <a:t>2) Test</a:t>
            </a:r>
            <a:r>
              <a:rPr lang="ko-KR" altLang="en-US" sz="1200"/>
              <a:t> </a:t>
            </a:r>
            <a:r>
              <a:rPr lang="en-US" altLang="ko-KR" sz="1200"/>
              <a:t>enviroment</a:t>
            </a:r>
          </a:p>
          <a:p>
            <a:r>
              <a:rPr lang="en-US" altLang="ko-KR" sz="1200"/>
              <a:t>    - Battery Pack  : Li-ion 4s1p, Fast Charging (0.5C), Discharging current (1C typ, 2c max)</a:t>
            </a:r>
          </a:p>
          <a:p>
            <a:r>
              <a:rPr lang="en-US" altLang="ko-KR" sz="1200"/>
              <a:t>                          Output Voltage (14.4V typ), Charging Voltage(16.8V)</a:t>
            </a:r>
          </a:p>
          <a:p>
            <a:r>
              <a:rPr lang="en-US" altLang="ko-KR" sz="1200"/>
              <a:t>                          Cutoff discharging voltage(11.2V), Recover Voltage(12V)</a:t>
            </a:r>
          </a:p>
          <a:p>
            <a:endParaRPr lang="en-US" altLang="ko-KR" sz="1200"/>
          </a:p>
          <a:p>
            <a:r>
              <a:rPr lang="en-US" altLang="ko-KR" sz="1200"/>
              <a:t>3) Requtst:  Please give me advice on solving problems in circuit or PCB design.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7D0AB26-F8D6-A475-A89B-88E9AC056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812" y="3315048"/>
            <a:ext cx="5408266" cy="2445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BC349-0D03-479E-411F-8810DC39CBE6}"/>
              </a:ext>
            </a:extLst>
          </p:cNvPr>
          <p:cNvSpPr txBox="1"/>
          <p:nvPr/>
        </p:nvSpPr>
        <p:spPr>
          <a:xfrm>
            <a:off x="1153617" y="3024336"/>
            <a:ext cx="939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/>
              <a:t>※ Figure 1</a:t>
            </a:r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6187D4A7-1BA1-3896-1857-5C70B5126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82076"/>
              </p:ext>
            </p:extLst>
          </p:nvPr>
        </p:nvGraphicFramePr>
        <p:xfrm>
          <a:off x="10169858" y="4675566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3" imgW="914511" imgH="806589" progId="Excel.SheetMacroEnabled.12">
                  <p:embed/>
                </p:oleObj>
              </mc:Choice>
              <mc:Fallback>
                <p:oleObj name="Macro-Enabled Worksheet" showAsIcon="1" r:id="rId3" imgW="914511" imgH="806589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9858" y="4675566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69AD3F38-9B22-4867-87F5-9B0C19E8B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469874"/>
              </p:ext>
            </p:extLst>
          </p:nvPr>
        </p:nvGraphicFramePr>
        <p:xfrm>
          <a:off x="8614012" y="4602779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511" imgH="806589" progId="Excel.Sheet.12">
                  <p:embed/>
                </p:oleObj>
              </mc:Choice>
              <mc:Fallback>
                <p:oleObj name="Worksheet" showAsIcon="1" r:id="rId5" imgW="914511" imgH="8065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14012" y="4602779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8E9F52-519C-E557-27E1-014F8E296257}"/>
              </a:ext>
            </a:extLst>
          </p:cNvPr>
          <p:cNvSpPr txBox="1"/>
          <p:nvPr/>
        </p:nvSpPr>
        <p:spPr>
          <a:xfrm>
            <a:off x="3512024" y="5809170"/>
            <a:ext cx="283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/>
              <a:t>CH1(BAT current), CH2(VBAT), CH2(VBUS), CH4(VSYS)</a:t>
            </a:r>
          </a:p>
          <a:p>
            <a:r>
              <a:rPr lang="en-US" altLang="ko-KR" sz="800"/>
              <a:t>※ Please note that the oscilloscope's measured waveform values ​​have high deviation. Looking at the dumped register value, it is VSYS≥VBAT.</a:t>
            </a:r>
            <a:endParaRPr lang="ko-KR" altLang="en-US" sz="800"/>
          </a:p>
        </p:txBody>
      </p:sp>
    </p:spTree>
    <p:extLst>
      <p:ext uri="{BB962C8B-B14F-4D97-AF65-F5344CB8AC3E}">
        <p14:creationId xmlns:p14="http://schemas.microsoft.com/office/powerpoint/2010/main" val="41861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7F84C3-25EE-394F-E433-3F71BEC4926D}"/>
              </a:ext>
            </a:extLst>
          </p:cNvPr>
          <p:cNvSpPr txBox="1"/>
          <p:nvPr/>
        </p:nvSpPr>
        <p:spPr>
          <a:xfrm>
            <a:off x="356839" y="81776"/>
            <a:ext cx="238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1. Charger schematic</a:t>
            </a:r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0B378C2-88C7-BA78-D535-5F795456248F}"/>
              </a:ext>
            </a:extLst>
          </p:cNvPr>
          <p:cNvSpPr/>
          <p:nvPr/>
        </p:nvSpPr>
        <p:spPr>
          <a:xfrm>
            <a:off x="8851392" y="3316997"/>
            <a:ext cx="2618842" cy="742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2176EDF-7AFB-A82D-002A-333A91097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91" y="730115"/>
            <a:ext cx="10662828" cy="353598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A6B19F-C33B-1144-3EBB-F748203A7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2" y="3068279"/>
            <a:ext cx="2678233" cy="3384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72AF50-35DE-7D4C-3FDD-4DC0294F18FD}"/>
              </a:ext>
            </a:extLst>
          </p:cNvPr>
          <p:cNvSpPr txBox="1"/>
          <p:nvPr/>
        </p:nvSpPr>
        <p:spPr>
          <a:xfrm>
            <a:off x="5531272" y="4944186"/>
            <a:ext cx="37598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/>
              <a:t>※ The dotted boxes are pictures after rework.</a:t>
            </a:r>
          </a:p>
        </p:txBody>
      </p:sp>
    </p:spTree>
    <p:extLst>
      <p:ext uri="{BB962C8B-B14F-4D97-AF65-F5344CB8AC3E}">
        <p14:creationId xmlns:p14="http://schemas.microsoft.com/office/powerpoint/2010/main" val="157263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FC73932-FF08-5F6B-4D36-3348A3385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527" y="1607872"/>
            <a:ext cx="4932727" cy="398285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F425B94-9846-8251-DBA8-EDB8376FA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41" y="1693790"/>
            <a:ext cx="5146688" cy="416783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AA0F330-5501-7C81-A793-800D4AAED4D0}"/>
              </a:ext>
            </a:extLst>
          </p:cNvPr>
          <p:cNvSpPr/>
          <p:nvPr/>
        </p:nvSpPr>
        <p:spPr>
          <a:xfrm>
            <a:off x="2466975" y="4203700"/>
            <a:ext cx="1647825" cy="157162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BDB37EC-C679-1697-A10C-3918AD67973D}"/>
              </a:ext>
            </a:extLst>
          </p:cNvPr>
          <p:cNvSpPr/>
          <p:nvPr/>
        </p:nvSpPr>
        <p:spPr>
          <a:xfrm>
            <a:off x="2744248" y="6122854"/>
            <a:ext cx="1223523" cy="22649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>
                <a:solidFill>
                  <a:schemeClr val="tx1"/>
                </a:solidFill>
              </a:rPr>
              <a:t>image area</a:t>
            </a:r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AA328-0354-89CC-F410-1047A0CF8AEB}"/>
              </a:ext>
            </a:extLst>
          </p:cNvPr>
          <p:cNvSpPr txBox="1"/>
          <p:nvPr/>
        </p:nvSpPr>
        <p:spPr>
          <a:xfrm>
            <a:off x="356839" y="81776"/>
            <a:ext cx="245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2. Ref number of PBA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92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9F3000A-F62A-BB50-C915-03C48CFB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02" y="1027771"/>
            <a:ext cx="5299405" cy="522313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C2ABF40-6EA5-35E4-76D2-8255AB52221E}"/>
              </a:ext>
            </a:extLst>
          </p:cNvPr>
          <p:cNvSpPr/>
          <p:nvPr/>
        </p:nvSpPr>
        <p:spPr>
          <a:xfrm rot="1884222">
            <a:off x="5147763" y="2936838"/>
            <a:ext cx="201482" cy="3617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1D158B3-B660-878C-5B89-2EF8FD823716}"/>
              </a:ext>
            </a:extLst>
          </p:cNvPr>
          <p:cNvSpPr/>
          <p:nvPr/>
        </p:nvSpPr>
        <p:spPr>
          <a:xfrm rot="9800791">
            <a:off x="5151228" y="3344865"/>
            <a:ext cx="194555" cy="36173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4413A-2826-56E4-57BC-50350B92D916}"/>
              </a:ext>
            </a:extLst>
          </p:cNvPr>
          <p:cNvSpPr txBox="1"/>
          <p:nvPr/>
        </p:nvSpPr>
        <p:spPr>
          <a:xfrm>
            <a:off x="356839" y="81776"/>
            <a:ext cx="3125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3. Bottom (4L). Bottom view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D52ED-CFD5-3782-104D-A76CAAA99384}"/>
              </a:ext>
            </a:extLst>
          </p:cNvPr>
          <p:cNvSpPr txBox="1"/>
          <p:nvPr/>
        </p:nvSpPr>
        <p:spPr>
          <a:xfrm>
            <a:off x="7725832" y="1917377"/>
            <a:ext cx="3759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/>
              <a:t>★ </a:t>
            </a:r>
            <a:r>
              <a:rPr lang="en-US" altLang="ko-KR" sz="1200"/>
              <a:t>1. Add 100nF Capacitor rework</a:t>
            </a:r>
          </a:p>
          <a:p>
            <a:r>
              <a:rPr lang="en-US" altLang="ko-KR" sz="1200"/>
              <a:t>       PMID(Pin29) ~ GND(Pin27)</a:t>
            </a:r>
          </a:p>
          <a:p>
            <a:r>
              <a:rPr lang="en-US" altLang="ko-KR" sz="1200"/>
              <a:t>       VSYS(Pin25) ~ GND(Pin27)</a:t>
            </a:r>
          </a:p>
          <a:p>
            <a:r>
              <a:rPr lang="en-US" altLang="ko-KR" sz="1200"/>
              <a:t>    2. Add wire VSYS Cap gnd ~ GND(Pin27) 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2616E532-40D0-F363-CDF1-BFCF45408B3D}"/>
              </a:ext>
            </a:extLst>
          </p:cNvPr>
          <p:cNvCxnSpPr>
            <a:cxnSpLocks/>
            <a:stCxn id="8" idx="1"/>
            <a:endCxn id="2" idx="0"/>
          </p:cNvCxnSpPr>
          <p:nvPr/>
        </p:nvCxnSpPr>
        <p:spPr>
          <a:xfrm flipH="1">
            <a:off x="5342748" y="2332876"/>
            <a:ext cx="2383084" cy="63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5C23467-52C5-4787-5897-F1F873E0A9C8}"/>
              </a:ext>
            </a:extLst>
          </p:cNvPr>
          <p:cNvCxnSpPr>
            <a:cxnSpLocks/>
            <a:stCxn id="8" idx="1"/>
            <a:endCxn id="5" idx="1"/>
          </p:cNvCxnSpPr>
          <p:nvPr/>
        </p:nvCxnSpPr>
        <p:spPr>
          <a:xfrm flipH="1">
            <a:off x="5341703" y="2332876"/>
            <a:ext cx="2384129" cy="1164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456634A4-A8E1-E81D-20C6-D8D383AA2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749" y="3533428"/>
            <a:ext cx="3023967" cy="27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367F545-7CBC-58E9-C995-3269DB80E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43" y="512956"/>
            <a:ext cx="7355006" cy="57174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1CF0BB-C5B7-1CBD-A574-E968283F3933}"/>
              </a:ext>
            </a:extLst>
          </p:cNvPr>
          <p:cNvSpPr txBox="1"/>
          <p:nvPr/>
        </p:nvSpPr>
        <p:spPr>
          <a:xfrm>
            <a:off x="356839" y="8177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4. GND (3L)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62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8E22D5-F6B6-19F2-ED17-96BA0D4F0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60" y="0"/>
            <a:ext cx="695427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A1BF21-880C-4CBF-0A0C-E9765D090045}"/>
              </a:ext>
            </a:extLst>
          </p:cNvPr>
          <p:cNvSpPr txBox="1"/>
          <p:nvPr/>
        </p:nvSpPr>
        <p:spPr>
          <a:xfrm>
            <a:off x="356839" y="81776"/>
            <a:ext cx="140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5. PWR (2L)</a:t>
            </a: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7706C-1B6C-2C8D-2BE6-4235F7E3ABDA}"/>
              </a:ext>
            </a:extLst>
          </p:cNvPr>
          <p:cNvSpPr txBox="1"/>
          <p:nvPr/>
        </p:nvSpPr>
        <p:spPr>
          <a:xfrm>
            <a:off x="7637069" y="342900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tx2">
                    <a:lumMod val="20000"/>
                    <a:lumOff val="80000"/>
                  </a:schemeClr>
                </a:solidFill>
              </a:rPr>
              <a:t>VBUS</a:t>
            </a:r>
            <a:endParaRPr lang="ko-KR" altLang="en-US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C1149-E020-1FFC-4F3C-BEEDA46CB840}"/>
              </a:ext>
            </a:extLst>
          </p:cNvPr>
          <p:cNvSpPr txBox="1"/>
          <p:nvPr/>
        </p:nvSpPr>
        <p:spPr>
          <a:xfrm>
            <a:off x="5215738" y="2097633"/>
            <a:ext cx="7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accent2"/>
                </a:solidFill>
              </a:rPr>
              <a:t>VBAT</a:t>
            </a:r>
            <a:endParaRPr lang="ko-KR" altLang="en-US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C6252-598D-C87B-AABC-56074CE4271C}"/>
              </a:ext>
            </a:extLst>
          </p:cNvPr>
          <p:cNvSpPr txBox="1"/>
          <p:nvPr/>
        </p:nvSpPr>
        <p:spPr>
          <a:xfrm>
            <a:off x="6583680" y="530169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92D050"/>
                </a:solidFill>
              </a:rPr>
              <a:t>P3V3</a:t>
            </a:r>
            <a:endParaRPr lang="ko-KR" altLang="en-US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D70B13-2209-FEB2-80C5-71A347DD2F3D}"/>
              </a:ext>
            </a:extLst>
          </p:cNvPr>
          <p:cNvSpPr txBox="1"/>
          <p:nvPr/>
        </p:nvSpPr>
        <p:spPr>
          <a:xfrm>
            <a:off x="4601261" y="494819"/>
            <a:ext cx="70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rgbClr val="FF00FF"/>
                </a:solidFill>
              </a:rPr>
              <a:t>VSYS</a:t>
            </a:r>
            <a:endParaRPr lang="ko-KR" altLang="en-US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54C659C-3977-4D75-D072-394A123DC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04" y="505522"/>
            <a:ext cx="5536089" cy="5459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886029-25CC-83FC-DD98-D1B069F05CAF}"/>
              </a:ext>
            </a:extLst>
          </p:cNvPr>
          <p:cNvSpPr txBox="1"/>
          <p:nvPr/>
        </p:nvSpPr>
        <p:spPr>
          <a:xfrm>
            <a:off x="356839" y="81776"/>
            <a:ext cx="127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6. Top (1L)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11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302</Words>
  <Application>Microsoft Office PowerPoint</Application>
  <PresentationFormat>와이드스크린</PresentationFormat>
  <Paragraphs>32</Paragraphs>
  <Slides>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Office 테마</vt:lpstr>
      <vt:lpstr>Microsoft Excel 매크로 사용 워크시트</vt:lpstr>
      <vt:lpstr>Microsoft Excel 워크시트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LG</dc:creator>
  <cp:lastModifiedBy>LG</cp:lastModifiedBy>
  <cp:revision>12</cp:revision>
  <dcterms:created xsi:type="dcterms:W3CDTF">2024-06-19T00:13:21Z</dcterms:created>
  <dcterms:modified xsi:type="dcterms:W3CDTF">2024-07-01T07:18:37Z</dcterms:modified>
</cp:coreProperties>
</file>