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m" ContentType="application/vnd.ms-excel.sheet.macroEnabled.12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7" autoAdjust="0"/>
    <p:restoredTop sz="94660"/>
  </p:normalViewPr>
  <p:slideViewPr>
    <p:cSldViewPr snapToGrid="0">
      <p:cViewPr>
        <p:scale>
          <a:sx n="100" d="100"/>
          <a:sy n="100" d="100"/>
        </p:scale>
        <p:origin x="1696" y="1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C9A64-6FCC-583D-A7DB-E63361F55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163973E-47ED-33B7-1C19-20AECE6EEE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067BCF7-05A0-0474-5382-4709AD7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F263-B3D4-4C2A-AD1D-C2F9A47D8CFD}" type="datetimeFigureOut">
              <a:rPr lang="ko-KR" altLang="en-US" smtClean="0"/>
              <a:t>2024-07-02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301CE30-EB48-DBC7-FD47-920D795F6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9CB587A-E2BC-1EC4-BCDF-09BB040E8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B21D-92A5-473C-B43F-07BE1BF89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1190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B1052F-42F9-07EA-87F7-1DE14BF1D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DA5E50-FF04-779D-A835-16FCEFA21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9EE4EA6-1AB6-4996-0E83-9E75C181D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F263-B3D4-4C2A-AD1D-C2F9A47D8CFD}" type="datetimeFigureOut">
              <a:rPr lang="ko-KR" altLang="en-US" smtClean="0"/>
              <a:t>2024-07-02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FCD7BC7-0823-A2E6-53FD-A6D009BC3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9A4DC59-4656-C55C-A66A-86F48E662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B21D-92A5-473C-B43F-07BE1BF89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9998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AFC1B82-8BA6-8ACF-3F37-189FE426B7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7B0805B-E615-5442-9A26-46B34E10A3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AFD5348-1B62-CEA5-8EBC-0351D0575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F263-B3D4-4C2A-AD1D-C2F9A47D8CFD}" type="datetimeFigureOut">
              <a:rPr lang="ko-KR" altLang="en-US" smtClean="0"/>
              <a:t>2024-07-02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5A3845E-5F85-BBC3-7693-4F615D58B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3859CAF-F4D7-0C78-8436-45CBBD1D6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B21D-92A5-473C-B43F-07BE1BF89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3319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35B334-F22A-D472-A0C4-FAFDBB7B0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E524CDC-ADCC-D10B-A83E-98EF88213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3791A81-099B-D99C-DF6A-9E276090A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F263-B3D4-4C2A-AD1D-C2F9A47D8CFD}" type="datetimeFigureOut">
              <a:rPr lang="ko-KR" altLang="en-US" smtClean="0"/>
              <a:t>2024-07-02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84E3346-E4E1-1E21-DB71-1B8302DEF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0BF2DE5-944D-FE77-763F-A0CE5609A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B21D-92A5-473C-B43F-07BE1BF89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78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BE97B01-D398-FF44-FD40-72FDC8267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3A21035-E71D-3E3A-4343-8B70D5F0B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1BD5CA2-7365-EB3A-9F03-8CB1DCDD3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F263-B3D4-4C2A-AD1D-C2F9A47D8CFD}" type="datetimeFigureOut">
              <a:rPr lang="ko-KR" altLang="en-US" smtClean="0"/>
              <a:t>2024-07-02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93FAE2F-6E56-0383-5AD4-269C61E65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C3D490A-3DE7-4DCD-F29A-5AECCAAEB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B21D-92A5-473C-B43F-07BE1BF89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4216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6968C0-E580-3E6E-AF12-46DDC72EC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8F32489-B2E3-E899-F07D-CA917B52A3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68E16EE-CD97-4293-E3BD-C668B978D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067E638-3DD2-32B7-896D-25A05A4B6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F263-B3D4-4C2A-AD1D-C2F9A47D8CFD}" type="datetimeFigureOut">
              <a:rPr lang="ko-KR" altLang="en-US" smtClean="0"/>
              <a:t>2024-07-02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F8980A6-0F96-ADC4-FD20-7C7A9B919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C4DF336-8BD7-E2FF-5976-CDF3F1234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B21D-92A5-473C-B43F-07BE1BF89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5299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8C36DC5-A82B-60F7-C70A-84BBF39F9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FAEE33B-1863-3C3B-A086-E8EF3D7A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752D06-8BC2-1DF1-E7A9-88C7FB3779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F0354DB-35CC-73E0-13AD-CBA9DBCCF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46DE0FC-AC11-6DDF-BE68-0C46238802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48B4A9A-46A7-B8AF-6BEE-7A017CD2E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F263-B3D4-4C2A-AD1D-C2F9A47D8CFD}" type="datetimeFigureOut">
              <a:rPr lang="ko-KR" altLang="en-US" smtClean="0"/>
              <a:t>2024-07-02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5F65312-3C2E-DA1F-AC4A-9A14736D6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46DB08F-C8C5-A3C4-8A5F-11E82671C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B21D-92A5-473C-B43F-07BE1BF89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0138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24F2CA-D706-81FE-8E36-B48CDD95D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6F79A79-A71E-0346-4D7C-F90FEA34F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F263-B3D4-4C2A-AD1D-C2F9A47D8CFD}" type="datetimeFigureOut">
              <a:rPr lang="ko-KR" altLang="en-US" smtClean="0"/>
              <a:t>2024-07-02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FCD10724-F645-6E07-515F-9AD8DD512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FCD5D13-1532-3634-067F-DB593CF6E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B21D-92A5-473C-B43F-07BE1BF89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0271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6E58523-FECF-6AD9-9843-93EC19F50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F263-B3D4-4C2A-AD1D-C2F9A47D8CFD}" type="datetimeFigureOut">
              <a:rPr lang="ko-KR" altLang="en-US" smtClean="0"/>
              <a:t>2024-07-02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1CDFBC9-5C5D-C756-50F5-F74B8E836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FE17CDF-8C45-01A4-FC91-F0FF9394F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B21D-92A5-473C-B43F-07BE1BF89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8004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823D0EE-DE71-A772-FB29-E3D355B7F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42721AF-9867-D957-B1E7-8185BD450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2D7D463-2687-606A-BB2D-B13DAB8DA1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C490E2E-50F5-D57D-8989-7339B951A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F263-B3D4-4C2A-AD1D-C2F9A47D8CFD}" type="datetimeFigureOut">
              <a:rPr lang="ko-KR" altLang="en-US" smtClean="0"/>
              <a:t>2024-07-02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BA66707-A83F-F9E6-1140-95D235EF8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8D9134C-13AD-9DB8-3464-E3DB24B85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B21D-92A5-473C-B43F-07BE1BF89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194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AB4724-2DB6-39D5-7FAF-0C145065F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DDC7FED1-709F-C719-236A-799D30EA43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EFBE01E-28EF-B813-675C-87ACB4C31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0CA6289-3F1F-209A-D94D-036ACA875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BF263-B3D4-4C2A-AD1D-C2F9A47D8CFD}" type="datetimeFigureOut">
              <a:rPr lang="ko-KR" altLang="en-US" smtClean="0"/>
              <a:t>2024-07-02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D351623-3A24-FB6E-4697-208DA2063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37E8C59-86EA-B6BF-86C9-2CDA2E355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B21D-92A5-473C-B43F-07BE1BF89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322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EB44D29-5B8C-77AF-F7E6-573A07CF1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FD9E4A0-3352-F945-E9AB-8C2CDC2D2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196435-589B-A207-763E-5728A5EF77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BF263-B3D4-4C2A-AD1D-C2F9A47D8CFD}" type="datetimeFigureOut">
              <a:rPr lang="ko-KR" altLang="en-US" smtClean="0"/>
              <a:t>2024-07-02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DD7DB65-27CA-6676-DF60-B4E9908F2F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3010EDA-087D-4E47-F709-FE688114DE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AB21D-92A5-473C-B43F-07BE1BF894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5489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2.png"/><Relationship Id="rId7" Type="http://schemas.openxmlformats.org/officeDocument/2006/relationships/package" Target="../embeddings/Microsoft_Excel_Worksheet.xlsx"/><Relationship Id="rId12" Type="http://schemas.openxmlformats.org/officeDocument/2006/relationships/image" Target="../media/image8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package" Target="../embeddings/Microsoft_Excel_Worksheet1.xlsx"/><Relationship Id="rId5" Type="http://schemas.openxmlformats.org/officeDocument/2006/relationships/image" Target="../media/image4.png"/><Relationship Id="rId10" Type="http://schemas.openxmlformats.org/officeDocument/2006/relationships/image" Target="../media/image7.emf"/><Relationship Id="rId4" Type="http://schemas.openxmlformats.org/officeDocument/2006/relationships/image" Target="../media/image3.png"/><Relationship Id="rId9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Macro-Enabled_Worksheet.xlsm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emf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13E3460-A7E3-90CB-7F6C-55688AA0DCD7}"/>
              </a:ext>
            </a:extLst>
          </p:cNvPr>
          <p:cNvSpPr txBox="1"/>
          <p:nvPr/>
        </p:nvSpPr>
        <p:spPr>
          <a:xfrm>
            <a:off x="699643" y="5192741"/>
            <a:ext cx="5082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/>
              <a:t>CH1(BAT current), CH2(VBAT), CH2(PMID), CH4(VSYS)</a:t>
            </a:r>
          </a:p>
          <a:p>
            <a:r>
              <a:rPr lang="en-US" altLang="ko-KR" sz="800"/>
              <a:t>. TA : Samsung EP-TA50KWK 001. Output(5V 1.55A)</a:t>
            </a:r>
          </a:p>
          <a:p>
            <a:r>
              <a:rPr lang="en-US" altLang="ko-KR" sz="800"/>
              <a:t>. - Battery Pack  : Li-ion 4s1p, Fast Charging (0.5C), Discharging current (1C typ, 2c max)</a:t>
            </a:r>
          </a:p>
          <a:p>
            <a:r>
              <a:rPr lang="en-US" altLang="ko-KR" sz="800"/>
              <a:t>                       Output Voltage (14.4V typ), Charging Voltage(16.8V)</a:t>
            </a:r>
          </a:p>
          <a:p>
            <a:r>
              <a:rPr lang="en-US" altLang="ko-KR" sz="800"/>
              <a:t>                       Cutoff discharging voltage(11.2V), Recover Voltage(12V)</a:t>
            </a:r>
          </a:p>
        </p:txBody>
      </p: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70D73CFE-FA99-0817-63CB-FA4422D3D5DC}"/>
              </a:ext>
            </a:extLst>
          </p:cNvPr>
          <p:cNvGrpSpPr/>
          <p:nvPr/>
        </p:nvGrpSpPr>
        <p:grpSpPr>
          <a:xfrm>
            <a:off x="788543" y="1524892"/>
            <a:ext cx="7502056" cy="3475324"/>
            <a:chOff x="846814" y="1006572"/>
            <a:chExt cx="7502056" cy="3475324"/>
          </a:xfrm>
        </p:grpSpPr>
        <p:pic>
          <p:nvPicPr>
            <p:cNvPr id="4" name="그림 3">
              <a:extLst>
                <a:ext uri="{FF2B5EF4-FFF2-40B4-BE49-F238E27FC236}">
                  <a16:creationId xmlns:a16="http://schemas.microsoft.com/office/drawing/2014/main" id="{C796FFE6-3203-53D1-05CE-097B51B141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46814" y="1006572"/>
              <a:ext cx="7502056" cy="3475324"/>
            </a:xfrm>
            <a:prstGeom prst="rect">
              <a:avLst/>
            </a:prstGeom>
          </p:spPr>
        </p:pic>
        <p:cxnSp>
          <p:nvCxnSpPr>
            <p:cNvPr id="7" name="직선 연결선 6">
              <a:extLst>
                <a:ext uri="{FF2B5EF4-FFF2-40B4-BE49-F238E27FC236}">
                  <a16:creationId xmlns:a16="http://schemas.microsoft.com/office/drawing/2014/main" id="{5AB9BBCD-4AAE-0C4B-FDFB-F4249D3B4F22}"/>
                </a:ext>
              </a:extLst>
            </p:cNvPr>
            <p:cNvCxnSpPr>
              <a:cxnSpLocks/>
            </p:cNvCxnSpPr>
            <p:nvPr/>
          </p:nvCxnSpPr>
          <p:spPr>
            <a:xfrm>
              <a:off x="2246243" y="1932167"/>
              <a:ext cx="0" cy="25099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직선 연결선 7">
              <a:extLst>
                <a:ext uri="{FF2B5EF4-FFF2-40B4-BE49-F238E27FC236}">
                  <a16:creationId xmlns:a16="http://schemas.microsoft.com/office/drawing/2014/main" id="{FB1A651A-C59A-BD8C-66C9-28136B1E85E1}"/>
                </a:ext>
              </a:extLst>
            </p:cNvPr>
            <p:cNvCxnSpPr>
              <a:cxnSpLocks/>
            </p:cNvCxnSpPr>
            <p:nvPr/>
          </p:nvCxnSpPr>
          <p:spPr>
            <a:xfrm>
              <a:off x="2584174" y="1932167"/>
              <a:ext cx="0" cy="25497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>
              <a:extLst>
                <a:ext uri="{FF2B5EF4-FFF2-40B4-BE49-F238E27FC236}">
                  <a16:creationId xmlns:a16="http://schemas.microsoft.com/office/drawing/2014/main" id="{B86EFDB0-7FDD-A66B-56F9-A96F61B6B2AF}"/>
                </a:ext>
              </a:extLst>
            </p:cNvPr>
            <p:cNvCxnSpPr>
              <a:cxnSpLocks/>
            </p:cNvCxnSpPr>
            <p:nvPr/>
          </p:nvCxnSpPr>
          <p:spPr>
            <a:xfrm>
              <a:off x="6510716" y="1887616"/>
              <a:ext cx="0" cy="25497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D33FDD72-566D-3ED3-E771-39FE0FE04FC6}"/>
                </a:ext>
              </a:extLst>
            </p:cNvPr>
            <p:cNvCxnSpPr>
              <a:cxnSpLocks/>
            </p:cNvCxnSpPr>
            <p:nvPr/>
          </p:nvCxnSpPr>
          <p:spPr>
            <a:xfrm>
              <a:off x="6658632" y="1892411"/>
              <a:ext cx="0" cy="25497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13">
              <a:extLst>
                <a:ext uri="{FF2B5EF4-FFF2-40B4-BE49-F238E27FC236}">
                  <a16:creationId xmlns:a16="http://schemas.microsoft.com/office/drawing/2014/main" id="{824E7A93-45CD-9A1D-54AD-00EB3BADC698}"/>
                </a:ext>
              </a:extLst>
            </p:cNvPr>
            <p:cNvCxnSpPr>
              <a:cxnSpLocks/>
            </p:cNvCxnSpPr>
            <p:nvPr/>
          </p:nvCxnSpPr>
          <p:spPr>
            <a:xfrm>
              <a:off x="7044117" y="1852343"/>
              <a:ext cx="0" cy="25497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D253981-2554-43E7-1A3B-3F0417C88502}"/>
                </a:ext>
              </a:extLst>
            </p:cNvPr>
            <p:cNvSpPr txBox="1"/>
            <p:nvPr/>
          </p:nvSpPr>
          <p:spPr>
            <a:xfrm>
              <a:off x="2047310" y="1802977"/>
              <a:ext cx="397866" cy="1692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500" b="1">
                  <a:solidFill>
                    <a:schemeClr val="bg2"/>
                  </a:solidFill>
                </a:rPr>
                <a:t>150Sec</a:t>
              </a:r>
              <a:endParaRPr lang="ko-KR" altLang="en-US" sz="500" b="1">
                <a:solidFill>
                  <a:schemeClr val="bg2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D7E2A48-5671-BA3B-A303-65DDA67B4687}"/>
                </a:ext>
              </a:extLst>
            </p:cNvPr>
            <p:cNvSpPr txBox="1"/>
            <p:nvPr/>
          </p:nvSpPr>
          <p:spPr>
            <a:xfrm>
              <a:off x="2405897" y="1802981"/>
              <a:ext cx="397866" cy="1692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500" b="1">
                  <a:solidFill>
                    <a:schemeClr val="bg2"/>
                  </a:solidFill>
                </a:rPr>
                <a:t>220Sec</a:t>
              </a:r>
              <a:endParaRPr lang="ko-KR" altLang="en-US" sz="500" b="1">
                <a:solidFill>
                  <a:schemeClr val="bg2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57E6819-97AC-A426-5A7D-1A0EC41AB818}"/>
                </a:ext>
              </a:extLst>
            </p:cNvPr>
            <p:cNvSpPr txBox="1"/>
            <p:nvPr/>
          </p:nvSpPr>
          <p:spPr>
            <a:xfrm>
              <a:off x="6202098" y="1808530"/>
              <a:ext cx="434734" cy="1692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500" b="1">
                  <a:solidFill>
                    <a:schemeClr val="bg2"/>
                  </a:solidFill>
                </a:rPr>
                <a:t>1210Sec</a:t>
              </a:r>
              <a:endParaRPr lang="ko-KR" altLang="en-US" sz="500" b="1">
                <a:solidFill>
                  <a:schemeClr val="bg2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27C73B3-AF98-DB1E-72D1-ACAAE8C05F24}"/>
                </a:ext>
              </a:extLst>
            </p:cNvPr>
            <p:cNvSpPr txBox="1"/>
            <p:nvPr/>
          </p:nvSpPr>
          <p:spPr>
            <a:xfrm>
              <a:off x="6520343" y="1817498"/>
              <a:ext cx="434734" cy="1692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500" b="1">
                  <a:solidFill>
                    <a:schemeClr val="bg2"/>
                  </a:solidFill>
                </a:rPr>
                <a:t>1240Sec</a:t>
              </a:r>
              <a:endParaRPr lang="ko-KR" altLang="en-US" sz="500" b="1">
                <a:solidFill>
                  <a:schemeClr val="bg2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541B151-7DA5-6B68-E5A3-2EEBDD0487F2}"/>
                </a:ext>
              </a:extLst>
            </p:cNvPr>
            <p:cNvSpPr txBox="1"/>
            <p:nvPr/>
          </p:nvSpPr>
          <p:spPr>
            <a:xfrm>
              <a:off x="6865484" y="1817503"/>
              <a:ext cx="434734" cy="1692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500" b="1">
                  <a:solidFill>
                    <a:schemeClr val="bg2"/>
                  </a:solidFill>
                </a:rPr>
                <a:t>1320Sec</a:t>
              </a:r>
              <a:endParaRPr lang="ko-KR" altLang="en-US" sz="500" b="1">
                <a:solidFill>
                  <a:schemeClr val="bg2"/>
                </a:solidFill>
              </a:endParaRPr>
            </a:p>
          </p:txBody>
        </p:sp>
        <p:sp>
          <p:nvSpPr>
            <p:cNvPr id="20" name="타원 19">
              <a:extLst>
                <a:ext uri="{FF2B5EF4-FFF2-40B4-BE49-F238E27FC236}">
                  <a16:creationId xmlns:a16="http://schemas.microsoft.com/office/drawing/2014/main" id="{2A87023E-06D8-5BA5-5722-2F1D2E065AC6}"/>
                </a:ext>
              </a:extLst>
            </p:cNvPr>
            <p:cNvSpPr/>
            <p:nvPr/>
          </p:nvSpPr>
          <p:spPr>
            <a:xfrm>
              <a:off x="6096001" y="1817498"/>
              <a:ext cx="859074" cy="2664398"/>
            </a:xfrm>
            <a:prstGeom prst="ellipse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FE6491A1-58EB-1B15-B593-7F6809961E0D}"/>
              </a:ext>
            </a:extLst>
          </p:cNvPr>
          <p:cNvSpPr txBox="1"/>
          <p:nvPr/>
        </p:nvSpPr>
        <p:spPr>
          <a:xfrm>
            <a:off x="356839" y="81776"/>
            <a:ext cx="6590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/>
              <a:t>1. Charging issue of BQ25798  ( PBA#13 ).</a:t>
            </a:r>
            <a:r>
              <a:rPr lang="ko-KR" altLang="en-US"/>
              <a:t> </a:t>
            </a:r>
            <a:r>
              <a:rPr lang="en-US" altLang="ko-KR"/>
              <a:t>20240701 Report</a:t>
            </a:r>
            <a:r>
              <a:rPr lang="ko-KR" altLang="en-US"/>
              <a:t> </a:t>
            </a:r>
          </a:p>
        </p:txBody>
      </p:sp>
      <p:pic>
        <p:nvPicPr>
          <p:cNvPr id="23" name="그림 22">
            <a:extLst>
              <a:ext uri="{FF2B5EF4-FFF2-40B4-BE49-F238E27FC236}">
                <a16:creationId xmlns:a16="http://schemas.microsoft.com/office/drawing/2014/main" id="{F1D4EBB8-12C4-8D78-4F65-7DBB6A0FED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6721" y="431643"/>
            <a:ext cx="1828800" cy="1149858"/>
          </a:xfrm>
          <a:prstGeom prst="rect">
            <a:avLst/>
          </a:prstGeom>
        </p:spPr>
      </p:pic>
      <p:pic>
        <p:nvPicPr>
          <p:cNvPr id="25" name="그림 24">
            <a:extLst>
              <a:ext uri="{FF2B5EF4-FFF2-40B4-BE49-F238E27FC236}">
                <a16:creationId xmlns:a16="http://schemas.microsoft.com/office/drawing/2014/main" id="{DA21C13E-2645-DE7D-3B57-19EACA3CD2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6722" y="1733606"/>
            <a:ext cx="1828800" cy="1149858"/>
          </a:xfrm>
          <a:prstGeom prst="rect">
            <a:avLst/>
          </a:prstGeom>
        </p:spPr>
      </p:pic>
      <p:pic>
        <p:nvPicPr>
          <p:cNvPr id="27" name="그림 26">
            <a:extLst>
              <a:ext uri="{FF2B5EF4-FFF2-40B4-BE49-F238E27FC236}">
                <a16:creationId xmlns:a16="http://schemas.microsoft.com/office/drawing/2014/main" id="{280DBE71-DC59-CB76-DA50-C5A5FCC724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6721" y="3035569"/>
            <a:ext cx="1828800" cy="1149858"/>
          </a:xfrm>
          <a:prstGeom prst="rect">
            <a:avLst/>
          </a:prstGeom>
        </p:spPr>
      </p:pic>
      <p:pic>
        <p:nvPicPr>
          <p:cNvPr id="29" name="그림 28">
            <a:extLst>
              <a:ext uri="{FF2B5EF4-FFF2-40B4-BE49-F238E27FC236}">
                <a16:creationId xmlns:a16="http://schemas.microsoft.com/office/drawing/2014/main" id="{4D3F35DD-38C9-75A9-0AC9-FCDA6130E6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6721" y="4369049"/>
            <a:ext cx="1828800" cy="1149858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AAC1A77A-5CFF-56B9-8325-B1632701CDFD}"/>
              </a:ext>
            </a:extLst>
          </p:cNvPr>
          <p:cNvSpPr txBox="1"/>
          <p:nvPr/>
        </p:nvSpPr>
        <p:spPr>
          <a:xfrm>
            <a:off x="9316669" y="255910"/>
            <a:ext cx="53340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/>
              <a:t>220Sec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F263AFE-F635-EE6A-5B7D-D2276ADA8293}"/>
              </a:ext>
            </a:extLst>
          </p:cNvPr>
          <p:cNvSpPr txBox="1"/>
          <p:nvPr/>
        </p:nvSpPr>
        <p:spPr>
          <a:xfrm>
            <a:off x="9262881" y="1573631"/>
            <a:ext cx="13668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/>
              <a:t>around 1200Sec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7CED681-C5A5-8DCD-0A13-9285BE769E5B}"/>
              </a:ext>
            </a:extLst>
          </p:cNvPr>
          <p:cNvSpPr txBox="1"/>
          <p:nvPr/>
        </p:nvSpPr>
        <p:spPr>
          <a:xfrm>
            <a:off x="9315951" y="2870209"/>
            <a:ext cx="10682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/>
              <a:t>around 1230Sec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1FF7ABD-85C4-8F45-C780-B59B35317970}"/>
              </a:ext>
            </a:extLst>
          </p:cNvPr>
          <p:cNvSpPr txBox="1"/>
          <p:nvPr/>
        </p:nvSpPr>
        <p:spPr>
          <a:xfrm>
            <a:off x="9315951" y="4186628"/>
            <a:ext cx="136680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/>
              <a:t>around 1320Sec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66444E8-1D1A-C6B1-D4F5-AEF2D2778BC2}"/>
              </a:ext>
            </a:extLst>
          </p:cNvPr>
          <p:cNvSpPr txBox="1"/>
          <p:nvPr/>
        </p:nvSpPr>
        <p:spPr>
          <a:xfrm>
            <a:off x="272302" y="554148"/>
            <a:ext cx="866214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/>
              <a:t>1).</a:t>
            </a:r>
            <a:r>
              <a:rPr lang="ko-KR" altLang="en-US" sz="1000"/>
              <a:t>  </a:t>
            </a:r>
            <a:r>
              <a:rPr lang="en-US" altLang="ko-KR" sz="1000"/>
              <a:t>Issue and Symtom :  During charging, the current increases and then Stop the fast charging.</a:t>
            </a:r>
          </a:p>
          <a:p>
            <a:r>
              <a:rPr lang="en-US" altLang="ko-KR" sz="1000"/>
              <a:t>   </a:t>
            </a:r>
            <a:r>
              <a:rPr lang="ko-KR" altLang="en-US" sz="1000"/>
              <a:t>ⓐ  </a:t>
            </a:r>
            <a:r>
              <a:rPr lang="en-US" altLang="ko-KR" sz="1000"/>
              <a:t>Charging start : CE High to Low. Charging status of Register is indicate Fast charging.</a:t>
            </a:r>
          </a:p>
          <a:p>
            <a:r>
              <a:rPr lang="ko-KR" altLang="en-US" sz="1000"/>
              <a:t>   ⓒ  </a:t>
            </a:r>
            <a:r>
              <a:rPr lang="en-US" altLang="ko-KR" sz="1000"/>
              <a:t>Charging Current was ramp-up rapidly(around 2.3mA) at battery voltage 15~15.1V after that, stop Fast charging. Issue to Focus on.</a:t>
            </a:r>
          </a:p>
          <a:p>
            <a:r>
              <a:rPr lang="en-US" altLang="ko-KR" sz="1000"/>
              <a:t>        ( refer to below figure1 of page 1)</a:t>
            </a:r>
          </a:p>
          <a:p>
            <a:r>
              <a:rPr lang="en-US" altLang="ko-KR" sz="1000"/>
              <a:t>2) Requtst:  Please give me advice on solving problems in circuit or PCB design.</a:t>
            </a:r>
          </a:p>
        </p:txBody>
      </p:sp>
      <p:graphicFrame>
        <p:nvGraphicFramePr>
          <p:cNvPr id="39" name="개체 38">
            <a:extLst>
              <a:ext uri="{FF2B5EF4-FFF2-40B4-BE49-F238E27FC236}">
                <a16:creationId xmlns:a16="http://schemas.microsoft.com/office/drawing/2014/main" id="{4ED987DC-B021-56CB-E623-B1DE4BB545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726857"/>
              </p:ext>
            </p:extLst>
          </p:nvPr>
        </p:nvGraphicFramePr>
        <p:xfrm>
          <a:off x="5229427" y="5344916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7" imgW="914511" imgH="806589" progId="Excel.Sheet.12">
                  <p:embed/>
                </p:oleObj>
              </mc:Choice>
              <mc:Fallback>
                <p:oleObj name="Worksheet" showAsIcon="1" r:id="rId7" imgW="914511" imgH="80658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29427" y="5344916"/>
                        <a:ext cx="9144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개체 39">
            <a:extLst>
              <a:ext uri="{FF2B5EF4-FFF2-40B4-BE49-F238E27FC236}">
                <a16:creationId xmlns:a16="http://schemas.microsoft.com/office/drawing/2014/main" id="{16070015-2D9D-8B76-DC68-5EA4FD0B17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3291843"/>
              </p:ext>
            </p:extLst>
          </p:nvPr>
        </p:nvGraphicFramePr>
        <p:xfrm>
          <a:off x="6439604" y="5333108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포장기 셸 개체" showAsIcon="1" r:id="rId9" imgW="914511" imgH="806589" progId="Package">
                  <p:embed/>
                </p:oleObj>
              </mc:Choice>
              <mc:Fallback>
                <p:oleObj name="포장기 셸 개체" showAsIcon="1" r:id="rId9" imgW="914511" imgH="806589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439604" y="5333108"/>
                        <a:ext cx="9144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개체 40">
            <a:extLst>
              <a:ext uri="{FF2B5EF4-FFF2-40B4-BE49-F238E27FC236}">
                <a16:creationId xmlns:a16="http://schemas.microsoft.com/office/drawing/2014/main" id="{41B7A14F-FCF2-2483-2524-FCB336ADB9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107312"/>
              </p:ext>
            </p:extLst>
          </p:nvPr>
        </p:nvGraphicFramePr>
        <p:xfrm>
          <a:off x="6467026" y="6069225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11" imgW="914511" imgH="806589" progId="Excel.Sheet.12">
                  <p:embed/>
                </p:oleObj>
              </mc:Choice>
              <mc:Fallback>
                <p:oleObj name="Worksheet" showAsIcon="1" r:id="rId11" imgW="914511" imgH="80658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467026" y="6069225"/>
                        <a:ext cx="9144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1084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97F84C3-25EE-394F-E433-3F71BEC4926D}"/>
              </a:ext>
            </a:extLst>
          </p:cNvPr>
          <p:cNvSpPr txBox="1"/>
          <p:nvPr/>
        </p:nvSpPr>
        <p:spPr>
          <a:xfrm>
            <a:off x="356839" y="81776"/>
            <a:ext cx="6509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/>
              <a:t>1. Charging issue of BQ25798</a:t>
            </a:r>
            <a:r>
              <a:rPr lang="ko-KR" altLang="en-US"/>
              <a:t> </a:t>
            </a:r>
            <a:r>
              <a:rPr lang="en-US" altLang="ko-KR"/>
              <a:t>( PBA#12 ). 20240701 Report</a:t>
            </a:r>
            <a:r>
              <a:rPr lang="ko-KR" altLang="en-US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7E75A55-496D-B069-9B31-EB4ED6D29C91}"/>
              </a:ext>
            </a:extLst>
          </p:cNvPr>
          <p:cNvSpPr txBox="1"/>
          <p:nvPr/>
        </p:nvSpPr>
        <p:spPr>
          <a:xfrm>
            <a:off x="698691" y="499753"/>
            <a:ext cx="860901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/>
              <a:t>1).</a:t>
            </a:r>
            <a:r>
              <a:rPr lang="ko-KR" altLang="en-US" sz="1200"/>
              <a:t>  </a:t>
            </a:r>
            <a:r>
              <a:rPr lang="en-US" altLang="ko-KR" sz="1200"/>
              <a:t>Issue and Symtom :  During charging, the current increases and then Stop the fast charging.</a:t>
            </a:r>
          </a:p>
          <a:p>
            <a:r>
              <a:rPr lang="en-US" altLang="ko-KR" sz="1200"/>
              <a:t>   </a:t>
            </a:r>
            <a:r>
              <a:rPr lang="ko-KR" altLang="en-US" sz="1200"/>
              <a:t>ⓐ  </a:t>
            </a:r>
            <a:r>
              <a:rPr lang="en-US" altLang="ko-KR" sz="1200"/>
              <a:t>Charging start : CE High to Low. Charging status of Register is indicate Fast charging.</a:t>
            </a:r>
          </a:p>
          <a:p>
            <a:r>
              <a:rPr lang="ko-KR" altLang="en-US" sz="1200"/>
              <a:t>   ⓑ  </a:t>
            </a:r>
            <a:r>
              <a:rPr lang="en-US" altLang="ko-KR" sz="1200"/>
              <a:t>IBAT register shows always 0mA ( after set 80h of Index 2Eh ), but low current charging is continuing. </a:t>
            </a:r>
          </a:p>
          <a:p>
            <a:r>
              <a:rPr lang="en-US" altLang="ko-KR" sz="1200"/>
              <a:t>   </a:t>
            </a:r>
            <a:r>
              <a:rPr lang="ko-KR" altLang="en-US" sz="1200"/>
              <a:t>ⓒ  </a:t>
            </a:r>
            <a:r>
              <a:rPr lang="en-US" altLang="ko-KR" sz="1200"/>
              <a:t>Charging Current was ramp-up rapidly(around 2.3mA) at battery voltage 15~15.1V after that, stop Fast charging</a:t>
            </a:r>
          </a:p>
          <a:p>
            <a:r>
              <a:rPr lang="en-US" altLang="ko-KR" sz="1200"/>
              <a:t>        ( refer to below figure1 of page 1)</a:t>
            </a:r>
          </a:p>
          <a:p>
            <a:endParaRPr lang="en-US" altLang="ko-KR" sz="1200"/>
          </a:p>
          <a:p>
            <a:r>
              <a:rPr lang="en-US" altLang="ko-KR" sz="1200"/>
              <a:t>2) Test</a:t>
            </a:r>
            <a:r>
              <a:rPr lang="ko-KR" altLang="en-US" sz="1200"/>
              <a:t> </a:t>
            </a:r>
            <a:r>
              <a:rPr lang="en-US" altLang="ko-KR" sz="1200"/>
              <a:t>enviroment</a:t>
            </a:r>
          </a:p>
          <a:p>
            <a:r>
              <a:rPr lang="en-US" altLang="ko-KR" sz="1200"/>
              <a:t>    - Battery Pack  : Li-ion 4s1p, Fast Charging (0.5C), Discharging current (1C typ, 2c max)</a:t>
            </a:r>
          </a:p>
          <a:p>
            <a:r>
              <a:rPr lang="en-US" altLang="ko-KR" sz="1200"/>
              <a:t>                          Output Voltage (14.4V typ), Charging Voltage(16.8V)</a:t>
            </a:r>
          </a:p>
          <a:p>
            <a:r>
              <a:rPr lang="en-US" altLang="ko-KR" sz="1200"/>
              <a:t>                          Cutoff discharging voltage(11.2V), Recover Voltage(12V)</a:t>
            </a:r>
          </a:p>
          <a:p>
            <a:endParaRPr lang="en-US" altLang="ko-KR" sz="1200"/>
          </a:p>
          <a:p>
            <a:r>
              <a:rPr lang="en-US" altLang="ko-KR" sz="1200"/>
              <a:t>3) Requtst:  Please give me advice on solving problems in circuit or PCB design.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47D0AB26-F8D6-A475-A89B-88E9AC056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812" y="3315048"/>
            <a:ext cx="5408266" cy="244547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BBC349-0D03-479E-411F-8810DC39CBE6}"/>
              </a:ext>
            </a:extLst>
          </p:cNvPr>
          <p:cNvSpPr txBox="1"/>
          <p:nvPr/>
        </p:nvSpPr>
        <p:spPr>
          <a:xfrm>
            <a:off x="1153617" y="3024336"/>
            <a:ext cx="93904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/>
              <a:t>※ Figure 1</a:t>
            </a:r>
          </a:p>
        </p:txBody>
      </p:sp>
      <p:graphicFrame>
        <p:nvGraphicFramePr>
          <p:cNvPr id="9" name="개체 8">
            <a:extLst>
              <a:ext uri="{FF2B5EF4-FFF2-40B4-BE49-F238E27FC236}">
                <a16:creationId xmlns:a16="http://schemas.microsoft.com/office/drawing/2014/main" id="{6187D4A7-1BA1-3896-1857-5C70B51264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69858" y="4675566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acro-Enabled Worksheet" showAsIcon="1" r:id="rId3" imgW="914511" imgH="806589" progId="Excel.SheetMacroEnabled.12">
                  <p:embed/>
                </p:oleObj>
              </mc:Choice>
              <mc:Fallback>
                <p:oleObj name="Macro-Enabled Worksheet" showAsIcon="1" r:id="rId3" imgW="914511" imgH="806589" progId="Excel.SheetMacroEnabled.12">
                  <p:embed/>
                  <p:pic>
                    <p:nvPicPr>
                      <p:cNvPr id="9" name="개체 8">
                        <a:extLst>
                          <a:ext uri="{FF2B5EF4-FFF2-40B4-BE49-F238E27FC236}">
                            <a16:creationId xmlns:a16="http://schemas.microsoft.com/office/drawing/2014/main" id="{6187D4A7-1BA1-3896-1857-5C70B51264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169858" y="4675566"/>
                        <a:ext cx="9144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개체 9">
            <a:extLst>
              <a:ext uri="{FF2B5EF4-FFF2-40B4-BE49-F238E27FC236}">
                <a16:creationId xmlns:a16="http://schemas.microsoft.com/office/drawing/2014/main" id="{69AD3F38-9B22-4867-87F5-9B0C19E8BF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14012" y="4602779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5" imgW="914511" imgH="806589" progId="Excel.Sheet.12">
                  <p:embed/>
                </p:oleObj>
              </mc:Choice>
              <mc:Fallback>
                <p:oleObj name="Worksheet" showAsIcon="1" r:id="rId5" imgW="914511" imgH="806589" progId="Excel.Sheet.12">
                  <p:embed/>
                  <p:pic>
                    <p:nvPicPr>
                      <p:cNvPr id="10" name="개체 9">
                        <a:extLst>
                          <a:ext uri="{FF2B5EF4-FFF2-40B4-BE49-F238E27FC236}">
                            <a16:creationId xmlns:a16="http://schemas.microsoft.com/office/drawing/2014/main" id="{69AD3F38-9B22-4867-87F5-9B0C19E8BF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614012" y="4602779"/>
                        <a:ext cx="9144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28E9F52-519C-E557-27E1-014F8E296257}"/>
              </a:ext>
            </a:extLst>
          </p:cNvPr>
          <p:cNvSpPr txBox="1"/>
          <p:nvPr/>
        </p:nvSpPr>
        <p:spPr>
          <a:xfrm>
            <a:off x="3512024" y="5809170"/>
            <a:ext cx="28341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/>
              <a:t>CH1(BAT current), CH2(VBAT), CH2(VBUS), CH4(VSYS)</a:t>
            </a:r>
          </a:p>
          <a:p>
            <a:r>
              <a:rPr lang="en-US" altLang="ko-KR" sz="800"/>
              <a:t>※ Please note that the oscilloscope's measured waveform values ​​have high deviation. Looking at the dumped register value, it is VSYS≥VBAT.</a:t>
            </a:r>
            <a:endParaRPr lang="ko-KR" altLang="en-US" sz="800"/>
          </a:p>
        </p:txBody>
      </p:sp>
    </p:spTree>
    <p:extLst>
      <p:ext uri="{BB962C8B-B14F-4D97-AF65-F5344CB8AC3E}">
        <p14:creationId xmlns:p14="http://schemas.microsoft.com/office/powerpoint/2010/main" val="418611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410</Words>
  <Application>Microsoft Office PowerPoint</Application>
  <PresentationFormat>와이드스크린</PresentationFormat>
  <Paragraphs>36</Paragraphs>
  <Slides>2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3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맑은 고딕</vt:lpstr>
      <vt:lpstr>Arial</vt:lpstr>
      <vt:lpstr>Office 테마</vt:lpstr>
      <vt:lpstr>Microsoft Excel 매크로 사용 워크시트</vt:lpstr>
      <vt:lpstr>Microsoft Excel 워크시트</vt:lpstr>
      <vt:lpstr>패키지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LG</dc:creator>
  <cp:lastModifiedBy>LG</cp:lastModifiedBy>
  <cp:revision>2</cp:revision>
  <dcterms:created xsi:type="dcterms:W3CDTF">2024-07-02T01:24:09Z</dcterms:created>
  <dcterms:modified xsi:type="dcterms:W3CDTF">2024-07-02T01:36:18Z</dcterms:modified>
</cp:coreProperties>
</file>