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0" r:id="rId4"/>
    <p:sldId id="262" r:id="rId5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>
        <p:scale>
          <a:sx n="63" d="100"/>
          <a:sy n="63" d="100"/>
        </p:scale>
        <p:origin x="780" y="6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7EEA883-3A77-4D14-BB07-F7027369D0E8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1BF6A8D1-1FEC-417A-93BF-BDE6EC7C963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7FAC954-D82B-4D25-A9D4-6EB737039AE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EEFEDE7A-95EE-4985-B493-7265F54E2B8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02F191A-9340-4846-B782-CF89CF1408F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6304025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B5D57749-2FC5-4FC8-897D-55260879DC3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77933DA2-4715-4D17-B81A-49DFBDF1A701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EDE30953-F6B0-4433-8FAC-E2B6D740A90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D6AF972B-7891-492B-8255-8B4052BDDDD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6102D3-3C34-4FAF-A54A-979D141788C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206303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50E84635-D6BF-40F6-A878-8427573A0F05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52DF5ECB-C8CA-47D4-9796-3F463F89A30D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A94BF3FB-9BF9-43DF-A795-1E27D0ADECC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62F7162-733C-4D7E-A337-8B0D512FADE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65C592E2-1B61-45AA-87D4-82BA5A04AF5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282645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80F8909-EB0C-4A61-82BF-124F272FB21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6E1ADCE-BF42-46DB-B3AF-279F441D3F8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F9B14A7-EA0F-4271-95E4-4C3021D5E7B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EBEF470-E368-4D3F-92EE-C2AD7A67BB6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B9601E4-CA51-46C5-B1AD-85BBF4A7FBE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988662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F811288B-FED6-468B-9906-29E3889BA07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DBDB9ECD-6F88-4CB4-903E-0A4B8C90B4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6E31F7F-60C9-4286-937C-BEC4652944D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FC0E828-0337-410B-87C0-8F106AC88A6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1AB54736-432A-48BA-9A22-23B604C71CD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7234940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4D1B006-126D-4D91-840D-F7C5412682D3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529EE97-B09E-44EC-A763-09F13096BC52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F92097F-9574-4F2F-902F-CE12501798C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F549CDBF-4CF9-4063-B882-8761E72B4E0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333B47E-42BF-42ED-B614-3F74512B78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E95AD285-0E37-49D6-9B15-683201C2862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861312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4F6739F-17B4-49B5-9676-69F7BECF36F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F6683B-56FB-4E4F-8B10-468CA5B9B48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2708CB12-0249-49E9-B41C-728A9B810073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6B3F3006-B247-47E2-ADD9-863B5EDEDD31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43A9AD49-1859-428F-9DB8-842669EB2ED8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3873B942-87E6-4C84-9B0A-25B9D46C126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2DADA9C0-FB05-4FAF-A407-4C52D514128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5D72B68A-77F1-459F-B855-A58EACA4F455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6035785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9B6B7AC-71D5-462E-AD72-1E135564E76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7B152F58-5FB3-4969-AC6F-F959F84D88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92F852DF-4DF3-4EA5-8A70-6F180DBA787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F82FA8C3-EC53-4D0F-8855-4C7B2AF9C63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4906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44634B16-8D5D-49BE-B4CD-E8098891CCA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6020436D-8CE1-4C29-9493-961904777224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C03FFE5C-BB90-4C6E-A572-079C976C765B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647431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E7EC74BC-0748-4C90-A1F4-817A981BE0C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DAA2B204-DAB0-421C-9AE3-02FAD328FCE0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FE1CD2A8-269F-4ACB-B5E8-AFC412B9B5D5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BFFB34EE-09B6-4B1B-A37B-862D0D019EE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1EF26AF8-C3C9-4D97-A848-E0D824CC3B4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7783A545-408F-406E-94E4-E411D0638AB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94309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39651C7D-B755-4C66-9223-44E84E2F24B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B2DDC743-8DA8-47F0-A944-328D832214A6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23C20C5-AB9A-4DF1-B07A-D7CDBE3470F3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4AD9E1C2-6296-40F2-BCA8-69527892DA4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68DC259B-DE2A-4446-890E-15992BC96C4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84EA727B-C969-45CB-9A4C-F78162F5603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380655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2C06BB57-9146-4447-9E4C-6D42C74ADCF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6C93FB8-5D18-4B54-9BD9-98570DEBF8E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976D753C-EA97-4421-89F1-735A9039ED01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C27D62A-6826-4471-9F21-3E4E1EB7742E}" type="datetimeFigureOut">
              <a:rPr lang="en-US" smtClean="0"/>
              <a:t>6/26/2023</a:t>
            </a:fld>
            <a:endParaRPr lang="en-US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A662E7BD-082C-4848-91E3-BEBC7F5B648A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ABDC3E90-CD16-413D-8EEA-CB49EBAF4B07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DE1B456-E681-4EEE-8427-71F56DA5E84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6182298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pn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>
            <a:extLst>
              <a:ext uri="{FF2B5EF4-FFF2-40B4-BE49-F238E27FC236}">
                <a16:creationId xmlns:a16="http://schemas.microsoft.com/office/drawing/2014/main" id="{932ADB26-C04D-4CE7-A934-431EC4B1DFFB}"/>
              </a:ext>
            </a:extLst>
          </p:cNvPr>
          <p:cNvSpPr/>
          <p:nvPr/>
        </p:nvSpPr>
        <p:spPr>
          <a:xfrm>
            <a:off x="0" y="0"/>
            <a:ext cx="2753360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2000" dirty="0">
                <a:solidFill>
                  <a:srgbClr val="FF0000"/>
                </a:solidFill>
              </a:rPr>
              <a:t>PPS35AA38AGADDFRQ1</a:t>
            </a:r>
          </a:p>
          <a:p>
            <a:r>
              <a:rPr lang="en-US" sz="2000" dirty="0">
                <a:solidFill>
                  <a:srgbClr val="FF0000"/>
                </a:solidFill>
                <a:sym typeface="Wingdings" panose="05000000000000000000" pitchFamily="2" charset="2"/>
              </a:rPr>
              <a:t> Available part number in TI.com</a:t>
            </a:r>
            <a:r>
              <a:rPr lang="en-US" sz="2000" dirty="0">
                <a:solidFill>
                  <a:srgbClr val="FF0000"/>
                </a:solidFill>
              </a:rPr>
              <a:t> </a:t>
            </a:r>
          </a:p>
        </p:txBody>
      </p:sp>
      <p:pic>
        <p:nvPicPr>
          <p:cNvPr id="6" name="Picture 5">
            <a:extLst>
              <a:ext uri="{FF2B5EF4-FFF2-40B4-BE49-F238E27FC236}">
                <a16:creationId xmlns:a16="http://schemas.microsoft.com/office/drawing/2014/main" id="{47689AA5-4CB3-40CC-B874-3443967656EC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595074" y="351995"/>
            <a:ext cx="7001852" cy="6154009"/>
          </a:xfrm>
          <a:prstGeom prst="rect">
            <a:avLst/>
          </a:prstGeom>
        </p:spPr>
      </p:pic>
      <p:sp>
        <p:nvSpPr>
          <p:cNvPr id="7" name="Rectangle: Rounded Corners 6">
            <a:extLst>
              <a:ext uri="{FF2B5EF4-FFF2-40B4-BE49-F238E27FC236}">
                <a16:creationId xmlns:a16="http://schemas.microsoft.com/office/drawing/2014/main" id="{62F9D121-D5AF-460D-9FD2-1DAE9D5E8A05}"/>
              </a:ext>
            </a:extLst>
          </p:cNvPr>
          <p:cNvSpPr/>
          <p:nvPr/>
        </p:nvSpPr>
        <p:spPr>
          <a:xfrm>
            <a:off x="3029235" y="1357163"/>
            <a:ext cx="830495" cy="369332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: Rounded Corners 8">
            <a:extLst>
              <a:ext uri="{FF2B5EF4-FFF2-40B4-BE49-F238E27FC236}">
                <a16:creationId xmlns:a16="http://schemas.microsoft.com/office/drawing/2014/main" id="{280077A8-C5C0-4D2B-83CC-3369E18BD7C0}"/>
              </a:ext>
            </a:extLst>
          </p:cNvPr>
          <p:cNvSpPr/>
          <p:nvPr/>
        </p:nvSpPr>
        <p:spPr>
          <a:xfrm>
            <a:off x="3759151" y="2600737"/>
            <a:ext cx="1082356" cy="2483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C1A8B982-B10D-4E68-BFC8-046C91B842CA}"/>
              </a:ext>
            </a:extLst>
          </p:cNvPr>
          <p:cNvSpPr/>
          <p:nvPr/>
        </p:nvSpPr>
        <p:spPr>
          <a:xfrm>
            <a:off x="4710447" y="1744141"/>
            <a:ext cx="1082356" cy="248341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59B136DD-D69E-4124-93AA-FB8B21AC799D}"/>
              </a:ext>
            </a:extLst>
          </p:cNvPr>
          <p:cNvSpPr/>
          <p:nvPr/>
        </p:nvSpPr>
        <p:spPr>
          <a:xfrm>
            <a:off x="5792803" y="2849078"/>
            <a:ext cx="887130" cy="336884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5812F21A-BE41-40CE-A279-324F2CEC728C}"/>
              </a:ext>
            </a:extLst>
          </p:cNvPr>
          <p:cNvSpPr/>
          <p:nvPr/>
        </p:nvSpPr>
        <p:spPr>
          <a:xfrm>
            <a:off x="6792226" y="3800374"/>
            <a:ext cx="887130" cy="24223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212072F4-594B-4721-9BE9-A56511895CD9}"/>
              </a:ext>
            </a:extLst>
          </p:cNvPr>
          <p:cNvSpPr/>
          <p:nvPr/>
        </p:nvSpPr>
        <p:spPr>
          <a:xfrm>
            <a:off x="7887902" y="2482670"/>
            <a:ext cx="887130" cy="366408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extBox 1">
            <a:extLst>
              <a:ext uri="{FF2B5EF4-FFF2-40B4-BE49-F238E27FC236}">
                <a16:creationId xmlns:a16="http://schemas.microsoft.com/office/drawing/2014/main" id="{2A76F9AF-762E-47A1-BD96-362390F0DD63}"/>
              </a:ext>
            </a:extLst>
          </p:cNvPr>
          <p:cNvSpPr txBox="1"/>
          <p:nvPr/>
        </p:nvSpPr>
        <p:spPr>
          <a:xfrm>
            <a:off x="1" y="1868311"/>
            <a:ext cx="2875810" cy="31393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Use case:</a:t>
            </a:r>
          </a:p>
          <a:p>
            <a:r>
              <a:rPr lang="en-US" dirty="0"/>
              <a:t>1. Need to output low from reset PIN during power up process for at least </a:t>
            </a:r>
            <a:r>
              <a:rPr lang="en-US" dirty="0">
                <a:solidFill>
                  <a:srgbClr val="FF0000"/>
                </a:solidFill>
              </a:rPr>
              <a:t>8sec</a:t>
            </a:r>
            <a:r>
              <a:rPr lang="en-US" dirty="0"/>
              <a:t>.</a:t>
            </a:r>
          </a:p>
          <a:p>
            <a:r>
              <a:rPr lang="en-US" dirty="0"/>
              <a:t>2. When the MCU go into error, we need to keep the reset pin in low level same as </a:t>
            </a:r>
            <a:r>
              <a:rPr lang="en-US" dirty="0">
                <a:solidFill>
                  <a:srgbClr val="FF0000"/>
                </a:solidFill>
              </a:rPr>
              <a:t>8sec</a:t>
            </a:r>
            <a:r>
              <a:rPr lang="en-US" dirty="0"/>
              <a:t>.</a:t>
            </a:r>
          </a:p>
          <a:p>
            <a:r>
              <a:rPr lang="en-US" dirty="0"/>
              <a:t>3.Twd for 200ms is okay for the </a:t>
            </a:r>
            <a:r>
              <a:rPr lang="en-US" dirty="0" err="1"/>
              <a:t>woring</a:t>
            </a:r>
            <a:r>
              <a:rPr lang="en-US" dirty="0"/>
              <a:t> status.</a:t>
            </a:r>
          </a:p>
          <a:p>
            <a:r>
              <a:rPr lang="en-US" dirty="0"/>
              <a:t>4. OC output.</a:t>
            </a:r>
          </a:p>
        </p:txBody>
      </p:sp>
    </p:spTree>
    <p:extLst>
      <p:ext uri="{BB962C8B-B14F-4D97-AF65-F5344CB8AC3E}">
        <p14:creationId xmlns:p14="http://schemas.microsoft.com/office/powerpoint/2010/main" val="306471664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60FE6F-BB76-49A9-9C1A-F2D2A8CB2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40" y="0"/>
            <a:ext cx="2896004" cy="25625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7DA302-9BA1-4DF8-8E2C-49A544670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844" y="0"/>
            <a:ext cx="8801613" cy="492699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9FE8F58-D931-42BB-A882-F6759C8606DC}"/>
              </a:ext>
            </a:extLst>
          </p:cNvPr>
          <p:cNvSpPr/>
          <p:nvPr/>
        </p:nvSpPr>
        <p:spPr>
          <a:xfrm>
            <a:off x="396840" y="1021883"/>
            <a:ext cx="974760" cy="3598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BC72FE1-B93B-4C5E-A979-FF54123621DD}"/>
              </a:ext>
            </a:extLst>
          </p:cNvPr>
          <p:cNvSpPr/>
          <p:nvPr/>
        </p:nvSpPr>
        <p:spPr>
          <a:xfrm>
            <a:off x="4348480" y="1499403"/>
            <a:ext cx="1645920" cy="26843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TextBox 6">
            <a:extLst>
              <a:ext uri="{FF2B5EF4-FFF2-40B4-BE49-F238E27FC236}">
                <a16:creationId xmlns:a16="http://schemas.microsoft.com/office/drawing/2014/main" id="{069641B2-97EB-405C-9C77-9D8D7F714F3C}"/>
              </a:ext>
            </a:extLst>
          </p:cNvPr>
          <p:cNvSpPr txBox="1"/>
          <p:nvPr/>
        </p:nvSpPr>
        <p:spPr>
          <a:xfrm>
            <a:off x="114124" y="5836117"/>
            <a:ext cx="11759373" cy="123110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zh-CN" dirty="0"/>
              <a:t>Here it is my understanding:</a:t>
            </a:r>
          </a:p>
          <a:p>
            <a:r>
              <a:rPr lang="en-US" altLang="zh-CN" dirty="0"/>
              <a:t> by setting Cap of </a:t>
            </a:r>
            <a:r>
              <a:rPr lang="en-US" altLang="zh-CN" dirty="0" err="1"/>
              <a:t>Crst</a:t>
            </a:r>
            <a:r>
              <a:rPr lang="en-US" altLang="zh-CN" dirty="0"/>
              <a:t>, we can set Td time as 8s as we need in the first page use case. But </a:t>
            </a:r>
            <a:r>
              <a:rPr lang="en-US" altLang="zh-CN" dirty="0" err="1"/>
              <a:t>Tstart</a:t>
            </a:r>
            <a:r>
              <a:rPr lang="en-US" altLang="zh-CN" dirty="0"/>
              <a:t> is fixed by above parameter.</a:t>
            </a:r>
          </a:p>
          <a:p>
            <a:r>
              <a:rPr lang="en-US" altLang="zh-CN" dirty="0"/>
              <a:t> </a:t>
            </a:r>
            <a:r>
              <a:rPr lang="en-US" altLang="zh-CN" sz="2000" dirty="0">
                <a:solidFill>
                  <a:srgbClr val="FF0000"/>
                </a:solidFill>
              </a:rPr>
              <a:t>so we can only by changing the cap of  </a:t>
            </a:r>
            <a:r>
              <a:rPr lang="en-US" altLang="zh-CN" sz="2000" dirty="0" err="1">
                <a:solidFill>
                  <a:srgbClr val="FF0000"/>
                </a:solidFill>
              </a:rPr>
              <a:t>Crst</a:t>
            </a:r>
            <a:r>
              <a:rPr lang="en-US" altLang="zh-CN" sz="2000" dirty="0">
                <a:solidFill>
                  <a:srgbClr val="FF0000"/>
                </a:solidFill>
              </a:rPr>
              <a:t>?</a:t>
            </a:r>
          </a:p>
          <a:p>
            <a:endParaRPr lang="en-US" dirty="0"/>
          </a:p>
        </p:txBody>
      </p:sp>
      <p:pic>
        <p:nvPicPr>
          <p:cNvPr id="8" name="Picture 7">
            <a:extLst>
              <a:ext uri="{FF2B5EF4-FFF2-40B4-BE49-F238E27FC236}">
                <a16:creationId xmlns:a16="http://schemas.microsoft.com/office/drawing/2014/main" id="{D8465C41-2D6F-4C24-B83E-3601B260C2D8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114124" y="5397906"/>
            <a:ext cx="2514951" cy="438211"/>
          </a:xfrm>
          <a:prstGeom prst="rect">
            <a:avLst/>
          </a:prstGeom>
        </p:spPr>
      </p:pic>
      <p:pic>
        <p:nvPicPr>
          <p:cNvPr id="9" name="Picture 8">
            <a:extLst>
              <a:ext uri="{FF2B5EF4-FFF2-40B4-BE49-F238E27FC236}">
                <a16:creationId xmlns:a16="http://schemas.microsoft.com/office/drawing/2014/main" id="{67E285F7-6FD9-436E-8879-ABEDE5D996CA}"/>
              </a:ext>
            </a:extLst>
          </p:cNvPr>
          <p:cNvPicPr>
            <a:picLocks noChangeAspect="1"/>
          </p:cNvPicPr>
          <p:nvPr/>
        </p:nvPicPr>
        <p:blipFill>
          <a:blip r:embed="rId5"/>
          <a:stretch>
            <a:fillRect/>
          </a:stretch>
        </p:blipFill>
        <p:spPr>
          <a:xfrm>
            <a:off x="253880" y="4954523"/>
            <a:ext cx="8468907" cy="495369"/>
          </a:xfrm>
          <a:prstGeom prst="rect">
            <a:avLst/>
          </a:prstGeom>
        </p:spPr>
      </p:pic>
      <p:sp>
        <p:nvSpPr>
          <p:cNvPr id="10" name="Rectangle: Rounded Corners 9">
            <a:extLst>
              <a:ext uri="{FF2B5EF4-FFF2-40B4-BE49-F238E27FC236}">
                <a16:creationId xmlns:a16="http://schemas.microsoft.com/office/drawing/2014/main" id="{A8147BFF-D7DB-44E0-AAF3-7760D9863FD9}"/>
              </a:ext>
            </a:extLst>
          </p:cNvPr>
          <p:cNvSpPr/>
          <p:nvPr/>
        </p:nvSpPr>
        <p:spPr>
          <a:xfrm>
            <a:off x="3434080" y="1885628"/>
            <a:ext cx="1971040" cy="603572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1" name="Straight Arrow Connector 10">
            <a:extLst>
              <a:ext uri="{FF2B5EF4-FFF2-40B4-BE49-F238E27FC236}">
                <a16:creationId xmlns:a16="http://schemas.microsoft.com/office/drawing/2014/main" id="{ADB57EB7-DCAA-4808-AA7E-0AAFC62A2D3B}"/>
              </a:ext>
            </a:extLst>
          </p:cNvPr>
          <p:cNvCxnSpPr>
            <a:endCxn id="3" idx="1"/>
          </p:cNvCxnSpPr>
          <p:nvPr/>
        </p:nvCxnSpPr>
        <p:spPr>
          <a:xfrm flipV="1">
            <a:off x="2629075" y="2463495"/>
            <a:ext cx="663769" cy="57434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5AC71F5E-1C81-4DFF-9D5D-0A087CF95A01}"/>
              </a:ext>
            </a:extLst>
          </p:cNvPr>
          <p:cNvSpPr txBox="1"/>
          <p:nvPr/>
        </p:nvSpPr>
        <p:spPr>
          <a:xfrm>
            <a:off x="1775635" y="3000794"/>
            <a:ext cx="160528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We need low level for 8s during power on</a:t>
            </a:r>
          </a:p>
        </p:txBody>
      </p:sp>
      <p:sp>
        <p:nvSpPr>
          <p:cNvPr id="13" name="Rectangle: Rounded Corners 12">
            <a:extLst>
              <a:ext uri="{FF2B5EF4-FFF2-40B4-BE49-F238E27FC236}">
                <a16:creationId xmlns:a16="http://schemas.microsoft.com/office/drawing/2014/main" id="{389418DF-3F98-4BAA-9F22-283D12F70D18}"/>
              </a:ext>
            </a:extLst>
          </p:cNvPr>
          <p:cNvSpPr/>
          <p:nvPr/>
        </p:nvSpPr>
        <p:spPr>
          <a:xfrm>
            <a:off x="1775635" y="3044927"/>
            <a:ext cx="1434925" cy="1156196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81893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B360FE6F-BB76-49A9-9C1A-F2D2A8CB296A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96840" y="99131"/>
            <a:ext cx="2896004" cy="2562583"/>
          </a:xfrm>
          <a:prstGeom prst="rect">
            <a:avLst/>
          </a:prstGeom>
        </p:spPr>
      </p:pic>
      <p:pic>
        <p:nvPicPr>
          <p:cNvPr id="3" name="Picture 2">
            <a:extLst>
              <a:ext uri="{FF2B5EF4-FFF2-40B4-BE49-F238E27FC236}">
                <a16:creationId xmlns:a16="http://schemas.microsoft.com/office/drawing/2014/main" id="{027DA302-9BA1-4DF8-8E2C-49A544670C49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3292844" y="0"/>
            <a:ext cx="8801613" cy="4926990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9FE8F58-D931-42BB-A882-F6759C8606DC}"/>
              </a:ext>
            </a:extLst>
          </p:cNvPr>
          <p:cNvSpPr/>
          <p:nvPr/>
        </p:nvSpPr>
        <p:spPr>
          <a:xfrm>
            <a:off x="396840" y="1143144"/>
            <a:ext cx="974760" cy="3598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BC72FE1-B93B-4C5E-A979-FF54123621DD}"/>
              </a:ext>
            </a:extLst>
          </p:cNvPr>
          <p:cNvSpPr/>
          <p:nvPr/>
        </p:nvSpPr>
        <p:spPr>
          <a:xfrm>
            <a:off x="6828120" y="2738923"/>
            <a:ext cx="974760" cy="35987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9" name="Straight Arrow Connector 8">
            <a:extLst>
              <a:ext uri="{FF2B5EF4-FFF2-40B4-BE49-F238E27FC236}">
                <a16:creationId xmlns:a16="http://schemas.microsoft.com/office/drawing/2014/main" id="{A60E5D9C-2FF6-4A05-93F7-B42A90430806}"/>
              </a:ext>
            </a:extLst>
          </p:cNvPr>
          <p:cNvCxnSpPr>
            <a:cxnSpLocks/>
            <a:stCxn id="12" idx="3"/>
            <a:endCxn id="5" idx="1"/>
          </p:cNvCxnSpPr>
          <p:nvPr/>
        </p:nvCxnSpPr>
        <p:spPr>
          <a:xfrm flipV="1">
            <a:off x="3292844" y="2918862"/>
            <a:ext cx="3535276" cy="908446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2" name="TextBox 11">
            <a:extLst>
              <a:ext uri="{FF2B5EF4-FFF2-40B4-BE49-F238E27FC236}">
                <a16:creationId xmlns:a16="http://schemas.microsoft.com/office/drawing/2014/main" id="{21F48583-34E3-4ECD-AD21-F3826CF7A55C}"/>
              </a:ext>
            </a:extLst>
          </p:cNvPr>
          <p:cNvSpPr txBox="1"/>
          <p:nvPr/>
        </p:nvSpPr>
        <p:spPr>
          <a:xfrm>
            <a:off x="1557827" y="2811645"/>
            <a:ext cx="1735017" cy="203132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When MCU error, WDI no input, we need low level output as 8sec to wait for system back to normal</a:t>
            </a:r>
          </a:p>
        </p:txBody>
      </p: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6BC19818-9C2B-4AEB-B517-1954147256B5}"/>
              </a:ext>
            </a:extLst>
          </p:cNvPr>
          <p:cNvSpPr/>
          <p:nvPr/>
        </p:nvSpPr>
        <p:spPr>
          <a:xfrm>
            <a:off x="1557827" y="2811644"/>
            <a:ext cx="1735017" cy="2031325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: Rounded Corners 14">
            <a:extLst>
              <a:ext uri="{FF2B5EF4-FFF2-40B4-BE49-F238E27FC236}">
                <a16:creationId xmlns:a16="http://schemas.microsoft.com/office/drawing/2014/main" id="{474F5B02-DB22-491E-B5F1-D6DBADA474BA}"/>
              </a:ext>
            </a:extLst>
          </p:cNvPr>
          <p:cNvSpPr/>
          <p:nvPr/>
        </p:nvSpPr>
        <p:spPr>
          <a:xfrm>
            <a:off x="6828120" y="1809362"/>
            <a:ext cx="974760" cy="359877"/>
          </a:xfrm>
          <a:prstGeom prst="roundRect">
            <a:avLst/>
          </a:prstGeom>
          <a:noFill/>
          <a:ln w="1905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TextBox 15">
            <a:extLst>
              <a:ext uri="{FF2B5EF4-FFF2-40B4-BE49-F238E27FC236}">
                <a16:creationId xmlns:a16="http://schemas.microsoft.com/office/drawing/2014/main" id="{B52E12BF-8DA3-4BE0-B7DE-3119D710C9C2}"/>
              </a:ext>
            </a:extLst>
          </p:cNvPr>
          <p:cNvSpPr txBox="1"/>
          <p:nvPr/>
        </p:nvSpPr>
        <p:spPr>
          <a:xfrm>
            <a:off x="6534901" y="2269415"/>
            <a:ext cx="17936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And Operation=0</a:t>
            </a:r>
          </a:p>
        </p:txBody>
      </p:sp>
      <p:cxnSp>
        <p:nvCxnSpPr>
          <p:cNvPr id="18" name="Straight Arrow Connector 17">
            <a:extLst>
              <a:ext uri="{FF2B5EF4-FFF2-40B4-BE49-F238E27FC236}">
                <a16:creationId xmlns:a16="http://schemas.microsoft.com/office/drawing/2014/main" id="{AB8774CC-C1CA-452D-B821-62D1F87C5226}"/>
              </a:ext>
            </a:extLst>
          </p:cNvPr>
          <p:cNvCxnSpPr>
            <a:cxnSpLocks/>
            <a:stCxn id="5" idx="0"/>
          </p:cNvCxnSpPr>
          <p:nvPr/>
        </p:nvCxnSpPr>
        <p:spPr>
          <a:xfrm flipH="1" flipV="1">
            <a:off x="7315499" y="2210758"/>
            <a:ext cx="1" cy="528165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585658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8" name="Picture 17">
            <a:extLst>
              <a:ext uri="{FF2B5EF4-FFF2-40B4-BE49-F238E27FC236}">
                <a16:creationId xmlns:a16="http://schemas.microsoft.com/office/drawing/2014/main" id="{81D9388E-F718-472A-AFD8-DE03A0190671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406533" y="0"/>
            <a:ext cx="7332881" cy="4104820"/>
          </a:xfrm>
          <a:prstGeom prst="rect">
            <a:avLst/>
          </a:prstGeom>
        </p:spPr>
      </p:pic>
      <p:pic>
        <p:nvPicPr>
          <p:cNvPr id="2" name="Picture 1">
            <a:extLst>
              <a:ext uri="{FF2B5EF4-FFF2-40B4-BE49-F238E27FC236}">
                <a16:creationId xmlns:a16="http://schemas.microsoft.com/office/drawing/2014/main" id="{B360FE6F-BB76-49A9-9C1A-F2D2A8CB296A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42977" y="0"/>
            <a:ext cx="2896004" cy="2562583"/>
          </a:xfrm>
          <a:prstGeom prst="rect">
            <a:avLst/>
          </a:prstGeom>
        </p:spPr>
      </p:pic>
      <p:pic>
        <p:nvPicPr>
          <p:cNvPr id="10" name="Picture 9">
            <a:extLst>
              <a:ext uri="{FF2B5EF4-FFF2-40B4-BE49-F238E27FC236}">
                <a16:creationId xmlns:a16="http://schemas.microsoft.com/office/drawing/2014/main" id="{781D7D28-02A0-49D6-B9CF-31B34789E08C}"/>
              </a:ext>
            </a:extLst>
          </p:cNvPr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4502520" y="4729035"/>
            <a:ext cx="7292638" cy="2128965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9F5EA0A2-5CD6-4A7F-A94F-EE5321884764}"/>
              </a:ext>
            </a:extLst>
          </p:cNvPr>
          <p:cNvPicPr>
            <a:picLocks noChangeAspect="1"/>
          </p:cNvPicPr>
          <p:nvPr/>
        </p:nvPicPr>
        <p:blipFill rotWithShape="1">
          <a:blip r:embed="rId5"/>
          <a:srcRect t="73783"/>
          <a:stretch/>
        </p:blipFill>
        <p:spPr>
          <a:xfrm>
            <a:off x="4502519" y="3588744"/>
            <a:ext cx="7292639" cy="1285179"/>
          </a:xfrm>
          <a:prstGeom prst="rect">
            <a:avLst/>
          </a:prstGeom>
        </p:spPr>
      </p:pic>
      <p:sp>
        <p:nvSpPr>
          <p:cNvPr id="4" name="Rectangle: Rounded Corners 3">
            <a:extLst>
              <a:ext uri="{FF2B5EF4-FFF2-40B4-BE49-F238E27FC236}">
                <a16:creationId xmlns:a16="http://schemas.microsoft.com/office/drawing/2014/main" id="{49FE8F58-D931-42BB-A882-F6759C8606DC}"/>
              </a:ext>
            </a:extLst>
          </p:cNvPr>
          <p:cNvSpPr/>
          <p:nvPr/>
        </p:nvSpPr>
        <p:spPr>
          <a:xfrm>
            <a:off x="2176482" y="1414478"/>
            <a:ext cx="974760" cy="3598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: Rounded Corners 4">
            <a:extLst>
              <a:ext uri="{FF2B5EF4-FFF2-40B4-BE49-F238E27FC236}">
                <a16:creationId xmlns:a16="http://schemas.microsoft.com/office/drawing/2014/main" id="{1BC72FE1-B93B-4C5E-A979-FF54123621DD}"/>
              </a:ext>
            </a:extLst>
          </p:cNvPr>
          <p:cNvSpPr/>
          <p:nvPr/>
        </p:nvSpPr>
        <p:spPr>
          <a:xfrm>
            <a:off x="7144188" y="4335259"/>
            <a:ext cx="1857572" cy="4853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2" name="Straight Arrow Connector 11">
            <a:extLst>
              <a:ext uri="{FF2B5EF4-FFF2-40B4-BE49-F238E27FC236}">
                <a16:creationId xmlns:a16="http://schemas.microsoft.com/office/drawing/2014/main" id="{2EBDE3EA-95DC-46F5-A674-9F9E816EE9A9}"/>
              </a:ext>
            </a:extLst>
          </p:cNvPr>
          <p:cNvCxnSpPr>
            <a:cxnSpLocks/>
          </p:cNvCxnSpPr>
          <p:nvPr/>
        </p:nvCxnSpPr>
        <p:spPr>
          <a:xfrm flipH="1">
            <a:off x="6543040" y="4820613"/>
            <a:ext cx="792480" cy="10662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Rectangle: Rounded Corners 13">
            <a:extLst>
              <a:ext uri="{FF2B5EF4-FFF2-40B4-BE49-F238E27FC236}">
                <a16:creationId xmlns:a16="http://schemas.microsoft.com/office/drawing/2014/main" id="{12766C43-9385-41A8-93C5-0DBF1A15C2DD}"/>
              </a:ext>
            </a:extLst>
          </p:cNvPr>
          <p:cNvSpPr/>
          <p:nvPr/>
        </p:nvSpPr>
        <p:spPr>
          <a:xfrm>
            <a:off x="4685468" y="4927233"/>
            <a:ext cx="1857572" cy="485354"/>
          </a:xfrm>
          <a:prstGeom prst="roundRect">
            <a:avLst/>
          </a:prstGeom>
          <a:noFill/>
          <a:ln w="28575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6" name="Straight Arrow Connector 15">
            <a:extLst>
              <a:ext uri="{FF2B5EF4-FFF2-40B4-BE49-F238E27FC236}">
                <a16:creationId xmlns:a16="http://schemas.microsoft.com/office/drawing/2014/main" id="{9D0EC033-7607-46FC-9307-C0DB03A23735}"/>
              </a:ext>
            </a:extLst>
          </p:cNvPr>
          <p:cNvCxnSpPr>
            <a:cxnSpLocks/>
            <a:stCxn id="14" idx="2"/>
          </p:cNvCxnSpPr>
          <p:nvPr/>
        </p:nvCxnSpPr>
        <p:spPr>
          <a:xfrm>
            <a:off x="5614254" y="5412587"/>
            <a:ext cx="928786" cy="683413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>
            <a:extLst>
              <a:ext uri="{FF2B5EF4-FFF2-40B4-BE49-F238E27FC236}">
                <a16:creationId xmlns:a16="http://schemas.microsoft.com/office/drawing/2014/main" id="{71D9C6D4-56D4-483D-A009-1B97FA0418FF}"/>
              </a:ext>
            </a:extLst>
          </p:cNvPr>
          <p:cNvCxnSpPr>
            <a:cxnSpLocks/>
          </p:cNvCxnSpPr>
          <p:nvPr/>
        </p:nvCxnSpPr>
        <p:spPr>
          <a:xfrm>
            <a:off x="6228080" y="6274328"/>
            <a:ext cx="1606884" cy="0"/>
          </a:xfrm>
          <a:prstGeom prst="line">
            <a:avLst/>
          </a:prstGeom>
          <a:ln w="28575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3" name="TextBox 22">
            <a:extLst>
              <a:ext uri="{FF2B5EF4-FFF2-40B4-BE49-F238E27FC236}">
                <a16:creationId xmlns:a16="http://schemas.microsoft.com/office/drawing/2014/main" id="{F036E37B-82BC-4193-9FF0-FA2E2A3C1668}"/>
              </a:ext>
            </a:extLst>
          </p:cNvPr>
          <p:cNvSpPr txBox="1"/>
          <p:nvPr/>
        </p:nvSpPr>
        <p:spPr>
          <a:xfrm>
            <a:off x="17076" y="5331852"/>
            <a:ext cx="4668392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My question is :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What s the meaning of 10ms in SET0=0 and 1280ms in SET0=1?</a:t>
            </a:r>
          </a:p>
          <a:p>
            <a:pPr marL="342900" indent="-342900">
              <a:buAutoNum type="arabicPeriod"/>
            </a:pPr>
            <a:r>
              <a:rPr lang="en-US" dirty="0">
                <a:solidFill>
                  <a:srgbClr val="FF0000"/>
                </a:solidFill>
              </a:rPr>
              <a:t>How to calculate the n?</a:t>
            </a:r>
          </a:p>
          <a:p>
            <a:endParaRPr lang="en-US" dirty="0"/>
          </a:p>
        </p:txBody>
      </p:sp>
      <p:pic>
        <p:nvPicPr>
          <p:cNvPr id="13" name="Picture 12">
            <a:extLst>
              <a:ext uri="{FF2B5EF4-FFF2-40B4-BE49-F238E27FC236}">
                <a16:creationId xmlns:a16="http://schemas.microsoft.com/office/drawing/2014/main" id="{2CF93906-5E36-4370-B9B2-5C03AC290302}"/>
              </a:ext>
            </a:extLst>
          </p:cNvPr>
          <p:cNvPicPr>
            <a:picLocks noChangeAspect="1"/>
          </p:cNvPicPr>
          <p:nvPr/>
        </p:nvPicPr>
        <p:blipFill>
          <a:blip r:embed="rId6"/>
          <a:stretch>
            <a:fillRect/>
          </a:stretch>
        </p:blipFill>
        <p:spPr>
          <a:xfrm>
            <a:off x="71120" y="2575641"/>
            <a:ext cx="2819794" cy="495369"/>
          </a:xfrm>
          <a:prstGeom prst="rect">
            <a:avLst/>
          </a:prstGeom>
        </p:spPr>
      </p:pic>
      <p:sp>
        <p:nvSpPr>
          <p:cNvPr id="15" name="TextBox 14">
            <a:extLst>
              <a:ext uri="{FF2B5EF4-FFF2-40B4-BE49-F238E27FC236}">
                <a16:creationId xmlns:a16="http://schemas.microsoft.com/office/drawing/2014/main" id="{FD16B061-09DB-455C-885E-1BFCC3693F1F}"/>
              </a:ext>
            </a:extLst>
          </p:cNvPr>
          <p:cNvSpPr txBox="1"/>
          <p:nvPr/>
        </p:nvSpPr>
        <p:spPr>
          <a:xfrm>
            <a:off x="0" y="3062668"/>
            <a:ext cx="4350789" cy="147732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altLang="zh-CN" dirty="0"/>
              <a:t>My understanding :</a:t>
            </a:r>
          </a:p>
          <a:p>
            <a:r>
              <a:rPr lang="en-US" altLang="zh-CN" dirty="0"/>
              <a:t> -&gt; WD time = </a:t>
            </a:r>
            <a:r>
              <a:rPr lang="en-US" altLang="zh-CN" dirty="0" err="1"/>
              <a:t>Twd</a:t>
            </a:r>
            <a:r>
              <a:rPr lang="en-US" altLang="zh-CN" dirty="0"/>
              <a:t> X N(multiplier).</a:t>
            </a:r>
          </a:p>
          <a:p>
            <a:r>
              <a:rPr lang="en-US" altLang="zh-CN" dirty="0"/>
              <a:t> -&gt;by setting Cap of </a:t>
            </a:r>
            <a:r>
              <a:rPr lang="en-US" altLang="zh-CN" dirty="0" err="1"/>
              <a:t>Cwd</a:t>
            </a:r>
            <a:r>
              <a:rPr lang="en-US" altLang="zh-CN" dirty="0"/>
              <a:t> can set the baseline of </a:t>
            </a:r>
            <a:r>
              <a:rPr lang="en-US" altLang="zh-CN" dirty="0" err="1"/>
              <a:t>Twd</a:t>
            </a:r>
            <a:r>
              <a:rPr lang="en-US" altLang="zh-CN" dirty="0"/>
              <a:t>.</a:t>
            </a:r>
          </a:p>
          <a:p>
            <a:r>
              <a:rPr lang="en-US" dirty="0"/>
              <a:t>-&gt;by setting SET0 = 0, we get the N=1.</a:t>
            </a:r>
          </a:p>
        </p:txBody>
      </p:sp>
      <p:sp>
        <p:nvSpPr>
          <p:cNvPr id="17" name="Rectangle: Rounded Corners 16">
            <a:extLst>
              <a:ext uri="{FF2B5EF4-FFF2-40B4-BE49-F238E27FC236}">
                <a16:creationId xmlns:a16="http://schemas.microsoft.com/office/drawing/2014/main" id="{7C7C7DDA-21C1-4AFF-AE75-B64FC288AA48}"/>
              </a:ext>
            </a:extLst>
          </p:cNvPr>
          <p:cNvSpPr/>
          <p:nvPr/>
        </p:nvSpPr>
        <p:spPr>
          <a:xfrm>
            <a:off x="442977" y="582061"/>
            <a:ext cx="974760" cy="359877"/>
          </a:xfrm>
          <a:prstGeom prst="roundRect">
            <a:avLst/>
          </a:prstGeom>
          <a:noFill/>
          <a:ln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Arrow Connector 6">
            <a:extLst>
              <a:ext uri="{FF2B5EF4-FFF2-40B4-BE49-F238E27FC236}">
                <a16:creationId xmlns:a16="http://schemas.microsoft.com/office/drawing/2014/main" id="{D16C4349-827F-448C-9FB8-E7C58585129B}"/>
              </a:ext>
            </a:extLst>
          </p:cNvPr>
          <p:cNvCxnSpPr>
            <a:cxnSpLocks/>
          </p:cNvCxnSpPr>
          <p:nvPr/>
        </p:nvCxnSpPr>
        <p:spPr>
          <a:xfrm>
            <a:off x="2682240" y="6350000"/>
            <a:ext cx="2003228" cy="0"/>
          </a:xfrm>
          <a:prstGeom prst="straightConnector1">
            <a:avLst/>
          </a:prstGeom>
          <a:ln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62934232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256</TotalTime>
  <Words>220</Words>
  <Application>Microsoft Office PowerPoint</Application>
  <PresentationFormat>Widescreen</PresentationFormat>
  <Paragraphs>20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10" baseType="lpstr">
      <vt:lpstr>等线</vt:lpstr>
      <vt:lpstr>Arial</vt:lpstr>
      <vt:lpstr>Calibri</vt:lpstr>
      <vt:lpstr>Calibri Light</vt:lpstr>
      <vt:lpstr>Wingdings</vt:lpstr>
      <vt:lpstr>Office Theme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Allen Lu</dc:creator>
  <cp:lastModifiedBy>Allen Lu</cp:lastModifiedBy>
  <cp:revision>42</cp:revision>
  <dcterms:created xsi:type="dcterms:W3CDTF">2023-06-26T05:26:00Z</dcterms:created>
  <dcterms:modified xsi:type="dcterms:W3CDTF">2023-06-26T09:48:45Z</dcterms:modified>
</cp:coreProperties>
</file>