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2" r:id="rId2"/>
    <p:sldId id="282" r:id="rId3"/>
    <p:sldId id="283" r:id="rId4"/>
    <p:sldId id="274" r:id="rId5"/>
    <p:sldId id="275" r:id="rId6"/>
    <p:sldId id="279" r:id="rId7"/>
    <p:sldId id="285" r:id="rId8"/>
    <p:sldId id="277" r:id="rId9"/>
    <p:sldId id="281" r:id="rId10"/>
    <p:sldId id="286" r:id="rId11"/>
    <p:sldId id="288" r:id="rId12"/>
    <p:sldId id="289" r:id="rId13"/>
    <p:sldId id="290" r:id="rId14"/>
    <p:sldId id="278" r:id="rId15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98" autoAdjust="0"/>
  </p:normalViewPr>
  <p:slideViewPr>
    <p:cSldViewPr snapToGrid="0">
      <p:cViewPr varScale="1">
        <p:scale>
          <a:sx n="151" d="100"/>
          <a:sy n="151" d="100"/>
        </p:scale>
        <p:origin x="456" y="138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receive more errors and the JESD Links are not established press send in HSDC Pro again and type in the command </a:t>
            </a:r>
            <a:r>
              <a:rPr lang="en-US" dirty="0" err="1"/>
              <a:t>AFE.adcDacSync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After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D2394B-E06C-4DC9-BCC2-551C3DED9AA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6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0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8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31">
            <a:extLst>
              <a:ext uri="{FF2B5EF4-FFF2-40B4-BE49-F238E27FC236}">
                <a16:creationId xmlns:a16="http://schemas.microsoft.com/office/drawing/2014/main" id="{BBEA79FD-0CFB-464E-959F-0C18C60480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34013" y="4656947"/>
            <a:ext cx="2111375" cy="18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marL="0" marR="0" indent="0" algn="l" defTabSz="76179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/>
              <a:t>TI Information – Selective Disclosure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6" r:id="rId2"/>
    <p:sldLayoutId id="2147483735" r:id="rId3"/>
    <p:sldLayoutId id="2147483750" r:id="rId4"/>
    <p:sldLayoutId id="2147483709" r:id="rId5"/>
    <p:sldLayoutId id="2147483711" r:id="rId6"/>
    <p:sldLayoutId id="2147483712" r:id="rId7"/>
    <p:sldLayoutId id="2147483713" r:id="rId8"/>
    <p:sldLayoutId id="2147483715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AFE7950EVM &amp; TSW14J56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82DED-767D-4547-AF13-5AC0A5F27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3/21/2022</a:t>
            </a:r>
          </a:p>
          <a:p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46934D-30A8-4509-A6F4-C9F99C55680C}"/>
              </a:ext>
            </a:extLst>
          </p:cNvPr>
          <p:cNvSpPr txBox="1">
            <a:spLocks/>
          </p:cNvSpPr>
          <p:nvPr/>
        </p:nvSpPr>
        <p:spPr bwMode="auto">
          <a:xfrm>
            <a:off x="5667375" y="674385"/>
            <a:ext cx="2466972" cy="3709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189124" indent="-189124" algn="l" rtl="0" eaLnBrk="1" fontAlgn="base" hangingPunct="1">
              <a:spcBef>
                <a:spcPts val="667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763" indent="-19441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711530" indent="-137548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</a:defRPr>
            </a:lvl3pPr>
            <a:lvl4pPr marL="1001168" indent="-194416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24054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621441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00233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2383230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2764124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200" kern="0" dirty="0" err="1"/>
              <a:t>RxB</a:t>
            </a:r>
            <a:r>
              <a:rPr lang="en-US" sz="1200" kern="0" dirty="0"/>
              <a:t>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9.52GHz</a:t>
            </a:r>
          </a:p>
          <a:p>
            <a:r>
              <a:rPr lang="en-US" sz="1200" dirty="0"/>
              <a:t>Input Level: 4.4 dBm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16EAC1-89D1-4125-9CFF-0B8502C5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8a: Confirm RxA and </a:t>
            </a:r>
            <a:r>
              <a:rPr lang="en-US" dirty="0" err="1"/>
              <a:t>RxB</a:t>
            </a:r>
            <a:r>
              <a:rPr lang="en-US" dirty="0"/>
              <a:t> captures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E682-9339-499C-8158-E98BA37A7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3" y="674385"/>
            <a:ext cx="2466972" cy="3709449"/>
          </a:xfrm>
        </p:spPr>
        <p:txBody>
          <a:bodyPr/>
          <a:lstStyle/>
          <a:p>
            <a:r>
              <a:rPr lang="en-US" sz="1200" dirty="0" err="1"/>
              <a:t>RxA</a:t>
            </a:r>
            <a:r>
              <a:rPr lang="en-US" sz="1200" dirty="0"/>
              <a:t>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9.52GHz</a:t>
            </a:r>
          </a:p>
          <a:p>
            <a:r>
              <a:rPr lang="en-US" sz="1200" dirty="0"/>
              <a:t>Input Level: 4.4 dBm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0A9A3-24F5-4393-8FFA-0358487A9F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C23819-3CEF-4BED-A5F9-C83E58669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31" y="1719848"/>
            <a:ext cx="4324919" cy="2735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C7B5CD-61DC-4FD6-BDB9-6ACE4105D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852" y="1710484"/>
            <a:ext cx="4319649" cy="273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90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46934D-30A8-4509-A6F4-C9F99C55680C}"/>
              </a:ext>
            </a:extLst>
          </p:cNvPr>
          <p:cNvSpPr txBox="1">
            <a:spLocks/>
          </p:cNvSpPr>
          <p:nvPr/>
        </p:nvSpPr>
        <p:spPr bwMode="auto">
          <a:xfrm>
            <a:off x="5667375" y="675670"/>
            <a:ext cx="2466972" cy="3709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189124" indent="-189124" algn="l" rtl="0" eaLnBrk="1" fontAlgn="base" hangingPunct="1">
              <a:spcBef>
                <a:spcPts val="667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763" indent="-19441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711530" indent="-137548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</a:defRPr>
            </a:lvl3pPr>
            <a:lvl4pPr marL="1001168" indent="-194416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24054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621441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00233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2383230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2764124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200" kern="0" dirty="0" err="1"/>
              <a:t>RxD</a:t>
            </a:r>
            <a:r>
              <a:rPr lang="en-US" sz="1200" kern="0" dirty="0"/>
              <a:t>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9.52GHz</a:t>
            </a:r>
          </a:p>
          <a:p>
            <a:r>
              <a:rPr lang="en-US" sz="1200" dirty="0"/>
              <a:t>Input Level: 4.9 dBm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16EAC1-89D1-4125-9CFF-0B8502C5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8b: Confirm </a:t>
            </a:r>
            <a:r>
              <a:rPr lang="en-US" dirty="0" err="1"/>
              <a:t>RxC</a:t>
            </a:r>
            <a:r>
              <a:rPr lang="en-US" dirty="0"/>
              <a:t> and </a:t>
            </a:r>
            <a:r>
              <a:rPr lang="en-US" dirty="0" err="1"/>
              <a:t>RxD</a:t>
            </a:r>
            <a:r>
              <a:rPr lang="en-US" dirty="0"/>
              <a:t> captures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E682-9339-499C-8158-E98BA37A7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3" y="674385"/>
            <a:ext cx="2466972" cy="3709449"/>
          </a:xfrm>
        </p:spPr>
        <p:txBody>
          <a:bodyPr/>
          <a:lstStyle/>
          <a:p>
            <a:r>
              <a:rPr lang="en-US" sz="1200" dirty="0" err="1"/>
              <a:t>RxC</a:t>
            </a:r>
            <a:r>
              <a:rPr lang="en-US" sz="1200" dirty="0"/>
              <a:t>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9.52GHz</a:t>
            </a:r>
          </a:p>
          <a:p>
            <a:r>
              <a:rPr lang="en-US" sz="1200" dirty="0"/>
              <a:t>Input Level: 4.4 dBm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0A9A3-24F5-4393-8FFA-0358487A9F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209FFC-9E5D-4535-A199-87B0D028B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75" y="1719848"/>
            <a:ext cx="4304845" cy="2722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2A8008-0995-41EE-B50D-981142F52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382" y="1719848"/>
            <a:ext cx="4304845" cy="272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8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90469-5B21-42CB-9980-2DD79E1F9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75" y="107163"/>
            <a:ext cx="8458200" cy="610791"/>
          </a:xfrm>
        </p:spPr>
        <p:txBody>
          <a:bodyPr/>
          <a:lstStyle/>
          <a:p>
            <a:r>
              <a:rPr lang="en-US" dirty="0"/>
              <a:t>Step 9: Configure HSDC Pro to Receive Fb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26018-16CB-41BE-9B85-2E8B89884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22857"/>
            <a:ext cx="8467725" cy="3709449"/>
          </a:xfrm>
        </p:spPr>
        <p:txBody>
          <a:bodyPr/>
          <a:lstStyle/>
          <a:p>
            <a:r>
              <a:rPr lang="en-US" dirty="0"/>
              <a:t>In HSDC Pro select the ‘AFE79xx_1x2FB_44210’ </a:t>
            </a:r>
            <a:r>
              <a:rPr lang="en-US" dirty="0" err="1"/>
              <a:t>ini</a:t>
            </a:r>
            <a:r>
              <a:rPr lang="en-US" dirty="0"/>
              <a:t>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663F9-FE8F-4BAA-997B-230F9DBCF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216DEF-FA95-4CE9-8053-307F513D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07" y="1162224"/>
            <a:ext cx="533073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98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46934D-30A8-4509-A6F4-C9F99C55680C}"/>
              </a:ext>
            </a:extLst>
          </p:cNvPr>
          <p:cNvSpPr txBox="1">
            <a:spLocks/>
          </p:cNvSpPr>
          <p:nvPr/>
        </p:nvSpPr>
        <p:spPr bwMode="auto">
          <a:xfrm>
            <a:off x="5667375" y="675670"/>
            <a:ext cx="2466972" cy="3709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189124" indent="-189124" algn="l" rtl="0" eaLnBrk="1" fontAlgn="base" hangingPunct="1">
              <a:spcBef>
                <a:spcPts val="667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763" indent="-19441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711530" indent="-137548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</a:defRPr>
            </a:lvl3pPr>
            <a:lvl4pPr marL="1001168" indent="-194416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24054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621441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00233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2383230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2764124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200" kern="0" dirty="0"/>
              <a:t>FB2: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 GHz</a:t>
            </a:r>
          </a:p>
          <a:p>
            <a:r>
              <a:rPr lang="en-US" sz="1200" dirty="0"/>
              <a:t>Input Level: 5.1 dBm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16EAC1-89D1-4125-9CFF-0B8502C5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10: Confirm FB1 and FB2 captures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E682-9339-499C-8158-E98BA37A7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3" y="674385"/>
            <a:ext cx="2466972" cy="3709449"/>
          </a:xfrm>
        </p:spPr>
        <p:txBody>
          <a:bodyPr/>
          <a:lstStyle/>
          <a:p>
            <a:r>
              <a:rPr lang="en-US" sz="1200" dirty="0"/>
              <a:t>FB1:</a:t>
            </a:r>
          </a:p>
          <a:p>
            <a:r>
              <a:rPr lang="en-US" sz="1200" dirty="0"/>
              <a:t>NCO: 9.5 GHz </a:t>
            </a:r>
          </a:p>
          <a:p>
            <a:r>
              <a:rPr lang="en-US" sz="1200" dirty="0"/>
              <a:t>Input Freq: 9.52 GHz</a:t>
            </a:r>
          </a:p>
          <a:p>
            <a:r>
              <a:rPr lang="en-US" sz="1200" dirty="0"/>
              <a:t>Input Level: 5 dBm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0A9A3-24F5-4393-8FFA-0358487A9F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61BC2D-B61C-4D11-A23D-5980E51C2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21" y="1719849"/>
            <a:ext cx="4305863" cy="2723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3022AF-A2C4-4FE9-B49C-1122C8977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687" y="1719849"/>
            <a:ext cx="4305863" cy="272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64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A9CE4-5769-4E1A-B7D2-665D2EAC0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11: Capture and send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12948-A3B6-4B83-8102-D48DFBC5F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now capture and send data from HSDC Pro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07011-DC10-4FB4-A4D4-D5006D0257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488E21-3FE2-4142-8073-F6FE01928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805" y="1991984"/>
            <a:ext cx="3820537" cy="24166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4BD175-AD08-4352-AB36-620F52919B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55" y="1991985"/>
            <a:ext cx="3820539" cy="241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9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862F4-A589-45B3-BADF-BCD9B654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Open the AFE7900 Script Folder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984CD-2585-4D2F-8E15-313991B7D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/>
          <a:p>
            <a:r>
              <a:rPr lang="en-US" dirty="0"/>
              <a:t>Open Latte and navigate to the AFE7900 &gt; </a:t>
            </a:r>
            <a:r>
              <a:rPr lang="en-US" dirty="0" err="1"/>
              <a:t>bringup</a:t>
            </a:r>
            <a:r>
              <a:rPr lang="en-US" dirty="0"/>
              <a:t> folder in the files dialog box on the left.</a:t>
            </a:r>
          </a:p>
          <a:p>
            <a:r>
              <a:rPr lang="en-US" dirty="0"/>
              <a:t>Scripts that are supported by the AFE7900 can be found in this location.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3E98F-83B4-4490-BD4F-C54693DF7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F2FE4E-D79D-422D-9A9B-78DE1C0D3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59" b="58765"/>
          <a:stretch/>
        </p:blipFill>
        <p:spPr>
          <a:xfrm>
            <a:off x="3089831" y="2025650"/>
            <a:ext cx="1869519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7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862F4-A589-45B3-BADF-BCD9B654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Establish Connection to AFE79xxEVM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984CD-2585-4D2F-8E15-313991B7D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the Setup &amp; </a:t>
            </a:r>
            <a:r>
              <a:rPr lang="en-US" dirty="0" err="1"/>
              <a:t>devInit</a:t>
            </a:r>
            <a:r>
              <a:rPr lang="en-US" dirty="0"/>
              <a:t> scripts</a:t>
            </a:r>
          </a:p>
          <a:p>
            <a:r>
              <a:rPr lang="en-US" dirty="0"/>
              <a:t>After running both scripts you should get 1 error and 0 warnings.</a:t>
            </a:r>
          </a:p>
          <a:p>
            <a:r>
              <a:rPr lang="en-US" dirty="0"/>
              <a:t>The “Reset the FPGA and try again” error is expected and can be ignored because we are programming the TSW14J56 through HSDC Pro.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3E98F-83B4-4490-BD4F-C54693DF7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661015-1FEF-4985-957E-8EE2D98EBB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t="60618" r="52656" b="123"/>
          <a:stretch/>
        </p:blipFill>
        <p:spPr>
          <a:xfrm>
            <a:off x="2778681" y="2337843"/>
            <a:ext cx="3120469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1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830D-2309-4D09-8C8C-AAEAD041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Configure FGPA to send data to DAC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D8C70-BD45-4DAB-85BC-9F6CBC3F7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9" y="786357"/>
            <a:ext cx="3542210" cy="3709449"/>
          </a:xfrm>
        </p:spPr>
        <p:txBody>
          <a:bodyPr/>
          <a:lstStyle/>
          <a:p>
            <a:r>
              <a:rPr lang="en-US" dirty="0"/>
              <a:t>Open HSDC Pro, connect to the board, and select AFE.</a:t>
            </a:r>
          </a:p>
          <a:p>
            <a:r>
              <a:rPr lang="en-US" dirty="0"/>
              <a:t>Go to the AFE  TX tab.</a:t>
            </a:r>
          </a:p>
          <a:p>
            <a:r>
              <a:rPr lang="en-US" dirty="0"/>
              <a:t>Select AFE79xx_2x2TX_44210</a:t>
            </a:r>
          </a:p>
          <a:p>
            <a:r>
              <a:rPr lang="en-US" dirty="0"/>
              <a:t>Set the data rate to 491.52M</a:t>
            </a:r>
          </a:p>
          <a:p>
            <a:r>
              <a:rPr lang="en-US" dirty="0"/>
              <a:t>Create the tone</a:t>
            </a:r>
          </a:p>
          <a:p>
            <a:r>
              <a:rPr lang="en-US" dirty="0"/>
              <a:t>Press send</a:t>
            </a:r>
          </a:p>
          <a:p>
            <a:endParaRPr lang="en-US" dirty="0"/>
          </a:p>
          <a:p>
            <a:r>
              <a:rPr lang="en-US" dirty="0"/>
              <a:t>After pressing send, LED D3 on the AFE7950EVM will turn 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D8BF8-D803-4E08-B8BA-530ED612AC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CEB3C9-A2ED-4532-BA02-29A999A80F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353" y="1031964"/>
            <a:ext cx="4724089" cy="298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83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A210-CDEE-4610-83F5-AB8209C7F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Configure AFE and LMK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2F76B-7E29-4AAE-AE88-128A01C58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the script titled S1_OnboardClk_RX250M_TX_FB_500M.</a:t>
            </a:r>
          </a:p>
          <a:p>
            <a:r>
              <a:rPr lang="en-US" dirty="0"/>
              <a:t>After running the script you should get 0 errors and 1 warning.</a:t>
            </a:r>
          </a:p>
          <a:p>
            <a:r>
              <a:rPr lang="en-US" dirty="0"/>
              <a:t>If you receive more errors and the JESD Links are not established press send in HSDC Pro again and type </a:t>
            </a:r>
            <a:r>
              <a:rPr lang="en-US" dirty="0" err="1"/>
              <a:t>AFE.adcDacSync</a:t>
            </a:r>
            <a:r>
              <a:rPr lang="en-US" dirty="0"/>
              <a:t>() in the Latte command line</a:t>
            </a:r>
          </a:p>
          <a:p>
            <a:r>
              <a:rPr lang="en-US" dirty="0"/>
              <a:t>After running the script D3 should be on and D2 should be blinking on the TSW14J56EVM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5BBFA-7556-4EFB-A341-8C334038FF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31B254-703E-4A63-8026-F59DE388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41" r="52791"/>
          <a:stretch/>
        </p:blipFill>
        <p:spPr>
          <a:xfrm>
            <a:off x="4378881" y="2826275"/>
            <a:ext cx="3114119" cy="166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15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EDF2D-BEA3-4BD7-96AD-043CDB9D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5a: Confirm the presence of Tx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5F748-749D-4034-BA2F-74C2E6D04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7"/>
            <a:ext cx="4048567" cy="3709449"/>
          </a:xfrm>
        </p:spPr>
        <p:txBody>
          <a:bodyPr/>
          <a:lstStyle/>
          <a:p>
            <a:r>
              <a:rPr lang="en-US" dirty="0" err="1"/>
              <a:t>TxA</a:t>
            </a:r>
            <a:r>
              <a:rPr lang="en-US" dirty="0"/>
              <a:t> NCO set to 9.5GHz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4997-630B-45DF-839A-C3F5C20C20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2706460-BE0E-4698-800B-60C374F4D378}"/>
              </a:ext>
            </a:extLst>
          </p:cNvPr>
          <p:cNvSpPr txBox="1">
            <a:spLocks/>
          </p:cNvSpPr>
          <p:nvPr/>
        </p:nvSpPr>
        <p:spPr bwMode="auto">
          <a:xfrm>
            <a:off x="4381945" y="786356"/>
            <a:ext cx="4048567" cy="3709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189124" indent="-189124" algn="l" rtl="0" eaLnBrk="1" fontAlgn="base" hangingPunct="1">
              <a:spcBef>
                <a:spcPts val="667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763" indent="-19441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711530" indent="-137548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</a:defRPr>
            </a:lvl3pPr>
            <a:lvl4pPr marL="1001168" indent="-194416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24054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621441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00233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2383230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2764124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err="1"/>
              <a:t>TxB</a:t>
            </a:r>
            <a:r>
              <a:rPr lang="en-US" kern="0" dirty="0"/>
              <a:t> NCO set to 9.5GHz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89C8AC-86BC-4AD2-8D03-9817EE979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8" y="1280562"/>
            <a:ext cx="3677382" cy="27580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8C4884-1F6A-44F9-8A46-C51245272D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944" y="1280562"/>
            <a:ext cx="3677383" cy="275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86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EDF2D-BEA3-4BD7-96AD-043CDB9D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5b: Confirm the presence of Tx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5F748-749D-4034-BA2F-74C2E6D04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7"/>
            <a:ext cx="4048567" cy="3709449"/>
          </a:xfrm>
        </p:spPr>
        <p:txBody>
          <a:bodyPr/>
          <a:lstStyle/>
          <a:p>
            <a:r>
              <a:rPr lang="en-US" dirty="0" err="1"/>
              <a:t>TxC</a:t>
            </a:r>
            <a:r>
              <a:rPr lang="en-US" dirty="0"/>
              <a:t> NCO set to 9.5GHz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4997-630B-45DF-839A-C3F5C20C20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2706460-BE0E-4698-800B-60C374F4D378}"/>
              </a:ext>
            </a:extLst>
          </p:cNvPr>
          <p:cNvSpPr txBox="1">
            <a:spLocks/>
          </p:cNvSpPr>
          <p:nvPr/>
        </p:nvSpPr>
        <p:spPr bwMode="auto">
          <a:xfrm>
            <a:off x="4381945" y="786356"/>
            <a:ext cx="4048567" cy="37094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189124" indent="-189124" algn="l" rtl="0" eaLnBrk="1" fontAlgn="base" hangingPunct="1">
              <a:spcBef>
                <a:spcPts val="667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763" indent="-19441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711530" indent="-137548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</a:defRPr>
            </a:lvl3pPr>
            <a:lvl4pPr marL="1001168" indent="-194416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24054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621441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002336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2383230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2764124" indent="-144163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err="1"/>
              <a:t>TxD</a:t>
            </a:r>
            <a:r>
              <a:rPr lang="en-US" kern="0" dirty="0"/>
              <a:t> NCO set to 9.5GHz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A35D5B-1F5B-4909-86C9-B18EE4FD4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945" y="1280562"/>
            <a:ext cx="3702784" cy="27770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6BF454-25C6-433C-8A43-82D53B67B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9" y="1280562"/>
            <a:ext cx="3702784" cy="277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2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90469-5B21-42CB-9980-2DD79E1F9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75" y="107163"/>
            <a:ext cx="8458200" cy="610791"/>
          </a:xfrm>
        </p:spPr>
        <p:txBody>
          <a:bodyPr/>
          <a:lstStyle/>
          <a:p>
            <a:r>
              <a:rPr lang="en-US" dirty="0"/>
              <a:t>Step 6: Configure HSDC Pro to Receive Rx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26018-16CB-41BE-9B85-2E8B89884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22857"/>
            <a:ext cx="8467725" cy="3709449"/>
          </a:xfrm>
        </p:spPr>
        <p:txBody>
          <a:bodyPr/>
          <a:lstStyle/>
          <a:p>
            <a:r>
              <a:rPr lang="en-US" dirty="0"/>
              <a:t>In HSDC Pro open the ADC tab and select the ‘AFE79xx_2x2RX_24410’ </a:t>
            </a:r>
            <a:r>
              <a:rPr lang="en-US" dirty="0" err="1"/>
              <a:t>ini</a:t>
            </a:r>
            <a:r>
              <a:rPr lang="en-US" dirty="0"/>
              <a:t> file</a:t>
            </a:r>
          </a:p>
          <a:p>
            <a:r>
              <a:rPr lang="en-US" dirty="0"/>
              <a:t>Change the ADC output data rate to 245.76MHz and Measurement Type to Complex FFT</a:t>
            </a:r>
          </a:p>
          <a:p>
            <a:r>
              <a:rPr lang="en-US" dirty="0"/>
              <a:t>Select the Data Capture Options Tab and select Capture Option</a:t>
            </a:r>
          </a:p>
          <a:p>
            <a:r>
              <a:rPr lang="en-US" dirty="0"/>
              <a:t>You can then change the # samples to 8192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663F9-FE8F-4BAA-997B-230F9DBCF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B4F9EB-FDB4-40E0-81DD-608BC8DEB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40" y="2418330"/>
            <a:ext cx="1881702" cy="1924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4EE53C-8633-4819-A327-F5171A0ACF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84" y="2400179"/>
            <a:ext cx="3490289" cy="22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94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90469-5B21-42CB-9980-2DD79E1F9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75" y="107163"/>
            <a:ext cx="8458200" cy="610791"/>
          </a:xfrm>
        </p:spPr>
        <p:txBody>
          <a:bodyPr/>
          <a:lstStyle/>
          <a:p>
            <a:r>
              <a:rPr lang="en-US" dirty="0"/>
              <a:t>Step 7: Establishing ADC Link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26018-16CB-41BE-9B85-2E8B89884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now establish the ADC link by clicking capture.</a:t>
            </a:r>
          </a:p>
          <a:p>
            <a:r>
              <a:rPr lang="en-US" dirty="0"/>
              <a:t>D2 and D4 should now be flashing</a:t>
            </a:r>
          </a:p>
          <a:p>
            <a:pPr lvl="1"/>
            <a:r>
              <a:rPr lang="en-US" dirty="0"/>
              <a:t>D1 and D3 should be off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663F9-FE8F-4BAA-997B-230F9DBCF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A6FBDB-52C7-4F1A-8190-7D3AA5371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9" y="1924056"/>
            <a:ext cx="4065814" cy="257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10987"/>
      </p:ext>
    </p:extLst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21DEEB12-3F7F-4BE3-B768-E7C36D2DAFC2}" vid="{F211C862-33B5-4D62-9C83-03F82420E1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Selective Disclosure</Template>
  <TotalTime>4579</TotalTime>
  <Words>567</Words>
  <Application>Microsoft Office PowerPoint</Application>
  <PresentationFormat>On-screen Show (16:9)</PresentationFormat>
  <Paragraphs>86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FinalPowerpoint</vt:lpstr>
      <vt:lpstr>AFE7950EVM &amp; TSW14J56</vt:lpstr>
      <vt:lpstr>Step 1: Open the AFE7900 Script Folder</vt:lpstr>
      <vt:lpstr>Step 2: Establish Connection to AFE79xxEVM</vt:lpstr>
      <vt:lpstr>Step 3: Configure FGPA to send data to DAC</vt:lpstr>
      <vt:lpstr>Step 4: Configure AFE and LMK</vt:lpstr>
      <vt:lpstr>Step 5a: Confirm the presence of Tx output</vt:lpstr>
      <vt:lpstr>Step 5b: Confirm the presence of Tx output</vt:lpstr>
      <vt:lpstr>Step 6: Configure HSDC Pro to Receive Rx Data</vt:lpstr>
      <vt:lpstr>Step 7: Establishing ADC Link</vt:lpstr>
      <vt:lpstr>Step 8a: Confirm RxA and RxB captures</vt:lpstr>
      <vt:lpstr>Step 8b: Confirm RxC and RxD captures</vt:lpstr>
      <vt:lpstr>Step 9: Configure HSDC Pro to Receive Fb Data</vt:lpstr>
      <vt:lpstr>Step 10: Confirm FB1 and FB2 captures</vt:lpstr>
      <vt:lpstr>Step 11: Capture and send Data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AFE7900EVM &amp; TSW14J57</dc:title>
  <dc:creator>Chaparro, David</dc:creator>
  <cp:keywords>Selective Disclosure</cp:keywords>
  <cp:lastModifiedBy>Chaparro, David</cp:lastModifiedBy>
  <cp:revision>54</cp:revision>
  <dcterms:created xsi:type="dcterms:W3CDTF">2021-09-28T23:43:41Z</dcterms:created>
  <dcterms:modified xsi:type="dcterms:W3CDTF">2022-03-22T20:00:50Z</dcterms:modified>
</cp:coreProperties>
</file>