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2" r:id="rId2"/>
    <p:sldId id="338" r:id="rId3"/>
    <p:sldId id="337" r:id="rId4"/>
    <p:sldId id="339" r:id="rId5"/>
    <p:sldId id="329" r:id="rId6"/>
    <p:sldId id="332" r:id="rId7"/>
    <p:sldId id="331" r:id="rId8"/>
    <p:sldId id="333" r:id="rId9"/>
    <p:sldId id="283" r:id="rId10"/>
    <p:sldId id="284" r:id="rId11"/>
    <p:sldId id="297" r:id="rId12"/>
    <p:sldId id="299" r:id="rId13"/>
    <p:sldId id="300" r:id="rId14"/>
    <p:sldId id="334" r:id="rId15"/>
    <p:sldId id="335" r:id="rId16"/>
    <p:sldId id="336" r:id="rId17"/>
    <p:sldId id="305" r:id="rId18"/>
  </p:sldIdLst>
  <p:sldSz cx="9144000" cy="5143500" type="screen16x9"/>
  <p:notesSz cx="9296400" cy="14770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285362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2666253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047146" algn="l" defTabSz="76179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nfiguration" id="{322A476B-5809-4ACF-B5EA-79EE89EAB44D}">
          <p14:sldIdLst>
            <p14:sldId id="272"/>
            <p14:sldId id="338"/>
            <p14:sldId id="337"/>
            <p14:sldId id="339"/>
            <p14:sldId id="329"/>
            <p14:sldId id="332"/>
            <p14:sldId id="331"/>
            <p14:sldId id="333"/>
            <p14:sldId id="283"/>
            <p14:sldId id="284"/>
            <p14:sldId id="297"/>
            <p14:sldId id="299"/>
            <p14:sldId id="300"/>
            <p14:sldId id="334"/>
            <p14:sldId id="335"/>
            <p14:sldId id="336"/>
            <p14:sldId id="3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7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4652">
          <p15:clr>
            <a:srgbClr val="A4A3A4"/>
          </p15:clr>
        </p15:guide>
        <p15:guide id="2" pos="2927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Chase" initials="WC" lastIdx="1" clrIdx="0">
    <p:extLst>
      <p:ext uri="{19B8F6BF-5375-455C-9EA6-DF929625EA0E}">
        <p15:presenceInfo xmlns:p15="http://schemas.microsoft.com/office/powerpoint/2012/main" userId="S-1-5-21-1315882459-817801392-1359842108-123411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FF00"/>
    <a:srgbClr val="AAAAAA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598" autoAdjust="0"/>
  </p:normalViewPr>
  <p:slideViewPr>
    <p:cSldViewPr snapToGrid="0">
      <p:cViewPr varScale="1">
        <p:scale>
          <a:sx n="163" d="100"/>
          <a:sy n="163" d="100"/>
        </p:scale>
        <p:origin x="144" y="3168"/>
      </p:cViewPr>
      <p:guideLst>
        <p:guide orient="horz" pos="1620"/>
        <p:guide pos="28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49" d="100"/>
          <a:sy n="49" d="100"/>
        </p:scale>
        <p:origin x="-1512" y="-90"/>
      </p:cViewPr>
      <p:guideLst>
        <p:guide orient="horz" pos="4652"/>
        <p:guide pos="292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8D56EAE8-38CB-4EE5-8A34-F5F49B68F2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007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6329" y="2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-274638" y="1108075"/>
            <a:ext cx="9845676" cy="55387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9854" y="7016308"/>
            <a:ext cx="7436693" cy="6645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1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4030071"/>
            <a:ext cx="4027944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>
              <a:defRPr sz="18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1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6329" y="14030071"/>
            <a:ext cx="4027943" cy="73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6205" tIns="68102" rIns="136205" bIns="68102" numCol="1" anchor="b" anchorCtr="0" compatLnSpc="1">
            <a:prstTxWarp prst="textNoShape">
              <a:avLst/>
            </a:prstTxWarp>
          </a:bodyPr>
          <a:lstStyle>
            <a:lvl1pPr algn="r">
              <a:defRPr sz="1800"/>
            </a:lvl1pPr>
          </a:lstStyle>
          <a:p>
            <a:pPr>
              <a:defRPr/>
            </a:pPr>
            <a:fld id="{BED2394B-E06C-4DC9-BCC2-551C3DED9A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35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1pPr>
    <a:lvl2pPr marL="38089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2pPr>
    <a:lvl3pPr marL="761790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3pPr>
    <a:lvl4pPr marL="114268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4pPr>
    <a:lvl5pPr marL="152357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Arial" charset="0"/>
        <a:ea typeface="+mn-ea"/>
        <a:cs typeface="+mn-cs"/>
      </a:defRPr>
    </a:lvl5pPr>
    <a:lvl6pPr marL="1904467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285362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666253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047146" algn="l" defTabSz="761790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2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6687D7-76F0-8040-93B6-084C7529F854}"/>
              </a:ext>
            </a:extLst>
          </p:cNvPr>
          <p:cNvSpPr txBox="1"/>
          <p:nvPr userDrawn="1"/>
        </p:nvSpPr>
        <p:spPr>
          <a:xfrm>
            <a:off x="4705815" y="478015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561054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815B5F2-A5A7-1E49-BC30-BA3F7599617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03BA23CF-AA30-4A18-B744-605C3E9DBF0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46851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42900" y="1457331"/>
            <a:ext cx="8458200" cy="1102519"/>
          </a:xfrm>
        </p:spPr>
        <p:txBody>
          <a:bodyPr/>
          <a:lstStyle>
            <a:lvl1pPr>
              <a:defRPr sz="33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2900" y="2774158"/>
            <a:ext cx="8458200" cy="1114425"/>
          </a:xfrm>
          <a:ln/>
        </p:spPr>
        <p:txBody>
          <a:bodyPr/>
          <a:lstStyle>
            <a:lvl1pPr marL="0" indent="0">
              <a:buFontTx/>
              <a:buNone/>
              <a:defRPr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73F1F293-7B5B-6248-AEF0-BCB7B73543E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42100" y="4439927"/>
            <a:ext cx="2133600" cy="15478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BA23CF-AA30-4A18-B744-605C3E9DBF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5" descr="A picture containing drawing, cup&#10;&#10;Description automatically generated">
            <a:extLst>
              <a:ext uri="{FF2B5EF4-FFF2-40B4-BE49-F238E27FC236}">
                <a16:creationId xmlns:a16="http://schemas.microsoft.com/office/drawing/2014/main" id="{7CC34E39-7310-7442-846F-66689DD005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9868" y="4782676"/>
            <a:ext cx="1563597" cy="19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813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378" y="786357"/>
            <a:ext cx="8467725" cy="3709449"/>
          </a:xfrm>
        </p:spPr>
        <p:txBody>
          <a:bodyPr/>
          <a:lstStyle>
            <a:lvl1pPr>
              <a:spcBef>
                <a:spcPts val="667"/>
              </a:spcBef>
              <a:defRPr/>
            </a:lvl1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888F-6AF7-4263-B69D-592D8C33BA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3375" y="889398"/>
            <a:ext cx="4157663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3438" y="889398"/>
            <a:ext cx="4157662" cy="3519488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48F6-AAA9-4A8D-A869-511B3DFE32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80895" indent="0">
              <a:buNone/>
              <a:defRPr sz="1700" b="1"/>
            </a:lvl2pPr>
            <a:lvl3pPr marL="761790" indent="0">
              <a:buNone/>
              <a:defRPr sz="1500" b="1"/>
            </a:lvl3pPr>
            <a:lvl4pPr marL="1142683" indent="0">
              <a:buNone/>
              <a:defRPr sz="1300" b="1"/>
            </a:lvl4pPr>
            <a:lvl5pPr marL="1523573" indent="0">
              <a:buNone/>
              <a:defRPr sz="1300" b="1"/>
            </a:lvl5pPr>
            <a:lvl6pPr marL="1904467" indent="0">
              <a:buNone/>
              <a:defRPr sz="1300" b="1"/>
            </a:lvl6pPr>
            <a:lvl7pPr marL="2285362" indent="0">
              <a:buNone/>
              <a:defRPr sz="1300" b="1"/>
            </a:lvl7pPr>
            <a:lvl8pPr marL="2666253" indent="0">
              <a:buNone/>
              <a:defRPr sz="1300" b="1"/>
            </a:lvl8pPr>
            <a:lvl9pPr marL="3047146" indent="0">
              <a:buNone/>
              <a:defRPr sz="13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6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7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4C35C9-3222-4444-B33E-8AB075BE8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C52F08-588C-488E-A5AB-DF69250DE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8"/>
          </a:xfrm>
        </p:spPr>
        <p:txBody>
          <a:bodyPr anchor="b"/>
          <a:lstStyle>
            <a:lvl1pPr algn="l">
              <a:defRPr sz="27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Aft>
                <a:spcPct val="0"/>
              </a:spcAft>
              <a:defRPr lang="en-US" sz="17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rtl="0" eaLnBrk="0" fontAlgn="base" hangingPunct="0">
              <a:spcAft>
                <a:spcPct val="0"/>
              </a:spcAft>
              <a:defRPr lang="en-US" sz="15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rtl="0" eaLnBrk="0" fontAlgn="base" hangingPunct="0">
              <a:spcAft>
                <a:spcPct val="0"/>
              </a:spcAft>
              <a:defRPr lang="en-US" sz="15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8298"/>
          </a:xfrm>
        </p:spPr>
        <p:txBody>
          <a:bodyPr/>
          <a:lstStyle>
            <a:lvl1pPr marL="0" indent="0">
              <a:buNone/>
              <a:defRPr sz="1700"/>
            </a:lvl1pPr>
            <a:lvl2pPr marL="380895" indent="0">
              <a:buNone/>
              <a:defRPr sz="1000"/>
            </a:lvl2pPr>
            <a:lvl3pPr marL="761790" indent="0">
              <a:buNone/>
              <a:defRPr sz="800"/>
            </a:lvl3pPr>
            <a:lvl4pPr marL="1142683" indent="0">
              <a:buNone/>
              <a:defRPr sz="700"/>
            </a:lvl4pPr>
            <a:lvl5pPr marL="1523573" indent="0">
              <a:buNone/>
              <a:defRPr sz="700"/>
            </a:lvl5pPr>
            <a:lvl6pPr marL="1904467" indent="0">
              <a:buNone/>
              <a:defRPr sz="700"/>
            </a:lvl6pPr>
            <a:lvl7pPr marL="2285362" indent="0">
              <a:buNone/>
              <a:defRPr sz="700"/>
            </a:lvl7pPr>
            <a:lvl8pPr marL="2666253" indent="0">
              <a:buNone/>
              <a:defRPr sz="700"/>
            </a:lvl8pPr>
            <a:lvl9pPr marL="3047146" indent="0">
              <a:buNone/>
              <a:defRPr sz="7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97EEC-B5BC-42C5-B73F-31CC660D4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Picture 27" descr="ti_logo_powerpoint_1_line.pn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9362" y="4782264"/>
            <a:ext cx="1562364" cy="193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1775" y="107163"/>
            <a:ext cx="8458200" cy="610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3378" y="794149"/>
            <a:ext cx="8467725" cy="370165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67503" y="4442792"/>
            <a:ext cx="2133600" cy="154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6179" tIns="38088" rIns="76179" bIns="38088" numCol="1" anchor="t" anchorCtr="0" compatLnSpc="1">
            <a:prstTxWarp prst="textNoShape">
              <a:avLst/>
            </a:prstTxWarp>
          </a:bodyPr>
          <a:lstStyle>
            <a:lvl1pPr algn="r">
              <a:defRPr sz="700"/>
            </a:lvl1pPr>
          </a:lstStyle>
          <a:p>
            <a:pPr>
              <a:defRPr/>
            </a:pPr>
            <a:fld id="{B6C70261-DCF8-4A97-9502-E8EEF2364C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663C74-62AB-B64B-BCBB-0866ABE6E2D3}"/>
              </a:ext>
            </a:extLst>
          </p:cNvPr>
          <p:cNvCxnSpPr>
            <a:cxnSpLocks/>
          </p:cNvCxnSpPr>
          <p:nvPr userDrawn="1"/>
        </p:nvCxnSpPr>
        <p:spPr>
          <a:xfrm>
            <a:off x="0" y="4656947"/>
            <a:ext cx="8928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Box 31">
            <a:extLst>
              <a:ext uri="{FF2B5EF4-FFF2-40B4-BE49-F238E27FC236}">
                <a16:creationId xmlns:a16="http://schemas.microsoft.com/office/drawing/2014/main" id="{BBEA79FD-0CFB-464E-959F-0C18C604804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34013" y="4656947"/>
            <a:ext cx="2111375" cy="18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76179" tIns="38088" rIns="76179" bIns="38088">
            <a:spAutoFit/>
          </a:bodyPr>
          <a:lstStyle/>
          <a:p>
            <a:pPr marL="0" marR="0" indent="0" algn="l" defTabSz="76179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700" dirty="0"/>
              <a:t>TI Information – Selective Disclosure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6" r:id="rId2"/>
    <p:sldLayoutId id="2147483735" r:id="rId3"/>
    <p:sldLayoutId id="2147483750" r:id="rId4"/>
    <p:sldLayoutId id="2147483709" r:id="rId5"/>
    <p:sldLayoutId id="2147483711" r:id="rId6"/>
    <p:sldLayoutId id="2147483712" r:id="rId7"/>
    <p:sldLayoutId id="2147483713" r:id="rId8"/>
    <p:sldLayoutId id="2147483715" r:id="rId9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chemeClr val="tx2"/>
          </a:solidFill>
          <a:latin typeface="Arial" charset="0"/>
        </a:defRPr>
      </a:lvl5pPr>
      <a:lvl6pPr marL="38089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6pPr>
      <a:lvl7pPr marL="76179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7pPr>
      <a:lvl8pPr marL="114268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8pPr>
      <a:lvl9pPr marL="152357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2700" b="1">
          <a:solidFill>
            <a:srgbClr val="FF0000"/>
          </a:solidFill>
          <a:latin typeface="Arial" charset="0"/>
        </a:defRPr>
      </a:lvl9pPr>
    </p:titleStyle>
    <p:bodyStyle>
      <a:lvl1pPr marL="189124" indent="-189124" algn="l" rtl="0" eaLnBrk="1" fontAlgn="base" hangingPunct="1">
        <a:spcBef>
          <a:spcPts val="667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78763" indent="-194416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2pPr>
      <a:lvl3pPr marL="711530" indent="-137548" algn="l" rtl="0" eaLnBrk="1" fontAlgn="base" hangingPunct="1">
        <a:spcBef>
          <a:spcPct val="15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001168" indent="-194416" algn="l" rtl="0" eaLnBrk="1" fontAlgn="base" hangingPunct="1">
        <a:spcBef>
          <a:spcPct val="5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240546" indent="-144163" algn="l" rtl="0" eaLnBrk="1" fontAlgn="base" hangingPunct="1">
        <a:spcBef>
          <a:spcPct val="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1621441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6pPr>
      <a:lvl7pPr marL="2002336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7pPr>
      <a:lvl8pPr marL="2383230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8pPr>
      <a:lvl9pPr marL="2764124" indent="-144163" algn="l" rtl="0" eaLnBrk="1" fontAlgn="base" hangingPunct="1">
        <a:spcBef>
          <a:spcPct val="0"/>
        </a:spcBef>
        <a:spcAft>
          <a:spcPct val="0"/>
        </a:spcAft>
        <a:buChar char="»"/>
        <a:defRPr sz="1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0895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1790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4268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57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04467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85362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66253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47146" algn="l" defTabSz="7617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8A065-9139-244A-86CE-7E7BF673FC0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DAC38RF82EVM bring up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82DED-767D-4547-AF13-5AC0A5F27D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6144 MSPS, Fully onboard clocking, with TSW14J56/57EVM</a:t>
            </a:r>
          </a:p>
          <a:p>
            <a:endParaRPr lang="en-US" dirty="0"/>
          </a:p>
        </p:txBody>
      </p:sp>
      <p:sp>
        <p:nvSpPr>
          <p:cNvPr id="5" name="Rectangle 24">
            <a:extLst>
              <a:ext uri="{FF2B5EF4-FFF2-40B4-BE49-F238E27FC236}">
                <a16:creationId xmlns:a16="http://schemas.microsoft.com/office/drawing/2014/main" id="{BF4BDD6C-DF5D-6045-B8B0-A93D8BE4129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67500" y="4448217"/>
            <a:ext cx="2133600" cy="154782"/>
          </a:xfrm>
        </p:spPr>
        <p:txBody>
          <a:bodyPr/>
          <a:lstStyle/>
          <a:p>
            <a:fld id="{07B5736C-021E-4EDA-A2F9-FF199D20DBAA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768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6" y="798850"/>
            <a:ext cx="5722681" cy="368391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CE275-4C5D-4701-966F-C9BA40FF53CE}"/>
              </a:ext>
            </a:extLst>
          </p:cNvPr>
          <p:cNvCxnSpPr>
            <a:cxnSpLocks/>
          </p:cNvCxnSpPr>
          <p:nvPr/>
        </p:nvCxnSpPr>
        <p:spPr>
          <a:xfrm flipH="1">
            <a:off x="3924301" y="1866900"/>
            <a:ext cx="3225339" cy="35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F955578D-84A6-40CA-B9F7-AE1858285523}"/>
              </a:ext>
            </a:extLst>
          </p:cNvPr>
          <p:cNvSpPr/>
          <p:nvPr/>
        </p:nvSpPr>
        <p:spPr>
          <a:xfrm>
            <a:off x="3498850" y="2387600"/>
            <a:ext cx="457200" cy="2476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7F0175C-FBB4-4430-8D23-3EB88B8D6219}"/>
              </a:ext>
            </a:extLst>
          </p:cNvPr>
          <p:cNvSpPr txBox="1"/>
          <p:nvPr/>
        </p:nvSpPr>
        <p:spPr>
          <a:xfrm>
            <a:off x="7149640" y="1705538"/>
            <a:ext cx="194991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Press check LF Voltage</a:t>
            </a:r>
          </a:p>
          <a:p>
            <a:pPr marL="228600" indent="-228600">
              <a:buAutoNum type="arabicPeriod"/>
            </a:pPr>
            <a:r>
              <a:rPr lang="en-US" sz="1100" dirty="0">
                <a:highlight>
                  <a:srgbClr val="FFFF00"/>
                </a:highlight>
              </a:rPr>
              <a:t>PLL LF Voltage should read as 4</a:t>
            </a:r>
          </a:p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r>
              <a:rPr lang="en-US" sz="1100" dirty="0"/>
              <a:t>** If PLL LF Voltage is not 4:</a:t>
            </a:r>
          </a:p>
          <a:p>
            <a:endParaRPr lang="en-US" sz="1100" dirty="0"/>
          </a:p>
          <a:p>
            <a:r>
              <a:rPr lang="en-US" sz="1100" dirty="0"/>
              <a:t>Toggle to DACCLK, then immediately toggle back to PLL Clock</a:t>
            </a:r>
          </a:p>
          <a:p>
            <a:endParaRPr lang="en-US" sz="1100" dirty="0"/>
          </a:p>
          <a:p>
            <a:r>
              <a:rPr lang="en-US" sz="1100" dirty="0"/>
              <a:t>PLL AUTO TUNE</a:t>
            </a:r>
          </a:p>
        </p:txBody>
      </p:sp>
    </p:spTree>
    <p:extLst>
      <p:ext uri="{BB962C8B-B14F-4D97-AF65-F5344CB8AC3E}">
        <p14:creationId xmlns:p14="http://schemas.microsoft.com/office/powerpoint/2010/main" val="9048543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6" y="801911"/>
            <a:ext cx="5722681" cy="36777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F242F17-518E-4CA1-9BB3-56B701F1D8F1}"/>
              </a:ext>
            </a:extLst>
          </p:cNvPr>
          <p:cNvCxnSpPr>
            <a:cxnSpLocks/>
          </p:cNvCxnSpPr>
          <p:nvPr/>
        </p:nvCxnSpPr>
        <p:spPr>
          <a:xfrm flipH="1">
            <a:off x="4254502" y="3079750"/>
            <a:ext cx="2940048" cy="775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6769B74-CC3A-479A-AC31-87D051AEF130}"/>
              </a:ext>
            </a:extLst>
          </p:cNvPr>
          <p:cNvSpPr txBox="1"/>
          <p:nvPr/>
        </p:nvSpPr>
        <p:spPr>
          <a:xfrm>
            <a:off x="7149640" y="1705538"/>
            <a:ext cx="194991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r>
              <a:rPr lang="en-US" sz="1100" dirty="0"/>
              <a:t>** If PLL LF Voltage is not 4:</a:t>
            </a:r>
          </a:p>
          <a:p>
            <a:endParaRPr lang="en-US" sz="1100" dirty="0"/>
          </a:p>
          <a:p>
            <a:r>
              <a:rPr lang="en-US" sz="1100" dirty="0">
                <a:highlight>
                  <a:srgbClr val="FFFF00"/>
                </a:highlight>
              </a:rPr>
              <a:t>Toggle to DACCLK, then immediately toggle back to PLL Clock</a:t>
            </a:r>
          </a:p>
          <a:p>
            <a:endParaRPr lang="en-US" sz="1100" dirty="0"/>
          </a:p>
          <a:p>
            <a:r>
              <a:rPr lang="en-US" sz="1100" dirty="0"/>
              <a:t>PLL AUTO TUNE</a:t>
            </a:r>
          </a:p>
        </p:txBody>
      </p:sp>
    </p:spTree>
    <p:extLst>
      <p:ext uri="{BB962C8B-B14F-4D97-AF65-F5344CB8AC3E}">
        <p14:creationId xmlns:p14="http://schemas.microsoft.com/office/powerpoint/2010/main" val="35809584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6" y="812473"/>
            <a:ext cx="5722681" cy="365666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CE275-4C5D-4701-966F-C9BA40FF53CE}"/>
              </a:ext>
            </a:extLst>
          </p:cNvPr>
          <p:cNvCxnSpPr>
            <a:cxnSpLocks/>
          </p:cNvCxnSpPr>
          <p:nvPr/>
        </p:nvCxnSpPr>
        <p:spPr>
          <a:xfrm flipH="1" flipV="1">
            <a:off x="6159502" y="2978150"/>
            <a:ext cx="1035048" cy="6985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ED807240-B7B8-4B82-9607-27EE345750AF}"/>
              </a:ext>
            </a:extLst>
          </p:cNvPr>
          <p:cNvSpPr txBox="1"/>
          <p:nvPr/>
        </p:nvSpPr>
        <p:spPr>
          <a:xfrm>
            <a:off x="7149640" y="1705538"/>
            <a:ext cx="1949910" cy="212365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endParaRPr lang="en-US" sz="1100" dirty="0">
              <a:highlight>
                <a:srgbClr val="FFFF00"/>
              </a:highlight>
            </a:endParaRPr>
          </a:p>
          <a:p>
            <a:r>
              <a:rPr lang="en-US" sz="1100" dirty="0"/>
              <a:t>** If PLL LF Voltage is not 4:</a:t>
            </a:r>
          </a:p>
          <a:p>
            <a:endParaRPr lang="en-US" sz="1100" dirty="0"/>
          </a:p>
          <a:p>
            <a:r>
              <a:rPr lang="en-US" sz="1100" dirty="0"/>
              <a:t>Toggle to DACCLK, then immediately toggle back to PLL Clock</a:t>
            </a:r>
          </a:p>
          <a:p>
            <a:endParaRPr lang="en-US" sz="1100" dirty="0"/>
          </a:p>
          <a:p>
            <a:r>
              <a:rPr lang="en-US" sz="1100" dirty="0">
                <a:highlight>
                  <a:srgbClr val="FFFF00"/>
                </a:highlight>
              </a:rPr>
              <a:t>PLL AUTO TUNE</a:t>
            </a:r>
          </a:p>
        </p:txBody>
      </p:sp>
    </p:spTree>
    <p:extLst>
      <p:ext uri="{BB962C8B-B14F-4D97-AF65-F5344CB8AC3E}">
        <p14:creationId xmlns:p14="http://schemas.microsoft.com/office/powerpoint/2010/main" val="1748498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51" y="801911"/>
            <a:ext cx="5708171" cy="367778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334C27-F253-4E70-8823-4D2F1429EA13}"/>
              </a:ext>
            </a:extLst>
          </p:cNvPr>
          <p:cNvSpPr txBox="1"/>
          <p:nvPr/>
        </p:nvSpPr>
        <p:spPr>
          <a:xfrm>
            <a:off x="7149640" y="1705538"/>
            <a:ext cx="1930400" cy="6001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Press check LF Voltage</a:t>
            </a:r>
          </a:p>
          <a:p>
            <a:pPr marL="228600" indent="-228600">
              <a:buAutoNum type="arabicPeriod"/>
            </a:pPr>
            <a:r>
              <a:rPr lang="en-US" sz="1100" dirty="0">
                <a:highlight>
                  <a:srgbClr val="FFFF00"/>
                </a:highlight>
              </a:rPr>
              <a:t>PLL LF Voltage should now read as 4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4AFA5B-7D9A-4D56-954B-2E82D0134D0F}"/>
              </a:ext>
            </a:extLst>
          </p:cNvPr>
          <p:cNvCxnSpPr>
            <a:cxnSpLocks/>
          </p:cNvCxnSpPr>
          <p:nvPr/>
        </p:nvCxnSpPr>
        <p:spPr>
          <a:xfrm flipH="1">
            <a:off x="3924301" y="1866900"/>
            <a:ext cx="3225339" cy="3589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A7F5EAB0-2281-4B58-A620-72575C7EEF6C}"/>
              </a:ext>
            </a:extLst>
          </p:cNvPr>
          <p:cNvSpPr/>
          <p:nvPr/>
        </p:nvSpPr>
        <p:spPr>
          <a:xfrm>
            <a:off x="3498850" y="2387600"/>
            <a:ext cx="457200" cy="24765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9743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3151" y="847791"/>
            <a:ext cx="5708171" cy="3586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F4769-2B73-40EF-8A8F-F59256F14262}"/>
              </a:ext>
            </a:extLst>
          </p:cNvPr>
          <p:cNvSpPr txBox="1"/>
          <p:nvPr/>
        </p:nvSpPr>
        <p:spPr>
          <a:xfrm>
            <a:off x="120963" y="924543"/>
            <a:ext cx="147637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send in HSDC Pro</a:t>
            </a:r>
          </a:p>
        </p:txBody>
      </p:sp>
    </p:spTree>
    <p:extLst>
      <p:ext uri="{BB962C8B-B14F-4D97-AF65-F5344CB8AC3E}">
        <p14:creationId xmlns:p14="http://schemas.microsoft.com/office/powerpoint/2010/main" val="2148420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79" y="847791"/>
            <a:ext cx="5607515" cy="358602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F4769-2B73-40EF-8A8F-F59256F14262}"/>
              </a:ext>
            </a:extLst>
          </p:cNvPr>
          <p:cNvSpPr txBox="1"/>
          <p:nvPr/>
        </p:nvSpPr>
        <p:spPr>
          <a:xfrm>
            <a:off x="120963" y="924543"/>
            <a:ext cx="147637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Press Reset DAC JESD Core &amp; SYSREF TRIGGER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B2E160-C5A0-448B-8B5B-8966BC71A2E4}"/>
              </a:ext>
            </a:extLst>
          </p:cNvPr>
          <p:cNvCxnSpPr>
            <a:cxnSpLocks/>
          </p:cNvCxnSpPr>
          <p:nvPr/>
        </p:nvCxnSpPr>
        <p:spPr>
          <a:xfrm>
            <a:off x="1214438" y="1524707"/>
            <a:ext cx="2571750" cy="2230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129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479" y="847791"/>
            <a:ext cx="5607515" cy="358602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2F4769-2B73-40EF-8A8F-F59256F14262}"/>
              </a:ext>
            </a:extLst>
          </p:cNvPr>
          <p:cNvSpPr txBox="1"/>
          <p:nvPr/>
        </p:nvSpPr>
        <p:spPr>
          <a:xfrm>
            <a:off x="120963" y="924543"/>
            <a:ext cx="1476379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Enable the NCO and set to 512 MHz (1.024G / 2)</a:t>
            </a:r>
          </a:p>
          <a:p>
            <a:endParaRPr lang="en-US" sz="1100" dirty="0"/>
          </a:p>
          <a:p>
            <a:r>
              <a:rPr lang="en-US" sz="1100" dirty="0"/>
              <a:t>Press Update NCO</a:t>
            </a:r>
          </a:p>
          <a:p>
            <a:endParaRPr lang="en-US" sz="1100" dirty="0"/>
          </a:p>
          <a:p>
            <a:r>
              <a:rPr lang="en-US" sz="1100" dirty="0"/>
              <a:t>Tones should appear on output at 112M, 312M, 912M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5B2E160-C5A0-448B-8B5B-8966BC71A2E4}"/>
              </a:ext>
            </a:extLst>
          </p:cNvPr>
          <p:cNvCxnSpPr>
            <a:cxnSpLocks/>
          </p:cNvCxnSpPr>
          <p:nvPr/>
        </p:nvCxnSpPr>
        <p:spPr>
          <a:xfrm>
            <a:off x="1460183" y="1740218"/>
            <a:ext cx="3486150" cy="16316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336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791" y="621734"/>
            <a:ext cx="4516165" cy="397583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28B475-A129-4A08-A0C4-3CEADBA9B2D0}"/>
              </a:ext>
            </a:extLst>
          </p:cNvPr>
          <p:cNvSpPr txBox="1"/>
          <p:nvPr/>
        </p:nvSpPr>
        <p:spPr>
          <a:xfrm>
            <a:off x="6895149" y="747378"/>
            <a:ext cx="184594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Frequencies are not exact because spectrum analyzer is not reference locked to the DAC.</a:t>
            </a:r>
          </a:p>
          <a:p>
            <a:endParaRPr lang="en-US" sz="1100" dirty="0"/>
          </a:p>
          <a:p>
            <a:r>
              <a:rPr lang="en-US" sz="1100" dirty="0"/>
              <a:t>To fix this, reference lock signal generator to spectrum analyzer using 10MHz reference, apply a 122.88MHz input into J4, uncheck PLL1 tri-state, change N divider in PLL1 to match Clkin1 R divider value.</a:t>
            </a:r>
          </a:p>
        </p:txBody>
      </p:sp>
    </p:spTree>
    <p:extLst>
      <p:ext uri="{BB962C8B-B14F-4D97-AF65-F5344CB8AC3E}">
        <p14:creationId xmlns:p14="http://schemas.microsoft.com/office/powerpoint/2010/main" val="2866475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 EVM Overview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8" name="Content Placeholder 9">
            <a:extLst>
              <a:ext uri="{FF2B5EF4-FFF2-40B4-BE49-F238E27FC236}">
                <a16:creationId xmlns:a16="http://schemas.microsoft.com/office/drawing/2014/main" id="{C31FCBEB-F01E-4108-959E-B7C28DFF7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44284" y="1574718"/>
            <a:ext cx="6550025" cy="28198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DE3739C-0596-4F7B-8F61-DFCBCC50BC0B}"/>
              </a:ext>
            </a:extLst>
          </p:cNvPr>
          <p:cNvCxnSpPr>
            <a:cxnSpLocks/>
          </p:cNvCxnSpPr>
          <p:nvPr/>
        </p:nvCxnSpPr>
        <p:spPr>
          <a:xfrm flipV="1">
            <a:off x="1771650" y="2673350"/>
            <a:ext cx="572634" cy="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4AB069-6E41-4064-B65D-878E5F3E08E7}"/>
              </a:ext>
            </a:extLst>
          </p:cNvPr>
          <p:cNvCxnSpPr>
            <a:cxnSpLocks/>
          </p:cNvCxnSpPr>
          <p:nvPr/>
        </p:nvCxnSpPr>
        <p:spPr>
          <a:xfrm>
            <a:off x="1771650" y="2089150"/>
            <a:ext cx="1949450" cy="1143000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2FB2CB19-5ACF-45EF-8849-5CD29E78863E}"/>
              </a:ext>
            </a:extLst>
          </p:cNvPr>
          <p:cNvSpPr txBox="1"/>
          <p:nvPr/>
        </p:nvSpPr>
        <p:spPr>
          <a:xfrm>
            <a:off x="801234" y="1821891"/>
            <a:ext cx="1332933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DAC38RFxx</a:t>
            </a:r>
          </a:p>
          <a:p>
            <a:pPr algn="ctr"/>
            <a:r>
              <a:rPr lang="en-US" sz="1100" dirty="0"/>
              <a:t>(under heatsink)</a:t>
            </a:r>
            <a:endParaRPr lang="en-US" sz="1600" dirty="0"/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8418B00-35BB-4A1F-9303-DC823FDE62FC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2211269" y="1162956"/>
            <a:ext cx="565949" cy="6069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A34AA2C9-BCD1-46F1-8A00-A0879DE1E31E}"/>
              </a:ext>
            </a:extLst>
          </p:cNvPr>
          <p:cNvSpPr txBox="1"/>
          <p:nvPr/>
        </p:nvSpPr>
        <p:spPr>
          <a:xfrm>
            <a:off x="1278103" y="993679"/>
            <a:ext cx="93316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5V input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83A34ECB-DD53-4DB3-9AB9-976593260F32}"/>
              </a:ext>
            </a:extLst>
          </p:cNvPr>
          <p:cNvCxnSpPr>
            <a:cxnSpLocks/>
            <a:stCxn id="24" idx="1"/>
          </p:cNvCxnSpPr>
          <p:nvPr/>
        </p:nvCxnSpPr>
        <p:spPr>
          <a:xfrm flipH="1">
            <a:off x="6578602" y="1385613"/>
            <a:ext cx="362830" cy="2907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64F69DCC-0841-4DEA-9220-1563EBF0EAC8}"/>
              </a:ext>
            </a:extLst>
          </p:cNvPr>
          <p:cNvSpPr txBox="1"/>
          <p:nvPr/>
        </p:nvSpPr>
        <p:spPr>
          <a:xfrm>
            <a:off x="558800" y="2505026"/>
            <a:ext cx="11424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Channel A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D9EF262-4FE9-415B-B424-8066ABEB9826}"/>
              </a:ext>
            </a:extLst>
          </p:cNvPr>
          <p:cNvSpPr txBox="1"/>
          <p:nvPr/>
        </p:nvSpPr>
        <p:spPr>
          <a:xfrm>
            <a:off x="552166" y="3381247"/>
            <a:ext cx="1142433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Channel B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6E8A391-52BB-4AF0-B484-3EBCD87C3F32}"/>
              </a:ext>
            </a:extLst>
          </p:cNvPr>
          <p:cNvSpPr txBox="1"/>
          <p:nvPr/>
        </p:nvSpPr>
        <p:spPr>
          <a:xfrm>
            <a:off x="298449" y="3847618"/>
            <a:ext cx="1402784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External CLK</a:t>
            </a: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DCECC319-E9D4-4E9A-AE39-7318447CDFA3}"/>
              </a:ext>
            </a:extLst>
          </p:cNvPr>
          <p:cNvCxnSpPr>
            <a:cxnSpLocks/>
          </p:cNvCxnSpPr>
          <p:nvPr/>
        </p:nvCxnSpPr>
        <p:spPr>
          <a:xfrm flipV="1">
            <a:off x="1771650" y="3550524"/>
            <a:ext cx="572634" cy="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CFF95E6-B27D-40DC-B9C3-B3488CB90C19}"/>
              </a:ext>
            </a:extLst>
          </p:cNvPr>
          <p:cNvCxnSpPr>
            <a:cxnSpLocks/>
          </p:cNvCxnSpPr>
          <p:nvPr/>
        </p:nvCxnSpPr>
        <p:spPr>
          <a:xfrm flipV="1">
            <a:off x="1771650" y="4016895"/>
            <a:ext cx="572634" cy="1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>
            <a:extLst>
              <a:ext uri="{FF2B5EF4-FFF2-40B4-BE49-F238E27FC236}">
                <a16:creationId xmlns:a16="http://schemas.microsoft.com/office/drawing/2014/main" id="{84C322A6-E7B2-46DD-ACB2-0647ED3B8AF2}"/>
              </a:ext>
            </a:extLst>
          </p:cNvPr>
          <p:cNvSpPr/>
          <p:nvPr/>
        </p:nvSpPr>
        <p:spPr>
          <a:xfrm>
            <a:off x="5867400" y="1891055"/>
            <a:ext cx="477384" cy="452372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8E09CEC7-3D01-4AD5-9A86-F57DF76D7BDD}"/>
              </a:ext>
            </a:extLst>
          </p:cNvPr>
          <p:cNvCxnSpPr>
            <a:cxnSpLocks/>
            <a:stCxn id="8" idx="0"/>
          </p:cNvCxnSpPr>
          <p:nvPr/>
        </p:nvCxnSpPr>
        <p:spPr>
          <a:xfrm>
            <a:off x="5619297" y="1574718"/>
            <a:ext cx="378420" cy="459455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265B9135-A0FD-4304-8035-6DE9F555C4AE}"/>
              </a:ext>
            </a:extLst>
          </p:cNvPr>
          <p:cNvSpPr/>
          <p:nvPr/>
        </p:nvSpPr>
        <p:spPr>
          <a:xfrm>
            <a:off x="5308061" y="241300"/>
            <a:ext cx="2724689" cy="752379"/>
          </a:xfrm>
          <a:prstGeom prst="wedgeEllipseCallout">
            <a:avLst>
              <a:gd name="adj1" fmla="val -34520"/>
              <a:gd name="adj2" fmla="val 817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JP10 </a:t>
            </a:r>
            <a:r>
              <a:rPr lang="en-US" sz="900" b="1" dirty="0"/>
              <a:t>shorted</a:t>
            </a:r>
            <a:r>
              <a:rPr lang="en-US" sz="900" dirty="0"/>
              <a:t> means LMK_CLKin1 is sourced from the External CLK input </a:t>
            </a:r>
            <a:r>
              <a:rPr lang="en-US" sz="900" b="1" dirty="0"/>
              <a:t>divided-by-4</a:t>
            </a:r>
            <a:r>
              <a:rPr lang="en-US" sz="900" dirty="0"/>
              <a:t> (through an onboard RF divider)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7D6E191-2F24-489B-B35C-621B12BF61DB}"/>
              </a:ext>
            </a:extLst>
          </p:cNvPr>
          <p:cNvSpPr txBox="1"/>
          <p:nvPr/>
        </p:nvSpPr>
        <p:spPr>
          <a:xfrm>
            <a:off x="5215995" y="1276775"/>
            <a:ext cx="6965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JP10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F998075-DD3F-43D8-B6CA-59FB4EBA3EA1}"/>
              </a:ext>
            </a:extLst>
          </p:cNvPr>
          <p:cNvSpPr txBox="1"/>
          <p:nvPr/>
        </p:nvSpPr>
        <p:spPr>
          <a:xfrm>
            <a:off x="6941432" y="1216336"/>
            <a:ext cx="139311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LMK_CLKin1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846F0139-2F97-47EC-AC7E-DD7F7F19069F}"/>
              </a:ext>
            </a:extLst>
          </p:cNvPr>
          <p:cNvSpPr txBox="1"/>
          <p:nvPr/>
        </p:nvSpPr>
        <p:spPr>
          <a:xfrm>
            <a:off x="1117600" y="1374839"/>
            <a:ext cx="109619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USB input</a:t>
            </a: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859B5F1B-D69A-487A-9C9F-9042522BE939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2213798" y="1544116"/>
            <a:ext cx="563420" cy="5548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>
            <a:extLst>
              <a:ext uri="{FF2B5EF4-FFF2-40B4-BE49-F238E27FC236}">
                <a16:creationId xmlns:a16="http://schemas.microsoft.com/office/drawing/2014/main" id="{84EFB03E-54A7-44F8-A2C0-7E98FD3F26DD}"/>
              </a:ext>
            </a:extLst>
          </p:cNvPr>
          <p:cNvSpPr/>
          <p:nvPr/>
        </p:nvSpPr>
        <p:spPr>
          <a:xfrm>
            <a:off x="7399298" y="1713393"/>
            <a:ext cx="477384" cy="452372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9C55C46-3C74-4019-B411-09E928C93BCC}"/>
              </a:ext>
            </a:extLst>
          </p:cNvPr>
          <p:cNvCxnSpPr>
            <a:cxnSpLocks/>
          </p:cNvCxnSpPr>
          <p:nvPr/>
        </p:nvCxnSpPr>
        <p:spPr>
          <a:xfrm flipH="1">
            <a:off x="7725508" y="1638300"/>
            <a:ext cx="765576" cy="296008"/>
          </a:xfrm>
          <a:prstGeom prst="straightConnector1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53D186B4-3481-4A8D-A549-A5847FFB1BDD}"/>
              </a:ext>
            </a:extLst>
          </p:cNvPr>
          <p:cNvSpPr txBox="1"/>
          <p:nvPr/>
        </p:nvSpPr>
        <p:spPr>
          <a:xfrm>
            <a:off x="8447442" y="1337141"/>
            <a:ext cx="696558" cy="33855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JP3</a:t>
            </a:r>
          </a:p>
        </p:txBody>
      </p:sp>
    </p:spTree>
    <p:extLst>
      <p:ext uri="{BB962C8B-B14F-4D97-AF65-F5344CB8AC3E}">
        <p14:creationId xmlns:p14="http://schemas.microsoft.com/office/powerpoint/2010/main" val="3869813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49B4F-6383-4BC0-AF9C-17B50AE1F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setup details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E1180-4F25-4E48-825F-19DF2780D3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Shunt JP3 shorted</a:t>
            </a:r>
          </a:p>
          <a:p>
            <a:r>
              <a:rPr lang="en-US" b="1" dirty="0"/>
              <a:t>Shunt JP10 removed</a:t>
            </a:r>
          </a:p>
          <a:p>
            <a:endParaRPr lang="en-US" dirty="0"/>
          </a:p>
          <a:p>
            <a:r>
              <a:rPr lang="en-US" dirty="0"/>
              <a:t>DAC Sample rate: 6144 MSPS</a:t>
            </a:r>
          </a:p>
          <a:p>
            <a:r>
              <a:rPr lang="en-US" dirty="0"/>
              <a:t>6x Interpolation -&gt; DAC Input data rate = 1024 MSPS</a:t>
            </a:r>
          </a:p>
          <a:p>
            <a:r>
              <a:rPr lang="en-US" dirty="0"/>
              <a:t>LMK PLL2 set to VCO1 at 3072 MHz. DAC CLK divider set as 12 to provide 3072 MHz / 12 = 256 MHz tone for the DAC PLL reference.</a:t>
            </a:r>
          </a:p>
          <a:p>
            <a:r>
              <a:rPr lang="en-US" dirty="0"/>
              <a:t>DAC PLL, M=6, N=1 -&gt; DAC CLK = 256MHz * 4 * (6/1) = 6144 MHz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BCCB3E-8BA0-40FD-92B6-3FA867C8B2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33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754" y="788484"/>
            <a:ext cx="5786967" cy="370464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9379A251-6C51-4C52-95E4-C5A8C402239B}"/>
              </a:ext>
            </a:extLst>
          </p:cNvPr>
          <p:cNvCxnSpPr>
            <a:cxnSpLocks/>
          </p:cNvCxnSpPr>
          <p:nvPr/>
        </p:nvCxnSpPr>
        <p:spPr>
          <a:xfrm>
            <a:off x="1301750" y="1898650"/>
            <a:ext cx="2051050" cy="107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70774" y="1589958"/>
            <a:ext cx="17331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Toggle reset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Wait until red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Toggle again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dirty="0"/>
              <a:t>2. Press Load Default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09743B2-A404-42B2-AA7C-6BE640846C7D}"/>
              </a:ext>
            </a:extLst>
          </p:cNvPr>
          <p:cNvCxnSpPr>
            <a:cxnSpLocks/>
          </p:cNvCxnSpPr>
          <p:nvPr/>
        </p:nvCxnSpPr>
        <p:spPr>
          <a:xfrm flipV="1">
            <a:off x="1574800" y="2178050"/>
            <a:ext cx="2908300" cy="3937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2088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897777" y="1671693"/>
            <a:ext cx="173315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If you see this message, ignore it and press OK.</a:t>
            </a:r>
          </a:p>
          <a:p>
            <a:endParaRPr lang="en-US" sz="1100" dirty="0"/>
          </a:p>
          <a:p>
            <a:r>
              <a:rPr lang="en-US" sz="1100" dirty="0"/>
              <a:t>This is because in this default mode, the DAC is expecting a PLL reference input through SMA connector J4.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BB0C1AD-4B82-4D82-8714-CE16E58F2F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103" y="1484086"/>
            <a:ext cx="2975451" cy="20042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54213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73" y="792023"/>
            <a:ext cx="5781928" cy="36975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159674" y="1583608"/>
            <a:ext cx="1377026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Change these parameters for desired DAC configuration</a:t>
            </a:r>
          </a:p>
          <a:p>
            <a:endParaRPr lang="en-US" sz="1100" dirty="0"/>
          </a:p>
          <a:p>
            <a:r>
              <a:rPr lang="en-US" sz="1100" dirty="0"/>
              <a:t>Then press Configure DAC</a:t>
            </a:r>
          </a:p>
        </p:txBody>
      </p:sp>
    </p:spTree>
    <p:extLst>
      <p:ext uri="{BB962C8B-B14F-4D97-AF65-F5344CB8AC3E}">
        <p14:creationId xmlns:p14="http://schemas.microsoft.com/office/powerpoint/2010/main" val="2523322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159674" y="1583608"/>
            <a:ext cx="193582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US" sz="1100" dirty="0"/>
              <a:t>Uncheck CP Tri-state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Choose VCO1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Change R Divider to 6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Change N Divider to 74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Change Pre-scalar to 2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pPr marL="228600" indent="-228600">
              <a:buAutoNum type="arabicPeriod"/>
            </a:pPr>
            <a:r>
              <a:rPr lang="en-US" sz="1100" dirty="0"/>
              <a:t>Press up arrow to change N Divider to 75</a:t>
            </a:r>
            <a:br>
              <a:rPr lang="en-US" sz="1100" dirty="0"/>
            </a:br>
            <a:r>
              <a:rPr lang="en-US" sz="1100" dirty="0"/>
              <a:t>(software bug)</a:t>
            </a:r>
          </a:p>
          <a:p>
            <a:pPr marL="228600" indent="-228600">
              <a:buAutoNum type="arabicPeriod"/>
            </a:pPr>
            <a:endParaRPr lang="en-US" sz="1100" dirty="0"/>
          </a:p>
          <a:p>
            <a:r>
              <a:rPr lang="en-US" sz="1100" dirty="0">
                <a:highlight>
                  <a:srgbClr val="FFFF00"/>
                </a:highlight>
              </a:rPr>
              <a:t>Verify that LMK LOCK and PLL2 LOCK Green LEDs are lit up on DAC EVM</a:t>
            </a: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35555B65-E839-4DBA-A03D-D3947C92BE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02417" y="788484"/>
            <a:ext cx="5786964" cy="3704643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F313CC-1E48-4BCE-9A1F-75AE05965578}"/>
              </a:ext>
            </a:extLst>
          </p:cNvPr>
          <p:cNvCxnSpPr>
            <a:cxnSpLocks/>
          </p:cNvCxnSpPr>
          <p:nvPr/>
        </p:nvCxnSpPr>
        <p:spPr>
          <a:xfrm>
            <a:off x="1885950" y="1733550"/>
            <a:ext cx="4305300" cy="838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BE0D00D-BF9B-4346-A519-3FFFF6E6EC8E}"/>
              </a:ext>
            </a:extLst>
          </p:cNvPr>
          <p:cNvCxnSpPr>
            <a:cxnSpLocks/>
          </p:cNvCxnSpPr>
          <p:nvPr/>
        </p:nvCxnSpPr>
        <p:spPr>
          <a:xfrm>
            <a:off x="1492250" y="2089150"/>
            <a:ext cx="5175253" cy="6604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66301147-A4BC-4CD7-8F02-38666AE78039}"/>
              </a:ext>
            </a:extLst>
          </p:cNvPr>
          <p:cNvCxnSpPr/>
          <p:nvPr/>
        </p:nvCxnSpPr>
        <p:spPr>
          <a:xfrm flipV="1">
            <a:off x="1936750" y="2159000"/>
            <a:ext cx="3092450" cy="234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84DCA04-6A1D-46EC-8E6C-5C86F1897765}"/>
              </a:ext>
            </a:extLst>
          </p:cNvPr>
          <p:cNvCxnSpPr>
            <a:cxnSpLocks/>
          </p:cNvCxnSpPr>
          <p:nvPr/>
        </p:nvCxnSpPr>
        <p:spPr>
          <a:xfrm flipV="1">
            <a:off x="2012950" y="2466023"/>
            <a:ext cx="2950528" cy="283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54EB113-A4B6-4123-A42C-35B05CD2FEF4}"/>
              </a:ext>
            </a:extLst>
          </p:cNvPr>
          <p:cNvCxnSpPr/>
          <p:nvPr/>
        </p:nvCxnSpPr>
        <p:spPr>
          <a:xfrm flipV="1">
            <a:off x="2012950" y="2705100"/>
            <a:ext cx="2025650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1582146-79F4-49C4-9FC5-C48A648CEFF8}"/>
              </a:ext>
            </a:extLst>
          </p:cNvPr>
          <p:cNvCxnSpPr>
            <a:cxnSpLocks/>
          </p:cNvCxnSpPr>
          <p:nvPr/>
        </p:nvCxnSpPr>
        <p:spPr>
          <a:xfrm flipV="1">
            <a:off x="1963103" y="2466023"/>
            <a:ext cx="3340417" cy="11058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53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273" y="792023"/>
            <a:ext cx="5781928" cy="369756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C9F05D-3F76-426D-A236-4F32E774EC75}"/>
              </a:ext>
            </a:extLst>
          </p:cNvPr>
          <p:cNvSpPr txBox="1"/>
          <p:nvPr/>
        </p:nvSpPr>
        <p:spPr>
          <a:xfrm>
            <a:off x="159674" y="1583608"/>
            <a:ext cx="13770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Change these parameters to 12 and set DCLK source to Divider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EAA47EB-4F3B-44D1-9D93-503A6B709D13}"/>
              </a:ext>
            </a:extLst>
          </p:cNvPr>
          <p:cNvCxnSpPr/>
          <p:nvPr/>
        </p:nvCxnSpPr>
        <p:spPr>
          <a:xfrm>
            <a:off x="1348740" y="2063115"/>
            <a:ext cx="465773" cy="208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F028D3B-2F68-4316-8C34-455F812F7440}"/>
              </a:ext>
            </a:extLst>
          </p:cNvPr>
          <p:cNvCxnSpPr/>
          <p:nvPr/>
        </p:nvCxnSpPr>
        <p:spPr>
          <a:xfrm>
            <a:off x="1354455" y="2068830"/>
            <a:ext cx="1208723" cy="2085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B9C1467-3598-4C25-9A01-F29F19AD4476}"/>
              </a:ext>
            </a:extLst>
          </p:cNvPr>
          <p:cNvCxnSpPr/>
          <p:nvPr/>
        </p:nvCxnSpPr>
        <p:spPr>
          <a:xfrm>
            <a:off x="1348740" y="2271713"/>
            <a:ext cx="465773" cy="2228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F32AF4A-D532-444E-9450-465B94903F91}"/>
              </a:ext>
            </a:extLst>
          </p:cNvPr>
          <p:cNvCxnSpPr/>
          <p:nvPr/>
        </p:nvCxnSpPr>
        <p:spPr>
          <a:xfrm>
            <a:off x="1348740" y="2271713"/>
            <a:ext cx="1191578" cy="2343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02925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7CFB82-E734-4D7E-943B-FC40F4F1C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DAC38RF82EVM configuration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76B0B5-59F1-47EA-B1B3-286D9AE741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5896" y="810967"/>
            <a:ext cx="5722681" cy="3659677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9DADD1-2FC5-46C0-B9E7-9BCFACBCABD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97888F-6AF7-4263-B69D-592D8C33BAC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334C27-F253-4E70-8823-4D2F1429EA13}"/>
              </a:ext>
            </a:extLst>
          </p:cNvPr>
          <p:cNvSpPr txBox="1"/>
          <p:nvPr/>
        </p:nvSpPr>
        <p:spPr>
          <a:xfrm>
            <a:off x="7553321" y="1538905"/>
            <a:ext cx="147637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1. PLL AUTO TUNE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15CE275-4C5D-4701-966F-C9BA40FF53CE}"/>
              </a:ext>
            </a:extLst>
          </p:cNvPr>
          <p:cNvCxnSpPr>
            <a:stCxn id="12" idx="1"/>
          </p:cNvCxnSpPr>
          <p:nvPr/>
        </p:nvCxnSpPr>
        <p:spPr>
          <a:xfrm flipH="1">
            <a:off x="6159500" y="1669710"/>
            <a:ext cx="1393821" cy="1308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9682714"/>
      </p:ext>
    </p:extLst>
  </p:cSld>
  <p:clrMapOvr>
    <a:masterClrMapping/>
  </p:clrMapOvr>
</p:sld>
</file>

<file path=ppt/theme/theme1.xml><?xml version="1.0" encoding="utf-8"?>
<a:theme xmlns:a="http://schemas.openxmlformats.org/drawingml/2006/main" name="FinalPowerpoint">
  <a:themeElements>
    <a:clrScheme name="Custom 1">
      <a:dk1>
        <a:srgbClr val="000000"/>
      </a:dk1>
      <a:lt1>
        <a:srgbClr val="FFFFFF"/>
      </a:lt1>
      <a:dk2>
        <a:srgbClr val="DE0000"/>
      </a:dk2>
      <a:lt2>
        <a:srgbClr val="808080"/>
      </a:lt2>
      <a:accent1>
        <a:srgbClr val="DE0000"/>
      </a:accent1>
      <a:accent2>
        <a:srgbClr val="A4A4A4"/>
      </a:accent2>
      <a:accent3>
        <a:srgbClr val="117788"/>
      </a:accent3>
      <a:accent4>
        <a:srgbClr val="404040"/>
      </a:accent4>
      <a:accent5>
        <a:srgbClr val="4ABED4"/>
      </a:accent5>
      <a:accent6>
        <a:srgbClr val="7F7F7F"/>
      </a:accent6>
      <a:hlink>
        <a:srgbClr val="DE0000"/>
      </a:hlink>
      <a:folHlink>
        <a:srgbClr val="AAAAAA"/>
      </a:folHlink>
    </a:clrScheme>
    <a:fontScheme name="FinalPowerpoi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FinalPowerpoint 1">
        <a:dk1>
          <a:srgbClr val="000000"/>
        </a:dk1>
        <a:lt1>
          <a:srgbClr val="FFFFFF"/>
        </a:lt1>
        <a:dk2>
          <a:srgbClr val="FF0000"/>
        </a:dk2>
        <a:lt2>
          <a:srgbClr val="808080"/>
        </a:lt2>
        <a:accent1>
          <a:srgbClr val="AAAAAA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D2D2D2"/>
        </a:accent5>
        <a:accent6>
          <a:srgbClr val="000000"/>
        </a:accent6>
        <a:hlink>
          <a:srgbClr val="FF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nalPowerpoint 2">
        <a:dk1>
          <a:srgbClr val="AAAAAA"/>
        </a:dk1>
        <a:lt1>
          <a:srgbClr val="FFFFFF"/>
        </a:lt1>
        <a:dk2>
          <a:srgbClr val="000000"/>
        </a:dk2>
        <a:lt2>
          <a:srgbClr val="FFFFFF"/>
        </a:lt2>
        <a:accent1>
          <a:srgbClr val="AAAAAA"/>
        </a:accent1>
        <a:accent2>
          <a:srgbClr val="FFFFFF"/>
        </a:accent2>
        <a:accent3>
          <a:srgbClr val="AAAAAA"/>
        </a:accent3>
        <a:accent4>
          <a:srgbClr val="DADADA"/>
        </a:accent4>
        <a:accent5>
          <a:srgbClr val="D2D2D2"/>
        </a:accent5>
        <a:accent6>
          <a:srgbClr val="E7E7E7"/>
        </a:accent6>
        <a:hlink>
          <a:srgbClr val="AAAAAA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3">
        <a:dk1>
          <a:srgbClr val="808080"/>
        </a:dk1>
        <a:lt1>
          <a:srgbClr val="FFFFFF"/>
        </a:lt1>
        <a:dk2>
          <a:srgbClr val="AAAAAA"/>
        </a:dk2>
        <a:lt2>
          <a:srgbClr val="000000"/>
        </a:lt2>
        <a:accent1>
          <a:srgbClr val="000000"/>
        </a:accent1>
        <a:accent2>
          <a:srgbClr val="AAAAAA"/>
        </a:accent2>
        <a:accent3>
          <a:srgbClr val="D2D2D2"/>
        </a:accent3>
        <a:accent4>
          <a:srgbClr val="DADADA"/>
        </a:accent4>
        <a:accent5>
          <a:srgbClr val="AAAAAA"/>
        </a:accent5>
        <a:accent6>
          <a:srgbClr val="9A9A9A"/>
        </a:accent6>
        <a:hlink>
          <a:srgbClr val="FF00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inalPowerpoint 4">
        <a:dk1>
          <a:srgbClr val="000000"/>
        </a:dk1>
        <a:lt1>
          <a:srgbClr val="FF0000"/>
        </a:lt1>
        <a:dk2>
          <a:srgbClr val="FFFFFF"/>
        </a:dk2>
        <a:lt2>
          <a:srgbClr val="000000"/>
        </a:lt2>
        <a:accent1>
          <a:srgbClr val="AAAAAA"/>
        </a:accent1>
        <a:accent2>
          <a:srgbClr val="FFFFFF"/>
        </a:accent2>
        <a:accent3>
          <a:srgbClr val="FFAAAA"/>
        </a:accent3>
        <a:accent4>
          <a:srgbClr val="000000"/>
        </a:accent4>
        <a:accent5>
          <a:srgbClr val="D2D2D2"/>
        </a:accent5>
        <a:accent6>
          <a:srgbClr val="E7E7E7"/>
        </a:accent6>
        <a:hlink>
          <a:srgbClr val="000000"/>
        </a:hlink>
        <a:folHlink>
          <a:srgbClr val="AAAA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2" id="{21DEEB12-3F7F-4BE3-B768-E7C36D2DAFC2}" vid="{F211C862-33B5-4D62-9C83-03F82420E1F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 Selective Disclosure</Template>
  <TotalTime>408</TotalTime>
  <Words>489</Words>
  <Application>Microsoft Office PowerPoint</Application>
  <PresentationFormat>On-screen Show (16:9)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Arial</vt:lpstr>
      <vt:lpstr>FinalPowerpoint</vt:lpstr>
      <vt:lpstr>DAC38RF82EVM bring up guide</vt:lpstr>
      <vt:lpstr>DAC38RF82 EVM Overview</vt:lpstr>
      <vt:lpstr>DAC38RF82EVM setup details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  <vt:lpstr>DAC38RF82EVM configuration</vt:lpstr>
    </vt:vector>
  </TitlesOfParts>
  <Company>Texas Instruments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here</dc:title>
  <dc:creator>Wood, Chase</dc:creator>
  <cp:keywords>Selective Disclosure</cp:keywords>
  <cp:lastModifiedBy>Wood, Chase</cp:lastModifiedBy>
  <cp:revision>58</cp:revision>
  <dcterms:created xsi:type="dcterms:W3CDTF">2022-05-03T21:49:21Z</dcterms:created>
  <dcterms:modified xsi:type="dcterms:W3CDTF">2022-12-23T15:20:21Z</dcterms:modified>
</cp:coreProperties>
</file>