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4" r:id="rId3"/>
    <p:sldId id="331" r:id="rId4"/>
    <p:sldId id="337" r:id="rId5"/>
    <p:sldId id="339" r:id="rId6"/>
    <p:sldId id="332" r:id="rId7"/>
    <p:sldId id="334"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BE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82" autoAdjust="0"/>
    <p:restoredTop sz="94660"/>
  </p:normalViewPr>
  <p:slideViewPr>
    <p:cSldViewPr>
      <p:cViewPr varScale="1">
        <p:scale>
          <a:sx n="92" d="100"/>
          <a:sy n="92" d="100"/>
        </p:scale>
        <p:origin x="-145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4"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64DA4523-5B23-4060-B45E-E361C2ABA14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C084536-66AC-4E8E-98B4-8636AD763F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509F230-125F-4D57-81B6-C9A08BB6FD6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874E865-A4E9-4576-8586-234A885E733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E3123F4-30B3-47AB-A318-4AEC360B337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142875"/>
            <a:ext cx="2141537" cy="5735638"/>
          </a:xfrm>
        </p:spPr>
        <p:txBody>
          <a:bodyPr vert="eaVert"/>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31775" y="142875"/>
            <a:ext cx="6275388" cy="5735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BD6C507-46BC-4D42-A068-BEB73EBBD00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3478" y="0"/>
            <a:ext cx="8457045" cy="11892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33376" y="1186424"/>
            <a:ext cx="4163579" cy="4692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186424"/>
            <a:ext cx="4165023" cy="4692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355600" y="6038850"/>
            <a:ext cx="2133600" cy="206375"/>
          </a:xfrm>
          <a:prstGeom prst="rect">
            <a:avLst/>
          </a:prstGeom>
        </p:spPr>
        <p:txBody>
          <a:bodyPr/>
          <a:lstStyle>
            <a:lvl1pPr algn="l" fontAlgn="auto">
              <a:spcBef>
                <a:spcPts val="0"/>
              </a:spcBef>
              <a:spcAft>
                <a:spcPts val="0"/>
              </a:spcAft>
              <a:defRPr>
                <a:latin typeface="+mn-lt"/>
              </a:defRPr>
            </a:lvl1pPr>
          </a:lstStyle>
          <a:p>
            <a:pPr>
              <a:defRPr/>
            </a:pPr>
            <a:endParaRPr lang="en-US"/>
          </a:p>
        </p:txBody>
      </p:sp>
      <p:sp>
        <p:nvSpPr>
          <p:cNvPr id="6" name="Rectangle 6"/>
          <p:cNvSpPr>
            <a:spLocks noGrp="1" noChangeArrowheads="1"/>
          </p:cNvSpPr>
          <p:nvPr>
            <p:ph type="ftr" sz="quarter" idx="11"/>
          </p:nvPr>
        </p:nvSpPr>
        <p:spPr>
          <a:xfrm>
            <a:off x="3114675" y="6038850"/>
            <a:ext cx="2895600" cy="206375"/>
          </a:xfrm>
          <a:prstGeom prst="rect">
            <a:avLst/>
          </a:prstGeom>
        </p:spPr>
        <p:txBody>
          <a:bodyPr/>
          <a:lstStyle>
            <a:lvl1pPr algn="l" fontAlgn="auto">
              <a:spcBef>
                <a:spcPts val="0"/>
              </a:spcBef>
              <a:spcAft>
                <a:spcPts val="0"/>
              </a:spcAft>
              <a:defRPr>
                <a:latin typeface="+mn-lt"/>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561AB3C6-16A4-462B-85A3-83DDC45C2061}" type="slidenum">
              <a:rPr lang="en-US"/>
              <a:pPr>
                <a:defRPr/>
              </a:pPr>
              <a:t>‹#›</a:t>
            </a:fld>
            <a:endParaRPr lang="en-US"/>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1775" y="142875"/>
            <a:ext cx="8569325"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5DDD22B6-FB32-43BC-88D4-7A804901B3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4" name="Picture 6" descr="selected_powerpoint_bg_2.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8"/>
          <p:cNvGrpSpPr>
            <a:grpSpLocks/>
          </p:cNvGrpSpPr>
          <p:nvPr userDrawn="1"/>
        </p:nvGrpSpPr>
        <p:grpSpPr bwMode="auto">
          <a:xfrm>
            <a:off x="-7938" y="6323013"/>
            <a:ext cx="8815388" cy="466725"/>
            <a:chOff x="-7620" y="6323077"/>
            <a:chExt cx="8814816" cy="466344"/>
          </a:xfrm>
        </p:grpSpPr>
        <p:cxnSp>
          <p:nvCxnSpPr>
            <p:cNvPr id="7" name="Straight Connector 6"/>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11" name="Text Box 31"/>
          <p:cNvSpPr txBox="1">
            <a:spLocks noChangeArrowheads="1"/>
          </p:cNvSpPr>
          <p:nvPr userDrawn="1"/>
        </p:nvSpPr>
        <p:spPr bwMode="auto">
          <a:xfrm>
            <a:off x="314325" y="6038850"/>
            <a:ext cx="2533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800" smtClean="0"/>
              <a:t>TI Confidential – NDA Restrictions</a:t>
            </a:r>
          </a:p>
        </p:txBody>
      </p:sp>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56391256-C0FB-4511-8160-A9890177CB3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6" descr="selected_powerpoint_bg_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3"/>
          <p:cNvGrpSpPr>
            <a:grpSpLocks/>
          </p:cNvGrpSpPr>
          <p:nvPr userDrawn="1"/>
        </p:nvGrpSpPr>
        <p:grpSpPr bwMode="auto">
          <a:xfrm>
            <a:off x="-7938" y="6323013"/>
            <a:ext cx="8815388" cy="466725"/>
            <a:chOff x="-7620" y="6323077"/>
            <a:chExt cx="8814816" cy="466344"/>
          </a:xfrm>
        </p:grpSpPr>
        <p:cxnSp>
          <p:nvCxnSpPr>
            <p:cNvPr id="7" name="Straight Connector 6"/>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11" name="Text Box 31"/>
          <p:cNvSpPr txBox="1">
            <a:spLocks noChangeArrowheads="1"/>
          </p:cNvSpPr>
          <p:nvPr userDrawn="1"/>
        </p:nvSpPr>
        <p:spPr bwMode="auto">
          <a:xfrm>
            <a:off x="314325" y="6038850"/>
            <a:ext cx="2533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800" smtClean="0"/>
              <a:t>TI Confidential – NDA Restrictions</a:t>
            </a:r>
          </a:p>
        </p:txBody>
      </p:sp>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3B81A868-D911-4CC7-B915-DD03BF1946B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4" name="Picture 6" descr="selected_powerpoint_bg_1_grey.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78205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3"/>
          <p:cNvGrpSpPr>
            <a:grpSpLocks/>
          </p:cNvGrpSpPr>
          <p:nvPr userDrawn="1"/>
        </p:nvGrpSpPr>
        <p:grpSpPr bwMode="auto">
          <a:xfrm>
            <a:off x="-7938" y="6323013"/>
            <a:ext cx="8815388" cy="466725"/>
            <a:chOff x="-7620" y="6323077"/>
            <a:chExt cx="8814816" cy="466344"/>
          </a:xfrm>
        </p:grpSpPr>
        <p:cxnSp>
          <p:nvCxnSpPr>
            <p:cNvPr id="7" name="Straight Connector 6"/>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11" name="Text Box 31"/>
          <p:cNvSpPr txBox="1">
            <a:spLocks noChangeArrowheads="1"/>
          </p:cNvSpPr>
          <p:nvPr userDrawn="1"/>
        </p:nvSpPr>
        <p:spPr bwMode="auto">
          <a:xfrm>
            <a:off x="314325" y="6038850"/>
            <a:ext cx="2533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800" smtClean="0"/>
              <a:t>TI Confidential – NDA Restrictions</a:t>
            </a:r>
          </a:p>
        </p:txBody>
      </p:sp>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B5A04F2A-2C49-47C6-BCA4-AECEBF50D1F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3375" y="1048468"/>
            <a:ext cx="8467725" cy="4945932"/>
          </a:xfrm>
        </p:spPr>
        <p:txBody>
          <a:bodyPr/>
          <a:lstStyle>
            <a:lvl1pPr>
              <a:spcBef>
                <a:spcPts val="800"/>
              </a:spcBef>
              <a:defRPr/>
            </a:lvl1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C1EFCE8-0EF1-488F-AC23-83AF7B8CBD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6638925" y="6049963"/>
            <a:ext cx="2133600" cy="206375"/>
          </a:xfrm>
        </p:spPr>
        <p:txBody>
          <a:bodyPr/>
          <a:lstStyle>
            <a:lvl1pPr>
              <a:defRPr/>
            </a:lvl1pPr>
          </a:lstStyle>
          <a:p>
            <a:pPr>
              <a:defRPr/>
            </a:pPr>
            <a:fld id="{58746962-5A40-4390-87CC-5F137D7B8C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33375" y="1185863"/>
            <a:ext cx="4157663"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185863"/>
            <a:ext cx="4157662"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DE4BE1C-C9B6-421D-BF03-12F2D46744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8916526-7FDE-4A45-81BE-B52233DA55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BBD3665-987F-4507-8001-1A0D142FE2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9" name="Rectangle 18"/>
          <p:cNvSpPr/>
          <p:nvPr userDrawn="1"/>
        </p:nvSpPr>
        <p:spPr>
          <a:xfrm>
            <a:off x="41275" y="6324600"/>
            <a:ext cx="87407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pic>
        <p:nvPicPr>
          <p:cNvPr id="1028" name="Picture 8" descr="ti_logo_powerpoint_1_line.png"/>
          <p:cNvPicPr>
            <a:picLocks noChangeAspect="1"/>
          </p:cNvPicPr>
          <p:nvPr userDrawn="1"/>
        </p:nvPicPr>
        <p:blipFill>
          <a:blip r:embed="rId18" cstate="print"/>
          <a:srcRect/>
          <a:stretch>
            <a:fillRect/>
          </a:stretch>
        </p:blipFill>
        <p:spPr bwMode="auto">
          <a:xfrm>
            <a:off x="6675438" y="6440488"/>
            <a:ext cx="1874837" cy="231775"/>
          </a:xfrm>
          <a:prstGeom prst="rect">
            <a:avLst/>
          </a:prstGeom>
          <a:noFill/>
          <a:ln w="9525">
            <a:noFill/>
            <a:miter lim="800000"/>
            <a:headEnd/>
            <a:tailEnd/>
          </a:ln>
        </p:spPr>
      </p:pic>
      <p:sp>
        <p:nvSpPr>
          <p:cNvPr id="1029" name="Rectangle 2"/>
          <p:cNvSpPr>
            <a:spLocks noGrp="1" noChangeArrowheads="1"/>
          </p:cNvSpPr>
          <p:nvPr>
            <p:ph type="title"/>
          </p:nvPr>
        </p:nvSpPr>
        <p:spPr bwMode="auto">
          <a:xfrm>
            <a:off x="231775" y="142875"/>
            <a:ext cx="8458200" cy="814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333375" y="1058863"/>
            <a:ext cx="8467725" cy="4935537"/>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6"/>
          <p:cNvSpPr>
            <a:spLocks noGrp="1" noChangeArrowheads="1"/>
          </p:cNvSpPr>
          <p:nvPr>
            <p:ph type="sldNum" sz="quarter" idx="4"/>
          </p:nvPr>
        </p:nvSpPr>
        <p:spPr bwMode="auto">
          <a:xfrm>
            <a:off x="6642100" y="6049963"/>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800">
                <a:latin typeface="+mn-lt"/>
              </a:defRPr>
            </a:lvl1pPr>
          </a:lstStyle>
          <a:p>
            <a:pPr>
              <a:defRPr/>
            </a:pPr>
            <a:fld id="{426E0D5A-7FE2-4A84-8262-6122419E3DB5}" type="slidenum">
              <a:rPr lang="en-US"/>
              <a:pPr>
                <a:defRPr/>
              </a:pPr>
              <a:t>‹#›</a:t>
            </a:fld>
            <a:endParaRPr lang="en-US"/>
          </a:p>
        </p:txBody>
      </p:sp>
      <p:grpSp>
        <p:nvGrpSpPr>
          <p:cNvPr id="1032" name="Group 16"/>
          <p:cNvGrpSpPr>
            <a:grpSpLocks/>
          </p:cNvGrpSpPr>
          <p:nvPr userDrawn="1"/>
        </p:nvGrpSpPr>
        <p:grpSpPr bwMode="auto">
          <a:xfrm>
            <a:off x="-7938" y="6323013"/>
            <a:ext cx="8815388" cy="466725"/>
            <a:chOff x="-7620" y="6323077"/>
            <a:chExt cx="8814816" cy="466344"/>
          </a:xfrm>
        </p:grpSpPr>
        <p:cxnSp>
          <p:nvCxnSpPr>
            <p:cNvPr id="13" name="Straight Connector 12"/>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4" name="Straight Connector 13"/>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sp>
        <p:nvSpPr>
          <p:cNvPr id="1033" name="Text Box 31"/>
          <p:cNvSpPr txBox="1">
            <a:spLocks noChangeArrowheads="1"/>
          </p:cNvSpPr>
          <p:nvPr userDrawn="1"/>
        </p:nvSpPr>
        <p:spPr bwMode="auto">
          <a:xfrm>
            <a:off x="314325" y="6038850"/>
            <a:ext cx="2533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800" smtClean="0"/>
              <a:t>TI Confidential – NDA Restrictions</a:t>
            </a: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43" r:id="rId5"/>
    <p:sldLayoutId id="2147483857"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8" r:id="rId15"/>
    <p:sldLayoutId id="2147483852" r:id="rId16"/>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200" b="1">
          <a:solidFill>
            <a:schemeClr val="tx2"/>
          </a:solidFill>
          <a:latin typeface="+mj-lt"/>
          <a:ea typeface="+mj-ea"/>
          <a:cs typeface="+mj-cs"/>
        </a:defRPr>
      </a:lvl1pPr>
      <a:lvl2pPr algn="l" rtl="0" eaLnBrk="0" fontAlgn="base" hangingPunct="0">
        <a:lnSpc>
          <a:spcPct val="85000"/>
        </a:lnSpc>
        <a:spcBef>
          <a:spcPct val="0"/>
        </a:spcBef>
        <a:spcAft>
          <a:spcPct val="0"/>
        </a:spcAft>
        <a:defRPr sz="3200" b="1">
          <a:solidFill>
            <a:schemeClr val="tx2"/>
          </a:solidFill>
          <a:latin typeface="Arial" charset="0"/>
        </a:defRPr>
      </a:lvl2pPr>
      <a:lvl3pPr algn="l" rtl="0" eaLnBrk="0" fontAlgn="base" hangingPunct="0">
        <a:lnSpc>
          <a:spcPct val="85000"/>
        </a:lnSpc>
        <a:spcBef>
          <a:spcPct val="0"/>
        </a:spcBef>
        <a:spcAft>
          <a:spcPct val="0"/>
        </a:spcAft>
        <a:defRPr sz="3200" b="1">
          <a:solidFill>
            <a:schemeClr val="tx2"/>
          </a:solidFill>
          <a:latin typeface="Arial" charset="0"/>
        </a:defRPr>
      </a:lvl3pPr>
      <a:lvl4pPr algn="l" rtl="0" eaLnBrk="0" fontAlgn="base" hangingPunct="0">
        <a:lnSpc>
          <a:spcPct val="85000"/>
        </a:lnSpc>
        <a:spcBef>
          <a:spcPct val="0"/>
        </a:spcBef>
        <a:spcAft>
          <a:spcPct val="0"/>
        </a:spcAft>
        <a:defRPr sz="3200" b="1">
          <a:solidFill>
            <a:schemeClr val="tx2"/>
          </a:solidFill>
          <a:latin typeface="Arial" charset="0"/>
        </a:defRPr>
      </a:lvl4pPr>
      <a:lvl5pPr algn="l" rtl="0" eaLnBrk="0" fontAlgn="base" hangingPunct="0">
        <a:lnSpc>
          <a:spcPct val="85000"/>
        </a:lnSpc>
        <a:spcBef>
          <a:spcPct val="0"/>
        </a:spcBef>
        <a:spcAft>
          <a:spcPct val="0"/>
        </a:spcAft>
        <a:defRPr sz="3200" b="1">
          <a:solidFill>
            <a:schemeClr val="tx2"/>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p:titleStyle>
    <p:bodyStyle>
      <a:lvl1pPr marL="227013" indent="-227013" algn="l" rtl="0" eaLnBrk="0" fontAlgn="base" hangingPunct="0">
        <a:spcBef>
          <a:spcPts val="8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a:solidFill>
            <a:schemeClr val="tx1"/>
          </a:solidFill>
          <a:latin typeface="+mn-lt"/>
        </a:defRPr>
      </a:lvl3pPr>
      <a:lvl4pPr marL="1201738" indent="-233363" algn="l" rtl="0" eaLnBrk="0" fontAlgn="base" hangingPunct="0">
        <a:spcBef>
          <a:spcPct val="5000"/>
        </a:spcBef>
        <a:spcAft>
          <a:spcPct val="0"/>
        </a:spcAft>
        <a:buChar char="–"/>
        <a:defRPr>
          <a:solidFill>
            <a:schemeClr val="tx1"/>
          </a:solidFill>
          <a:latin typeface="+mn-lt"/>
        </a:defRPr>
      </a:lvl4pPr>
      <a:lvl5pPr marL="1489075" indent="-173038" algn="l" rtl="0" eaLnBrk="0" fontAlgn="base" hangingPunct="0">
        <a:spcBef>
          <a:spcPct val="0"/>
        </a:spcBef>
        <a:spcAft>
          <a:spcPct val="0"/>
        </a:spcAft>
        <a:buChar char="»"/>
        <a:defRPr>
          <a:solidFill>
            <a:schemeClr val="tx1"/>
          </a:solidFill>
          <a:latin typeface="+mn-lt"/>
        </a:defRPr>
      </a:lvl5pPr>
      <a:lvl6pPr marL="1946275" indent="-173038" algn="l" rtl="0" fontAlgn="base">
        <a:spcBef>
          <a:spcPct val="0"/>
        </a:spcBef>
        <a:spcAft>
          <a:spcPct val="0"/>
        </a:spcAft>
        <a:buChar char="»"/>
        <a:defRPr sz="1600">
          <a:solidFill>
            <a:schemeClr val="tx1"/>
          </a:solidFill>
          <a:latin typeface="+mn-lt"/>
        </a:defRPr>
      </a:lvl6pPr>
      <a:lvl7pPr marL="2403475" indent="-173038" algn="l" rtl="0" fontAlgn="base">
        <a:spcBef>
          <a:spcPct val="0"/>
        </a:spcBef>
        <a:spcAft>
          <a:spcPct val="0"/>
        </a:spcAft>
        <a:buChar char="»"/>
        <a:defRPr sz="1600">
          <a:solidFill>
            <a:schemeClr val="tx1"/>
          </a:solidFill>
          <a:latin typeface="+mn-lt"/>
        </a:defRPr>
      </a:lvl7pPr>
      <a:lvl8pPr marL="2860675" indent="-173038" algn="l" rtl="0" fontAlgn="base">
        <a:spcBef>
          <a:spcPct val="0"/>
        </a:spcBef>
        <a:spcAft>
          <a:spcPct val="0"/>
        </a:spcAft>
        <a:buChar char="»"/>
        <a:defRPr sz="1600">
          <a:solidFill>
            <a:schemeClr val="tx1"/>
          </a:solidFill>
          <a:latin typeface="+mn-lt"/>
        </a:defRPr>
      </a:lvl8pPr>
      <a:lvl9pPr marL="3317875" indent="-173038" algn="l" rtl="0" fontAlgn="base">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ctrTitle"/>
          </p:nvPr>
        </p:nvSpPr>
        <p:spPr>
          <a:xfrm>
            <a:off x="304800" y="2133600"/>
            <a:ext cx="8153400" cy="2917825"/>
          </a:xfrm>
        </p:spPr>
        <p:txBody>
          <a:bodyPr/>
          <a:lstStyle/>
          <a:p>
            <a:r>
              <a:rPr lang="en-US" altLang="en-US" sz="3600" dirty="0" smtClean="0"/>
              <a:t>        </a:t>
            </a:r>
            <a:r>
              <a:rPr lang="en-US" altLang="en-US" sz="3600" dirty="0" smtClean="0"/>
              <a:t>DAC38RF82 SYSREF </a:t>
            </a:r>
            <a:r>
              <a:rPr lang="en-US" altLang="en-US" sz="3600" dirty="0" smtClean="0"/>
              <a:t>NCO Test</a:t>
            </a:r>
            <a:br>
              <a:rPr lang="en-US" altLang="en-US" sz="3600" dirty="0" smtClean="0"/>
            </a:br>
            <a:r>
              <a:rPr lang="en-US" altLang="en-US" sz="3600" dirty="0" smtClean="0"/>
              <a:t/>
            </a:r>
            <a:br>
              <a:rPr lang="en-US" altLang="en-US" sz="3600" dirty="0" smtClean="0"/>
            </a:br>
            <a:r>
              <a:rPr lang="en-US" altLang="en-US" sz="3600" dirty="0" smtClean="0"/>
              <a:t/>
            </a:r>
            <a:br>
              <a:rPr lang="en-US" altLang="en-US" sz="3600" dirty="0" smtClean="0"/>
            </a:br>
            <a:r>
              <a:rPr lang="en-US" altLang="en-US" sz="3600" dirty="0" smtClean="0"/>
              <a:t/>
            </a:r>
            <a:br>
              <a:rPr lang="en-US" altLang="en-US" sz="3600" dirty="0" smtClean="0"/>
            </a:br>
            <a:r>
              <a:rPr lang="en-US" altLang="en-US" sz="3600" dirty="0" smtClean="0"/>
              <a:t>    </a:t>
            </a:r>
            <a:br>
              <a:rPr lang="en-US" altLang="en-US" sz="3600" dirty="0" smtClean="0"/>
            </a:br>
            <a:endParaRPr lang="en-US" altLang="en-US" sz="3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474" y="914400"/>
            <a:ext cx="7527926" cy="6771084"/>
          </a:xfrm>
          <a:prstGeom prst="rect">
            <a:avLst/>
          </a:prstGeom>
          <a:noFill/>
        </p:spPr>
        <p:txBody>
          <a:bodyPr wrap="square">
            <a:spAutoFit/>
          </a:bodyPr>
          <a:lstStyle/>
          <a:p>
            <a:pPr>
              <a:defRPr/>
            </a:pPr>
            <a:r>
              <a:rPr lang="en-US" sz="1400" b="1" dirty="0"/>
              <a:t>Test Setup:</a:t>
            </a:r>
          </a:p>
          <a:p>
            <a:pPr>
              <a:defRPr/>
            </a:pPr>
            <a:endParaRPr lang="en-US" sz="1400" b="1" dirty="0"/>
          </a:p>
          <a:p>
            <a:pPr>
              <a:defRPr/>
            </a:pPr>
            <a:r>
              <a:rPr lang="en-US" sz="1400" dirty="0" smtClean="0"/>
              <a:t>6000MHz external clock to </a:t>
            </a:r>
            <a:r>
              <a:rPr lang="en-US" sz="1400" dirty="0" smtClean="0"/>
              <a:t>J1</a:t>
            </a:r>
            <a:endParaRPr lang="en-US" sz="1400" dirty="0" smtClean="0"/>
          </a:p>
          <a:p>
            <a:pPr>
              <a:defRPr/>
            </a:pPr>
            <a:endParaRPr lang="en-US" sz="1400" dirty="0" smtClean="0"/>
          </a:p>
          <a:p>
            <a:pPr>
              <a:defRPr/>
            </a:pPr>
            <a:r>
              <a:rPr lang="en-US" sz="1400" dirty="0" smtClean="0"/>
              <a:t>Shunt on JP10</a:t>
            </a:r>
            <a:endParaRPr lang="en-US" sz="1400" dirty="0"/>
          </a:p>
          <a:p>
            <a:pPr>
              <a:defRPr/>
            </a:pPr>
            <a:endParaRPr lang="en-US" sz="1400" dirty="0"/>
          </a:p>
          <a:p>
            <a:pPr>
              <a:defRPr/>
            </a:pPr>
            <a:r>
              <a:rPr lang="en-US" sz="1400" dirty="0" smtClean="0"/>
              <a:t>NCO = </a:t>
            </a:r>
            <a:r>
              <a:rPr lang="en-US" sz="1400" dirty="0" smtClean="0"/>
              <a:t>100MHz</a:t>
            </a:r>
          </a:p>
          <a:p>
            <a:pPr>
              <a:defRPr/>
            </a:pPr>
            <a:endParaRPr lang="en-US" sz="1400" dirty="0"/>
          </a:p>
          <a:p>
            <a:pPr>
              <a:defRPr/>
            </a:pPr>
            <a:r>
              <a:rPr lang="en-US" sz="1400" dirty="0" smtClean="0"/>
              <a:t>Monitor CHA output with spectrum analyzer</a:t>
            </a:r>
          </a:p>
          <a:p>
            <a:pPr>
              <a:defRPr/>
            </a:pPr>
            <a:endParaRPr lang="en-US" sz="1400" dirty="0"/>
          </a:p>
          <a:p>
            <a:pPr>
              <a:defRPr/>
            </a:pPr>
            <a:r>
              <a:rPr lang="en-US" sz="1400" dirty="0" smtClean="0"/>
              <a:t>Make sure SYSREF is continuously running and not a frequency </a:t>
            </a:r>
            <a:r>
              <a:rPr lang="en-US" sz="1400" dirty="0" smtClean="0"/>
              <a:t>that is</a:t>
            </a:r>
            <a:r>
              <a:rPr lang="en-US" sz="1400" dirty="0" smtClean="0"/>
              <a:t> a whole integer multiple of the NCO frequency.</a:t>
            </a:r>
          </a:p>
          <a:p>
            <a:pPr>
              <a:defRPr/>
            </a:pPr>
            <a:endParaRPr lang="en-US" sz="1400" dirty="0"/>
          </a:p>
          <a:p>
            <a:pPr>
              <a:defRPr/>
            </a:pPr>
            <a:r>
              <a:rPr lang="en-US" sz="1400" dirty="0" smtClean="0"/>
              <a:t>In this example the NCO will be set o 100MHz and SYSREF will be at 4.6875MHz. The NCO  will be  synchronized by every pulse of SYSREF. If the DAC is capturing SYSREF properly, the output will be many tones (second from last slide) as </a:t>
            </a:r>
            <a:r>
              <a:rPr lang="en-US" sz="1400" dirty="0" smtClean="0"/>
              <a:t>the NCO will be reset by a non-coherent frequency.</a:t>
            </a:r>
            <a:r>
              <a:rPr lang="en-US" sz="1400" dirty="0" smtClean="0"/>
              <a:t> </a:t>
            </a:r>
          </a:p>
          <a:p>
            <a:pPr>
              <a:defRPr/>
            </a:pPr>
            <a:endParaRPr lang="en-US" sz="1400" dirty="0"/>
          </a:p>
          <a:p>
            <a:pPr>
              <a:defRPr/>
            </a:pPr>
            <a:r>
              <a:rPr lang="en-US" sz="1400" dirty="0" smtClean="0"/>
              <a:t>If the DAC is not receiving SYSREF properly, the NCO will be a solid tone (last slide). </a:t>
            </a:r>
            <a:endParaRPr lang="en-US" sz="1400" dirty="0" smtClean="0"/>
          </a:p>
          <a:p>
            <a:pPr>
              <a:defRPr/>
            </a:pPr>
            <a:endParaRPr lang="en-US" sz="1400" dirty="0"/>
          </a:p>
          <a:p>
            <a:pPr>
              <a:defRPr/>
            </a:pPr>
            <a:endParaRPr lang="en-US" sz="2800" b="1" dirty="0" smtClean="0">
              <a:solidFill>
                <a:srgbClr val="FF0000"/>
              </a:solidFill>
            </a:endParaRPr>
          </a:p>
          <a:p>
            <a:pPr>
              <a:defRPr/>
            </a:pPr>
            <a:endParaRPr lang="en-US" sz="2800" b="1" dirty="0" smtClean="0">
              <a:solidFill>
                <a:srgbClr val="FF0000"/>
              </a:solidFill>
            </a:endParaRPr>
          </a:p>
          <a:p>
            <a:pPr>
              <a:defRPr/>
            </a:pPr>
            <a:endParaRPr lang="en-US" sz="1400" dirty="0"/>
          </a:p>
          <a:p>
            <a:pPr>
              <a:defRPr/>
            </a:pPr>
            <a:endParaRPr lang="en-US" sz="1400" dirty="0"/>
          </a:p>
          <a:p>
            <a:pPr>
              <a:defRPr/>
            </a:pPr>
            <a:endParaRPr lang="en-US" sz="1400" dirty="0"/>
          </a:p>
          <a:p>
            <a:pPr>
              <a:defRPr/>
            </a:pPr>
            <a:endParaRPr lang="en-US" sz="1400" dirty="0"/>
          </a:p>
          <a:p>
            <a:pPr marL="285750" indent="-285750">
              <a:buFont typeface="Arial" panose="020B0604020202020204" pitchFamily="34" charset="0"/>
              <a:buChar char="•"/>
              <a:defRPr/>
            </a:pPr>
            <a:endParaRPr lang="en-US" sz="1400" dirty="0"/>
          </a:p>
          <a:p>
            <a:pPr marL="285750" indent="-285750">
              <a:buFont typeface="Arial" panose="020B0604020202020204" pitchFamily="34" charset="0"/>
              <a:buChar char="•"/>
              <a:defRPr/>
            </a:pPr>
            <a:endParaRPr lang="en-US" sz="1400" b="1" dirty="0"/>
          </a:p>
          <a:p>
            <a:pPr>
              <a:defRPr/>
            </a:pPr>
            <a:endParaRPr lang="en-US" sz="1400" b="1" dirty="0"/>
          </a:p>
        </p:txBody>
      </p:sp>
      <p:sp>
        <p:nvSpPr>
          <p:cNvPr id="9219" name="Title 2"/>
          <p:cNvSpPr>
            <a:spLocks noGrp="1"/>
          </p:cNvSpPr>
          <p:nvPr>
            <p:ph type="title"/>
          </p:nvPr>
        </p:nvSpPr>
        <p:spPr>
          <a:xfrm>
            <a:off x="231775" y="0"/>
            <a:ext cx="8458200" cy="814388"/>
          </a:xfrm>
        </p:spPr>
        <p:txBody>
          <a:bodyPr/>
          <a:lstStyle/>
          <a:p>
            <a:r>
              <a:rPr lang="en-US" altLang="en-US" dirty="0" smtClean="0"/>
              <a:t> 	        </a:t>
            </a:r>
            <a:r>
              <a:rPr lang="en-US" altLang="en-US" dirty="0" smtClean="0"/>
              <a:t>DAC38RF82 SYSREF </a:t>
            </a:r>
            <a:r>
              <a:rPr lang="en-US" altLang="en-US" dirty="0" smtClean="0"/>
              <a:t>NCO Test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t>Open DAC38RFxx EVM GUI. </a:t>
            </a:r>
            <a:br>
              <a:rPr lang="en-US" sz="1600" dirty="0" smtClean="0"/>
            </a:br>
            <a:r>
              <a:rPr lang="en-US" sz="1600" dirty="0" smtClean="0"/>
              <a:t>Select </a:t>
            </a:r>
            <a:r>
              <a:rPr lang="en-US" sz="1600" dirty="0" smtClean="0"/>
              <a:t>DAC38RF82. </a:t>
            </a:r>
            <a:r>
              <a:rPr lang="en-US" sz="1600" dirty="0" smtClean="0"/>
              <a:t>Double click on “Not in RESET”. Click on “Load DEFAULT”.</a:t>
            </a:r>
            <a:br>
              <a:rPr lang="en-US" sz="1600" dirty="0" smtClean="0"/>
            </a:br>
            <a:r>
              <a:rPr lang="en-US" sz="1600" dirty="0" smtClean="0"/>
              <a:t>Set DAC Clock frequency to 6000MHZ. Click on “CONFIGURE DAC” </a:t>
            </a:r>
            <a:endParaRPr lang="en-US" sz="1600" dirty="0"/>
          </a:p>
        </p:txBody>
      </p:sp>
      <p:sp>
        <p:nvSpPr>
          <p:cNvPr id="3" name="Slide Number Placeholder 2"/>
          <p:cNvSpPr>
            <a:spLocks noGrp="1"/>
          </p:cNvSpPr>
          <p:nvPr>
            <p:ph type="sldNum" sz="quarter" idx="10"/>
          </p:nvPr>
        </p:nvSpPr>
        <p:spPr/>
        <p:txBody>
          <a:bodyPr/>
          <a:lstStyle/>
          <a:p>
            <a:pPr>
              <a:defRPr/>
            </a:pPr>
            <a:fld id="{FBBD3665-987F-4507-8001-1A0D142FE2DD}" type="slidenum">
              <a:rPr lang="en-US" smtClean="0"/>
              <a:pPr>
                <a:defRPr/>
              </a:pPr>
              <a:t>3</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2246" y="1047750"/>
            <a:ext cx="7729983" cy="494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195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t>Click on “DAC38RF8x “ </a:t>
            </a:r>
            <a:r>
              <a:rPr lang="en-US" sz="1600" dirty="0" smtClean="0"/>
              <a:t>Digital(DAC A)” tab </a:t>
            </a:r>
            <a:r>
              <a:rPr lang="en-US" sz="1600" dirty="0" smtClean="0"/>
              <a:t/>
            </a:r>
            <a:br>
              <a:rPr lang="en-US" sz="1600" dirty="0" smtClean="0"/>
            </a:br>
            <a:r>
              <a:rPr lang="en-US" sz="1600" dirty="0" smtClean="0"/>
              <a:t>1. Select the “</a:t>
            </a:r>
            <a:r>
              <a:rPr lang="en-US" sz="1600" dirty="0" smtClean="0"/>
              <a:t>Constant </a:t>
            </a:r>
            <a:r>
              <a:rPr lang="en-US" sz="1600" dirty="0" smtClean="0"/>
              <a:t>Input” box.</a:t>
            </a:r>
            <a:br>
              <a:rPr lang="en-US" sz="1600" dirty="0" smtClean="0"/>
            </a:br>
            <a:r>
              <a:rPr lang="en-US" sz="1600" dirty="0" smtClean="0"/>
              <a:t>2. Set the ”Constant Value” to </a:t>
            </a:r>
            <a:r>
              <a:rPr lang="en-US" sz="1600" dirty="0" smtClean="0"/>
              <a:t>“0000”.</a:t>
            </a:r>
            <a:r>
              <a:rPr lang="en-US" sz="1600" dirty="0" smtClean="0"/>
              <a:t/>
            </a:r>
            <a:br>
              <a:rPr lang="en-US" sz="1600" dirty="0" smtClean="0"/>
            </a:br>
            <a:r>
              <a:rPr lang="en-US" sz="1600" dirty="0" smtClean="0"/>
              <a:t>3. Set </a:t>
            </a:r>
            <a:r>
              <a:rPr lang="en-US" sz="1600" dirty="0" smtClean="0"/>
              <a:t>“Data </a:t>
            </a:r>
            <a:r>
              <a:rPr lang="en-US" sz="1600" dirty="0" smtClean="0"/>
              <a:t>Format” to “Offset </a:t>
            </a:r>
            <a:r>
              <a:rPr lang="en-US" sz="1600" dirty="0" smtClean="0"/>
              <a:t>binary</a:t>
            </a:r>
            <a:r>
              <a:rPr lang="en-US" sz="1600" dirty="0" smtClean="0"/>
              <a:t>. </a:t>
            </a:r>
            <a:br>
              <a:rPr lang="en-US" sz="1600" dirty="0" smtClean="0"/>
            </a:br>
            <a:r>
              <a:rPr lang="en-US" sz="1600" dirty="0" smtClean="0"/>
              <a:t>4. Setup NCO as shown below. Click on “UPDATE NCO”</a:t>
            </a:r>
            <a:endParaRPr lang="en-US" sz="1600" dirty="0"/>
          </a:p>
        </p:txBody>
      </p:sp>
      <p:sp>
        <p:nvSpPr>
          <p:cNvPr id="3" name="Slide Number Placeholder 2"/>
          <p:cNvSpPr>
            <a:spLocks noGrp="1"/>
          </p:cNvSpPr>
          <p:nvPr>
            <p:ph type="sldNum" sz="quarter" idx="10"/>
          </p:nvPr>
        </p:nvSpPr>
        <p:spPr/>
        <p:txBody>
          <a:bodyPr/>
          <a:lstStyle/>
          <a:p>
            <a:pPr>
              <a:defRPr/>
            </a:pPr>
            <a:fld id="{FBBD3665-987F-4507-8001-1A0D142FE2DD}" type="slidenum">
              <a:rPr lang="en-US" smtClean="0"/>
              <a:pPr>
                <a:defRPr/>
              </a:pPr>
              <a:t>4</a:t>
            </a:fld>
            <a:endParaRPr lang="en-US"/>
          </a:p>
        </p:txBody>
      </p:sp>
      <p:pic>
        <p:nvPicPr>
          <p:cNvPr id="6"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295400"/>
            <a:ext cx="7729983" cy="494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5227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t>To make the changes from the previous slide, write to the following addresses </a:t>
            </a:r>
            <a:endParaRPr lang="en-US" sz="1600" dirty="0"/>
          </a:p>
        </p:txBody>
      </p:sp>
      <p:sp>
        <p:nvSpPr>
          <p:cNvPr id="3" name="Slide Number Placeholder 2"/>
          <p:cNvSpPr>
            <a:spLocks noGrp="1"/>
          </p:cNvSpPr>
          <p:nvPr>
            <p:ph type="sldNum" sz="quarter" idx="10"/>
          </p:nvPr>
        </p:nvSpPr>
        <p:spPr/>
        <p:txBody>
          <a:bodyPr/>
          <a:lstStyle/>
          <a:p>
            <a:pPr>
              <a:defRPr/>
            </a:pPr>
            <a:fld id="{FBBD3665-987F-4507-8001-1A0D142FE2DD}" type="slidenum">
              <a:rPr lang="en-US" smtClean="0"/>
              <a:pPr>
                <a:defRPr/>
              </a:pPr>
              <a:t>5</a:t>
            </a:fld>
            <a:endParaRPr lang="en-US"/>
          </a:p>
        </p:txBody>
      </p:sp>
      <p:sp>
        <p:nvSpPr>
          <p:cNvPr id="4" name="Content Placeholder 3"/>
          <p:cNvSpPr>
            <a:spLocks noGrp="1"/>
          </p:cNvSpPr>
          <p:nvPr>
            <p:ph idx="1"/>
          </p:nvPr>
        </p:nvSpPr>
        <p:spPr/>
        <p:txBody>
          <a:bodyPr/>
          <a:lstStyle/>
          <a:p>
            <a:r>
              <a:rPr lang="en-US" dirty="0" smtClean="0"/>
              <a:t>Add 0x10C	Data 0x2420</a:t>
            </a:r>
          </a:p>
          <a:p>
            <a:r>
              <a:rPr lang="en-US" dirty="0" smtClean="0"/>
              <a:t>Add 0x127	Data 0x2828</a:t>
            </a:r>
          </a:p>
          <a:p>
            <a:r>
              <a:rPr lang="en-US" dirty="0" smtClean="0"/>
              <a:t>Add 0x12F	Data 0x0001</a:t>
            </a:r>
          </a:p>
          <a:p>
            <a:r>
              <a:rPr lang="en-US" dirty="0" smtClean="0"/>
              <a:t>Add 0x130	Data 0x0000</a:t>
            </a:r>
          </a:p>
          <a:p>
            <a:r>
              <a:rPr lang="en-US" dirty="0" smtClean="0"/>
              <a:t>Add 11E	Data 0x4444</a:t>
            </a:r>
          </a:p>
          <a:p>
            <a:r>
              <a:rPr lang="en-US" dirty="0" smtClean="0"/>
              <a:t>Add 11F	Data 0x4444</a:t>
            </a:r>
          </a:p>
          <a:p>
            <a:r>
              <a:rPr lang="en-US" dirty="0" smtClean="0"/>
              <a:t>Add 120	Data 0x0444</a:t>
            </a:r>
            <a:endParaRPr lang="en-US" dirty="0"/>
          </a:p>
        </p:txBody>
      </p:sp>
    </p:spTree>
    <p:extLst>
      <p:ext uri="{BB962C8B-B14F-4D97-AF65-F5344CB8AC3E}">
        <p14:creationId xmlns:p14="http://schemas.microsoft.com/office/powerpoint/2010/main" val="107589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t>DAC CHA output with SYSREF latched properly</a:t>
            </a:r>
            <a:endParaRPr lang="en-US" sz="1600" dirty="0"/>
          </a:p>
        </p:txBody>
      </p:sp>
      <p:sp>
        <p:nvSpPr>
          <p:cNvPr id="3" name="Slide Number Placeholder 2"/>
          <p:cNvSpPr>
            <a:spLocks noGrp="1"/>
          </p:cNvSpPr>
          <p:nvPr>
            <p:ph type="sldNum" sz="quarter" idx="10"/>
          </p:nvPr>
        </p:nvSpPr>
        <p:spPr/>
        <p:txBody>
          <a:bodyPr/>
          <a:lstStyle/>
          <a:p>
            <a:pPr>
              <a:defRPr/>
            </a:pPr>
            <a:fld id="{FBBD3665-987F-4507-8001-1A0D142FE2DD}" type="slidenum">
              <a:rPr lang="en-US" smtClean="0"/>
              <a:pPr>
                <a:defRPr/>
              </a:pPr>
              <a:t>6</a:t>
            </a:fld>
            <a:endParaRPr lang="en-US"/>
          </a:p>
        </p:txBody>
      </p:sp>
      <p:pic>
        <p:nvPicPr>
          <p:cNvPr id="2052"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644650"/>
            <a:ext cx="6543675" cy="3752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t>SYSREF not latched properly are missing</a:t>
            </a:r>
            <a:endParaRPr lang="en-US" sz="1600" dirty="0"/>
          </a:p>
        </p:txBody>
      </p:sp>
      <p:sp>
        <p:nvSpPr>
          <p:cNvPr id="3" name="Slide Number Placeholder 2"/>
          <p:cNvSpPr>
            <a:spLocks noGrp="1"/>
          </p:cNvSpPr>
          <p:nvPr>
            <p:ph type="sldNum" sz="quarter" idx="10"/>
          </p:nvPr>
        </p:nvSpPr>
        <p:spPr/>
        <p:txBody>
          <a:bodyPr/>
          <a:lstStyle/>
          <a:p>
            <a:pPr>
              <a:defRPr/>
            </a:pPr>
            <a:fld id="{FBBD3665-987F-4507-8001-1A0D142FE2DD}" type="slidenum">
              <a:rPr lang="en-US" smtClean="0"/>
              <a:pPr>
                <a:defRPr/>
              </a:pPr>
              <a:t>7</a:t>
            </a:fld>
            <a:endParaRPr lang="en-US"/>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0162" y="1635125"/>
            <a:ext cx="6534150"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3019823"/>
      </p:ext>
    </p:extLst>
  </p:cSld>
  <p:clrMapOvr>
    <a:masterClrMapping/>
  </p:clrMapOvr>
</p:sld>
</file>

<file path=ppt/theme/theme1.xml><?xml version="1.0" encoding="utf-8"?>
<a:theme xmlns:a="http://schemas.openxmlformats.org/drawingml/2006/main" name="FinalPowerpoint">
  <a:themeElements>
    <a:clrScheme name="Custom 1">
      <a:dk1>
        <a:srgbClr val="000000"/>
      </a:dk1>
      <a:lt1>
        <a:srgbClr val="FFFFFF"/>
      </a:lt1>
      <a:dk2>
        <a:srgbClr val="DE0000"/>
      </a:dk2>
      <a:lt2>
        <a:srgbClr val="808080"/>
      </a:lt2>
      <a:accent1>
        <a:srgbClr val="DE0000"/>
      </a:accent1>
      <a:accent2>
        <a:srgbClr val="AEAEAE"/>
      </a:accent2>
      <a:accent3>
        <a:srgbClr val="117788"/>
      </a:accent3>
      <a:accent4>
        <a:srgbClr val="404040"/>
      </a:accent4>
      <a:accent5>
        <a:srgbClr val="7F7F7F"/>
      </a:accent5>
      <a:accent6>
        <a:srgbClr val="32B4CE"/>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14318</TotalTime>
  <Words>174</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FinalPowerpoint</vt:lpstr>
      <vt:lpstr>        DAC38RF82 SYSREF NCO Test         </vt:lpstr>
      <vt:lpstr>          DAC38RF82 SYSREF NCO Test </vt:lpstr>
      <vt:lpstr>Open DAC38RFxx EVM GUI.  Select DAC38RF82. Double click on “Not in RESET”. Click on “Load DEFAULT”. Set DAC Clock frequency to 6000MHZ. Click on “CONFIGURE DAC” </vt:lpstr>
      <vt:lpstr>Click on “DAC38RF8x “ Digital(DAC A)” tab  1. Select the “Constant Input” box. 2. Set the ”Constant Value” to “0000”. 3. Set “Data Format” to “Offset binary.  4. Setup NCO as shown below. Click on “UPDATE NCO”</vt:lpstr>
      <vt:lpstr>To make the changes from the previous slide, write to the following addresses </vt:lpstr>
      <vt:lpstr>DAC CHA output with SYSREF latched properly</vt:lpstr>
      <vt:lpstr>SYSREF not latched properly are missing</vt:lpstr>
    </vt:vector>
  </TitlesOfParts>
  <Company>Texas Instruments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DOCSIS EVM   @ 819.2Msps  On trimmed devices</dc:title>
  <dc:creator>a0181823</dc:creator>
  <cp:lastModifiedBy>Seton, Jim</cp:lastModifiedBy>
  <cp:revision>286</cp:revision>
  <dcterms:created xsi:type="dcterms:W3CDTF">2013-09-24T21:30:14Z</dcterms:created>
  <dcterms:modified xsi:type="dcterms:W3CDTF">2019-07-12T14:31:06Z</dcterms:modified>
</cp:coreProperties>
</file>