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6" r:id="rId2"/>
    <p:sldId id="395" r:id="rId3"/>
    <p:sldId id="394" r:id="rId4"/>
    <p:sldId id="396" r:id="rId5"/>
    <p:sldId id="414" r:id="rId6"/>
    <p:sldId id="37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1700C0"/>
    <a:srgbClr val="70F72D"/>
    <a:srgbClr val="0070C0"/>
    <a:srgbClr val="DE0000"/>
    <a:srgbClr val="AAAA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15" autoAdjust="0"/>
    <p:restoredTop sz="97178" autoAdjust="0"/>
  </p:normalViewPr>
  <p:slideViewPr>
    <p:cSldViewPr snapToGrid="0">
      <p:cViewPr>
        <p:scale>
          <a:sx n="100" d="100"/>
          <a:sy n="100" d="100"/>
        </p:scale>
        <p:origin x="-1938" y="-222"/>
      </p:cViewPr>
      <p:guideLst>
        <p:guide orient="horz" pos="2160"/>
        <p:guide pos="2878"/>
      </p:guideLst>
    </p:cSldViewPr>
  </p:slideViewPr>
  <p:notesTextViewPr>
    <p:cViewPr>
      <p:scale>
        <a:sx n="100" d="100"/>
        <a:sy n="100" d="100"/>
      </p:scale>
      <p:origin x="0" y="0"/>
    </p:cViewPr>
  </p:notesTextViewPr>
  <p:sorterViewPr>
    <p:cViewPr>
      <p:scale>
        <a:sx n="100" d="100"/>
        <a:sy n="100" d="100"/>
      </p:scale>
      <p:origin x="0" y="1122"/>
    </p:cViewPr>
  </p:sorterViewPr>
  <p:notesViewPr>
    <p:cSldViewPr snapToGrid="0">
      <p:cViewPr varScale="1">
        <p:scale>
          <a:sx n="51" d="100"/>
          <a:sy n="51" d="100"/>
        </p:scale>
        <p:origin x="-2850" y="-96"/>
      </p:cViewPr>
      <p:guideLst>
        <p:guide orient="horz" pos="2880"/>
        <p:guide pos="215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542" tIns="45270" rIns="90542" bIns="45270" numCol="1" anchor="t" anchorCtr="0" compatLnSpc="1">
            <a:prstTxWarp prst="textNoShape">
              <a:avLst/>
            </a:prstTxWarp>
          </a:bodyPr>
          <a:lstStyle>
            <a:lvl1pPr>
              <a:defRPr sz="1200"/>
            </a:lvl1pPr>
          </a:lstStyle>
          <a:p>
            <a:pPr>
              <a:defRPr/>
            </a:pPr>
            <a:endParaRPr lang="en-US"/>
          </a:p>
        </p:txBody>
      </p:sp>
      <p:sp>
        <p:nvSpPr>
          <p:cNvPr id="1228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0542" tIns="45270" rIns="90542" bIns="45270" numCol="1" anchor="t" anchorCtr="0" compatLnSpc="1">
            <a:prstTxWarp prst="textNoShape">
              <a:avLst/>
            </a:prstTxWarp>
          </a:bodyPr>
          <a:lstStyle>
            <a:lvl1pPr algn="r">
              <a:defRPr sz="1200"/>
            </a:lvl1pPr>
          </a:lstStyle>
          <a:p>
            <a:pPr>
              <a:defRPr/>
            </a:pPr>
            <a:endParaRPr lang="en-US"/>
          </a:p>
        </p:txBody>
      </p:sp>
      <p:sp>
        <p:nvSpPr>
          <p:cNvPr id="1228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0542" tIns="45270" rIns="90542" bIns="45270" numCol="1" anchor="b" anchorCtr="0" compatLnSpc="1">
            <a:prstTxWarp prst="textNoShape">
              <a:avLst/>
            </a:prstTxWarp>
          </a:bodyPr>
          <a:lstStyle>
            <a:lvl1pPr>
              <a:defRPr sz="1200"/>
            </a:lvl1pPr>
          </a:lstStyle>
          <a:p>
            <a:pPr>
              <a:defRPr/>
            </a:pPr>
            <a:endParaRPr lang="en-US"/>
          </a:p>
        </p:txBody>
      </p:sp>
      <p:sp>
        <p:nvSpPr>
          <p:cNvPr id="1228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0542" tIns="45270" rIns="90542" bIns="45270" numCol="1" anchor="b" anchorCtr="0" compatLnSpc="1">
            <a:prstTxWarp prst="textNoShape">
              <a:avLst/>
            </a:prstTxWarp>
          </a:bodyPr>
          <a:lstStyle>
            <a:lvl1pPr algn="r">
              <a:defRPr sz="1200"/>
            </a:lvl1pPr>
          </a:lstStyle>
          <a:p>
            <a:pPr>
              <a:defRPr/>
            </a:pPr>
            <a:fld id="{45EF8EF4-E0E4-4DF6-B4A0-001E7A9EC4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542" tIns="45270" rIns="90542" bIns="45270" numCol="1" anchor="t" anchorCtr="0" compatLnSpc="1">
            <a:prstTxWarp prst="textNoShape">
              <a:avLst/>
            </a:prstTxWarp>
          </a:bodyPr>
          <a:lstStyle>
            <a:lvl1pPr>
              <a:defRPr sz="1200"/>
            </a:lvl1pPr>
          </a:lstStyle>
          <a:p>
            <a:pPr>
              <a:defRPr/>
            </a:pPr>
            <a:endParaRPr lang="en-US"/>
          </a:p>
        </p:txBody>
      </p:sp>
      <p:sp>
        <p:nvSpPr>
          <p:cNvPr id="1218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0542" tIns="45270" rIns="90542" bIns="4527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305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0542" tIns="45270" rIns="90542" bIns="4527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0542" tIns="45270" rIns="90542" bIns="45270" numCol="1" anchor="b" anchorCtr="0" compatLnSpc="1">
            <a:prstTxWarp prst="textNoShape">
              <a:avLst/>
            </a:prstTxWarp>
          </a:bodyPr>
          <a:lstStyle>
            <a:lvl1pPr>
              <a:defRPr sz="1200"/>
            </a:lvl1pPr>
          </a:lstStyle>
          <a:p>
            <a:pPr>
              <a:defRPr/>
            </a:pPr>
            <a:endParaRPr lang="en-US"/>
          </a:p>
        </p:txBody>
      </p:sp>
      <p:sp>
        <p:nvSpPr>
          <p:cNvPr id="1218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0542" tIns="45270" rIns="90542" bIns="45270" numCol="1" anchor="b" anchorCtr="0" compatLnSpc="1">
            <a:prstTxWarp prst="textNoShape">
              <a:avLst/>
            </a:prstTxWarp>
          </a:bodyPr>
          <a:lstStyle>
            <a:lvl1pPr algn="r">
              <a:defRPr sz="1200"/>
            </a:lvl1pPr>
          </a:lstStyle>
          <a:p>
            <a:pPr>
              <a:defRPr/>
            </a:pPr>
            <a:fld id="{CD6BC1EE-5BC8-4224-8C31-9A846524C9F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en-US" smtClean="0"/>
          </a:p>
        </p:txBody>
      </p:sp>
      <p:sp>
        <p:nvSpPr>
          <p:cNvPr id="11268" name="Slide Number Placeholder 3"/>
          <p:cNvSpPr>
            <a:spLocks noGrp="1"/>
          </p:cNvSpPr>
          <p:nvPr>
            <p:ph type="sldNum" sz="quarter" idx="5"/>
          </p:nvPr>
        </p:nvSpPr>
        <p:spPr>
          <a:noFill/>
        </p:spPr>
        <p:txBody>
          <a:bodyPr/>
          <a:lstStyle/>
          <a:p>
            <a:fld id="{9DA22460-DC80-4953-8D8B-84F1483BE86B}"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en-US" smtClean="0"/>
          </a:p>
        </p:txBody>
      </p:sp>
      <p:sp>
        <p:nvSpPr>
          <p:cNvPr id="12292" name="Slide Number Placeholder 3"/>
          <p:cNvSpPr>
            <a:spLocks noGrp="1"/>
          </p:cNvSpPr>
          <p:nvPr>
            <p:ph type="sldNum" sz="quarter" idx="5"/>
          </p:nvPr>
        </p:nvSpPr>
        <p:spPr>
          <a:noFill/>
        </p:spPr>
        <p:txBody>
          <a:bodyPr/>
          <a:lstStyle/>
          <a:p>
            <a:fld id="{741321C2-8930-42D1-9F82-89968566A590}" type="slidenum">
              <a:rPr lang="en-US" smtClean="0"/>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8159A6E6-7A07-48B2-8C22-546091303A1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A2A812C-1E90-4CF0-BB39-12CB3C4A3E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583CE58-C2B7-4E29-9D45-E938F01F663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8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3DAC494-6233-41B8-AFAE-EAE50D15523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654A392E-1ACF-45F8-BA91-1DFCA209ABC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43B7E47-304A-4978-87BF-B97A1DAB37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0A628024-959F-4518-9AD2-37460AE8D2C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Rectangle 5"/>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6A2F82DA-83E3-4F8E-80FC-16F57144C7D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Rectangle 5"/>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CE90B008-0288-4221-80AA-8236CF6F6DE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A6A4C215-B79C-4B7B-BD66-B6597841FC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pPr>
              <a:defRPr/>
            </a:pPr>
            <a:fld id="{7B06CD1D-008E-458C-AB10-346C9E1442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1185863"/>
            <a:ext cx="4157663" cy="4692650"/>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1185863"/>
            <a:ext cx="4157662" cy="4692650"/>
          </a:xfrm>
          <a:noFill/>
          <a:ln w="9525" algn="ctr">
            <a:noFill/>
            <a:miter lim="800000"/>
            <a:headEnd/>
            <a:tailEnd/>
          </a:ln>
        </p:spPr>
        <p:txBody>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D3DFA2F5-5C2C-45F3-A875-1745EEB9A66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0"/>
          </p:nvPr>
        </p:nvSpPr>
        <p:spPr>
          <a:ln/>
        </p:spPr>
        <p:txBody>
          <a:bodyPr/>
          <a:lstStyle>
            <a:lvl1pPr>
              <a:defRPr/>
            </a:lvl1pPr>
          </a:lstStyle>
          <a:p>
            <a:pPr>
              <a:defRPr/>
            </a:pPr>
            <a:fld id="{F45F32D0-F033-4F0A-9C84-444A199C626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463794B3-7907-4D0F-B8AD-0D585AA619C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9" name="Rectangle 18"/>
          <p:cNvSpPr/>
          <p:nvPr/>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22" name="Rectangle 21"/>
          <p:cNvSpPr/>
          <p:nvPr/>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9" name="Picture 8" descr="ti_logo_powerpoint_1_line.png"/>
          <p:cNvPicPr>
            <a:picLocks noChangeAspect="1"/>
          </p:cNvPicPr>
          <p:nvPr/>
        </p:nvPicPr>
        <p:blipFill>
          <a:blip r:embed="rId16" cstate="print"/>
          <a:srcRect/>
          <a:stretch>
            <a:fillRect/>
          </a:stretch>
        </p:blipFill>
        <p:spPr bwMode="auto">
          <a:xfrm>
            <a:off x="6675438" y="6440488"/>
            <a:ext cx="1874837" cy="231775"/>
          </a:xfrm>
          <a:prstGeom prst="rect">
            <a:avLst/>
          </a:prstGeom>
          <a:noFill/>
          <a:ln w="9525">
            <a:noFill/>
            <a:miter lim="800000"/>
            <a:headEnd/>
            <a:tailEnd/>
          </a:ln>
        </p:spPr>
      </p:pic>
      <p:sp>
        <p:nvSpPr>
          <p:cNvPr id="1030"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a:defRPr/>
            </a:pPr>
            <a:fld id="{9C716D19-0369-4306-AB8E-3ECA66993E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01" r:id="rId5"/>
    <p:sldLayoutId id="2147483914"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e2e.ti.com/support/amplifiers/precision_amplifiers/w/design_notes/2645.solving-op-amp-stability-issues.aspx" TargetMode="External"/><Relationship Id="rId7" Type="http://schemas.openxmlformats.org/officeDocument/2006/relationships/hyperlink" Target="https://store.ti.com/Search.aspx?k=pocket+reference&amp;pt=-1"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www.ti.com/lsds/ti/amplifiers-linear/precision-amplifier-support-community.page" TargetMode="External"/><Relationship Id="rId5" Type="http://schemas.openxmlformats.org/officeDocument/2006/relationships/hyperlink" Target="http://www.ti.com/precisionlabs" TargetMode="External"/><Relationship Id="rId4" Type="http://schemas.openxmlformats.org/officeDocument/2006/relationships/hyperlink" Target="http://www.ti.com/tool/tina-t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US" dirty="0" smtClean="0"/>
              <a:t>50uA Pulse Current Source</a:t>
            </a:r>
            <a:r>
              <a:rPr lang="en-US" dirty="0" smtClean="0"/>
              <a:t/>
            </a:r>
            <a:br>
              <a:rPr lang="en-US" dirty="0" smtClean="0"/>
            </a:br>
            <a:r>
              <a:rPr lang="en-US" dirty="0" smtClean="0"/>
              <a:t>Stability Analysis</a:t>
            </a:r>
            <a:br>
              <a:rPr lang="en-US" dirty="0" smtClean="0"/>
            </a:br>
            <a:endParaRPr lang="en-US" dirty="0" smtClean="0"/>
          </a:p>
        </p:txBody>
      </p:sp>
      <p:sp>
        <p:nvSpPr>
          <p:cNvPr id="7171" name="Rectangle 3"/>
          <p:cNvSpPr>
            <a:spLocks noGrp="1" noChangeArrowheads="1"/>
          </p:cNvSpPr>
          <p:nvPr>
            <p:ph type="subTitle" idx="1"/>
          </p:nvPr>
        </p:nvSpPr>
        <p:spPr/>
        <p:txBody>
          <a:bodyPr/>
          <a:lstStyle/>
          <a:p>
            <a:r>
              <a:rPr lang="en-US" dirty="0" smtClean="0"/>
              <a:t>Tim Green, MGTS</a:t>
            </a:r>
          </a:p>
          <a:p>
            <a:r>
              <a:rPr lang="en-US" dirty="0" smtClean="0"/>
              <a:t>Precision Linear Analog Applications</a:t>
            </a:r>
          </a:p>
          <a:p>
            <a:r>
              <a:rPr lang="en-US" dirty="0" smtClean="0"/>
              <a:t>October </a:t>
            </a:r>
            <a:r>
              <a:rPr lang="en-US" dirty="0" smtClean="0"/>
              <a:t>20, </a:t>
            </a:r>
            <a:r>
              <a:rPr lang="en-US" dirty="0" smtClean="0"/>
              <a:t>2016</a:t>
            </a:r>
          </a:p>
        </p:txBody>
      </p:sp>
      <p:sp>
        <p:nvSpPr>
          <p:cNvPr id="7172" name="Rectangle 24"/>
          <p:cNvSpPr>
            <a:spLocks noGrp="1" noChangeArrowheads="1"/>
          </p:cNvSpPr>
          <p:nvPr>
            <p:ph type="sldNum" sz="quarter" idx="10"/>
          </p:nvPr>
        </p:nvSpPr>
        <p:spPr>
          <a:noFill/>
        </p:spPr>
        <p:txBody>
          <a:bodyPr/>
          <a:lstStyle/>
          <a:p>
            <a:fld id="{119C49EC-815F-48D2-9B2B-B03CC7B3E90E}" type="slidenum">
              <a:rPr lang="en-US" smtClean="0"/>
              <a:pPr/>
              <a:t>1</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EEDEE356-8A4E-40D8-BEBB-247E2F1CAD53}" type="slidenum">
              <a:rPr lang="en-US" smtClean="0"/>
              <a:pPr/>
              <a:t>2</a:t>
            </a:fld>
            <a:endParaRPr lang="en-US" smtClean="0"/>
          </a:p>
        </p:txBody>
      </p:sp>
      <p:sp>
        <p:nvSpPr>
          <p:cNvPr id="8195" name="Rectangle 2"/>
          <p:cNvSpPr>
            <a:spLocks noGrp="1" noChangeArrowheads="1"/>
          </p:cNvSpPr>
          <p:nvPr>
            <p:ph type="title"/>
          </p:nvPr>
        </p:nvSpPr>
        <p:spPr>
          <a:xfrm>
            <a:off x="503238" y="112713"/>
            <a:ext cx="7824787" cy="411162"/>
          </a:xfrm>
        </p:spPr>
        <p:txBody>
          <a:bodyPr/>
          <a:lstStyle/>
          <a:p>
            <a:r>
              <a:rPr lang="en-US" sz="2000" dirty="0" smtClean="0"/>
              <a:t>Loop Gain</a:t>
            </a:r>
            <a:endParaRPr lang="en-US" sz="2000" dirty="0" smtClean="0">
              <a:solidFill>
                <a:srgbClr val="FF0000"/>
              </a:solidFill>
            </a:endParaRPr>
          </a:p>
        </p:txBody>
      </p:sp>
      <p:pic>
        <p:nvPicPr>
          <p:cNvPr id="2" name="Picture 3"/>
          <p:cNvPicPr>
            <a:picLocks noChangeAspect="1" noChangeArrowheads="1"/>
          </p:cNvPicPr>
          <p:nvPr/>
        </p:nvPicPr>
        <p:blipFill>
          <a:blip r:embed="rId2" cstate="print"/>
          <a:srcRect/>
          <a:stretch>
            <a:fillRect/>
          </a:stretch>
        </p:blipFill>
        <p:spPr bwMode="auto">
          <a:xfrm>
            <a:off x="128588" y="595313"/>
            <a:ext cx="8746324" cy="501491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EEDEE356-8A4E-40D8-BEBB-247E2F1CAD53}" type="slidenum">
              <a:rPr lang="en-US" smtClean="0"/>
              <a:pPr/>
              <a:t>3</a:t>
            </a:fld>
            <a:endParaRPr lang="en-US" smtClean="0"/>
          </a:p>
        </p:txBody>
      </p:sp>
      <p:sp>
        <p:nvSpPr>
          <p:cNvPr id="8195" name="Rectangle 2"/>
          <p:cNvSpPr>
            <a:spLocks noGrp="1" noChangeArrowheads="1"/>
          </p:cNvSpPr>
          <p:nvPr>
            <p:ph type="title"/>
          </p:nvPr>
        </p:nvSpPr>
        <p:spPr>
          <a:xfrm>
            <a:off x="503238" y="112713"/>
            <a:ext cx="7824787" cy="411162"/>
          </a:xfrm>
        </p:spPr>
        <p:txBody>
          <a:bodyPr/>
          <a:lstStyle/>
          <a:p>
            <a:r>
              <a:rPr lang="en-US" sz="2000" dirty="0" smtClean="0"/>
              <a:t>Loop Gain</a:t>
            </a:r>
            <a:endParaRPr lang="en-US" sz="2000" dirty="0" smtClean="0">
              <a:solidFill>
                <a:srgbClr val="FF0000"/>
              </a:solidFill>
            </a:endParaRPr>
          </a:p>
        </p:txBody>
      </p:sp>
      <p:pic>
        <p:nvPicPr>
          <p:cNvPr id="1028" name="Picture 4"/>
          <p:cNvPicPr>
            <a:picLocks noChangeAspect="1" noChangeArrowheads="1"/>
          </p:cNvPicPr>
          <p:nvPr/>
        </p:nvPicPr>
        <p:blipFill>
          <a:blip r:embed="rId2" cstate="print"/>
          <a:srcRect/>
          <a:stretch>
            <a:fillRect/>
          </a:stretch>
        </p:blipFill>
        <p:spPr bwMode="auto">
          <a:xfrm>
            <a:off x="219074" y="590549"/>
            <a:ext cx="8524571" cy="53625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EEDEE356-8A4E-40D8-BEBB-247E2F1CAD53}" type="slidenum">
              <a:rPr lang="en-US" smtClean="0"/>
              <a:pPr/>
              <a:t>4</a:t>
            </a:fld>
            <a:endParaRPr lang="en-US" smtClean="0"/>
          </a:p>
        </p:txBody>
      </p:sp>
      <p:sp>
        <p:nvSpPr>
          <p:cNvPr id="8195" name="Rectangle 2"/>
          <p:cNvSpPr>
            <a:spLocks noGrp="1" noChangeArrowheads="1"/>
          </p:cNvSpPr>
          <p:nvPr>
            <p:ph type="title"/>
          </p:nvPr>
        </p:nvSpPr>
        <p:spPr>
          <a:xfrm>
            <a:off x="503238" y="112713"/>
            <a:ext cx="7824787" cy="411162"/>
          </a:xfrm>
        </p:spPr>
        <p:txBody>
          <a:bodyPr/>
          <a:lstStyle/>
          <a:p>
            <a:r>
              <a:rPr lang="en-US" sz="2000" dirty="0" smtClean="0"/>
              <a:t>Closed Loop Transient</a:t>
            </a:r>
            <a:endParaRPr lang="en-US" sz="2000" dirty="0" smtClean="0">
              <a:solidFill>
                <a:srgbClr val="FF0000"/>
              </a:solidFill>
            </a:endParaRPr>
          </a:p>
        </p:txBody>
      </p:sp>
      <p:sp>
        <p:nvSpPr>
          <p:cNvPr id="6" name="TextBox 5"/>
          <p:cNvSpPr txBox="1"/>
          <p:nvPr/>
        </p:nvSpPr>
        <p:spPr>
          <a:xfrm>
            <a:off x="314326" y="4819650"/>
            <a:ext cx="8515349" cy="923330"/>
          </a:xfrm>
          <a:prstGeom prst="rect">
            <a:avLst/>
          </a:prstGeom>
          <a:noFill/>
        </p:spPr>
        <p:txBody>
          <a:bodyPr wrap="square" rtlCol="0">
            <a:spAutoFit/>
          </a:bodyPr>
          <a:lstStyle/>
          <a:p>
            <a:r>
              <a:rPr lang="en-US" dirty="0" smtClean="0"/>
              <a:t>Note that to keep the output of U1 out of saturation, the current of 5uA DC is flowing through R2. Most of the pulsed current will be through C1.  VG1 is 50mV</a:t>
            </a:r>
          </a:p>
          <a:p>
            <a:r>
              <a:rPr lang="en-US" dirty="0" smtClean="0"/>
              <a:t>DC with 500mV pulse for 20us. </a:t>
            </a:r>
            <a:endParaRPr lang="en-US" dirty="0"/>
          </a:p>
        </p:txBody>
      </p:sp>
      <p:pic>
        <p:nvPicPr>
          <p:cNvPr id="3076" name="Picture 4"/>
          <p:cNvPicPr>
            <a:picLocks noChangeAspect="1" noChangeArrowheads="1"/>
          </p:cNvPicPr>
          <p:nvPr/>
        </p:nvPicPr>
        <p:blipFill>
          <a:blip r:embed="rId2" cstate="print"/>
          <a:srcRect/>
          <a:stretch>
            <a:fillRect/>
          </a:stretch>
        </p:blipFill>
        <p:spPr bwMode="auto">
          <a:xfrm>
            <a:off x="366713" y="509588"/>
            <a:ext cx="7880773" cy="4319587"/>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EEDEE356-8A4E-40D8-BEBB-247E2F1CAD53}" type="slidenum">
              <a:rPr lang="en-US" smtClean="0"/>
              <a:pPr/>
              <a:t>5</a:t>
            </a:fld>
            <a:endParaRPr lang="en-US" smtClean="0"/>
          </a:p>
        </p:txBody>
      </p:sp>
      <p:sp>
        <p:nvSpPr>
          <p:cNvPr id="8195" name="Rectangle 2"/>
          <p:cNvSpPr>
            <a:spLocks noGrp="1" noChangeArrowheads="1"/>
          </p:cNvSpPr>
          <p:nvPr>
            <p:ph type="title"/>
          </p:nvPr>
        </p:nvSpPr>
        <p:spPr>
          <a:xfrm>
            <a:off x="503238" y="112713"/>
            <a:ext cx="7824787" cy="411162"/>
          </a:xfrm>
        </p:spPr>
        <p:txBody>
          <a:bodyPr/>
          <a:lstStyle/>
          <a:p>
            <a:r>
              <a:rPr lang="en-US" sz="2000" dirty="0" smtClean="0"/>
              <a:t>Closed Loop Transient</a:t>
            </a:r>
            <a:endParaRPr lang="en-US" sz="2000" dirty="0" smtClean="0">
              <a:solidFill>
                <a:srgbClr val="FF0000"/>
              </a:solidFill>
            </a:endParaRPr>
          </a:p>
        </p:txBody>
      </p:sp>
      <p:pic>
        <p:nvPicPr>
          <p:cNvPr id="4099" name="Picture 3"/>
          <p:cNvPicPr>
            <a:picLocks noChangeAspect="1" noChangeArrowheads="1"/>
          </p:cNvPicPr>
          <p:nvPr/>
        </p:nvPicPr>
        <p:blipFill>
          <a:blip r:embed="rId2" cstate="print"/>
          <a:srcRect/>
          <a:stretch>
            <a:fillRect/>
          </a:stretch>
        </p:blipFill>
        <p:spPr bwMode="auto">
          <a:xfrm>
            <a:off x="180975" y="485775"/>
            <a:ext cx="8691126" cy="54673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98450" y="163513"/>
            <a:ext cx="8458200" cy="814387"/>
          </a:xfrm>
        </p:spPr>
        <p:txBody>
          <a:bodyPr/>
          <a:lstStyle/>
          <a:p>
            <a:r>
              <a:rPr lang="en-US" sz="2800" dirty="0" smtClean="0"/>
              <a:t>Appendix: Op Amp Stability Reference</a:t>
            </a:r>
          </a:p>
        </p:txBody>
      </p:sp>
      <p:sp>
        <p:nvSpPr>
          <p:cNvPr id="9219" name="TextBox 17"/>
          <p:cNvSpPr txBox="1">
            <a:spLocks noChangeArrowheads="1"/>
          </p:cNvSpPr>
          <p:nvPr/>
        </p:nvSpPr>
        <p:spPr bwMode="auto">
          <a:xfrm>
            <a:off x="303213" y="898525"/>
            <a:ext cx="6532558" cy="1107996"/>
          </a:xfrm>
          <a:prstGeom prst="rect">
            <a:avLst/>
          </a:prstGeom>
          <a:noFill/>
          <a:ln w="9525">
            <a:noFill/>
            <a:miter lim="800000"/>
            <a:headEnd/>
            <a:tailEnd/>
          </a:ln>
        </p:spPr>
        <p:txBody>
          <a:bodyPr wrap="none">
            <a:spAutoFit/>
          </a:bodyPr>
          <a:lstStyle/>
          <a:p>
            <a:r>
              <a:rPr lang="en-US" sz="1600" dirty="0"/>
              <a:t>For detailed, definition-by-example of 10 different ways to stabilize </a:t>
            </a:r>
          </a:p>
          <a:p>
            <a:r>
              <a:rPr lang="en-US" sz="1600" dirty="0"/>
              <a:t>op amps driving capacitive loads, and additional technical information </a:t>
            </a:r>
          </a:p>
          <a:p>
            <a:r>
              <a:rPr lang="en-US" sz="1600" dirty="0"/>
              <a:t>on solving op amp stability problems, visit the Texas Instruments </a:t>
            </a:r>
          </a:p>
          <a:p>
            <a:r>
              <a:rPr lang="en-US" sz="1600" dirty="0"/>
              <a:t>E2E Forum at:</a:t>
            </a:r>
          </a:p>
        </p:txBody>
      </p:sp>
      <p:sp>
        <p:nvSpPr>
          <p:cNvPr id="9220" name="Rectangle 19"/>
          <p:cNvSpPr>
            <a:spLocks noChangeArrowheads="1"/>
          </p:cNvSpPr>
          <p:nvPr/>
        </p:nvSpPr>
        <p:spPr bwMode="auto">
          <a:xfrm>
            <a:off x="345466" y="1924693"/>
            <a:ext cx="8312150" cy="584775"/>
          </a:xfrm>
          <a:prstGeom prst="rect">
            <a:avLst/>
          </a:prstGeom>
          <a:noFill/>
          <a:ln w="9525">
            <a:solidFill>
              <a:srgbClr val="FF0000"/>
            </a:solidFill>
            <a:miter lim="800000"/>
            <a:headEnd/>
            <a:tailEnd/>
          </a:ln>
        </p:spPr>
        <p:txBody>
          <a:bodyPr wrap="square">
            <a:spAutoFit/>
          </a:bodyPr>
          <a:lstStyle/>
          <a:p>
            <a:r>
              <a:rPr lang="en-US" sz="1600" dirty="0">
                <a:hlinkClick r:id="rId3"/>
              </a:rPr>
              <a:t>http://</a:t>
            </a:r>
            <a:r>
              <a:rPr lang="en-US" sz="1600" dirty="0" smtClean="0">
                <a:hlinkClick r:id="rId3"/>
              </a:rPr>
              <a:t>e2e.ti.com/support/amplifiers/precision_amplifiers/w/design_notes/2645.solving-op-amp-stability-issues.aspx</a:t>
            </a:r>
            <a:endParaRPr lang="en-US" sz="1600" dirty="0">
              <a:hlinkClick r:id="rId3"/>
            </a:endParaRPr>
          </a:p>
        </p:txBody>
      </p:sp>
      <p:sp>
        <p:nvSpPr>
          <p:cNvPr id="9221" name="TextBox 20"/>
          <p:cNvSpPr txBox="1">
            <a:spLocks noChangeArrowheads="1"/>
          </p:cNvSpPr>
          <p:nvPr/>
        </p:nvSpPr>
        <p:spPr bwMode="auto">
          <a:xfrm>
            <a:off x="373468" y="2588030"/>
            <a:ext cx="4147289" cy="338554"/>
          </a:xfrm>
          <a:prstGeom prst="rect">
            <a:avLst/>
          </a:prstGeom>
          <a:noFill/>
          <a:ln w="9525">
            <a:noFill/>
            <a:miter lim="800000"/>
            <a:headEnd/>
            <a:tailEnd/>
          </a:ln>
        </p:spPr>
        <p:txBody>
          <a:bodyPr wrap="none">
            <a:spAutoFit/>
          </a:bodyPr>
          <a:lstStyle/>
          <a:p>
            <a:r>
              <a:rPr lang="en-US" sz="1600" dirty="0"/>
              <a:t>Download Part 1, Part 2, Part 3, and Part 4.</a:t>
            </a:r>
          </a:p>
        </p:txBody>
      </p:sp>
      <p:sp>
        <p:nvSpPr>
          <p:cNvPr id="9222" name="Slide Number Placeholder 3"/>
          <p:cNvSpPr>
            <a:spLocks noGrp="1"/>
          </p:cNvSpPr>
          <p:nvPr>
            <p:ph type="sldNum" sz="quarter" idx="10"/>
          </p:nvPr>
        </p:nvSpPr>
        <p:spPr>
          <a:xfrm>
            <a:off x="8443913" y="6022975"/>
            <a:ext cx="334962" cy="254000"/>
          </a:xfrm>
          <a:noFill/>
        </p:spPr>
        <p:txBody>
          <a:bodyPr/>
          <a:lstStyle/>
          <a:p>
            <a:pPr algn="ctr"/>
            <a:fld id="{6F84FE9D-06F7-4B94-9D95-7B53E8EF17EB}" type="slidenum">
              <a:rPr lang="en-US" sz="900" smtClean="0"/>
              <a:pPr algn="ctr"/>
              <a:t>6</a:t>
            </a:fld>
            <a:endParaRPr lang="en-US" sz="900" dirty="0" smtClean="0"/>
          </a:p>
          <a:p>
            <a:pPr algn="ctr"/>
            <a:endParaRPr lang="en-US" sz="900" b="1" dirty="0" smtClean="0"/>
          </a:p>
        </p:txBody>
      </p:sp>
      <p:sp>
        <p:nvSpPr>
          <p:cNvPr id="8" name="Rectangle 2"/>
          <p:cNvSpPr txBox="1">
            <a:spLocks noChangeArrowheads="1"/>
          </p:cNvSpPr>
          <p:nvPr/>
        </p:nvSpPr>
        <p:spPr bwMode="auto">
          <a:xfrm>
            <a:off x="385591" y="5537571"/>
            <a:ext cx="7824788" cy="411162"/>
          </a:xfrm>
          <a:prstGeom prst="rect">
            <a:avLst/>
          </a:prstGeom>
          <a:noFill/>
          <a:ln w="9525">
            <a:noFill/>
            <a:miter lim="800000"/>
            <a:headEnd/>
            <a:tailEnd/>
          </a:ln>
        </p:spPr>
        <p:txBody>
          <a:bodyPr anchor="ctr"/>
          <a:lstStyle/>
          <a:p>
            <a:pPr eaLnBrk="0" hangingPunct="0">
              <a:lnSpc>
                <a:spcPct val="85000"/>
              </a:lnSpc>
              <a:defRPr/>
            </a:pPr>
            <a:r>
              <a:rPr lang="en-US" sz="1600" b="1" i="1" kern="0" dirty="0">
                <a:solidFill>
                  <a:srgbClr val="1700C0"/>
                </a:solidFill>
                <a:latin typeface="+mj-lt"/>
                <a:ea typeface="+mj-ea"/>
                <a:cs typeface="+mj-cs"/>
              </a:rPr>
              <a:t>All Embedded Schematics in this presentation can be run in the Free TINA_TI SPICE simulator available at:</a:t>
            </a:r>
          </a:p>
        </p:txBody>
      </p:sp>
      <p:sp>
        <p:nvSpPr>
          <p:cNvPr id="9224" name="Rectangle 8"/>
          <p:cNvSpPr>
            <a:spLocks noChangeArrowheads="1"/>
          </p:cNvSpPr>
          <p:nvPr/>
        </p:nvSpPr>
        <p:spPr bwMode="auto">
          <a:xfrm>
            <a:off x="409203" y="5926881"/>
            <a:ext cx="2685222" cy="338554"/>
          </a:xfrm>
          <a:prstGeom prst="rect">
            <a:avLst/>
          </a:prstGeom>
          <a:noFill/>
          <a:ln w="9525">
            <a:noFill/>
            <a:miter lim="800000"/>
            <a:headEnd/>
            <a:tailEnd/>
          </a:ln>
        </p:spPr>
        <p:txBody>
          <a:bodyPr wrap="none">
            <a:spAutoFit/>
          </a:bodyPr>
          <a:lstStyle/>
          <a:p>
            <a:r>
              <a:rPr lang="en-US" sz="1600" u="sng" dirty="0">
                <a:solidFill>
                  <a:srgbClr val="1700C0"/>
                </a:solidFill>
                <a:hlinkClick r:id="rId4"/>
              </a:rPr>
              <a:t>http://www.ti.com/tool/tina-ti</a:t>
            </a:r>
            <a:endParaRPr lang="en-US" sz="1600" dirty="0">
              <a:solidFill>
                <a:srgbClr val="1700C0"/>
              </a:solidFill>
            </a:endParaRPr>
          </a:p>
        </p:txBody>
      </p:sp>
      <p:sp>
        <p:nvSpPr>
          <p:cNvPr id="9" name="Rectangle 2"/>
          <p:cNvSpPr txBox="1">
            <a:spLocks noChangeArrowheads="1"/>
          </p:cNvSpPr>
          <p:nvPr/>
        </p:nvSpPr>
        <p:spPr bwMode="auto">
          <a:xfrm>
            <a:off x="365530" y="3093599"/>
            <a:ext cx="7824788" cy="892175"/>
          </a:xfrm>
          <a:prstGeom prst="rect">
            <a:avLst/>
          </a:prstGeom>
          <a:noFill/>
          <a:ln w="9525">
            <a:noFill/>
            <a:miter lim="800000"/>
            <a:headEnd/>
            <a:tailEnd/>
          </a:ln>
        </p:spPr>
        <p:txBody>
          <a:bodyPr anchor="ctr"/>
          <a:lstStyle/>
          <a:p>
            <a:pPr eaLnBrk="0" hangingPunct="0">
              <a:lnSpc>
                <a:spcPct val="85000"/>
              </a:lnSpc>
              <a:defRPr/>
            </a:pPr>
            <a:r>
              <a:rPr lang="en-US" sz="1600" kern="0" dirty="0" smtClean="0">
                <a:latin typeface="+mj-lt"/>
                <a:ea typeface="+mj-ea"/>
                <a:cs typeface="+mj-cs"/>
              </a:rPr>
              <a:t>For more in-depth learning about op amps and op amp stability </a:t>
            </a:r>
          </a:p>
          <a:p>
            <a:pPr eaLnBrk="0" hangingPunct="0">
              <a:lnSpc>
                <a:spcPct val="85000"/>
              </a:lnSpc>
              <a:defRPr/>
            </a:pPr>
            <a:r>
              <a:rPr lang="en-US" sz="1600" kern="0" dirty="0" smtClean="0">
                <a:latin typeface="+mj-lt"/>
                <a:ea typeface="+mj-ea"/>
                <a:cs typeface="+mj-cs"/>
              </a:rPr>
              <a:t>look at TI Precision Labs at:</a:t>
            </a:r>
          </a:p>
          <a:p>
            <a:pPr eaLnBrk="0" hangingPunct="0">
              <a:lnSpc>
                <a:spcPct val="85000"/>
              </a:lnSpc>
              <a:defRPr/>
            </a:pPr>
            <a:r>
              <a:rPr lang="en-US" sz="1600" u="sng" dirty="0" smtClean="0">
                <a:hlinkClick r:id="rId5"/>
              </a:rPr>
              <a:t>www.ti.com/precisionlabs</a:t>
            </a:r>
            <a:endParaRPr lang="en-US" sz="1600" dirty="0" smtClean="0"/>
          </a:p>
          <a:p>
            <a:pPr eaLnBrk="0" hangingPunct="0">
              <a:lnSpc>
                <a:spcPct val="85000"/>
              </a:lnSpc>
              <a:defRPr/>
            </a:pPr>
            <a:endParaRPr lang="en-US" sz="2000" kern="0" dirty="0" smtClean="0">
              <a:latin typeface="+mj-lt"/>
              <a:ea typeface="+mj-ea"/>
              <a:cs typeface="+mj-cs"/>
            </a:endParaRPr>
          </a:p>
        </p:txBody>
      </p:sp>
      <p:cxnSp>
        <p:nvCxnSpPr>
          <p:cNvPr id="11" name="Straight Connector 10"/>
          <p:cNvCxnSpPr/>
          <p:nvPr/>
        </p:nvCxnSpPr>
        <p:spPr>
          <a:xfrm>
            <a:off x="0" y="2940591"/>
            <a:ext cx="9144000" cy="0"/>
          </a:xfrm>
          <a:prstGeom prst="line">
            <a:avLst/>
          </a:prstGeom>
          <a:ln w="25400">
            <a:solidFill>
              <a:srgbClr val="24FC86"/>
            </a:solidFill>
            <a:prstDash val="lg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866745"/>
            <a:ext cx="9144000" cy="0"/>
          </a:xfrm>
          <a:prstGeom prst="line">
            <a:avLst/>
          </a:prstGeom>
          <a:ln w="25400">
            <a:solidFill>
              <a:srgbClr val="24FC86"/>
            </a:solidFill>
            <a:prstDash val="lgDash"/>
          </a:ln>
        </p:spPr>
        <p:style>
          <a:lnRef idx="1">
            <a:schemeClr val="accent1"/>
          </a:lnRef>
          <a:fillRef idx="0">
            <a:schemeClr val="accent1"/>
          </a:fillRef>
          <a:effectRef idx="0">
            <a:schemeClr val="accent1"/>
          </a:effectRef>
          <a:fontRef idx="minor">
            <a:schemeClr val="tx1"/>
          </a:fontRef>
        </p:style>
      </p:cxnSp>
      <p:sp>
        <p:nvSpPr>
          <p:cNvPr id="82945" name="Rectangle 1"/>
          <p:cNvSpPr>
            <a:spLocks noChangeArrowheads="1"/>
          </p:cNvSpPr>
          <p:nvPr/>
        </p:nvSpPr>
        <p:spPr bwMode="auto">
          <a:xfrm>
            <a:off x="389106" y="3961473"/>
            <a:ext cx="8618706"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Analog Engineer’s Pocket Reference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 “must-have” for every Board/System Design Engineer</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Download: </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6"/>
              </a:rPr>
              <a:t>http://www.ti.com/lsds/ti/amplifiers-linear/precision-amplifier-support-community.page#pocketref</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Buy Hardcopy: </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7"/>
              </a:rPr>
              <a:t>https://store.ti.com/Search.aspx?k=pocket+reference&amp;pt=-</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7"/>
              </a:rPr>
              <a:t>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Straight Connector 12"/>
          <p:cNvCxnSpPr/>
          <p:nvPr/>
        </p:nvCxnSpPr>
        <p:spPr>
          <a:xfrm>
            <a:off x="0" y="5410201"/>
            <a:ext cx="9144000" cy="0"/>
          </a:xfrm>
          <a:prstGeom prst="line">
            <a:avLst/>
          </a:prstGeom>
          <a:ln w="25400">
            <a:solidFill>
              <a:srgbClr val="24FC86"/>
            </a:solidFill>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23646</TotalTime>
  <Words>200</Words>
  <Application>Microsoft Office PowerPoint</Application>
  <PresentationFormat>On-screen Show (4:3)</PresentationFormat>
  <Paragraphs>34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FinalPowerpoint</vt:lpstr>
      <vt:lpstr>50uA Pulse Current Source Stability Analysis </vt:lpstr>
      <vt:lpstr>Loop Gain</vt:lpstr>
      <vt:lpstr>Loop Gain</vt:lpstr>
      <vt:lpstr>Closed Loop Transient</vt:lpstr>
      <vt:lpstr>Closed Loop Transient</vt:lpstr>
      <vt:lpstr>Appendix: Op Amp Stability Reference</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Greene, Matt</dc:creator>
  <cp:lastModifiedBy>Tim Green</cp:lastModifiedBy>
  <cp:revision>1399</cp:revision>
  <dcterms:created xsi:type="dcterms:W3CDTF">2007-12-19T20:51:45Z</dcterms:created>
  <dcterms:modified xsi:type="dcterms:W3CDTF">2016-10-20T22:10:42Z</dcterms:modified>
</cp:coreProperties>
</file>